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ppt/notesSlides/notesSlide388.xml" ContentType="application/vnd.openxmlformats-officedocument.presentationml.notesSlide+xml"/>
  <Override PartName="/ppt/notesSlides/notesSlide389.xml" ContentType="application/vnd.openxmlformats-officedocument.presentationml.notesSlide+xml"/>
  <Override PartName="/ppt/notesSlides/notesSlide390.xml" ContentType="application/vnd.openxmlformats-officedocument.presentationml.notesSlide+xml"/>
  <Override PartName="/ppt/notesSlides/notesSlide391.xml" ContentType="application/vnd.openxmlformats-officedocument.presentationml.notesSlide+xml"/>
  <Override PartName="/ppt/notesSlides/notesSlide392.xml" ContentType="application/vnd.openxmlformats-officedocument.presentationml.notesSlide+xml"/>
  <Override PartName="/ppt/notesSlides/notesSlide393.xml" ContentType="application/vnd.openxmlformats-officedocument.presentationml.notesSlide+xml"/>
  <Override PartName="/ppt/notesSlides/notesSlide394.xml" ContentType="application/vnd.openxmlformats-officedocument.presentationml.notesSlide+xml"/>
  <Override PartName="/ppt/notesSlides/notesSlide395.xml" ContentType="application/vnd.openxmlformats-officedocument.presentationml.notesSlide+xml"/>
  <Override PartName="/ppt/notesSlides/notesSlide396.xml" ContentType="application/vnd.openxmlformats-officedocument.presentationml.notesSlide+xml"/>
  <Override PartName="/ppt/notesSlides/notesSlide397.xml" ContentType="application/vnd.openxmlformats-officedocument.presentationml.notesSlide+xml"/>
  <Override PartName="/ppt/notesSlides/notesSlide398.xml" ContentType="application/vnd.openxmlformats-officedocument.presentationml.notesSlide+xml"/>
  <Override PartName="/ppt/notesSlides/notesSlide399.xml" ContentType="application/vnd.openxmlformats-officedocument.presentationml.notesSlide+xml"/>
  <Override PartName="/ppt/notesSlides/notesSlide400.xml" ContentType="application/vnd.openxmlformats-officedocument.presentationml.notesSlide+xml"/>
  <Override PartName="/ppt/notesSlides/notesSlide401.xml" ContentType="application/vnd.openxmlformats-officedocument.presentationml.notesSlide+xml"/>
  <Override PartName="/ppt/notesSlides/notesSlide402.xml" ContentType="application/vnd.openxmlformats-officedocument.presentationml.notesSlide+xml"/>
  <Override PartName="/ppt/notesSlides/notesSlide403.xml" ContentType="application/vnd.openxmlformats-officedocument.presentationml.notesSlide+xml"/>
  <Override PartName="/ppt/notesSlides/notesSlide404.xml" ContentType="application/vnd.openxmlformats-officedocument.presentationml.notesSlide+xml"/>
  <Override PartName="/ppt/notesSlides/notesSlide405.xml" ContentType="application/vnd.openxmlformats-officedocument.presentationml.notesSlide+xml"/>
  <Override PartName="/ppt/notesSlides/notesSlide406.xml" ContentType="application/vnd.openxmlformats-officedocument.presentationml.notesSlide+xml"/>
  <Override PartName="/ppt/notesSlides/notesSlide407.xml" ContentType="application/vnd.openxmlformats-officedocument.presentationml.notesSlide+xml"/>
  <Override PartName="/ppt/notesSlides/notesSlide408.xml" ContentType="application/vnd.openxmlformats-officedocument.presentationml.notesSlide+xml"/>
  <Override PartName="/ppt/notesSlides/notesSlide409.xml" ContentType="application/vnd.openxmlformats-officedocument.presentationml.notesSlide+xml"/>
  <Override PartName="/ppt/notesSlides/notesSlide410.xml" ContentType="application/vnd.openxmlformats-officedocument.presentationml.notesSlide+xml"/>
  <Override PartName="/ppt/notesSlides/notesSlide411.xml" ContentType="application/vnd.openxmlformats-officedocument.presentationml.notesSlide+xml"/>
  <Override PartName="/ppt/notesSlides/notesSlide412.xml" ContentType="application/vnd.openxmlformats-officedocument.presentationml.notesSlide+xml"/>
  <Override PartName="/ppt/notesSlides/notesSlide413.xml" ContentType="application/vnd.openxmlformats-officedocument.presentationml.notesSlide+xml"/>
  <Override PartName="/ppt/notesSlides/notesSlide414.xml" ContentType="application/vnd.openxmlformats-officedocument.presentationml.notesSlide+xml"/>
  <Override PartName="/ppt/notesSlides/notesSlide415.xml" ContentType="application/vnd.openxmlformats-officedocument.presentationml.notesSlide+xml"/>
  <Override PartName="/ppt/notesSlides/notesSlide416.xml" ContentType="application/vnd.openxmlformats-officedocument.presentationml.notesSlide+xml"/>
  <Override PartName="/ppt/notesSlides/notesSlide417.xml" ContentType="application/vnd.openxmlformats-officedocument.presentationml.notesSlide+xml"/>
  <Override PartName="/ppt/notesSlides/notesSlide418.xml" ContentType="application/vnd.openxmlformats-officedocument.presentationml.notesSlide+xml"/>
  <Override PartName="/ppt/notesSlides/notesSlide419.xml" ContentType="application/vnd.openxmlformats-officedocument.presentationml.notesSlide+xml"/>
  <Override PartName="/ppt/notesSlides/notesSlide420.xml" ContentType="application/vnd.openxmlformats-officedocument.presentationml.notesSlide+xml"/>
  <Override PartName="/ppt/notesSlides/notesSlide421.xml" ContentType="application/vnd.openxmlformats-officedocument.presentationml.notesSlide+xml"/>
  <Override PartName="/ppt/notesSlides/notesSlide422.xml" ContentType="application/vnd.openxmlformats-officedocument.presentationml.notesSlide+xml"/>
  <Override PartName="/ppt/notesSlides/notesSlide423.xml" ContentType="application/vnd.openxmlformats-officedocument.presentationml.notesSlide+xml"/>
  <Override PartName="/ppt/notesSlides/notesSlide424.xml" ContentType="application/vnd.openxmlformats-officedocument.presentationml.notesSlide+xml"/>
  <Override PartName="/ppt/notesSlides/notesSlide425.xml" ContentType="application/vnd.openxmlformats-officedocument.presentationml.notesSlide+xml"/>
  <Override PartName="/ppt/notesSlides/notesSlide426.xml" ContentType="application/vnd.openxmlformats-officedocument.presentationml.notesSlide+xml"/>
  <Override PartName="/ppt/notesSlides/notesSlide427.xml" ContentType="application/vnd.openxmlformats-officedocument.presentationml.notesSlide+xml"/>
  <Override PartName="/ppt/notesSlides/notesSlide428.xml" ContentType="application/vnd.openxmlformats-officedocument.presentationml.notesSlide+xml"/>
  <Override PartName="/ppt/notesSlides/notesSlide429.xml" ContentType="application/vnd.openxmlformats-officedocument.presentationml.notesSlide+xml"/>
  <Override PartName="/ppt/notesSlides/notesSlide430.xml" ContentType="application/vnd.openxmlformats-officedocument.presentationml.notesSlide+xml"/>
  <Override PartName="/ppt/notesSlides/notesSlide431.xml" ContentType="application/vnd.openxmlformats-officedocument.presentationml.notesSlide+xml"/>
  <Override PartName="/ppt/notesSlides/notesSlide432.xml" ContentType="application/vnd.openxmlformats-officedocument.presentationml.notesSlide+xml"/>
  <Override PartName="/ppt/notesSlides/notesSlide433.xml" ContentType="application/vnd.openxmlformats-officedocument.presentationml.notesSlide+xml"/>
  <Override PartName="/ppt/notesSlides/notesSlide434.xml" ContentType="application/vnd.openxmlformats-officedocument.presentationml.notesSlide+xml"/>
  <Override PartName="/ppt/notesSlides/notesSlide435.xml" ContentType="application/vnd.openxmlformats-officedocument.presentationml.notesSlide+xml"/>
  <Override PartName="/ppt/notesSlides/notesSlide436.xml" ContentType="application/vnd.openxmlformats-officedocument.presentationml.notesSlide+xml"/>
  <Override PartName="/ppt/notesSlides/notesSlide437.xml" ContentType="application/vnd.openxmlformats-officedocument.presentationml.notesSlide+xml"/>
  <Override PartName="/ppt/notesSlides/notesSlide438.xml" ContentType="application/vnd.openxmlformats-officedocument.presentationml.notesSlide+xml"/>
  <Override PartName="/ppt/notesSlides/notesSlide439.xml" ContentType="application/vnd.openxmlformats-officedocument.presentationml.notesSlide+xml"/>
  <Override PartName="/ppt/notesSlides/notesSlide440.xml" ContentType="application/vnd.openxmlformats-officedocument.presentationml.notesSlide+xml"/>
  <Override PartName="/ppt/notesSlides/notesSlide441.xml" ContentType="application/vnd.openxmlformats-officedocument.presentationml.notesSlide+xml"/>
  <Override PartName="/ppt/notesSlides/notesSlide442.xml" ContentType="application/vnd.openxmlformats-officedocument.presentationml.notesSlide+xml"/>
  <Override PartName="/ppt/notesSlides/notesSlide443.xml" ContentType="application/vnd.openxmlformats-officedocument.presentationml.notesSlide+xml"/>
  <Override PartName="/ppt/notesSlides/notesSlide444.xml" ContentType="application/vnd.openxmlformats-officedocument.presentationml.notesSlide+xml"/>
  <Override PartName="/ppt/notesSlides/notesSlide445.xml" ContentType="application/vnd.openxmlformats-officedocument.presentationml.notesSlide+xml"/>
  <Override PartName="/ppt/notesSlides/notesSlide446.xml" ContentType="application/vnd.openxmlformats-officedocument.presentationml.notesSlide+xml"/>
  <Override PartName="/ppt/notesSlides/notesSlide447.xml" ContentType="application/vnd.openxmlformats-officedocument.presentationml.notesSlide+xml"/>
  <Override PartName="/ppt/notesSlides/notesSlide448.xml" ContentType="application/vnd.openxmlformats-officedocument.presentationml.notesSlide+xml"/>
  <Override PartName="/ppt/notesSlides/notesSlide449.xml" ContentType="application/vnd.openxmlformats-officedocument.presentationml.notesSlide+xml"/>
  <Override PartName="/ppt/notesSlides/notesSlide450.xml" ContentType="application/vnd.openxmlformats-officedocument.presentationml.notesSlide+xml"/>
  <Override PartName="/ppt/notesSlides/notesSlide451.xml" ContentType="application/vnd.openxmlformats-officedocument.presentationml.notesSlide+xml"/>
  <Override PartName="/ppt/notesSlides/notesSlide452.xml" ContentType="application/vnd.openxmlformats-officedocument.presentationml.notesSlide+xml"/>
  <Override PartName="/ppt/notesSlides/notesSlide453.xml" ContentType="application/vnd.openxmlformats-officedocument.presentationml.notesSlide+xml"/>
  <Override PartName="/ppt/notesSlides/notesSlide454.xml" ContentType="application/vnd.openxmlformats-officedocument.presentationml.notesSlide+xml"/>
  <Override PartName="/ppt/notesSlides/notesSlide455.xml" ContentType="application/vnd.openxmlformats-officedocument.presentationml.notesSlide+xml"/>
  <Override PartName="/ppt/notesSlides/notesSlide456.xml" ContentType="application/vnd.openxmlformats-officedocument.presentationml.notesSlide+xml"/>
  <Override PartName="/ppt/notesSlides/notesSlide457.xml" ContentType="application/vnd.openxmlformats-officedocument.presentationml.notesSlide+xml"/>
  <Override PartName="/ppt/notesSlides/notesSlide458.xml" ContentType="application/vnd.openxmlformats-officedocument.presentationml.notesSlide+xml"/>
  <Override PartName="/ppt/notesSlides/notesSlide459.xml" ContentType="application/vnd.openxmlformats-officedocument.presentationml.notesSlide+xml"/>
  <Override PartName="/ppt/notesSlides/notesSlide460.xml" ContentType="application/vnd.openxmlformats-officedocument.presentationml.notesSlide+xml"/>
  <Override PartName="/ppt/notesSlides/notesSlide461.xml" ContentType="application/vnd.openxmlformats-officedocument.presentationml.notesSlide+xml"/>
  <Override PartName="/ppt/notesSlides/notesSlide462.xml" ContentType="application/vnd.openxmlformats-officedocument.presentationml.notesSlide+xml"/>
  <Override PartName="/ppt/notesSlides/notesSlide463.xml" ContentType="application/vnd.openxmlformats-officedocument.presentationml.notesSlide+xml"/>
  <Override PartName="/ppt/notesSlides/notesSlide464.xml" ContentType="application/vnd.openxmlformats-officedocument.presentationml.notesSlide+xml"/>
  <Override PartName="/ppt/notesSlides/notesSlide465.xml" ContentType="application/vnd.openxmlformats-officedocument.presentationml.notesSlide+xml"/>
  <Override PartName="/ppt/notesSlides/notesSlide466.xml" ContentType="application/vnd.openxmlformats-officedocument.presentationml.notesSlide+xml"/>
  <Override PartName="/ppt/notesSlides/notesSlide467.xml" ContentType="application/vnd.openxmlformats-officedocument.presentationml.notesSlide+xml"/>
  <Override PartName="/ppt/notesSlides/notesSlide468.xml" ContentType="application/vnd.openxmlformats-officedocument.presentationml.notesSlide+xml"/>
  <Override PartName="/ppt/notesSlides/notesSlide469.xml" ContentType="application/vnd.openxmlformats-officedocument.presentationml.notesSlide+xml"/>
  <Override PartName="/ppt/notesSlides/notesSlide470.xml" ContentType="application/vnd.openxmlformats-officedocument.presentationml.notesSlide+xml"/>
  <Override PartName="/ppt/notesSlides/notesSlide471.xml" ContentType="application/vnd.openxmlformats-officedocument.presentationml.notesSlide+xml"/>
  <Override PartName="/ppt/notesSlides/notesSlide472.xml" ContentType="application/vnd.openxmlformats-officedocument.presentationml.notesSlide+xml"/>
  <Override PartName="/ppt/notesSlides/notesSlide473.xml" ContentType="application/vnd.openxmlformats-officedocument.presentationml.notesSlide+xml"/>
  <Override PartName="/ppt/notesSlides/notesSlide474.xml" ContentType="application/vnd.openxmlformats-officedocument.presentationml.notesSlide+xml"/>
  <Override PartName="/ppt/notesSlides/notesSlide475.xml" ContentType="application/vnd.openxmlformats-officedocument.presentationml.notesSlide+xml"/>
  <Override PartName="/ppt/notesSlides/notesSlide476.xml" ContentType="application/vnd.openxmlformats-officedocument.presentationml.notesSlide+xml"/>
  <Override PartName="/ppt/notesSlides/notesSlide477.xml" ContentType="application/vnd.openxmlformats-officedocument.presentationml.notesSlide+xml"/>
  <Override PartName="/ppt/notesSlides/notesSlide478.xml" ContentType="application/vnd.openxmlformats-officedocument.presentationml.notesSlide+xml"/>
  <Override PartName="/ppt/notesSlides/notesSlide479.xml" ContentType="application/vnd.openxmlformats-officedocument.presentationml.notesSlide+xml"/>
  <Override PartName="/ppt/notesSlides/notesSlide480.xml" ContentType="application/vnd.openxmlformats-officedocument.presentationml.notesSlide+xml"/>
  <Override PartName="/ppt/notesSlides/notesSlide481.xml" ContentType="application/vnd.openxmlformats-officedocument.presentationml.notesSlide+xml"/>
  <Override PartName="/ppt/notesSlides/notesSlide482.xml" ContentType="application/vnd.openxmlformats-officedocument.presentationml.notesSlide+xml"/>
  <Override PartName="/ppt/notesSlides/notesSlide483.xml" ContentType="application/vnd.openxmlformats-officedocument.presentationml.notesSlide+xml"/>
  <Override PartName="/ppt/notesSlides/notesSlide484.xml" ContentType="application/vnd.openxmlformats-officedocument.presentationml.notesSlide+xml"/>
  <Override PartName="/ppt/notesSlides/notesSlide485.xml" ContentType="application/vnd.openxmlformats-officedocument.presentationml.notesSlide+xml"/>
  <Override PartName="/ppt/notesSlides/notesSlide486.xml" ContentType="application/vnd.openxmlformats-officedocument.presentationml.notesSlide+xml"/>
  <Override PartName="/ppt/notesSlides/notesSlide487.xml" ContentType="application/vnd.openxmlformats-officedocument.presentationml.notesSlide+xml"/>
  <Override PartName="/ppt/notesSlides/notesSlide488.xml" ContentType="application/vnd.openxmlformats-officedocument.presentationml.notesSlide+xml"/>
  <Override PartName="/ppt/notesSlides/notesSlide489.xml" ContentType="application/vnd.openxmlformats-officedocument.presentationml.notesSlide+xml"/>
  <Override PartName="/ppt/notesSlides/notesSlide490.xml" ContentType="application/vnd.openxmlformats-officedocument.presentationml.notesSlide+xml"/>
  <Override PartName="/ppt/notesSlides/notesSlide491.xml" ContentType="application/vnd.openxmlformats-officedocument.presentationml.notesSlide+xml"/>
  <Override PartName="/ppt/notesSlides/notesSlide492.xml" ContentType="application/vnd.openxmlformats-officedocument.presentationml.notesSlide+xml"/>
  <Override PartName="/ppt/notesSlides/notesSlide493.xml" ContentType="application/vnd.openxmlformats-officedocument.presentationml.notesSlide+xml"/>
  <Override PartName="/ppt/notesSlides/notesSlide494.xml" ContentType="application/vnd.openxmlformats-officedocument.presentationml.notesSlide+xml"/>
  <Override PartName="/ppt/notesSlides/notesSlide495.xml" ContentType="application/vnd.openxmlformats-officedocument.presentationml.notesSlide+xml"/>
  <Override PartName="/ppt/notesSlides/notesSlide496.xml" ContentType="application/vnd.openxmlformats-officedocument.presentationml.notesSlide+xml"/>
  <Override PartName="/ppt/notesSlides/notesSlide497.xml" ContentType="application/vnd.openxmlformats-officedocument.presentationml.notesSlide+xml"/>
  <Override PartName="/ppt/notesSlides/notesSlide498.xml" ContentType="application/vnd.openxmlformats-officedocument.presentationml.notesSlide+xml"/>
  <Override PartName="/ppt/notesSlides/notesSlide499.xml" ContentType="application/vnd.openxmlformats-officedocument.presentationml.notesSlide+xml"/>
  <Override PartName="/ppt/notesSlides/notesSlide500.xml" ContentType="application/vnd.openxmlformats-officedocument.presentationml.notesSlide+xml"/>
  <Override PartName="/ppt/notesSlides/notesSlide501.xml" ContentType="application/vnd.openxmlformats-officedocument.presentationml.notesSlide+xml"/>
  <Override PartName="/ppt/notesSlides/notesSlide502.xml" ContentType="application/vnd.openxmlformats-officedocument.presentationml.notesSlide+xml"/>
  <Override PartName="/ppt/notesSlides/notesSlide5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1"/>
  </p:notesMasterIdLst>
  <p:handoutMasterIdLst>
    <p:handoutMasterId r:id="rId622"/>
  </p:handoutMasterIdLst>
  <p:sldIdLst>
    <p:sldId id="256" r:id="rId2"/>
    <p:sldId id="260" r:id="rId3"/>
    <p:sldId id="1517" r:id="rId4"/>
    <p:sldId id="1519" r:id="rId5"/>
    <p:sldId id="1520" r:id="rId6"/>
    <p:sldId id="1521" r:id="rId7"/>
    <p:sldId id="1522" r:id="rId8"/>
    <p:sldId id="1513" r:id="rId9"/>
    <p:sldId id="1514" r:id="rId10"/>
    <p:sldId id="1515" r:id="rId11"/>
    <p:sldId id="1516" r:id="rId12"/>
    <p:sldId id="990" r:id="rId13"/>
    <p:sldId id="991" r:id="rId14"/>
    <p:sldId id="992" r:id="rId15"/>
    <p:sldId id="993" r:id="rId16"/>
    <p:sldId id="996" r:id="rId17"/>
    <p:sldId id="1050" r:id="rId18"/>
    <p:sldId id="1051" r:id="rId19"/>
    <p:sldId id="1718" r:id="rId20"/>
    <p:sldId id="1052" r:id="rId21"/>
    <p:sldId id="1053" r:id="rId22"/>
    <p:sldId id="1054" r:id="rId23"/>
    <p:sldId id="1055" r:id="rId24"/>
    <p:sldId id="1079" r:id="rId25"/>
    <p:sldId id="994" r:id="rId26"/>
    <p:sldId id="1056" r:id="rId27"/>
    <p:sldId id="1719" r:id="rId28"/>
    <p:sldId id="1057" r:id="rId29"/>
    <p:sldId id="1059" r:id="rId30"/>
    <p:sldId id="1060" r:id="rId31"/>
    <p:sldId id="1062" r:id="rId32"/>
    <p:sldId id="1063" r:id="rId33"/>
    <p:sldId id="1064" r:id="rId34"/>
    <p:sldId id="1065" r:id="rId35"/>
    <p:sldId id="1518" r:id="rId36"/>
    <p:sldId id="1163" r:id="rId37"/>
    <p:sldId id="1164" r:id="rId38"/>
    <p:sldId id="1165" r:id="rId39"/>
    <p:sldId id="1166" r:id="rId40"/>
    <p:sldId id="1169" r:id="rId41"/>
    <p:sldId id="1167" r:id="rId42"/>
    <p:sldId id="1523" r:id="rId43"/>
    <p:sldId id="1128" r:id="rId44"/>
    <p:sldId id="2179" r:id="rId45"/>
    <p:sldId id="1151" r:id="rId46"/>
    <p:sldId id="1147" r:id="rId47"/>
    <p:sldId id="1149" r:id="rId48"/>
    <p:sldId id="1148" r:id="rId49"/>
    <p:sldId id="1152" r:id="rId50"/>
    <p:sldId id="1168" r:id="rId51"/>
    <p:sldId id="1170" r:id="rId52"/>
    <p:sldId id="1172" r:id="rId53"/>
    <p:sldId id="1139" r:id="rId54"/>
    <p:sldId id="1140" r:id="rId55"/>
    <p:sldId id="1524" r:id="rId56"/>
    <p:sldId id="1141" r:id="rId57"/>
    <p:sldId id="1142" r:id="rId58"/>
    <p:sldId id="1143" r:id="rId59"/>
    <p:sldId id="1146" r:id="rId60"/>
    <p:sldId id="1073" r:id="rId61"/>
    <p:sldId id="1144" r:id="rId62"/>
    <p:sldId id="1145" r:id="rId63"/>
    <p:sldId id="1074" r:id="rId64"/>
    <p:sldId id="1525" r:id="rId65"/>
    <p:sldId id="833" r:id="rId66"/>
    <p:sldId id="834" r:id="rId67"/>
    <p:sldId id="835" r:id="rId68"/>
    <p:sldId id="836" r:id="rId69"/>
    <p:sldId id="838" r:id="rId70"/>
    <p:sldId id="839" r:id="rId71"/>
    <p:sldId id="842" r:id="rId72"/>
    <p:sldId id="843" r:id="rId73"/>
    <p:sldId id="844" r:id="rId74"/>
    <p:sldId id="848" r:id="rId75"/>
    <p:sldId id="1397" r:id="rId76"/>
    <p:sldId id="1717" r:id="rId77"/>
    <p:sldId id="1398" r:id="rId78"/>
    <p:sldId id="1399" r:id="rId79"/>
    <p:sldId id="1400" r:id="rId80"/>
    <p:sldId id="1721" r:id="rId81"/>
    <p:sldId id="852" r:id="rId82"/>
    <p:sldId id="853" r:id="rId83"/>
    <p:sldId id="854" r:id="rId84"/>
    <p:sldId id="1339" r:id="rId85"/>
    <p:sldId id="1526" r:id="rId86"/>
    <p:sldId id="856" r:id="rId87"/>
    <p:sldId id="1401" r:id="rId88"/>
    <p:sldId id="1402" r:id="rId89"/>
    <p:sldId id="1403" r:id="rId90"/>
    <p:sldId id="1527" r:id="rId91"/>
    <p:sldId id="1528" r:id="rId92"/>
    <p:sldId id="1529" r:id="rId93"/>
    <p:sldId id="1530" r:id="rId94"/>
    <p:sldId id="1531" r:id="rId95"/>
    <p:sldId id="1532" r:id="rId96"/>
    <p:sldId id="1533" r:id="rId97"/>
    <p:sldId id="1083" r:id="rId98"/>
    <p:sldId id="1084" r:id="rId99"/>
    <p:sldId id="1087" r:id="rId100"/>
    <p:sldId id="870" r:id="rId101"/>
    <p:sldId id="1188" r:id="rId102"/>
    <p:sldId id="869" r:id="rId103"/>
    <p:sldId id="877" r:id="rId104"/>
    <p:sldId id="879" r:id="rId105"/>
    <p:sldId id="880" r:id="rId106"/>
    <p:sldId id="881" r:id="rId107"/>
    <p:sldId id="1722" r:id="rId108"/>
    <p:sldId id="1723" r:id="rId109"/>
    <p:sldId id="895" r:id="rId110"/>
    <p:sldId id="1724" r:id="rId111"/>
    <p:sldId id="1725" r:id="rId112"/>
    <p:sldId id="1726" r:id="rId113"/>
    <p:sldId id="1727" r:id="rId114"/>
    <p:sldId id="1728" r:id="rId115"/>
    <p:sldId id="1729" r:id="rId116"/>
    <p:sldId id="1730" r:id="rId117"/>
    <p:sldId id="1731" r:id="rId118"/>
    <p:sldId id="1732" r:id="rId119"/>
    <p:sldId id="1733" r:id="rId120"/>
    <p:sldId id="1734" r:id="rId121"/>
    <p:sldId id="924" r:id="rId122"/>
    <p:sldId id="925" r:id="rId123"/>
    <p:sldId id="926" r:id="rId124"/>
    <p:sldId id="933" r:id="rId125"/>
    <p:sldId id="1410" r:id="rId126"/>
    <p:sldId id="1409" r:id="rId127"/>
    <p:sldId id="1408" r:id="rId128"/>
    <p:sldId id="1411" r:id="rId129"/>
    <p:sldId id="1735" r:id="rId130"/>
    <p:sldId id="958" r:id="rId131"/>
    <p:sldId id="1194" r:id="rId132"/>
    <p:sldId id="1195" r:id="rId133"/>
    <p:sldId id="1736" r:id="rId134"/>
    <p:sldId id="1791" r:id="rId135"/>
    <p:sldId id="1793" r:id="rId136"/>
    <p:sldId id="1792" r:id="rId137"/>
    <p:sldId id="1535" r:id="rId138"/>
    <p:sldId id="1536" r:id="rId139"/>
    <p:sldId id="1196" r:id="rId140"/>
    <p:sldId id="1199" r:id="rId141"/>
    <p:sldId id="1200" r:id="rId142"/>
    <p:sldId id="1201" r:id="rId143"/>
    <p:sldId id="1202" r:id="rId144"/>
    <p:sldId id="1203" r:id="rId145"/>
    <p:sldId id="1204" r:id="rId146"/>
    <p:sldId id="1205" r:id="rId147"/>
    <p:sldId id="1206" r:id="rId148"/>
    <p:sldId id="1794" r:id="rId149"/>
    <p:sldId id="1216" r:id="rId150"/>
    <p:sldId id="1795" r:id="rId151"/>
    <p:sldId id="1207" r:id="rId152"/>
    <p:sldId id="1208" r:id="rId153"/>
    <p:sldId id="1209" r:id="rId154"/>
    <p:sldId id="1211" r:id="rId155"/>
    <p:sldId id="1212" r:id="rId156"/>
    <p:sldId id="1213" r:id="rId157"/>
    <p:sldId id="1214" r:id="rId158"/>
    <p:sldId id="1210" r:id="rId159"/>
    <p:sldId id="1537" r:id="rId160"/>
    <p:sldId id="1538" r:id="rId161"/>
    <p:sldId id="1539" r:id="rId162"/>
    <p:sldId id="1796" r:id="rId163"/>
    <p:sldId id="1215" r:id="rId164"/>
    <p:sldId id="1737" r:id="rId165"/>
    <p:sldId id="1738" r:id="rId166"/>
    <p:sldId id="1540" r:id="rId167"/>
    <p:sldId id="1739" r:id="rId168"/>
    <p:sldId id="1741" r:id="rId169"/>
    <p:sldId id="1217" r:id="rId170"/>
    <p:sldId id="2180" r:id="rId171"/>
    <p:sldId id="2181" r:id="rId172"/>
    <p:sldId id="1219" r:id="rId173"/>
    <p:sldId id="1220" r:id="rId174"/>
    <p:sldId id="1221" r:id="rId175"/>
    <p:sldId id="1222" r:id="rId176"/>
    <p:sldId id="1541" r:id="rId177"/>
    <p:sldId id="1542" r:id="rId178"/>
    <p:sldId id="1543" r:id="rId179"/>
    <p:sldId id="1742" r:id="rId180"/>
    <p:sldId id="1743" r:id="rId181"/>
    <p:sldId id="1544" r:id="rId182"/>
    <p:sldId id="1135" r:id="rId183"/>
    <p:sldId id="1226" r:id="rId184"/>
    <p:sldId id="1227" r:id="rId185"/>
    <p:sldId id="1228" r:id="rId186"/>
    <p:sldId id="1229" r:id="rId187"/>
    <p:sldId id="1230" r:id="rId188"/>
    <p:sldId id="1231" r:id="rId189"/>
    <p:sldId id="1232" r:id="rId190"/>
    <p:sldId id="1233" r:id="rId191"/>
    <p:sldId id="1234" r:id="rId192"/>
    <p:sldId id="1797" r:id="rId193"/>
    <p:sldId id="1236" r:id="rId194"/>
    <p:sldId id="1237" r:id="rId195"/>
    <p:sldId id="1238" r:id="rId196"/>
    <p:sldId id="1239" r:id="rId197"/>
    <p:sldId id="1235" r:id="rId198"/>
    <p:sldId id="1305" r:id="rId199"/>
    <p:sldId id="1136" r:id="rId200"/>
    <p:sldId id="1298" r:id="rId201"/>
    <p:sldId id="1301" r:id="rId202"/>
    <p:sldId id="1351" r:id="rId203"/>
    <p:sldId id="1302" r:id="rId204"/>
    <p:sldId id="1303" r:id="rId205"/>
    <p:sldId id="1798" r:id="rId206"/>
    <p:sldId id="1307" r:id="rId207"/>
    <p:sldId id="1308" r:id="rId208"/>
    <p:sldId id="1309" r:id="rId209"/>
    <p:sldId id="1306" r:id="rId210"/>
    <p:sldId id="1310" r:id="rId211"/>
    <p:sldId id="1311" r:id="rId212"/>
    <p:sldId id="1312" r:id="rId213"/>
    <p:sldId id="1313" r:id="rId214"/>
    <p:sldId id="1314" r:id="rId215"/>
    <p:sldId id="1548" r:id="rId216"/>
    <p:sldId id="1336" r:id="rId217"/>
    <p:sldId id="1315" r:id="rId218"/>
    <p:sldId id="1316" r:id="rId219"/>
    <p:sldId id="1317" r:id="rId220"/>
    <p:sldId id="1318" r:id="rId221"/>
    <p:sldId id="1319" r:id="rId222"/>
    <p:sldId id="1425" r:id="rId223"/>
    <p:sldId id="1320" r:id="rId224"/>
    <p:sldId id="1744" r:id="rId225"/>
    <p:sldId id="1745" r:id="rId226"/>
    <p:sldId id="1746" r:id="rId227"/>
    <p:sldId id="1747" r:id="rId228"/>
    <p:sldId id="1748" r:id="rId229"/>
    <p:sldId id="1749" r:id="rId230"/>
    <p:sldId id="1751" r:id="rId231"/>
    <p:sldId id="1752" r:id="rId232"/>
    <p:sldId id="1321" r:id="rId233"/>
    <p:sldId id="1549" r:id="rId234"/>
    <p:sldId id="1550" r:id="rId235"/>
    <p:sldId id="1551" r:id="rId236"/>
    <p:sldId id="1552" r:id="rId237"/>
    <p:sldId id="1553" r:id="rId238"/>
    <p:sldId id="1554" r:id="rId239"/>
    <p:sldId id="1555" r:id="rId240"/>
    <p:sldId id="1556" r:id="rId241"/>
    <p:sldId id="1557" r:id="rId242"/>
    <p:sldId id="1558" r:id="rId243"/>
    <p:sldId id="1753" r:id="rId244"/>
    <p:sldId id="1754" r:id="rId245"/>
    <p:sldId id="1799" r:id="rId246"/>
    <p:sldId id="1559" r:id="rId247"/>
    <p:sldId id="1755" r:id="rId248"/>
    <p:sldId id="1545" r:id="rId249"/>
    <p:sldId id="1566" r:id="rId250"/>
    <p:sldId id="1562" r:id="rId251"/>
    <p:sldId id="1800" r:id="rId252"/>
    <p:sldId id="1777" r:id="rId253"/>
    <p:sldId id="1778" r:id="rId254"/>
    <p:sldId id="1563" r:id="rId255"/>
    <p:sldId id="1564" r:id="rId256"/>
    <p:sldId id="1565" r:id="rId257"/>
    <p:sldId id="1758" r:id="rId258"/>
    <p:sldId id="1759" r:id="rId259"/>
    <p:sldId id="1760" r:id="rId260"/>
    <p:sldId id="1257" r:id="rId261"/>
    <p:sldId id="1250" r:id="rId262"/>
    <p:sldId id="1251" r:id="rId263"/>
    <p:sldId id="1252" r:id="rId264"/>
    <p:sldId id="1253" r:id="rId265"/>
    <p:sldId id="1254" r:id="rId266"/>
    <p:sldId id="1255" r:id="rId267"/>
    <p:sldId id="1256" r:id="rId268"/>
    <p:sldId id="1761" r:id="rId269"/>
    <p:sldId id="1801" r:id="rId270"/>
    <p:sldId id="1461" r:id="rId271"/>
    <p:sldId id="1137" r:id="rId272"/>
    <p:sldId id="1762" r:id="rId273"/>
    <p:sldId id="1462" r:id="rId274"/>
    <p:sldId id="1463" r:id="rId275"/>
    <p:sldId id="1567" r:id="rId276"/>
    <p:sldId id="1568" r:id="rId277"/>
    <p:sldId id="1569" r:id="rId278"/>
    <p:sldId id="1323" r:id="rId279"/>
    <p:sldId id="1429" r:id="rId280"/>
    <p:sldId id="1430" r:id="rId281"/>
    <p:sldId id="1431" r:id="rId282"/>
    <p:sldId id="1341" r:id="rId283"/>
    <p:sldId id="1345" r:id="rId284"/>
    <p:sldId id="1346" r:id="rId285"/>
    <p:sldId id="1802" r:id="rId286"/>
    <p:sldId id="1803" r:id="rId287"/>
    <p:sldId id="1804" r:id="rId288"/>
    <p:sldId id="1805" r:id="rId289"/>
    <p:sldId id="1806" r:id="rId290"/>
    <p:sldId id="1807" r:id="rId291"/>
    <p:sldId id="1808" r:id="rId292"/>
    <p:sldId id="1809" r:id="rId293"/>
    <p:sldId id="1810" r:id="rId294"/>
    <p:sldId id="1354" r:id="rId295"/>
    <p:sldId id="1355" r:id="rId296"/>
    <p:sldId id="1426" r:id="rId297"/>
    <p:sldId id="1427" r:id="rId298"/>
    <p:sldId id="1428" r:id="rId299"/>
    <p:sldId id="1763" r:id="rId300"/>
    <p:sldId id="1764" r:id="rId301"/>
    <p:sldId id="1765" r:id="rId302"/>
    <p:sldId id="1766" r:id="rId303"/>
    <p:sldId id="1767" r:id="rId304"/>
    <p:sldId id="1768" r:id="rId305"/>
    <p:sldId id="1769" r:id="rId306"/>
    <p:sldId id="1770" r:id="rId307"/>
    <p:sldId id="1771" r:id="rId308"/>
    <p:sldId id="1772" r:id="rId309"/>
    <p:sldId id="1773" r:id="rId310"/>
    <p:sldId id="1774" r:id="rId311"/>
    <p:sldId id="1775" r:id="rId312"/>
    <p:sldId id="1776" r:id="rId313"/>
    <p:sldId id="2173" r:id="rId314"/>
    <p:sldId id="2174" r:id="rId315"/>
    <p:sldId id="2175" r:id="rId316"/>
    <p:sldId id="2176" r:id="rId317"/>
    <p:sldId id="2177" r:id="rId318"/>
    <p:sldId id="736" r:id="rId319"/>
    <p:sldId id="737" r:id="rId320"/>
    <p:sldId id="738" r:id="rId321"/>
    <p:sldId id="739" r:id="rId322"/>
    <p:sldId id="740" r:id="rId323"/>
    <p:sldId id="741" r:id="rId324"/>
    <p:sldId id="742" r:id="rId325"/>
    <p:sldId id="743" r:id="rId326"/>
    <p:sldId id="744" r:id="rId327"/>
    <p:sldId id="2178" r:id="rId328"/>
    <p:sldId id="746" r:id="rId329"/>
    <p:sldId id="747" r:id="rId330"/>
    <p:sldId id="748" r:id="rId331"/>
    <p:sldId id="749" r:id="rId332"/>
    <p:sldId id="750" r:id="rId333"/>
    <p:sldId id="751" r:id="rId334"/>
    <p:sldId id="752" r:id="rId335"/>
    <p:sldId id="753" r:id="rId336"/>
    <p:sldId id="754" r:id="rId337"/>
    <p:sldId id="755" r:id="rId338"/>
    <p:sldId id="756" r:id="rId339"/>
    <p:sldId id="757" r:id="rId340"/>
    <p:sldId id="758" r:id="rId341"/>
    <p:sldId id="759" r:id="rId342"/>
    <p:sldId id="760" r:id="rId343"/>
    <p:sldId id="761" r:id="rId344"/>
    <p:sldId id="762" r:id="rId345"/>
    <p:sldId id="763" r:id="rId346"/>
    <p:sldId id="764" r:id="rId347"/>
    <p:sldId id="765" r:id="rId348"/>
    <p:sldId id="766" r:id="rId349"/>
    <p:sldId id="1416" r:id="rId350"/>
    <p:sldId id="1266" r:id="rId351"/>
    <p:sldId id="1322" r:id="rId352"/>
    <p:sldId id="1357" r:id="rId353"/>
    <p:sldId id="1267" r:id="rId354"/>
    <p:sldId id="1570" r:id="rId355"/>
    <p:sldId id="1464" r:id="rId356"/>
    <p:sldId id="1465" r:id="rId357"/>
    <p:sldId id="1466" r:id="rId358"/>
    <p:sldId id="1467" r:id="rId359"/>
    <p:sldId id="1468" r:id="rId360"/>
    <p:sldId id="1469" r:id="rId361"/>
    <p:sldId id="1278" r:id="rId362"/>
    <p:sldId id="1300" r:id="rId363"/>
    <p:sldId id="1714" r:id="rId364"/>
    <p:sldId id="1708" r:id="rId365"/>
    <p:sldId id="1709" r:id="rId366"/>
    <p:sldId id="1710" r:id="rId367"/>
    <p:sldId id="1711" r:id="rId368"/>
    <p:sldId id="1712" r:id="rId369"/>
    <p:sldId id="1713" r:id="rId370"/>
    <p:sldId id="1269" r:id="rId371"/>
    <p:sldId id="1288" r:id="rId372"/>
    <p:sldId id="1501" r:id="rId373"/>
    <p:sldId id="1502" r:id="rId374"/>
    <p:sldId id="1782" r:id="rId375"/>
    <p:sldId id="1279" r:id="rId376"/>
    <p:sldId id="1571" r:id="rId377"/>
    <p:sldId id="1572" r:id="rId378"/>
    <p:sldId id="1573" r:id="rId379"/>
    <p:sldId id="1574" r:id="rId380"/>
    <p:sldId id="1575" r:id="rId381"/>
    <p:sldId id="1576" r:id="rId382"/>
    <p:sldId id="1577" r:id="rId383"/>
    <p:sldId id="1287" r:id="rId384"/>
    <p:sldId id="1578" r:id="rId385"/>
    <p:sldId id="1286" r:id="rId386"/>
    <p:sldId id="1295" r:id="rId387"/>
    <p:sldId id="1779" r:id="rId388"/>
    <p:sldId id="1780" r:id="rId389"/>
    <p:sldId id="1781" r:id="rId390"/>
    <p:sldId id="1582" r:id="rId391"/>
    <p:sldId id="1583" r:id="rId392"/>
    <p:sldId id="1579" r:id="rId393"/>
    <p:sldId id="1580" r:id="rId394"/>
    <p:sldId id="1581" r:id="rId395"/>
    <p:sldId id="1584" r:id="rId396"/>
    <p:sldId id="1585" r:id="rId397"/>
    <p:sldId id="1586" r:id="rId398"/>
    <p:sldId id="1587" r:id="rId399"/>
    <p:sldId id="1588" r:id="rId400"/>
    <p:sldId id="1002" r:id="rId401"/>
    <p:sldId id="1589" r:id="rId402"/>
    <p:sldId id="1004" r:id="rId403"/>
    <p:sldId id="1006" r:id="rId404"/>
    <p:sldId id="1007" r:id="rId405"/>
    <p:sldId id="1008" r:id="rId406"/>
    <p:sldId id="1009" r:id="rId407"/>
    <p:sldId id="1010" r:id="rId408"/>
    <p:sldId id="1011" r:id="rId409"/>
    <p:sldId id="1012" r:id="rId410"/>
    <p:sldId id="1013" r:id="rId411"/>
    <p:sldId id="1014" r:id="rId412"/>
    <p:sldId id="1024" r:id="rId413"/>
    <p:sldId id="1028" r:id="rId414"/>
    <p:sldId id="1783" r:id="rId415"/>
    <p:sldId id="1036" r:id="rId416"/>
    <p:sldId id="1037" r:id="rId417"/>
    <p:sldId id="1038" r:id="rId418"/>
    <p:sldId id="1040" r:id="rId419"/>
    <p:sldId id="1041" r:id="rId420"/>
    <p:sldId id="1042" r:id="rId421"/>
    <p:sldId id="1044" r:id="rId422"/>
    <p:sldId id="1046" r:id="rId423"/>
    <p:sldId id="1590" r:id="rId424"/>
    <p:sldId id="1715" r:id="rId425"/>
    <p:sldId id="1716" r:id="rId426"/>
    <p:sldId id="637" r:id="rId427"/>
    <p:sldId id="639" r:id="rId428"/>
    <p:sldId id="640" r:id="rId429"/>
    <p:sldId id="642" r:id="rId430"/>
    <p:sldId id="643" r:id="rId431"/>
    <p:sldId id="644" r:id="rId432"/>
    <p:sldId id="645" r:id="rId433"/>
    <p:sldId id="652" r:id="rId434"/>
    <p:sldId id="653" r:id="rId435"/>
    <p:sldId id="1784" r:id="rId436"/>
    <p:sldId id="658" r:id="rId437"/>
    <p:sldId id="659" r:id="rId438"/>
    <p:sldId id="1785" r:id="rId439"/>
    <p:sldId id="1787" r:id="rId440"/>
    <p:sldId id="660" r:id="rId441"/>
    <p:sldId id="1591" r:id="rId442"/>
    <p:sldId id="1592" r:id="rId443"/>
    <p:sldId id="1593" r:id="rId444"/>
    <p:sldId id="1594" r:id="rId445"/>
    <p:sldId id="1595" r:id="rId446"/>
    <p:sldId id="664" r:id="rId447"/>
    <p:sldId id="667" r:id="rId448"/>
    <p:sldId id="1091" r:id="rId449"/>
    <p:sldId id="1092" r:id="rId450"/>
    <p:sldId id="1093" r:id="rId451"/>
    <p:sldId id="1094" r:id="rId452"/>
    <p:sldId id="1095" r:id="rId453"/>
    <p:sldId id="1096" r:id="rId454"/>
    <p:sldId id="1097" r:id="rId455"/>
    <p:sldId id="1098" r:id="rId456"/>
    <p:sldId id="1099" r:id="rId457"/>
    <p:sldId id="1100" r:id="rId458"/>
    <p:sldId id="1101" r:id="rId459"/>
    <p:sldId id="1102" r:id="rId460"/>
    <p:sldId id="1103" r:id="rId461"/>
    <p:sldId id="1104" r:id="rId462"/>
    <p:sldId id="1105" r:id="rId463"/>
    <p:sldId id="1106" r:id="rId464"/>
    <p:sldId id="1107" r:id="rId465"/>
    <p:sldId id="1108" r:id="rId466"/>
    <p:sldId id="1109" r:id="rId467"/>
    <p:sldId id="1110" r:id="rId468"/>
    <p:sldId id="1111" r:id="rId469"/>
    <p:sldId id="1112" r:id="rId470"/>
    <p:sldId id="1113" r:id="rId471"/>
    <p:sldId id="1114" r:id="rId472"/>
    <p:sldId id="1391" r:id="rId473"/>
    <p:sldId id="1392" r:id="rId474"/>
    <p:sldId id="1393" r:id="rId475"/>
    <p:sldId id="1394" r:id="rId476"/>
    <p:sldId id="1395" r:id="rId477"/>
    <p:sldId id="711" r:id="rId478"/>
    <p:sldId id="712" r:id="rId479"/>
    <p:sldId id="713" r:id="rId480"/>
    <p:sldId id="715" r:id="rId481"/>
    <p:sldId id="716" r:id="rId482"/>
    <p:sldId id="717" r:id="rId483"/>
    <p:sldId id="718" r:id="rId484"/>
    <p:sldId id="719" r:id="rId485"/>
    <p:sldId id="720" r:id="rId486"/>
    <p:sldId id="1379" r:id="rId487"/>
    <p:sldId id="721" r:id="rId488"/>
    <p:sldId id="725" r:id="rId489"/>
    <p:sldId id="728" r:id="rId490"/>
    <p:sldId id="1811" r:id="rId491"/>
    <p:sldId id="1812" r:id="rId492"/>
    <p:sldId id="1813" r:id="rId493"/>
    <p:sldId id="1814" r:id="rId494"/>
    <p:sldId id="745" r:id="rId495"/>
    <p:sldId id="1373" r:id="rId496"/>
    <p:sldId id="1374" r:id="rId497"/>
    <p:sldId id="1375" r:id="rId498"/>
    <p:sldId id="1376" r:id="rId499"/>
    <p:sldId id="1390" r:id="rId500"/>
    <p:sldId id="1378" r:id="rId501"/>
    <p:sldId id="1127" r:id="rId502"/>
    <p:sldId id="1119" r:id="rId503"/>
    <p:sldId id="1120" r:id="rId504"/>
    <p:sldId id="1121" r:id="rId505"/>
    <p:sldId id="1122" r:id="rId506"/>
    <p:sldId id="1123" r:id="rId507"/>
    <p:sldId id="1124" r:id="rId508"/>
    <p:sldId id="1125" r:id="rId509"/>
    <p:sldId id="1126" r:id="rId510"/>
    <p:sldId id="1383" r:id="rId511"/>
    <p:sldId id="1596" r:id="rId512"/>
    <p:sldId id="1597" r:id="rId513"/>
    <p:sldId id="1598" r:id="rId514"/>
    <p:sldId id="1599" r:id="rId515"/>
    <p:sldId id="1600" r:id="rId516"/>
    <p:sldId id="1601" r:id="rId517"/>
    <p:sldId id="1602" r:id="rId518"/>
    <p:sldId id="1603" r:id="rId519"/>
    <p:sldId id="1604" r:id="rId520"/>
    <p:sldId id="1605" r:id="rId521"/>
    <p:sldId id="1606" r:id="rId522"/>
    <p:sldId id="1607" r:id="rId523"/>
    <p:sldId id="1608" r:id="rId524"/>
    <p:sldId id="1609" r:id="rId525"/>
    <p:sldId id="1610" r:id="rId526"/>
    <p:sldId id="1611" r:id="rId527"/>
    <p:sldId id="1612" r:id="rId528"/>
    <p:sldId id="1613" r:id="rId529"/>
    <p:sldId id="1614" r:id="rId530"/>
    <p:sldId id="1615" r:id="rId531"/>
    <p:sldId id="1616" r:id="rId532"/>
    <p:sldId id="1617" r:id="rId533"/>
    <p:sldId id="1618" r:id="rId534"/>
    <p:sldId id="1619" r:id="rId535"/>
    <p:sldId id="1622" r:id="rId536"/>
    <p:sldId id="1620" r:id="rId537"/>
    <p:sldId id="1621" r:id="rId538"/>
    <p:sldId id="1623" r:id="rId539"/>
    <p:sldId id="1624" r:id="rId540"/>
    <p:sldId id="1625" r:id="rId541"/>
    <p:sldId id="1626" r:id="rId542"/>
    <p:sldId id="1627" r:id="rId543"/>
    <p:sldId id="1628" r:id="rId544"/>
    <p:sldId id="1629" r:id="rId545"/>
    <p:sldId id="1630" r:id="rId546"/>
    <p:sldId id="1631" r:id="rId547"/>
    <p:sldId id="1632" r:id="rId548"/>
    <p:sldId id="1633" r:id="rId549"/>
    <p:sldId id="1634" r:id="rId550"/>
    <p:sldId id="1635" r:id="rId551"/>
    <p:sldId id="1636" r:id="rId552"/>
    <p:sldId id="1637" r:id="rId553"/>
    <p:sldId id="1638" r:id="rId554"/>
    <p:sldId id="1639" r:id="rId555"/>
    <p:sldId id="1640" r:id="rId556"/>
    <p:sldId id="1641" r:id="rId557"/>
    <p:sldId id="1642" r:id="rId558"/>
    <p:sldId id="1644" r:id="rId559"/>
    <p:sldId id="1643" r:id="rId560"/>
    <p:sldId id="1645" r:id="rId561"/>
    <p:sldId id="1646" r:id="rId562"/>
    <p:sldId id="1788" r:id="rId563"/>
    <p:sldId id="1789" r:id="rId564"/>
    <p:sldId id="1815" r:id="rId565"/>
    <p:sldId id="1647" r:id="rId566"/>
    <p:sldId id="1648" r:id="rId567"/>
    <p:sldId id="1656" r:id="rId568"/>
    <p:sldId id="1649" r:id="rId569"/>
    <p:sldId id="1650" r:id="rId570"/>
    <p:sldId id="1651" r:id="rId571"/>
    <p:sldId id="1652" r:id="rId572"/>
    <p:sldId id="1657" r:id="rId573"/>
    <p:sldId id="1658" r:id="rId574"/>
    <p:sldId id="1659" r:id="rId575"/>
    <p:sldId id="1661" r:id="rId576"/>
    <p:sldId id="1662" r:id="rId577"/>
    <p:sldId id="1664" r:id="rId578"/>
    <p:sldId id="1665" r:id="rId579"/>
    <p:sldId id="1666" r:id="rId580"/>
    <p:sldId id="1667" r:id="rId581"/>
    <p:sldId id="1668" r:id="rId582"/>
    <p:sldId id="1669" r:id="rId583"/>
    <p:sldId id="1670" r:id="rId584"/>
    <p:sldId id="1671" r:id="rId585"/>
    <p:sldId id="1672" r:id="rId586"/>
    <p:sldId id="1673" r:id="rId587"/>
    <p:sldId id="1674" r:id="rId588"/>
    <p:sldId id="1675" r:id="rId589"/>
    <p:sldId id="1676" r:id="rId590"/>
    <p:sldId id="1677" r:id="rId591"/>
    <p:sldId id="1678" r:id="rId592"/>
    <p:sldId id="1680" r:id="rId593"/>
    <p:sldId id="1790" r:id="rId594"/>
    <p:sldId id="1681" r:id="rId595"/>
    <p:sldId id="1682" r:id="rId596"/>
    <p:sldId id="1683" r:id="rId597"/>
    <p:sldId id="1684" r:id="rId598"/>
    <p:sldId id="1685" r:id="rId599"/>
    <p:sldId id="1686" r:id="rId600"/>
    <p:sldId id="1687" r:id="rId601"/>
    <p:sldId id="1688" r:id="rId602"/>
    <p:sldId id="1689" r:id="rId603"/>
    <p:sldId id="1690" r:id="rId604"/>
    <p:sldId id="1691" r:id="rId605"/>
    <p:sldId id="1692" r:id="rId606"/>
    <p:sldId id="1693" r:id="rId607"/>
    <p:sldId id="1694" r:id="rId608"/>
    <p:sldId id="1695" r:id="rId609"/>
    <p:sldId id="1696" r:id="rId610"/>
    <p:sldId id="1697" r:id="rId611"/>
    <p:sldId id="1698" r:id="rId612"/>
    <p:sldId id="1699" r:id="rId613"/>
    <p:sldId id="1700" r:id="rId614"/>
    <p:sldId id="1701" r:id="rId615"/>
    <p:sldId id="1702" r:id="rId616"/>
    <p:sldId id="1703" r:id="rId617"/>
    <p:sldId id="1704" r:id="rId618"/>
    <p:sldId id="1705" r:id="rId619"/>
    <p:sldId id="1706" r:id="rId620"/>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1995" autoAdjust="0"/>
  </p:normalViewPr>
  <p:slideViewPr>
    <p:cSldViewPr>
      <p:cViewPr varScale="1">
        <p:scale>
          <a:sx n="77" d="100"/>
          <a:sy n="77" d="100"/>
        </p:scale>
        <p:origin x="90" y="63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324" Type="http://schemas.openxmlformats.org/officeDocument/2006/relationships/slide" Target="slides/slide323.xml"/><Relationship Id="rId531" Type="http://schemas.openxmlformats.org/officeDocument/2006/relationships/slide" Target="slides/slide530.xml"/><Relationship Id="rId170" Type="http://schemas.openxmlformats.org/officeDocument/2006/relationships/slide" Target="slides/slide169.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181" Type="http://schemas.openxmlformats.org/officeDocument/2006/relationships/slide" Target="slides/slide180.xml"/><Relationship Id="rId402" Type="http://schemas.openxmlformats.org/officeDocument/2006/relationships/slide" Target="slides/slide401.xml"/><Relationship Id="rId279" Type="http://schemas.openxmlformats.org/officeDocument/2006/relationships/slide" Target="slides/slide278.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346" Type="http://schemas.openxmlformats.org/officeDocument/2006/relationships/slide" Target="slides/slide345.xml"/><Relationship Id="rId553" Type="http://schemas.openxmlformats.org/officeDocument/2006/relationships/slide" Target="slides/slide552.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497" Type="http://schemas.openxmlformats.org/officeDocument/2006/relationships/slide" Target="slides/slide496.xml"/><Relationship Id="rId620" Type="http://schemas.openxmlformats.org/officeDocument/2006/relationships/slide" Target="slides/slide619.xml"/><Relationship Id="rId357" Type="http://schemas.openxmlformats.org/officeDocument/2006/relationships/slide" Target="slides/slide356.xml"/><Relationship Id="rId54" Type="http://schemas.openxmlformats.org/officeDocument/2006/relationships/slide" Target="slides/slide53.xml"/><Relationship Id="rId217" Type="http://schemas.openxmlformats.org/officeDocument/2006/relationships/slide" Target="slides/slide216.xml"/><Relationship Id="rId564" Type="http://schemas.openxmlformats.org/officeDocument/2006/relationships/slide" Target="slides/slide563.xml"/><Relationship Id="rId424" Type="http://schemas.openxmlformats.org/officeDocument/2006/relationships/slide" Target="slides/slide423.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228" Type="http://schemas.openxmlformats.org/officeDocument/2006/relationships/slide" Target="slides/slide227.xml"/><Relationship Id="rId435" Type="http://schemas.openxmlformats.org/officeDocument/2006/relationships/slide" Target="slides/slide434.xml"/><Relationship Id="rId281" Type="http://schemas.openxmlformats.org/officeDocument/2006/relationships/slide" Target="slides/slide280.xml"/><Relationship Id="rId502" Type="http://schemas.openxmlformats.org/officeDocument/2006/relationships/slide" Target="slides/slide501.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86" Type="http://schemas.openxmlformats.org/officeDocument/2006/relationships/slide" Target="slides/slide585.xml"/><Relationship Id="rId7" Type="http://schemas.openxmlformats.org/officeDocument/2006/relationships/slide" Target="slides/slide6.xml"/><Relationship Id="rId239" Type="http://schemas.openxmlformats.org/officeDocument/2006/relationships/slide" Target="slides/slide238.xml"/><Relationship Id="rId446" Type="http://schemas.openxmlformats.org/officeDocument/2006/relationships/slide" Target="slides/slide445.xml"/><Relationship Id="rId292" Type="http://schemas.openxmlformats.org/officeDocument/2006/relationships/slide" Target="slides/slide291.xml"/><Relationship Id="rId306" Type="http://schemas.openxmlformats.org/officeDocument/2006/relationships/slide" Target="slides/slide305.xml"/><Relationship Id="rId87" Type="http://schemas.openxmlformats.org/officeDocument/2006/relationships/slide" Target="slides/slide86.xml"/><Relationship Id="rId513" Type="http://schemas.openxmlformats.org/officeDocument/2006/relationships/slide" Target="slides/slide512.xml"/><Relationship Id="rId597" Type="http://schemas.openxmlformats.org/officeDocument/2006/relationships/slide" Target="slides/slide596.xml"/><Relationship Id="rId152" Type="http://schemas.openxmlformats.org/officeDocument/2006/relationships/slide" Target="slides/slide151.xml"/><Relationship Id="rId457" Type="http://schemas.openxmlformats.org/officeDocument/2006/relationships/slide" Target="slides/slide456.xml"/><Relationship Id="rId14" Type="http://schemas.openxmlformats.org/officeDocument/2006/relationships/slide" Target="slides/slide13.xml"/><Relationship Id="rId317" Type="http://schemas.openxmlformats.org/officeDocument/2006/relationships/slide" Target="slides/slide316.xml"/><Relationship Id="rId524" Type="http://schemas.openxmlformats.org/officeDocument/2006/relationships/slide" Target="slides/slide523.xml"/><Relationship Id="rId98" Type="http://schemas.openxmlformats.org/officeDocument/2006/relationships/slide" Target="slides/slide97.xml"/><Relationship Id="rId163" Type="http://schemas.openxmlformats.org/officeDocument/2006/relationships/slide" Target="slides/slide162.xml"/><Relationship Id="rId370" Type="http://schemas.openxmlformats.org/officeDocument/2006/relationships/slide" Target="slides/slide369.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328" Type="http://schemas.openxmlformats.org/officeDocument/2006/relationships/slide" Target="slides/slide327.xml"/><Relationship Id="rId535" Type="http://schemas.openxmlformats.org/officeDocument/2006/relationships/slide" Target="slides/slide534.xml"/><Relationship Id="rId174" Type="http://schemas.openxmlformats.org/officeDocument/2006/relationships/slide" Target="slides/slide173.xml"/><Relationship Id="rId381" Type="http://schemas.openxmlformats.org/officeDocument/2006/relationships/slide" Target="slides/slide380.xml"/><Relationship Id="rId602" Type="http://schemas.openxmlformats.org/officeDocument/2006/relationships/slide" Target="slides/slide601.xml"/><Relationship Id="rId241" Type="http://schemas.openxmlformats.org/officeDocument/2006/relationships/slide" Target="slides/slide240.xml"/><Relationship Id="rId479" Type="http://schemas.openxmlformats.org/officeDocument/2006/relationships/slide" Target="slides/slide478.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546" Type="http://schemas.openxmlformats.org/officeDocument/2006/relationships/slide" Target="slides/slide545.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588" Type="http://schemas.openxmlformats.org/officeDocument/2006/relationships/slide" Target="slides/slide587.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613" Type="http://schemas.openxmlformats.org/officeDocument/2006/relationships/slide" Target="slides/slide612.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557" Type="http://schemas.openxmlformats.org/officeDocument/2006/relationships/slide" Target="slides/slide556.xml"/><Relationship Id="rId599" Type="http://schemas.openxmlformats.org/officeDocument/2006/relationships/slide" Target="slides/slide598.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624" Type="http://schemas.openxmlformats.org/officeDocument/2006/relationships/viewProps" Target="viewProps.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26" Type="http://schemas.openxmlformats.org/officeDocument/2006/relationships/slide" Target="slides/slide525.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slide" Target="slides/slide567.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537" Type="http://schemas.openxmlformats.org/officeDocument/2006/relationships/slide" Target="slides/slide536.xml"/><Relationship Id="rId579" Type="http://schemas.openxmlformats.org/officeDocument/2006/relationships/slide" Target="slides/slide578.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590" Type="http://schemas.openxmlformats.org/officeDocument/2006/relationships/slide" Target="slides/slide589.xml"/><Relationship Id="rId604" Type="http://schemas.openxmlformats.org/officeDocument/2006/relationships/slide" Target="slides/slide603.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506" Type="http://schemas.openxmlformats.org/officeDocument/2006/relationships/slide" Target="slides/slide505.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492" Type="http://schemas.openxmlformats.org/officeDocument/2006/relationships/slide" Target="slides/slide491.xml"/><Relationship Id="rId548" Type="http://schemas.openxmlformats.org/officeDocument/2006/relationships/slide" Target="slides/slide547.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615" Type="http://schemas.openxmlformats.org/officeDocument/2006/relationships/slide" Target="slides/slide614.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517" Type="http://schemas.openxmlformats.org/officeDocument/2006/relationships/slide" Target="slides/slide516.xml"/><Relationship Id="rId559" Type="http://schemas.openxmlformats.org/officeDocument/2006/relationships/slide" Target="slides/slide558.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570" Type="http://schemas.openxmlformats.org/officeDocument/2006/relationships/slide" Target="slides/slide569.xml"/><Relationship Id="rId626" Type="http://schemas.openxmlformats.org/officeDocument/2006/relationships/tableStyles" Target="tableStyles.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528" Type="http://schemas.openxmlformats.org/officeDocument/2006/relationships/slide" Target="slides/slide527.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581" Type="http://schemas.openxmlformats.org/officeDocument/2006/relationships/slide" Target="slides/slide580.xml"/><Relationship Id="rId71" Type="http://schemas.openxmlformats.org/officeDocument/2006/relationships/slide" Target="slides/slide70.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83" Type="http://schemas.openxmlformats.org/officeDocument/2006/relationships/slide" Target="slides/slide482.xml"/><Relationship Id="rId539" Type="http://schemas.openxmlformats.org/officeDocument/2006/relationships/slide" Target="slides/slide538.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550" Type="http://schemas.openxmlformats.org/officeDocument/2006/relationships/slide" Target="slides/slide549.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592" Type="http://schemas.openxmlformats.org/officeDocument/2006/relationships/slide" Target="slides/slide591.xml"/><Relationship Id="rId606" Type="http://schemas.openxmlformats.org/officeDocument/2006/relationships/slide" Target="slides/slide605.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494" Type="http://schemas.openxmlformats.org/officeDocument/2006/relationships/slide" Target="slides/slide493.xml"/><Relationship Id="rId508" Type="http://schemas.openxmlformats.org/officeDocument/2006/relationships/slide" Target="slides/slide507.xml"/><Relationship Id="rId105" Type="http://schemas.openxmlformats.org/officeDocument/2006/relationships/slide" Target="slides/slide104.xml"/><Relationship Id="rId147" Type="http://schemas.openxmlformats.org/officeDocument/2006/relationships/slide" Target="slides/slide146.xml"/><Relationship Id="rId312" Type="http://schemas.openxmlformats.org/officeDocument/2006/relationships/slide" Target="slides/slide311.xml"/><Relationship Id="rId354" Type="http://schemas.openxmlformats.org/officeDocument/2006/relationships/slide" Target="slides/slide353.xml"/><Relationship Id="rId51" Type="http://schemas.openxmlformats.org/officeDocument/2006/relationships/slide" Target="slides/slide50.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561" Type="http://schemas.openxmlformats.org/officeDocument/2006/relationships/slide" Target="slides/slide560.xml"/><Relationship Id="rId617" Type="http://schemas.openxmlformats.org/officeDocument/2006/relationships/slide" Target="slides/slide616.xml"/><Relationship Id="rId214" Type="http://schemas.openxmlformats.org/officeDocument/2006/relationships/slide" Target="slides/slide213.xml"/><Relationship Id="rId256" Type="http://schemas.openxmlformats.org/officeDocument/2006/relationships/slide" Target="slides/slide255.xml"/><Relationship Id="rId298" Type="http://schemas.openxmlformats.org/officeDocument/2006/relationships/slide" Target="slides/slide297.xml"/><Relationship Id="rId421" Type="http://schemas.openxmlformats.org/officeDocument/2006/relationships/slide" Target="slides/slide420.xml"/><Relationship Id="rId463" Type="http://schemas.openxmlformats.org/officeDocument/2006/relationships/slide" Target="slides/slide462.xml"/><Relationship Id="rId519" Type="http://schemas.openxmlformats.org/officeDocument/2006/relationships/slide" Target="slides/slide518.xml"/><Relationship Id="rId116" Type="http://schemas.openxmlformats.org/officeDocument/2006/relationships/slide" Target="slides/slide115.xml"/><Relationship Id="rId158" Type="http://schemas.openxmlformats.org/officeDocument/2006/relationships/slide" Target="slides/slide157.xml"/><Relationship Id="rId323" Type="http://schemas.openxmlformats.org/officeDocument/2006/relationships/slide" Target="slides/slide322.xml"/><Relationship Id="rId530" Type="http://schemas.openxmlformats.org/officeDocument/2006/relationships/slide" Target="slides/slide529.xml"/><Relationship Id="rId20" Type="http://schemas.openxmlformats.org/officeDocument/2006/relationships/slide" Target="slides/slide19.xml"/><Relationship Id="rId62" Type="http://schemas.openxmlformats.org/officeDocument/2006/relationships/slide" Target="slides/slide61.xml"/><Relationship Id="rId365" Type="http://schemas.openxmlformats.org/officeDocument/2006/relationships/slide" Target="slides/slide364.xml"/><Relationship Id="rId572" Type="http://schemas.openxmlformats.org/officeDocument/2006/relationships/slide" Target="slides/slide571.xml"/><Relationship Id="rId225" Type="http://schemas.openxmlformats.org/officeDocument/2006/relationships/slide" Target="slides/slide224.xml"/><Relationship Id="rId267" Type="http://schemas.openxmlformats.org/officeDocument/2006/relationships/slide" Target="slides/slide266.xml"/><Relationship Id="rId432" Type="http://schemas.openxmlformats.org/officeDocument/2006/relationships/slide" Target="slides/slide431.xml"/><Relationship Id="rId474" Type="http://schemas.openxmlformats.org/officeDocument/2006/relationships/slide" Target="slides/slide473.xml"/><Relationship Id="rId127" Type="http://schemas.openxmlformats.org/officeDocument/2006/relationships/slide" Target="slides/slide126.xml"/><Relationship Id="rId31" Type="http://schemas.openxmlformats.org/officeDocument/2006/relationships/slide" Target="slides/slide30.xml"/><Relationship Id="rId73" Type="http://schemas.openxmlformats.org/officeDocument/2006/relationships/slide" Target="slides/slide72.xml"/><Relationship Id="rId169" Type="http://schemas.openxmlformats.org/officeDocument/2006/relationships/slide" Target="slides/slide168.xml"/><Relationship Id="rId334" Type="http://schemas.openxmlformats.org/officeDocument/2006/relationships/slide" Target="slides/slide333.xml"/><Relationship Id="rId376" Type="http://schemas.openxmlformats.org/officeDocument/2006/relationships/slide" Target="slides/slide375.xml"/><Relationship Id="rId541" Type="http://schemas.openxmlformats.org/officeDocument/2006/relationships/slide" Target="slides/slide540.xml"/><Relationship Id="rId583" Type="http://schemas.openxmlformats.org/officeDocument/2006/relationships/slide" Target="slides/slide582.xml"/><Relationship Id="rId4" Type="http://schemas.openxmlformats.org/officeDocument/2006/relationships/slide" Target="slides/slide3.xml"/><Relationship Id="rId180" Type="http://schemas.openxmlformats.org/officeDocument/2006/relationships/slide" Target="slides/slide179.xml"/><Relationship Id="rId236" Type="http://schemas.openxmlformats.org/officeDocument/2006/relationships/slide" Target="slides/slide235.xml"/><Relationship Id="rId278" Type="http://schemas.openxmlformats.org/officeDocument/2006/relationships/slide" Target="slides/slide277.xml"/><Relationship Id="rId401" Type="http://schemas.openxmlformats.org/officeDocument/2006/relationships/slide" Target="slides/slide400.xml"/><Relationship Id="rId443" Type="http://schemas.openxmlformats.org/officeDocument/2006/relationships/slide" Target="slides/slide442.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slide" Target="slides/slide551.xml"/><Relationship Id="rId594" Type="http://schemas.openxmlformats.org/officeDocument/2006/relationships/slide" Target="slides/slide593.xml"/><Relationship Id="rId608" Type="http://schemas.openxmlformats.org/officeDocument/2006/relationships/slide" Target="slides/slide60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563" Type="http://schemas.openxmlformats.org/officeDocument/2006/relationships/slide" Target="slides/slide562.xml"/><Relationship Id="rId619" Type="http://schemas.openxmlformats.org/officeDocument/2006/relationships/slide" Target="slides/slide61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574" Type="http://schemas.openxmlformats.org/officeDocument/2006/relationships/slide" Target="slides/slide573.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585" Type="http://schemas.openxmlformats.org/officeDocument/2006/relationships/slide" Target="slides/slide584.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610" Type="http://schemas.openxmlformats.org/officeDocument/2006/relationships/slide" Target="slides/slide609.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slide" Target="slides/slide553.xml"/><Relationship Id="rId596" Type="http://schemas.openxmlformats.org/officeDocument/2006/relationships/slide" Target="slides/slide595.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621" Type="http://schemas.openxmlformats.org/officeDocument/2006/relationships/notesMaster" Target="notesMasters/notesMaster1.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576" Type="http://schemas.openxmlformats.org/officeDocument/2006/relationships/slide" Target="slides/slide575.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601" Type="http://schemas.openxmlformats.org/officeDocument/2006/relationships/slide" Target="slides/slide600.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587" Type="http://schemas.openxmlformats.org/officeDocument/2006/relationships/slide" Target="slides/slide586.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612" Type="http://schemas.openxmlformats.org/officeDocument/2006/relationships/slide" Target="slides/slide611.xml"/><Relationship Id="rId251" Type="http://schemas.openxmlformats.org/officeDocument/2006/relationships/slide" Target="slides/slide250.xml"/><Relationship Id="rId489" Type="http://schemas.openxmlformats.org/officeDocument/2006/relationships/slide" Target="slides/slide48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598" Type="http://schemas.openxmlformats.org/officeDocument/2006/relationships/slide" Target="slides/slide597.xml"/><Relationship Id="rId220" Type="http://schemas.openxmlformats.org/officeDocument/2006/relationships/slide" Target="slides/slide219.xml"/><Relationship Id="rId458" Type="http://schemas.openxmlformats.org/officeDocument/2006/relationships/slide" Target="slides/slide457.xml"/><Relationship Id="rId623" Type="http://schemas.openxmlformats.org/officeDocument/2006/relationships/presProps" Target="presProps.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567" Type="http://schemas.openxmlformats.org/officeDocument/2006/relationships/slide" Target="slides/slide566.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578" Type="http://schemas.openxmlformats.org/officeDocument/2006/relationships/slide" Target="slides/slide577.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603" Type="http://schemas.openxmlformats.org/officeDocument/2006/relationships/slide" Target="slides/slide602.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547" Type="http://schemas.openxmlformats.org/officeDocument/2006/relationships/slide" Target="slides/slide546.xml"/><Relationship Id="rId589" Type="http://schemas.openxmlformats.org/officeDocument/2006/relationships/slide" Target="slides/slide588.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614" Type="http://schemas.openxmlformats.org/officeDocument/2006/relationships/slide" Target="slides/slide613.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625" Type="http://schemas.openxmlformats.org/officeDocument/2006/relationships/theme" Target="theme/theme1.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569" Type="http://schemas.openxmlformats.org/officeDocument/2006/relationships/slide" Target="slides/slide568.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580" Type="http://schemas.openxmlformats.org/officeDocument/2006/relationships/slide" Target="slides/slide579.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slide" Target="slides/slide537.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591" Type="http://schemas.openxmlformats.org/officeDocument/2006/relationships/slide" Target="slides/slide590.xml"/><Relationship Id="rId605" Type="http://schemas.openxmlformats.org/officeDocument/2006/relationships/slide" Target="slides/slide604.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49" Type="http://schemas.openxmlformats.org/officeDocument/2006/relationships/slide" Target="slides/slide548.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616" Type="http://schemas.openxmlformats.org/officeDocument/2006/relationships/slide" Target="slides/slide615.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61" Type="http://schemas.openxmlformats.org/officeDocument/2006/relationships/slide" Target="slides/slide60.xml"/><Relationship Id="rId199" Type="http://schemas.openxmlformats.org/officeDocument/2006/relationships/slide" Target="slides/slide198.xml"/><Relationship Id="rId571" Type="http://schemas.openxmlformats.org/officeDocument/2006/relationships/slide" Target="slides/slide570.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slide" Target="slides/slide528.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540" Type="http://schemas.openxmlformats.org/officeDocument/2006/relationships/slide" Target="slides/slide539.xml"/><Relationship Id="rId72" Type="http://schemas.openxmlformats.org/officeDocument/2006/relationships/slide" Target="slides/slide71.xml"/><Relationship Id="rId375" Type="http://schemas.openxmlformats.org/officeDocument/2006/relationships/slide" Target="slides/slide374.xml"/><Relationship Id="rId582" Type="http://schemas.openxmlformats.org/officeDocument/2006/relationships/slide" Target="slides/slide581.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51" Type="http://schemas.openxmlformats.org/officeDocument/2006/relationships/slide" Target="slides/slide550.xml"/><Relationship Id="rId593" Type="http://schemas.openxmlformats.org/officeDocument/2006/relationships/slide" Target="slides/slide592.xml"/><Relationship Id="rId607" Type="http://schemas.openxmlformats.org/officeDocument/2006/relationships/slide" Target="slides/slide606.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562" Type="http://schemas.openxmlformats.org/officeDocument/2006/relationships/slide" Target="slides/slide561.xml"/><Relationship Id="rId618" Type="http://schemas.openxmlformats.org/officeDocument/2006/relationships/slide" Target="slides/slide617.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299" Type="http://schemas.openxmlformats.org/officeDocument/2006/relationships/slide" Target="slides/slide298.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573" Type="http://schemas.openxmlformats.org/officeDocument/2006/relationships/slide" Target="slides/slide572.xml"/><Relationship Id="rId226" Type="http://schemas.openxmlformats.org/officeDocument/2006/relationships/slide" Target="slides/slide225.xml"/><Relationship Id="rId433" Type="http://schemas.openxmlformats.org/officeDocument/2006/relationships/slide" Target="slides/slide432.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84" Type="http://schemas.openxmlformats.org/officeDocument/2006/relationships/slide" Target="slides/slide583.xml"/><Relationship Id="rId5" Type="http://schemas.openxmlformats.org/officeDocument/2006/relationships/slide" Target="slides/slide4.xml"/><Relationship Id="rId237" Type="http://schemas.openxmlformats.org/officeDocument/2006/relationships/slide" Target="slides/slide236.xml"/><Relationship Id="rId444" Type="http://schemas.openxmlformats.org/officeDocument/2006/relationships/slide" Target="slides/slide443.xml"/><Relationship Id="rId290" Type="http://schemas.openxmlformats.org/officeDocument/2006/relationships/slide" Target="slides/slide289.xml"/><Relationship Id="rId304" Type="http://schemas.openxmlformats.org/officeDocument/2006/relationships/slide" Target="slides/slide303.xml"/><Relationship Id="rId388" Type="http://schemas.openxmlformats.org/officeDocument/2006/relationships/slide" Target="slides/slide387.xml"/><Relationship Id="rId511" Type="http://schemas.openxmlformats.org/officeDocument/2006/relationships/slide" Target="slides/slide510.xml"/><Relationship Id="rId609" Type="http://schemas.openxmlformats.org/officeDocument/2006/relationships/slide" Target="slides/slide608.xml"/><Relationship Id="rId85" Type="http://schemas.openxmlformats.org/officeDocument/2006/relationships/slide" Target="slides/slide84.xml"/><Relationship Id="rId150" Type="http://schemas.openxmlformats.org/officeDocument/2006/relationships/slide" Target="slides/slide149.xml"/><Relationship Id="rId595" Type="http://schemas.openxmlformats.org/officeDocument/2006/relationships/slide" Target="slides/slide594.xml"/><Relationship Id="rId248" Type="http://schemas.openxmlformats.org/officeDocument/2006/relationships/slide" Target="slides/slide247.xml"/><Relationship Id="rId455" Type="http://schemas.openxmlformats.org/officeDocument/2006/relationships/slide" Target="slides/slide454.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22" Type="http://schemas.openxmlformats.org/officeDocument/2006/relationships/slide" Target="slides/slide521.xml"/><Relationship Id="rId96" Type="http://schemas.openxmlformats.org/officeDocument/2006/relationships/slide" Target="slides/slide95.xml"/><Relationship Id="rId161" Type="http://schemas.openxmlformats.org/officeDocument/2006/relationships/slide" Target="slides/slide160.xml"/><Relationship Id="rId399" Type="http://schemas.openxmlformats.org/officeDocument/2006/relationships/slide" Target="slides/slide398.xml"/><Relationship Id="rId259" Type="http://schemas.openxmlformats.org/officeDocument/2006/relationships/slide" Target="slides/slide258.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326" Type="http://schemas.openxmlformats.org/officeDocument/2006/relationships/slide" Target="slides/slide325.xml"/><Relationship Id="rId533" Type="http://schemas.openxmlformats.org/officeDocument/2006/relationships/slide" Target="slides/slide532.xml"/><Relationship Id="rId172" Type="http://schemas.openxmlformats.org/officeDocument/2006/relationships/slide" Target="slides/slide171.xml"/><Relationship Id="rId477" Type="http://schemas.openxmlformats.org/officeDocument/2006/relationships/slide" Target="slides/slide476.xml"/><Relationship Id="rId600" Type="http://schemas.openxmlformats.org/officeDocument/2006/relationships/slide" Target="slides/slide599.xml"/><Relationship Id="rId337" Type="http://schemas.openxmlformats.org/officeDocument/2006/relationships/slide" Target="slides/slide336.xml"/><Relationship Id="rId34" Type="http://schemas.openxmlformats.org/officeDocument/2006/relationships/slide" Target="slides/slide33.xml"/><Relationship Id="rId544" Type="http://schemas.openxmlformats.org/officeDocument/2006/relationships/slide" Target="slides/slide543.xml"/><Relationship Id="rId183" Type="http://schemas.openxmlformats.org/officeDocument/2006/relationships/slide" Target="slides/slide182.xml"/><Relationship Id="rId390" Type="http://schemas.openxmlformats.org/officeDocument/2006/relationships/slide" Target="slides/slide389.xml"/><Relationship Id="rId404" Type="http://schemas.openxmlformats.org/officeDocument/2006/relationships/slide" Target="slides/slide403.xml"/><Relationship Id="rId611" Type="http://schemas.openxmlformats.org/officeDocument/2006/relationships/slide" Target="slides/slide610.xml"/><Relationship Id="rId250" Type="http://schemas.openxmlformats.org/officeDocument/2006/relationships/slide" Target="slides/slide249.xml"/><Relationship Id="rId488" Type="http://schemas.openxmlformats.org/officeDocument/2006/relationships/slide" Target="slides/slide487.xml"/><Relationship Id="rId45" Type="http://schemas.openxmlformats.org/officeDocument/2006/relationships/slide" Target="slides/slide44.xml"/><Relationship Id="rId110" Type="http://schemas.openxmlformats.org/officeDocument/2006/relationships/slide" Target="slides/slide109.xml"/><Relationship Id="rId348" Type="http://schemas.openxmlformats.org/officeDocument/2006/relationships/slide" Target="slides/slide347.xml"/><Relationship Id="rId555" Type="http://schemas.openxmlformats.org/officeDocument/2006/relationships/slide" Target="slides/slide554.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622" Type="http://schemas.openxmlformats.org/officeDocument/2006/relationships/handoutMaster" Target="handoutMasters/handoutMaster1.xml"/><Relationship Id="rId261" Type="http://schemas.openxmlformats.org/officeDocument/2006/relationships/slide" Target="slides/slide260.xml"/><Relationship Id="rId499" Type="http://schemas.openxmlformats.org/officeDocument/2006/relationships/slide" Target="slides/slide498.xml"/><Relationship Id="rId56" Type="http://schemas.openxmlformats.org/officeDocument/2006/relationships/slide" Target="slides/slide55.xml"/><Relationship Id="rId359" Type="http://schemas.openxmlformats.org/officeDocument/2006/relationships/slide" Target="slides/slide358.xml"/><Relationship Id="rId566" Type="http://schemas.openxmlformats.org/officeDocument/2006/relationships/slide" Target="slides/slide565.xml"/><Relationship Id="rId121" Type="http://schemas.openxmlformats.org/officeDocument/2006/relationships/slide" Target="slides/slide120.xml"/><Relationship Id="rId219" Type="http://schemas.openxmlformats.org/officeDocument/2006/relationships/slide" Target="slides/slide218.xml"/><Relationship Id="rId426" Type="http://schemas.openxmlformats.org/officeDocument/2006/relationships/slide" Target="slides/slide425.xml"/><Relationship Id="rId67" Type="http://schemas.openxmlformats.org/officeDocument/2006/relationships/slide" Target="slides/slide66.xml"/><Relationship Id="rId272" Type="http://schemas.openxmlformats.org/officeDocument/2006/relationships/slide" Target="slides/slide271.xml"/><Relationship Id="rId577" Type="http://schemas.openxmlformats.org/officeDocument/2006/relationships/slide" Target="slides/slide576.xml"/><Relationship Id="rId132" Type="http://schemas.openxmlformats.org/officeDocument/2006/relationships/slide" Target="slides/slide131.xml"/><Relationship Id="rId437" Type="http://schemas.openxmlformats.org/officeDocument/2006/relationships/slide" Target="slides/slide436.xml"/></Relationships>
</file>

<file path=ppt/_rels/viewProps.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4.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7.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9.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0.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7.png"/></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image" Target="../media/image131.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36.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39.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4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46.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47.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48.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49.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50.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58.png"/></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image" Target="../media/image158.png"/></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image" Target="../media/image163.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6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0.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9.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8210"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09" rIns="91420" bIns="45709" numCol="1" anchor="t" anchorCtr="0" compatLnSpc="1">
            <a:prstTxWarp prst="textNoShape">
              <a:avLst/>
            </a:prstTxWarp>
          </a:bodyPr>
          <a:lstStyle>
            <a:lvl1pPr>
              <a:defRPr sz="1100"/>
            </a:lvl1pPr>
          </a:lstStyle>
          <a:p>
            <a:pPr>
              <a:defRPr/>
            </a:pPr>
            <a:endParaRPr lang="de-DE"/>
          </a:p>
        </p:txBody>
      </p:sp>
      <p:sp>
        <p:nvSpPr>
          <p:cNvPr id="1118211"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09" rIns="91420" bIns="45709" numCol="1" anchor="t" anchorCtr="0" compatLnSpc="1">
            <a:prstTxWarp prst="textNoShape">
              <a:avLst/>
            </a:prstTxWarp>
          </a:bodyPr>
          <a:lstStyle>
            <a:lvl1pPr algn="r">
              <a:defRPr sz="1100"/>
            </a:lvl1pPr>
          </a:lstStyle>
          <a:p>
            <a:pPr>
              <a:defRPr/>
            </a:pPr>
            <a:endParaRPr lang="de-DE"/>
          </a:p>
        </p:txBody>
      </p:sp>
      <p:sp>
        <p:nvSpPr>
          <p:cNvPr id="1118212"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09" rIns="91420" bIns="45709" numCol="1" anchor="b" anchorCtr="0" compatLnSpc="1">
            <a:prstTxWarp prst="textNoShape">
              <a:avLst/>
            </a:prstTxWarp>
          </a:bodyPr>
          <a:lstStyle>
            <a:lvl1pPr>
              <a:defRPr sz="1100"/>
            </a:lvl1pPr>
          </a:lstStyle>
          <a:p>
            <a:pPr>
              <a:defRPr/>
            </a:pPr>
            <a:endParaRPr lang="de-DE"/>
          </a:p>
        </p:txBody>
      </p:sp>
      <p:sp>
        <p:nvSpPr>
          <p:cNvPr id="1118213"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09" rIns="91420" bIns="45709" numCol="1" anchor="b" anchorCtr="0" compatLnSpc="1">
            <a:prstTxWarp prst="textNoShape">
              <a:avLst/>
            </a:prstTxWarp>
          </a:bodyPr>
          <a:lstStyle>
            <a:lvl1pPr algn="r">
              <a:defRPr sz="1100"/>
            </a:lvl1pPr>
          </a:lstStyle>
          <a:p>
            <a:pPr>
              <a:defRPr/>
            </a:pPr>
            <a:fld id="{87006E12-A45D-4D6B-9DD7-136B45AB24AB}" type="slidenum">
              <a:rPr lang="de-DE"/>
              <a:pPr>
                <a:defRPr/>
              </a:pPr>
              <a:t>‹Nr.›</a:t>
            </a:fld>
            <a:endParaRPr lang="de-DE"/>
          </a:p>
        </p:txBody>
      </p:sp>
    </p:spTree>
    <p:extLst>
      <p:ext uri="{BB962C8B-B14F-4D97-AF65-F5344CB8AC3E}">
        <p14:creationId xmlns:p14="http://schemas.microsoft.com/office/powerpoint/2010/main" val="1630535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283" tIns="48641" rIns="97283" bIns="48641" numCol="1" anchor="t" anchorCtr="0" compatLnSpc="1">
            <a:prstTxWarp prst="textNoShape">
              <a:avLst/>
            </a:prstTxWarp>
          </a:bodyPr>
          <a:lstStyle>
            <a:lvl1pPr defTabSz="973138">
              <a:defRPr sz="1100"/>
            </a:lvl1pPr>
          </a:lstStyle>
          <a:p>
            <a:pPr>
              <a:defRPr/>
            </a:pPr>
            <a:endParaRPr lang="de-DE"/>
          </a:p>
        </p:txBody>
      </p:sp>
      <p:sp>
        <p:nvSpPr>
          <p:cNvPr id="19459"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283" tIns="48641" rIns="97283" bIns="48641" numCol="1" anchor="t" anchorCtr="0" compatLnSpc="1">
            <a:prstTxWarp prst="textNoShape">
              <a:avLst/>
            </a:prstTxWarp>
          </a:bodyPr>
          <a:lstStyle>
            <a:lvl1pPr algn="r" defTabSz="973138">
              <a:defRPr sz="1100"/>
            </a:lvl1pPr>
          </a:lstStyle>
          <a:p>
            <a:pPr>
              <a:defRPr/>
            </a:pPr>
            <a:endParaRPr lang="de-DE"/>
          </a:p>
        </p:txBody>
      </p:sp>
      <p:sp>
        <p:nvSpPr>
          <p:cNvPr id="577540" name="Rectangle 4"/>
          <p:cNvSpPr>
            <a:spLocks noGrp="1" noRot="1" noChangeAspect="1" noChangeArrowheads="1" noTextEdit="1"/>
          </p:cNvSpPr>
          <p:nvPr>
            <p:ph type="sldImg" idx="2"/>
          </p:nvPr>
        </p:nvSpPr>
        <p:spPr bwMode="auto">
          <a:xfrm>
            <a:off x="995363" y="768350"/>
            <a:ext cx="5116512"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709613" y="4859338"/>
            <a:ext cx="5680075"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283" tIns="48641" rIns="97283" bIns="48641"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9462"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283" tIns="48641" rIns="97283" bIns="48641" numCol="1" anchor="b" anchorCtr="0" compatLnSpc="1">
            <a:prstTxWarp prst="textNoShape">
              <a:avLst/>
            </a:prstTxWarp>
          </a:bodyPr>
          <a:lstStyle>
            <a:lvl1pPr defTabSz="973138">
              <a:defRPr sz="1100"/>
            </a:lvl1pPr>
          </a:lstStyle>
          <a:p>
            <a:pPr>
              <a:defRPr/>
            </a:pPr>
            <a:endParaRPr lang="de-DE"/>
          </a:p>
        </p:txBody>
      </p:sp>
      <p:sp>
        <p:nvSpPr>
          <p:cNvPr id="19463"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283" tIns="48641" rIns="97283" bIns="48641" numCol="1" anchor="b" anchorCtr="0" compatLnSpc="1">
            <a:prstTxWarp prst="textNoShape">
              <a:avLst/>
            </a:prstTxWarp>
          </a:bodyPr>
          <a:lstStyle>
            <a:lvl1pPr algn="r" defTabSz="973138">
              <a:defRPr sz="1100"/>
            </a:lvl1pPr>
          </a:lstStyle>
          <a:p>
            <a:pPr>
              <a:defRPr/>
            </a:pPr>
            <a:fld id="{8F2A6DE9-2C2A-47E2-A7F9-AD00AAF2042F}" type="slidenum">
              <a:rPr lang="de-DE"/>
              <a:pPr>
                <a:defRPr/>
              </a:pPr>
              <a:t>‹Nr.›</a:t>
            </a:fld>
            <a:endParaRPr lang="de-DE"/>
          </a:p>
        </p:txBody>
      </p:sp>
    </p:spTree>
    <p:extLst>
      <p:ext uri="{BB962C8B-B14F-4D97-AF65-F5344CB8AC3E}">
        <p14:creationId xmlns:p14="http://schemas.microsoft.com/office/powerpoint/2010/main" val="28647478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432.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433.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434.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436.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4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439.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440.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442.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443.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444.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445.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446.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447.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4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449.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450.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451.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452.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457.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4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459.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460.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461.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462.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463.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464.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465.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466.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467.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4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469.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470.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471.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472.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473.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474.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475.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476.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477.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47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479.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480.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481.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482.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483.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484.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489.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494.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495.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496.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497.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498.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499.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500.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501.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50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503.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504.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505.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506.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507.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508.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509.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510.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511.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5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513.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514.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515.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516.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517.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518.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519.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520.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521.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52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523.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524.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525.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526.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527.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528.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529.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530.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531.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53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533.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534.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535.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536.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537.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538.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539.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540.xml"/><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2" Type="http://schemas.openxmlformats.org/officeDocument/2006/relationships/slide" Target="../slides/slide541.xml"/><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2" Type="http://schemas.openxmlformats.org/officeDocument/2006/relationships/slide" Target="../slides/slide5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2" Type="http://schemas.openxmlformats.org/officeDocument/2006/relationships/slide" Target="../slides/slide543.xml"/><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2" Type="http://schemas.openxmlformats.org/officeDocument/2006/relationships/slide" Target="../slides/slide544.xml"/><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2" Type="http://schemas.openxmlformats.org/officeDocument/2006/relationships/slide" Target="../slides/slide545.xml"/><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2" Type="http://schemas.openxmlformats.org/officeDocument/2006/relationships/slide" Target="../slides/slide546.xml"/><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2" Type="http://schemas.openxmlformats.org/officeDocument/2006/relationships/slide" Target="../slides/slide547.xml"/><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2" Type="http://schemas.openxmlformats.org/officeDocument/2006/relationships/slide" Target="../slides/slide548.xml"/><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2" Type="http://schemas.openxmlformats.org/officeDocument/2006/relationships/slide" Target="../slides/slide549.xml"/><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2" Type="http://schemas.openxmlformats.org/officeDocument/2006/relationships/slide" Target="../slides/slide550.xml"/><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2" Type="http://schemas.openxmlformats.org/officeDocument/2006/relationships/slide" Target="../slides/slide551.xml"/><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2" Type="http://schemas.openxmlformats.org/officeDocument/2006/relationships/slide" Target="../slides/slide5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2" Type="http://schemas.openxmlformats.org/officeDocument/2006/relationships/slide" Target="../slides/slide553.xml"/><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2" Type="http://schemas.openxmlformats.org/officeDocument/2006/relationships/slide" Target="../slides/slide554.xml"/><Relationship Id="rId1" Type="http://schemas.openxmlformats.org/officeDocument/2006/relationships/notesMaster" Target="../notesMasters/notesMaster1.xml"/></Relationships>
</file>

<file path=ppt/notesSlides/_rels/notesSlide442.xml.rels><?xml version="1.0" encoding="UTF-8" standalone="yes"?>
<Relationships xmlns="http://schemas.openxmlformats.org/package/2006/relationships"><Relationship Id="rId2" Type="http://schemas.openxmlformats.org/officeDocument/2006/relationships/slide" Target="../slides/slide555.xml"/><Relationship Id="rId1" Type="http://schemas.openxmlformats.org/officeDocument/2006/relationships/notesMaster" Target="../notesMasters/notesMaster1.xml"/></Relationships>
</file>

<file path=ppt/notesSlides/_rels/notesSlide443.xml.rels><?xml version="1.0" encoding="UTF-8" standalone="yes"?>
<Relationships xmlns="http://schemas.openxmlformats.org/package/2006/relationships"><Relationship Id="rId2" Type="http://schemas.openxmlformats.org/officeDocument/2006/relationships/slide" Target="../slides/slide556.xml"/><Relationship Id="rId1" Type="http://schemas.openxmlformats.org/officeDocument/2006/relationships/notesMaster" Target="../notesMasters/notesMaster1.xml"/></Relationships>
</file>

<file path=ppt/notesSlides/_rels/notesSlide444.xml.rels><?xml version="1.0" encoding="UTF-8" standalone="yes"?>
<Relationships xmlns="http://schemas.openxmlformats.org/package/2006/relationships"><Relationship Id="rId2" Type="http://schemas.openxmlformats.org/officeDocument/2006/relationships/slide" Target="../slides/slide557.xml"/><Relationship Id="rId1" Type="http://schemas.openxmlformats.org/officeDocument/2006/relationships/notesMaster" Target="../notesMasters/notesMaster1.xml"/></Relationships>
</file>

<file path=ppt/notesSlides/_rels/notesSlide445.xml.rels><?xml version="1.0" encoding="UTF-8" standalone="yes"?>
<Relationships xmlns="http://schemas.openxmlformats.org/package/2006/relationships"><Relationship Id="rId2" Type="http://schemas.openxmlformats.org/officeDocument/2006/relationships/slide" Target="../slides/slide558.xml"/><Relationship Id="rId1" Type="http://schemas.openxmlformats.org/officeDocument/2006/relationships/notesMaster" Target="../notesMasters/notesMaster1.xml"/></Relationships>
</file>

<file path=ppt/notesSlides/_rels/notesSlide446.xml.rels><?xml version="1.0" encoding="UTF-8" standalone="yes"?>
<Relationships xmlns="http://schemas.openxmlformats.org/package/2006/relationships"><Relationship Id="rId2" Type="http://schemas.openxmlformats.org/officeDocument/2006/relationships/slide" Target="../slides/slide559.xml"/><Relationship Id="rId1" Type="http://schemas.openxmlformats.org/officeDocument/2006/relationships/notesMaster" Target="../notesMasters/notesMaster1.xml"/></Relationships>
</file>

<file path=ppt/notesSlides/_rels/notesSlide447.xml.rels><?xml version="1.0" encoding="UTF-8" standalone="yes"?>
<Relationships xmlns="http://schemas.openxmlformats.org/package/2006/relationships"><Relationship Id="rId2" Type="http://schemas.openxmlformats.org/officeDocument/2006/relationships/slide" Target="../slides/slide560.xml"/><Relationship Id="rId1" Type="http://schemas.openxmlformats.org/officeDocument/2006/relationships/notesMaster" Target="../notesMasters/notesMaster1.xml"/></Relationships>
</file>

<file path=ppt/notesSlides/_rels/notesSlide448.xml.rels><?xml version="1.0" encoding="UTF-8" standalone="yes"?>
<Relationships xmlns="http://schemas.openxmlformats.org/package/2006/relationships"><Relationship Id="rId2" Type="http://schemas.openxmlformats.org/officeDocument/2006/relationships/slide" Target="../slides/slide561.xml"/><Relationship Id="rId1" Type="http://schemas.openxmlformats.org/officeDocument/2006/relationships/notesMaster" Target="../notesMasters/notesMaster1.xml"/></Relationships>
</file>

<file path=ppt/notesSlides/_rels/notesSlide449.xml.rels><?xml version="1.0" encoding="UTF-8" standalone="yes"?>
<Relationships xmlns="http://schemas.openxmlformats.org/package/2006/relationships"><Relationship Id="rId2" Type="http://schemas.openxmlformats.org/officeDocument/2006/relationships/slide" Target="../slides/slide5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0.xml.rels><?xml version="1.0" encoding="UTF-8" standalone="yes"?>
<Relationships xmlns="http://schemas.openxmlformats.org/package/2006/relationships"><Relationship Id="rId2" Type="http://schemas.openxmlformats.org/officeDocument/2006/relationships/slide" Target="../slides/slide565.xml"/><Relationship Id="rId1" Type="http://schemas.openxmlformats.org/officeDocument/2006/relationships/notesMaster" Target="../notesMasters/notesMaster1.xml"/></Relationships>
</file>

<file path=ppt/notesSlides/_rels/notesSlide451.xml.rels><?xml version="1.0" encoding="UTF-8" standalone="yes"?>
<Relationships xmlns="http://schemas.openxmlformats.org/package/2006/relationships"><Relationship Id="rId2" Type="http://schemas.openxmlformats.org/officeDocument/2006/relationships/slide" Target="../slides/slide566.xml"/><Relationship Id="rId1" Type="http://schemas.openxmlformats.org/officeDocument/2006/relationships/notesMaster" Target="../notesMasters/notesMaster1.xml"/></Relationships>
</file>

<file path=ppt/notesSlides/_rels/notesSlide452.xml.rels><?xml version="1.0" encoding="UTF-8" standalone="yes"?>
<Relationships xmlns="http://schemas.openxmlformats.org/package/2006/relationships"><Relationship Id="rId2" Type="http://schemas.openxmlformats.org/officeDocument/2006/relationships/slide" Target="../slides/slide567.xml"/><Relationship Id="rId1" Type="http://schemas.openxmlformats.org/officeDocument/2006/relationships/notesMaster" Target="../notesMasters/notesMaster1.xml"/></Relationships>
</file>

<file path=ppt/notesSlides/_rels/notesSlide453.xml.rels><?xml version="1.0" encoding="UTF-8" standalone="yes"?>
<Relationships xmlns="http://schemas.openxmlformats.org/package/2006/relationships"><Relationship Id="rId2" Type="http://schemas.openxmlformats.org/officeDocument/2006/relationships/slide" Target="../slides/slide568.xml"/><Relationship Id="rId1" Type="http://schemas.openxmlformats.org/officeDocument/2006/relationships/notesMaster" Target="../notesMasters/notesMaster1.xml"/></Relationships>
</file>

<file path=ppt/notesSlides/_rels/notesSlide454.xml.rels><?xml version="1.0" encoding="UTF-8" standalone="yes"?>
<Relationships xmlns="http://schemas.openxmlformats.org/package/2006/relationships"><Relationship Id="rId2" Type="http://schemas.openxmlformats.org/officeDocument/2006/relationships/slide" Target="../slides/slide569.xml"/><Relationship Id="rId1" Type="http://schemas.openxmlformats.org/officeDocument/2006/relationships/notesMaster" Target="../notesMasters/notesMaster1.xml"/></Relationships>
</file>

<file path=ppt/notesSlides/_rels/notesSlide455.xml.rels><?xml version="1.0" encoding="UTF-8" standalone="yes"?>
<Relationships xmlns="http://schemas.openxmlformats.org/package/2006/relationships"><Relationship Id="rId2" Type="http://schemas.openxmlformats.org/officeDocument/2006/relationships/slide" Target="../slides/slide570.xml"/><Relationship Id="rId1" Type="http://schemas.openxmlformats.org/officeDocument/2006/relationships/notesMaster" Target="../notesMasters/notesMaster1.xml"/></Relationships>
</file>

<file path=ppt/notesSlides/_rels/notesSlide456.xml.rels><?xml version="1.0" encoding="UTF-8" standalone="yes"?>
<Relationships xmlns="http://schemas.openxmlformats.org/package/2006/relationships"><Relationship Id="rId2" Type="http://schemas.openxmlformats.org/officeDocument/2006/relationships/slide" Target="../slides/slide571.xml"/><Relationship Id="rId1" Type="http://schemas.openxmlformats.org/officeDocument/2006/relationships/notesMaster" Target="../notesMasters/notesMaster1.xml"/></Relationships>
</file>

<file path=ppt/notesSlides/_rels/notesSlide457.xml.rels><?xml version="1.0" encoding="UTF-8" standalone="yes"?>
<Relationships xmlns="http://schemas.openxmlformats.org/package/2006/relationships"><Relationship Id="rId2" Type="http://schemas.openxmlformats.org/officeDocument/2006/relationships/slide" Target="../slides/slide572.xml"/><Relationship Id="rId1" Type="http://schemas.openxmlformats.org/officeDocument/2006/relationships/notesMaster" Target="../notesMasters/notesMaster1.xml"/></Relationships>
</file>

<file path=ppt/notesSlides/_rels/notesSlide458.xml.rels><?xml version="1.0" encoding="UTF-8" standalone="yes"?>
<Relationships xmlns="http://schemas.openxmlformats.org/package/2006/relationships"><Relationship Id="rId2" Type="http://schemas.openxmlformats.org/officeDocument/2006/relationships/slide" Target="../slides/slide573.xml"/><Relationship Id="rId1" Type="http://schemas.openxmlformats.org/officeDocument/2006/relationships/notesMaster" Target="../notesMasters/notesMaster1.xml"/></Relationships>
</file>

<file path=ppt/notesSlides/_rels/notesSlide459.xml.rels><?xml version="1.0" encoding="UTF-8" standalone="yes"?>
<Relationships xmlns="http://schemas.openxmlformats.org/package/2006/relationships"><Relationship Id="rId2" Type="http://schemas.openxmlformats.org/officeDocument/2006/relationships/slide" Target="../slides/slide5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0.xml.rels><?xml version="1.0" encoding="UTF-8" standalone="yes"?>
<Relationships xmlns="http://schemas.openxmlformats.org/package/2006/relationships"><Relationship Id="rId2" Type="http://schemas.openxmlformats.org/officeDocument/2006/relationships/slide" Target="../slides/slide575.xml"/><Relationship Id="rId1" Type="http://schemas.openxmlformats.org/officeDocument/2006/relationships/notesMaster" Target="../notesMasters/notesMaster1.xml"/></Relationships>
</file>

<file path=ppt/notesSlides/_rels/notesSlide461.xml.rels><?xml version="1.0" encoding="UTF-8" standalone="yes"?>
<Relationships xmlns="http://schemas.openxmlformats.org/package/2006/relationships"><Relationship Id="rId2" Type="http://schemas.openxmlformats.org/officeDocument/2006/relationships/slide" Target="../slides/slide576.xml"/><Relationship Id="rId1" Type="http://schemas.openxmlformats.org/officeDocument/2006/relationships/notesMaster" Target="../notesMasters/notesMaster1.xml"/></Relationships>
</file>

<file path=ppt/notesSlides/_rels/notesSlide462.xml.rels><?xml version="1.0" encoding="UTF-8" standalone="yes"?>
<Relationships xmlns="http://schemas.openxmlformats.org/package/2006/relationships"><Relationship Id="rId2" Type="http://schemas.openxmlformats.org/officeDocument/2006/relationships/slide" Target="../slides/slide577.xml"/><Relationship Id="rId1" Type="http://schemas.openxmlformats.org/officeDocument/2006/relationships/notesMaster" Target="../notesMasters/notesMaster1.xml"/></Relationships>
</file>

<file path=ppt/notesSlides/_rels/notesSlide463.xml.rels><?xml version="1.0" encoding="UTF-8" standalone="yes"?>
<Relationships xmlns="http://schemas.openxmlformats.org/package/2006/relationships"><Relationship Id="rId2" Type="http://schemas.openxmlformats.org/officeDocument/2006/relationships/slide" Target="../slides/slide578.xml"/><Relationship Id="rId1" Type="http://schemas.openxmlformats.org/officeDocument/2006/relationships/notesMaster" Target="../notesMasters/notesMaster1.xml"/></Relationships>
</file>

<file path=ppt/notesSlides/_rels/notesSlide464.xml.rels><?xml version="1.0" encoding="UTF-8" standalone="yes"?>
<Relationships xmlns="http://schemas.openxmlformats.org/package/2006/relationships"><Relationship Id="rId2" Type="http://schemas.openxmlformats.org/officeDocument/2006/relationships/slide" Target="../slides/slide579.xml"/><Relationship Id="rId1" Type="http://schemas.openxmlformats.org/officeDocument/2006/relationships/notesMaster" Target="../notesMasters/notesMaster1.xml"/></Relationships>
</file>

<file path=ppt/notesSlides/_rels/notesSlide465.xml.rels><?xml version="1.0" encoding="UTF-8" standalone="yes"?>
<Relationships xmlns="http://schemas.openxmlformats.org/package/2006/relationships"><Relationship Id="rId2" Type="http://schemas.openxmlformats.org/officeDocument/2006/relationships/slide" Target="../slides/slide580.xml"/><Relationship Id="rId1" Type="http://schemas.openxmlformats.org/officeDocument/2006/relationships/notesMaster" Target="../notesMasters/notesMaster1.xml"/></Relationships>
</file>

<file path=ppt/notesSlides/_rels/notesSlide466.xml.rels><?xml version="1.0" encoding="UTF-8" standalone="yes"?>
<Relationships xmlns="http://schemas.openxmlformats.org/package/2006/relationships"><Relationship Id="rId2" Type="http://schemas.openxmlformats.org/officeDocument/2006/relationships/slide" Target="../slides/slide581.xml"/><Relationship Id="rId1" Type="http://schemas.openxmlformats.org/officeDocument/2006/relationships/notesMaster" Target="../notesMasters/notesMaster1.xml"/></Relationships>
</file>

<file path=ppt/notesSlides/_rels/notesSlide467.xml.rels><?xml version="1.0" encoding="UTF-8" standalone="yes"?>
<Relationships xmlns="http://schemas.openxmlformats.org/package/2006/relationships"><Relationship Id="rId2" Type="http://schemas.openxmlformats.org/officeDocument/2006/relationships/slide" Target="../slides/slide582.xml"/><Relationship Id="rId1" Type="http://schemas.openxmlformats.org/officeDocument/2006/relationships/notesMaster" Target="../notesMasters/notesMaster1.xml"/></Relationships>
</file>

<file path=ppt/notesSlides/_rels/notesSlide468.xml.rels><?xml version="1.0" encoding="UTF-8" standalone="yes"?>
<Relationships xmlns="http://schemas.openxmlformats.org/package/2006/relationships"><Relationship Id="rId2" Type="http://schemas.openxmlformats.org/officeDocument/2006/relationships/slide" Target="../slides/slide583.xml"/><Relationship Id="rId1" Type="http://schemas.openxmlformats.org/officeDocument/2006/relationships/notesMaster" Target="../notesMasters/notesMaster1.xml"/></Relationships>
</file>

<file path=ppt/notesSlides/_rels/notesSlide469.xml.rels><?xml version="1.0" encoding="UTF-8" standalone="yes"?>
<Relationships xmlns="http://schemas.openxmlformats.org/package/2006/relationships"><Relationship Id="rId2" Type="http://schemas.openxmlformats.org/officeDocument/2006/relationships/slide" Target="../slides/slide58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0.xml.rels><?xml version="1.0" encoding="UTF-8" standalone="yes"?>
<Relationships xmlns="http://schemas.openxmlformats.org/package/2006/relationships"><Relationship Id="rId2" Type="http://schemas.openxmlformats.org/officeDocument/2006/relationships/slide" Target="../slides/slide585.xml"/><Relationship Id="rId1" Type="http://schemas.openxmlformats.org/officeDocument/2006/relationships/notesMaster" Target="../notesMasters/notesMaster1.xml"/></Relationships>
</file>

<file path=ppt/notesSlides/_rels/notesSlide471.xml.rels><?xml version="1.0" encoding="UTF-8" standalone="yes"?>
<Relationships xmlns="http://schemas.openxmlformats.org/package/2006/relationships"><Relationship Id="rId2" Type="http://schemas.openxmlformats.org/officeDocument/2006/relationships/slide" Target="../slides/slide586.xml"/><Relationship Id="rId1" Type="http://schemas.openxmlformats.org/officeDocument/2006/relationships/notesMaster" Target="../notesMasters/notesMaster1.xml"/></Relationships>
</file>

<file path=ppt/notesSlides/_rels/notesSlide472.xml.rels><?xml version="1.0" encoding="UTF-8" standalone="yes"?>
<Relationships xmlns="http://schemas.openxmlformats.org/package/2006/relationships"><Relationship Id="rId2" Type="http://schemas.openxmlformats.org/officeDocument/2006/relationships/slide" Target="../slides/slide587.xml"/><Relationship Id="rId1" Type="http://schemas.openxmlformats.org/officeDocument/2006/relationships/notesMaster" Target="../notesMasters/notesMaster1.xml"/></Relationships>
</file>

<file path=ppt/notesSlides/_rels/notesSlide473.xml.rels><?xml version="1.0" encoding="UTF-8" standalone="yes"?>
<Relationships xmlns="http://schemas.openxmlformats.org/package/2006/relationships"><Relationship Id="rId2" Type="http://schemas.openxmlformats.org/officeDocument/2006/relationships/slide" Target="../slides/slide588.xml"/><Relationship Id="rId1" Type="http://schemas.openxmlformats.org/officeDocument/2006/relationships/notesMaster" Target="../notesMasters/notesMaster1.xml"/></Relationships>
</file>

<file path=ppt/notesSlides/_rels/notesSlide474.xml.rels><?xml version="1.0" encoding="UTF-8" standalone="yes"?>
<Relationships xmlns="http://schemas.openxmlformats.org/package/2006/relationships"><Relationship Id="rId2" Type="http://schemas.openxmlformats.org/officeDocument/2006/relationships/slide" Target="../slides/slide589.xml"/><Relationship Id="rId1" Type="http://schemas.openxmlformats.org/officeDocument/2006/relationships/notesMaster" Target="../notesMasters/notesMaster1.xml"/></Relationships>
</file>

<file path=ppt/notesSlides/_rels/notesSlide475.xml.rels><?xml version="1.0" encoding="UTF-8" standalone="yes"?>
<Relationships xmlns="http://schemas.openxmlformats.org/package/2006/relationships"><Relationship Id="rId2" Type="http://schemas.openxmlformats.org/officeDocument/2006/relationships/slide" Target="../slides/slide590.xml"/><Relationship Id="rId1" Type="http://schemas.openxmlformats.org/officeDocument/2006/relationships/notesMaster" Target="../notesMasters/notesMaster1.xml"/></Relationships>
</file>

<file path=ppt/notesSlides/_rels/notesSlide476.xml.rels><?xml version="1.0" encoding="UTF-8" standalone="yes"?>
<Relationships xmlns="http://schemas.openxmlformats.org/package/2006/relationships"><Relationship Id="rId2" Type="http://schemas.openxmlformats.org/officeDocument/2006/relationships/slide" Target="../slides/slide591.xml"/><Relationship Id="rId1" Type="http://schemas.openxmlformats.org/officeDocument/2006/relationships/notesMaster" Target="../notesMasters/notesMaster1.xml"/></Relationships>
</file>

<file path=ppt/notesSlides/_rels/notesSlide477.xml.rels><?xml version="1.0" encoding="UTF-8" standalone="yes"?>
<Relationships xmlns="http://schemas.openxmlformats.org/package/2006/relationships"><Relationship Id="rId2" Type="http://schemas.openxmlformats.org/officeDocument/2006/relationships/slide" Target="../slides/slide592.xml"/><Relationship Id="rId1" Type="http://schemas.openxmlformats.org/officeDocument/2006/relationships/notesMaster" Target="../notesMasters/notesMaster1.xml"/></Relationships>
</file>

<file path=ppt/notesSlides/_rels/notesSlide478.xml.rels><?xml version="1.0" encoding="UTF-8" standalone="yes"?>
<Relationships xmlns="http://schemas.openxmlformats.org/package/2006/relationships"><Relationship Id="rId2" Type="http://schemas.openxmlformats.org/officeDocument/2006/relationships/slide" Target="../slides/slide594.xml"/><Relationship Id="rId1" Type="http://schemas.openxmlformats.org/officeDocument/2006/relationships/notesMaster" Target="../notesMasters/notesMaster1.xml"/></Relationships>
</file>

<file path=ppt/notesSlides/_rels/notesSlide479.xml.rels><?xml version="1.0" encoding="UTF-8" standalone="yes"?>
<Relationships xmlns="http://schemas.openxmlformats.org/package/2006/relationships"><Relationship Id="rId2" Type="http://schemas.openxmlformats.org/officeDocument/2006/relationships/slide" Target="../slides/slide5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0.xml.rels><?xml version="1.0" encoding="UTF-8" standalone="yes"?>
<Relationships xmlns="http://schemas.openxmlformats.org/package/2006/relationships"><Relationship Id="rId2" Type="http://schemas.openxmlformats.org/officeDocument/2006/relationships/slide" Target="../slides/slide596.xml"/><Relationship Id="rId1" Type="http://schemas.openxmlformats.org/officeDocument/2006/relationships/notesMaster" Target="../notesMasters/notesMaster1.xml"/></Relationships>
</file>

<file path=ppt/notesSlides/_rels/notesSlide481.xml.rels><?xml version="1.0" encoding="UTF-8" standalone="yes"?>
<Relationships xmlns="http://schemas.openxmlformats.org/package/2006/relationships"><Relationship Id="rId2" Type="http://schemas.openxmlformats.org/officeDocument/2006/relationships/slide" Target="../slides/slide597.xml"/><Relationship Id="rId1" Type="http://schemas.openxmlformats.org/officeDocument/2006/relationships/notesMaster" Target="../notesMasters/notesMaster1.xml"/></Relationships>
</file>

<file path=ppt/notesSlides/_rels/notesSlide482.xml.rels><?xml version="1.0" encoding="UTF-8" standalone="yes"?>
<Relationships xmlns="http://schemas.openxmlformats.org/package/2006/relationships"><Relationship Id="rId2" Type="http://schemas.openxmlformats.org/officeDocument/2006/relationships/slide" Target="../slides/slide598.xml"/><Relationship Id="rId1" Type="http://schemas.openxmlformats.org/officeDocument/2006/relationships/notesMaster" Target="../notesMasters/notesMaster1.xml"/></Relationships>
</file>

<file path=ppt/notesSlides/_rels/notesSlide483.xml.rels><?xml version="1.0" encoding="UTF-8" standalone="yes"?>
<Relationships xmlns="http://schemas.openxmlformats.org/package/2006/relationships"><Relationship Id="rId2" Type="http://schemas.openxmlformats.org/officeDocument/2006/relationships/slide" Target="../slides/slide599.xml"/><Relationship Id="rId1" Type="http://schemas.openxmlformats.org/officeDocument/2006/relationships/notesMaster" Target="../notesMasters/notesMaster1.xml"/></Relationships>
</file>

<file path=ppt/notesSlides/_rels/notesSlide484.xml.rels><?xml version="1.0" encoding="UTF-8" standalone="yes"?>
<Relationships xmlns="http://schemas.openxmlformats.org/package/2006/relationships"><Relationship Id="rId2" Type="http://schemas.openxmlformats.org/officeDocument/2006/relationships/slide" Target="../slides/slide600.xml"/><Relationship Id="rId1" Type="http://schemas.openxmlformats.org/officeDocument/2006/relationships/notesMaster" Target="../notesMasters/notesMaster1.xml"/></Relationships>
</file>

<file path=ppt/notesSlides/_rels/notesSlide485.xml.rels><?xml version="1.0" encoding="UTF-8" standalone="yes"?>
<Relationships xmlns="http://schemas.openxmlformats.org/package/2006/relationships"><Relationship Id="rId2" Type="http://schemas.openxmlformats.org/officeDocument/2006/relationships/slide" Target="../slides/slide601.xml"/><Relationship Id="rId1" Type="http://schemas.openxmlformats.org/officeDocument/2006/relationships/notesMaster" Target="../notesMasters/notesMaster1.xml"/></Relationships>
</file>

<file path=ppt/notesSlides/_rels/notesSlide486.xml.rels><?xml version="1.0" encoding="UTF-8" standalone="yes"?>
<Relationships xmlns="http://schemas.openxmlformats.org/package/2006/relationships"><Relationship Id="rId2" Type="http://schemas.openxmlformats.org/officeDocument/2006/relationships/slide" Target="../slides/slide602.xml"/><Relationship Id="rId1" Type="http://schemas.openxmlformats.org/officeDocument/2006/relationships/notesMaster" Target="../notesMasters/notesMaster1.xml"/></Relationships>
</file>

<file path=ppt/notesSlides/_rels/notesSlide487.xml.rels><?xml version="1.0" encoding="UTF-8" standalone="yes"?>
<Relationships xmlns="http://schemas.openxmlformats.org/package/2006/relationships"><Relationship Id="rId2" Type="http://schemas.openxmlformats.org/officeDocument/2006/relationships/slide" Target="../slides/slide603.xml"/><Relationship Id="rId1" Type="http://schemas.openxmlformats.org/officeDocument/2006/relationships/notesMaster" Target="../notesMasters/notesMaster1.xml"/></Relationships>
</file>

<file path=ppt/notesSlides/_rels/notesSlide488.xml.rels><?xml version="1.0" encoding="UTF-8" standalone="yes"?>
<Relationships xmlns="http://schemas.openxmlformats.org/package/2006/relationships"><Relationship Id="rId2" Type="http://schemas.openxmlformats.org/officeDocument/2006/relationships/slide" Target="../slides/slide604.xml"/><Relationship Id="rId1" Type="http://schemas.openxmlformats.org/officeDocument/2006/relationships/notesMaster" Target="../notesMasters/notesMaster1.xml"/></Relationships>
</file>

<file path=ppt/notesSlides/_rels/notesSlide489.xml.rels><?xml version="1.0" encoding="UTF-8" standalone="yes"?>
<Relationships xmlns="http://schemas.openxmlformats.org/package/2006/relationships"><Relationship Id="rId2" Type="http://schemas.openxmlformats.org/officeDocument/2006/relationships/slide" Target="../slides/slide60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0.xml.rels><?xml version="1.0" encoding="UTF-8" standalone="yes"?>
<Relationships xmlns="http://schemas.openxmlformats.org/package/2006/relationships"><Relationship Id="rId2" Type="http://schemas.openxmlformats.org/officeDocument/2006/relationships/slide" Target="../slides/slide606.xml"/><Relationship Id="rId1" Type="http://schemas.openxmlformats.org/officeDocument/2006/relationships/notesMaster" Target="../notesMasters/notesMaster1.xml"/></Relationships>
</file>

<file path=ppt/notesSlides/_rels/notesSlide491.xml.rels><?xml version="1.0" encoding="UTF-8" standalone="yes"?>
<Relationships xmlns="http://schemas.openxmlformats.org/package/2006/relationships"><Relationship Id="rId2" Type="http://schemas.openxmlformats.org/officeDocument/2006/relationships/slide" Target="../slides/slide607.xml"/><Relationship Id="rId1" Type="http://schemas.openxmlformats.org/officeDocument/2006/relationships/notesMaster" Target="../notesMasters/notesMaster1.xml"/></Relationships>
</file>

<file path=ppt/notesSlides/_rels/notesSlide492.xml.rels><?xml version="1.0" encoding="UTF-8" standalone="yes"?>
<Relationships xmlns="http://schemas.openxmlformats.org/package/2006/relationships"><Relationship Id="rId2" Type="http://schemas.openxmlformats.org/officeDocument/2006/relationships/slide" Target="../slides/slide608.xml"/><Relationship Id="rId1" Type="http://schemas.openxmlformats.org/officeDocument/2006/relationships/notesMaster" Target="../notesMasters/notesMaster1.xml"/></Relationships>
</file>

<file path=ppt/notesSlides/_rels/notesSlide493.xml.rels><?xml version="1.0" encoding="UTF-8" standalone="yes"?>
<Relationships xmlns="http://schemas.openxmlformats.org/package/2006/relationships"><Relationship Id="rId2" Type="http://schemas.openxmlformats.org/officeDocument/2006/relationships/slide" Target="../slides/slide609.xml"/><Relationship Id="rId1" Type="http://schemas.openxmlformats.org/officeDocument/2006/relationships/notesMaster" Target="../notesMasters/notesMaster1.xml"/></Relationships>
</file>

<file path=ppt/notesSlides/_rels/notesSlide494.xml.rels><?xml version="1.0" encoding="UTF-8" standalone="yes"?>
<Relationships xmlns="http://schemas.openxmlformats.org/package/2006/relationships"><Relationship Id="rId2" Type="http://schemas.openxmlformats.org/officeDocument/2006/relationships/slide" Target="../slides/slide610.xml"/><Relationship Id="rId1" Type="http://schemas.openxmlformats.org/officeDocument/2006/relationships/notesMaster" Target="../notesMasters/notesMaster1.xml"/></Relationships>
</file>

<file path=ppt/notesSlides/_rels/notesSlide495.xml.rels><?xml version="1.0" encoding="UTF-8" standalone="yes"?>
<Relationships xmlns="http://schemas.openxmlformats.org/package/2006/relationships"><Relationship Id="rId2" Type="http://schemas.openxmlformats.org/officeDocument/2006/relationships/slide" Target="../slides/slide611.xml"/><Relationship Id="rId1" Type="http://schemas.openxmlformats.org/officeDocument/2006/relationships/notesMaster" Target="../notesMasters/notesMaster1.xml"/></Relationships>
</file>

<file path=ppt/notesSlides/_rels/notesSlide496.xml.rels><?xml version="1.0" encoding="UTF-8" standalone="yes"?>
<Relationships xmlns="http://schemas.openxmlformats.org/package/2006/relationships"><Relationship Id="rId2" Type="http://schemas.openxmlformats.org/officeDocument/2006/relationships/slide" Target="../slides/slide612.xml"/><Relationship Id="rId1" Type="http://schemas.openxmlformats.org/officeDocument/2006/relationships/notesMaster" Target="../notesMasters/notesMaster1.xml"/></Relationships>
</file>

<file path=ppt/notesSlides/_rels/notesSlide497.xml.rels><?xml version="1.0" encoding="UTF-8" standalone="yes"?>
<Relationships xmlns="http://schemas.openxmlformats.org/package/2006/relationships"><Relationship Id="rId2" Type="http://schemas.openxmlformats.org/officeDocument/2006/relationships/slide" Target="../slides/slide613.xml"/><Relationship Id="rId1" Type="http://schemas.openxmlformats.org/officeDocument/2006/relationships/notesMaster" Target="../notesMasters/notesMaster1.xml"/></Relationships>
</file>

<file path=ppt/notesSlides/_rels/notesSlide498.xml.rels><?xml version="1.0" encoding="UTF-8" standalone="yes"?>
<Relationships xmlns="http://schemas.openxmlformats.org/package/2006/relationships"><Relationship Id="rId2" Type="http://schemas.openxmlformats.org/officeDocument/2006/relationships/slide" Target="../slides/slide614.xml"/><Relationship Id="rId1" Type="http://schemas.openxmlformats.org/officeDocument/2006/relationships/notesMaster" Target="../notesMasters/notesMaster1.xml"/></Relationships>
</file>

<file path=ppt/notesSlides/_rels/notesSlide499.xml.rels><?xml version="1.0" encoding="UTF-8" standalone="yes"?>
<Relationships xmlns="http://schemas.openxmlformats.org/package/2006/relationships"><Relationship Id="rId2" Type="http://schemas.openxmlformats.org/officeDocument/2006/relationships/slide" Target="../slides/slide6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00.xml.rels><?xml version="1.0" encoding="UTF-8" standalone="yes"?>
<Relationships xmlns="http://schemas.openxmlformats.org/package/2006/relationships"><Relationship Id="rId2" Type="http://schemas.openxmlformats.org/officeDocument/2006/relationships/slide" Target="../slides/slide616.xml"/><Relationship Id="rId1" Type="http://schemas.openxmlformats.org/officeDocument/2006/relationships/notesMaster" Target="../notesMasters/notesMaster1.xml"/></Relationships>
</file>

<file path=ppt/notesSlides/_rels/notesSlide501.xml.rels><?xml version="1.0" encoding="UTF-8" standalone="yes"?>
<Relationships xmlns="http://schemas.openxmlformats.org/package/2006/relationships"><Relationship Id="rId2" Type="http://schemas.openxmlformats.org/officeDocument/2006/relationships/slide" Target="../slides/slide617.xml"/><Relationship Id="rId1" Type="http://schemas.openxmlformats.org/officeDocument/2006/relationships/notesMaster" Target="../notesMasters/notesMaster1.xml"/></Relationships>
</file>

<file path=ppt/notesSlides/_rels/notesSlide502.xml.rels><?xml version="1.0" encoding="UTF-8" standalone="yes"?>
<Relationships xmlns="http://schemas.openxmlformats.org/package/2006/relationships"><Relationship Id="rId2" Type="http://schemas.openxmlformats.org/officeDocument/2006/relationships/slide" Target="../slides/slide618.xml"/><Relationship Id="rId1" Type="http://schemas.openxmlformats.org/officeDocument/2006/relationships/notesMaster" Target="../notesMasters/notesMaster1.xml"/></Relationships>
</file>

<file path=ppt/notesSlides/_rels/notesSlide503.xml.rels><?xml version="1.0" encoding="UTF-8" standalone="yes"?>
<Relationships xmlns="http://schemas.openxmlformats.org/package/2006/relationships"><Relationship Id="rId2" Type="http://schemas.openxmlformats.org/officeDocument/2006/relationships/slide" Target="../slides/slide61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C8CB438-888E-462D-8E4E-7EA3F7691E9C}" type="slidenum">
              <a:rPr lang="de-DE" altLang="de-DE" smtClean="0"/>
              <a:pPr eaLnBrk="1" hangingPunct="1"/>
              <a:t>1</a:t>
            </a:fld>
            <a:endParaRPr lang="de-DE" altLang="de-DE"/>
          </a:p>
        </p:txBody>
      </p:sp>
      <p:sp>
        <p:nvSpPr>
          <p:cNvPr id="578563" name="Rectangle 2"/>
          <p:cNvSpPr>
            <a:spLocks noGrp="1" noRot="1" noChangeAspect="1" noChangeArrowheads="1" noTextEdit="1"/>
          </p:cNvSpPr>
          <p:nvPr>
            <p:ph type="sldImg"/>
          </p:nvPr>
        </p:nvSpPr>
        <p:spPr>
          <a:ln/>
        </p:spPr>
      </p:sp>
      <p:sp>
        <p:nvSpPr>
          <p:cNvPr id="57856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090846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0F8F530-AD83-40DC-9E6E-B0E96D0A6A92}" type="slidenum">
              <a:rPr lang="de-DE" altLang="de-DE" smtClean="0"/>
              <a:pPr eaLnBrk="1" hangingPunct="1"/>
              <a:t>10</a:t>
            </a:fld>
            <a:endParaRPr lang="de-DE" altLang="de-DE"/>
          </a:p>
        </p:txBody>
      </p:sp>
      <p:sp>
        <p:nvSpPr>
          <p:cNvPr id="587779" name="Rectangle 2"/>
          <p:cNvSpPr>
            <a:spLocks noGrp="1" noRot="1" noChangeAspect="1" noChangeArrowheads="1" noTextEdit="1"/>
          </p:cNvSpPr>
          <p:nvPr>
            <p:ph type="sldImg"/>
          </p:nvPr>
        </p:nvSpPr>
        <p:spPr>
          <a:ln/>
        </p:spPr>
      </p:sp>
      <p:sp>
        <p:nvSpPr>
          <p:cNvPr id="58778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79043675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1D5A573-48A0-42D6-AAA1-105E1C8E7123}" type="slidenum">
              <a:rPr lang="de-DE" altLang="de-DE" smtClean="0"/>
              <a:pPr eaLnBrk="1" hangingPunct="1"/>
              <a:t>104</a:t>
            </a:fld>
            <a:endParaRPr lang="de-DE" altLang="de-DE"/>
          </a:p>
        </p:txBody>
      </p:sp>
      <p:sp>
        <p:nvSpPr>
          <p:cNvPr id="683011" name="Rectangle 2"/>
          <p:cNvSpPr>
            <a:spLocks noGrp="1" noRot="1" noChangeAspect="1" noChangeArrowheads="1" noTextEdit="1"/>
          </p:cNvSpPr>
          <p:nvPr>
            <p:ph type="sldImg"/>
          </p:nvPr>
        </p:nvSpPr>
        <p:spPr>
          <a:ln/>
        </p:spPr>
      </p:sp>
      <p:sp>
        <p:nvSpPr>
          <p:cNvPr id="68301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67346594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6E22944-36DE-47E7-B8F4-3724CA30C1D8}" type="slidenum">
              <a:rPr lang="de-DE" altLang="de-DE" smtClean="0"/>
              <a:pPr eaLnBrk="1" hangingPunct="1"/>
              <a:t>105</a:t>
            </a:fld>
            <a:endParaRPr lang="de-DE" altLang="de-DE"/>
          </a:p>
        </p:txBody>
      </p:sp>
      <p:sp>
        <p:nvSpPr>
          <p:cNvPr id="684035" name="Rectangle 2"/>
          <p:cNvSpPr>
            <a:spLocks noGrp="1" noRot="1" noChangeAspect="1" noChangeArrowheads="1" noTextEdit="1"/>
          </p:cNvSpPr>
          <p:nvPr>
            <p:ph type="sldImg"/>
          </p:nvPr>
        </p:nvSpPr>
        <p:spPr>
          <a:ln/>
        </p:spPr>
      </p:sp>
      <p:sp>
        <p:nvSpPr>
          <p:cNvPr id="68403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36790011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0876FF3-650E-4D11-8F2E-4570E0B1585A}" type="slidenum">
              <a:rPr lang="de-DE" altLang="de-DE" smtClean="0"/>
              <a:pPr eaLnBrk="1" hangingPunct="1"/>
              <a:t>106</a:t>
            </a:fld>
            <a:endParaRPr lang="de-DE" altLang="de-DE"/>
          </a:p>
        </p:txBody>
      </p:sp>
      <p:sp>
        <p:nvSpPr>
          <p:cNvPr id="685059" name="Rectangle 2"/>
          <p:cNvSpPr>
            <a:spLocks noGrp="1" noRot="1" noChangeAspect="1" noChangeArrowheads="1" noTextEdit="1"/>
          </p:cNvSpPr>
          <p:nvPr>
            <p:ph type="sldImg"/>
          </p:nvPr>
        </p:nvSpPr>
        <p:spPr>
          <a:ln/>
        </p:spPr>
      </p:sp>
      <p:sp>
        <p:nvSpPr>
          <p:cNvPr id="68506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06579043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4A97A4D-9D12-4CCB-8108-09B41D43796E}" type="slidenum">
              <a:rPr lang="de-DE" altLang="de-DE" smtClean="0"/>
              <a:pPr eaLnBrk="1" hangingPunct="1"/>
              <a:t>109</a:t>
            </a:fld>
            <a:endParaRPr lang="de-DE" altLang="de-DE"/>
          </a:p>
        </p:txBody>
      </p:sp>
      <p:sp>
        <p:nvSpPr>
          <p:cNvPr id="686083" name="Rectangle 2"/>
          <p:cNvSpPr>
            <a:spLocks noGrp="1" noRot="1" noChangeAspect="1" noChangeArrowheads="1" noTextEdit="1"/>
          </p:cNvSpPr>
          <p:nvPr>
            <p:ph type="sldImg"/>
          </p:nvPr>
        </p:nvSpPr>
        <p:spPr>
          <a:ln/>
        </p:spPr>
      </p:sp>
      <p:sp>
        <p:nvSpPr>
          <p:cNvPr id="68608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38260984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6DDDA8C-A840-4E8D-ABC5-2B3BF0F537B8}" type="slidenum">
              <a:rPr lang="de-DE" altLang="de-DE" smtClean="0"/>
              <a:pPr eaLnBrk="1" hangingPunct="1"/>
              <a:t>110</a:t>
            </a:fld>
            <a:endParaRPr lang="de-DE" altLang="de-DE"/>
          </a:p>
        </p:txBody>
      </p:sp>
      <p:sp>
        <p:nvSpPr>
          <p:cNvPr id="687107" name="Rectangle 2"/>
          <p:cNvSpPr>
            <a:spLocks noGrp="1" noRot="1" noChangeAspect="1" noChangeArrowheads="1" noTextEdit="1"/>
          </p:cNvSpPr>
          <p:nvPr>
            <p:ph type="sldImg"/>
          </p:nvPr>
        </p:nvSpPr>
        <p:spPr>
          <a:ln/>
        </p:spPr>
      </p:sp>
      <p:sp>
        <p:nvSpPr>
          <p:cNvPr id="68710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44568885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344CA41-176B-4F90-9B65-FBF97C687E94}" type="slidenum">
              <a:rPr lang="de-DE" altLang="de-DE" smtClean="0"/>
              <a:pPr eaLnBrk="1" hangingPunct="1"/>
              <a:t>121</a:t>
            </a:fld>
            <a:endParaRPr lang="de-DE" altLang="de-DE"/>
          </a:p>
        </p:txBody>
      </p:sp>
      <p:sp>
        <p:nvSpPr>
          <p:cNvPr id="688131" name="Rectangle 2"/>
          <p:cNvSpPr>
            <a:spLocks noGrp="1" noRot="1" noChangeAspect="1" noChangeArrowheads="1" noTextEdit="1"/>
          </p:cNvSpPr>
          <p:nvPr>
            <p:ph type="sldImg"/>
          </p:nvPr>
        </p:nvSpPr>
        <p:spPr>
          <a:ln/>
        </p:spPr>
      </p:sp>
      <p:sp>
        <p:nvSpPr>
          <p:cNvPr id="68813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81823588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A14DFE7-3B29-46C9-B7AD-9B268B116516}" type="slidenum">
              <a:rPr lang="de-DE" altLang="de-DE" smtClean="0"/>
              <a:pPr eaLnBrk="1" hangingPunct="1"/>
              <a:t>122</a:t>
            </a:fld>
            <a:endParaRPr lang="de-DE" altLang="de-DE"/>
          </a:p>
        </p:txBody>
      </p:sp>
      <p:sp>
        <p:nvSpPr>
          <p:cNvPr id="689155" name="Rectangle 2"/>
          <p:cNvSpPr>
            <a:spLocks noGrp="1" noRot="1" noChangeAspect="1" noChangeArrowheads="1" noTextEdit="1"/>
          </p:cNvSpPr>
          <p:nvPr>
            <p:ph type="sldImg"/>
          </p:nvPr>
        </p:nvSpPr>
        <p:spPr>
          <a:xfrm>
            <a:off x="990600" y="766763"/>
            <a:ext cx="5119688" cy="3840162"/>
          </a:xfrm>
          <a:ln/>
        </p:spPr>
      </p:sp>
      <p:sp>
        <p:nvSpPr>
          <p:cNvPr id="689156" name="Rectangle 3"/>
          <p:cNvSpPr>
            <a:spLocks noGrp="1" noChangeArrowheads="1"/>
          </p:cNvSpPr>
          <p:nvPr>
            <p:ph type="body" idx="1"/>
          </p:nvPr>
        </p:nvSpPr>
        <p:spPr>
          <a:xfrm>
            <a:off x="711200" y="4860925"/>
            <a:ext cx="5678488" cy="4606925"/>
          </a:xfrm>
          <a:noFill/>
        </p:spPr>
        <p:txBody>
          <a:bodyPr/>
          <a:lstStyle/>
          <a:p>
            <a:pPr eaLnBrk="1" hangingPunct="1"/>
            <a:endParaRPr lang="de-DE" altLang="de-DE"/>
          </a:p>
        </p:txBody>
      </p:sp>
    </p:spTree>
    <p:extLst>
      <p:ext uri="{BB962C8B-B14F-4D97-AF65-F5344CB8AC3E}">
        <p14:creationId xmlns:p14="http://schemas.microsoft.com/office/powerpoint/2010/main" val="55643889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F91F9A0-420B-4B5D-9C5F-F7D4181F1116}" type="slidenum">
              <a:rPr lang="de-DE" altLang="de-DE" smtClean="0"/>
              <a:pPr eaLnBrk="1" hangingPunct="1"/>
              <a:t>123</a:t>
            </a:fld>
            <a:endParaRPr lang="de-DE" altLang="de-DE"/>
          </a:p>
        </p:txBody>
      </p:sp>
      <p:sp>
        <p:nvSpPr>
          <p:cNvPr id="690179" name="Rectangle 2"/>
          <p:cNvSpPr>
            <a:spLocks noGrp="1" noRot="1" noChangeAspect="1" noChangeArrowheads="1" noTextEdit="1"/>
          </p:cNvSpPr>
          <p:nvPr>
            <p:ph type="sldImg"/>
          </p:nvPr>
        </p:nvSpPr>
        <p:spPr>
          <a:ln/>
        </p:spPr>
      </p:sp>
      <p:sp>
        <p:nvSpPr>
          <p:cNvPr id="69018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35305254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565C86A-141C-4F4E-9F61-9F207503544E}" type="slidenum">
              <a:rPr lang="de-DE" altLang="de-DE" smtClean="0"/>
              <a:pPr eaLnBrk="1" hangingPunct="1"/>
              <a:t>124</a:t>
            </a:fld>
            <a:endParaRPr lang="de-DE" altLang="de-DE"/>
          </a:p>
        </p:txBody>
      </p:sp>
      <p:sp>
        <p:nvSpPr>
          <p:cNvPr id="691203" name="Rectangle 2"/>
          <p:cNvSpPr>
            <a:spLocks noGrp="1" noRot="1" noChangeAspect="1" noChangeArrowheads="1" noTextEdit="1"/>
          </p:cNvSpPr>
          <p:nvPr>
            <p:ph type="sldImg"/>
          </p:nvPr>
        </p:nvSpPr>
        <p:spPr>
          <a:ln/>
        </p:spPr>
      </p:sp>
      <p:sp>
        <p:nvSpPr>
          <p:cNvPr id="69120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50422683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745678E-A994-42CF-A8BF-672D77389904}" type="slidenum">
              <a:rPr lang="de-DE" altLang="de-DE" smtClean="0"/>
              <a:pPr eaLnBrk="1" hangingPunct="1"/>
              <a:t>125</a:t>
            </a:fld>
            <a:endParaRPr lang="de-DE" altLang="de-DE"/>
          </a:p>
        </p:txBody>
      </p:sp>
      <p:sp>
        <p:nvSpPr>
          <p:cNvPr id="692227" name="Rectangle 2"/>
          <p:cNvSpPr>
            <a:spLocks noGrp="1" noRot="1" noChangeAspect="1" noChangeArrowheads="1" noTextEdit="1"/>
          </p:cNvSpPr>
          <p:nvPr>
            <p:ph type="sldImg"/>
          </p:nvPr>
        </p:nvSpPr>
        <p:spPr>
          <a:ln/>
        </p:spPr>
      </p:sp>
      <p:sp>
        <p:nvSpPr>
          <p:cNvPr id="692228" name="Rectangle 3"/>
          <p:cNvSpPr>
            <a:spLocks noGrp="1" noChangeArrowheads="1"/>
          </p:cNvSpPr>
          <p:nvPr>
            <p:ph type="body" idx="1"/>
          </p:nvPr>
        </p:nvSpPr>
        <p:spPr>
          <a:noFill/>
        </p:spPr>
        <p:txBody>
          <a:bodyPr/>
          <a:lstStyle/>
          <a:p>
            <a:pPr eaLnBrk="1" hangingPunct="1"/>
            <a:r>
              <a:rPr lang="de-DE" altLang="de-DE"/>
              <a:t>Generell ist zu betonen, dass im Laufe des Projekts ein Glossar erstellt wird, das gerade bei der Anforderungsanalyse stark wächst.</a:t>
            </a:r>
          </a:p>
        </p:txBody>
      </p:sp>
    </p:spTree>
    <p:extLst>
      <p:ext uri="{BB962C8B-B14F-4D97-AF65-F5344CB8AC3E}">
        <p14:creationId xmlns:p14="http://schemas.microsoft.com/office/powerpoint/2010/main" val="2818052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901012A-EA7C-40A8-8968-02EF3BE83F85}" type="slidenum">
              <a:rPr lang="de-DE" altLang="de-DE" smtClean="0"/>
              <a:pPr eaLnBrk="1" hangingPunct="1"/>
              <a:t>11</a:t>
            </a:fld>
            <a:endParaRPr lang="de-DE" altLang="de-DE"/>
          </a:p>
        </p:txBody>
      </p:sp>
      <p:sp>
        <p:nvSpPr>
          <p:cNvPr id="588803" name="Rectangle 2"/>
          <p:cNvSpPr>
            <a:spLocks noGrp="1" noRot="1" noChangeAspect="1" noChangeArrowheads="1" noTextEdit="1"/>
          </p:cNvSpPr>
          <p:nvPr>
            <p:ph type="sldImg"/>
          </p:nvPr>
        </p:nvSpPr>
        <p:spPr>
          <a:ln/>
        </p:spPr>
      </p:sp>
      <p:sp>
        <p:nvSpPr>
          <p:cNvPr id="58880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58788619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E261CFF-5BC8-4B2A-8591-4159656481F5}" type="slidenum">
              <a:rPr lang="de-DE" altLang="de-DE" smtClean="0"/>
              <a:pPr eaLnBrk="1" hangingPunct="1"/>
              <a:t>126</a:t>
            </a:fld>
            <a:endParaRPr lang="de-DE" altLang="de-DE"/>
          </a:p>
        </p:txBody>
      </p:sp>
      <p:sp>
        <p:nvSpPr>
          <p:cNvPr id="693251" name="Rectangle 2"/>
          <p:cNvSpPr>
            <a:spLocks noGrp="1" noRot="1" noChangeAspect="1" noChangeArrowheads="1" noTextEdit="1"/>
          </p:cNvSpPr>
          <p:nvPr>
            <p:ph type="sldImg"/>
          </p:nvPr>
        </p:nvSpPr>
        <p:spPr>
          <a:ln/>
        </p:spPr>
      </p:sp>
      <p:sp>
        <p:nvSpPr>
          <p:cNvPr id="69325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83862391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408F1CD-8656-46C3-9E62-E5EEDC94C6FF}" type="slidenum">
              <a:rPr lang="de-DE" altLang="de-DE" smtClean="0"/>
              <a:pPr eaLnBrk="1" hangingPunct="1"/>
              <a:t>127</a:t>
            </a:fld>
            <a:endParaRPr lang="de-DE" altLang="de-DE"/>
          </a:p>
        </p:txBody>
      </p:sp>
      <p:sp>
        <p:nvSpPr>
          <p:cNvPr id="694275" name="Rectangle 2"/>
          <p:cNvSpPr>
            <a:spLocks noGrp="1" noRot="1" noChangeAspect="1" noChangeArrowheads="1" noTextEdit="1"/>
          </p:cNvSpPr>
          <p:nvPr>
            <p:ph type="sldImg"/>
          </p:nvPr>
        </p:nvSpPr>
        <p:spPr>
          <a:ln/>
        </p:spPr>
      </p:sp>
      <p:sp>
        <p:nvSpPr>
          <p:cNvPr id="69427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49971407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5394FC5-D9A3-4BB8-9DD3-8E1340F66E9B}" type="slidenum">
              <a:rPr lang="de-DE" altLang="de-DE" smtClean="0"/>
              <a:pPr eaLnBrk="1" hangingPunct="1"/>
              <a:t>128</a:t>
            </a:fld>
            <a:endParaRPr lang="de-DE" altLang="de-DE"/>
          </a:p>
        </p:txBody>
      </p:sp>
      <p:sp>
        <p:nvSpPr>
          <p:cNvPr id="695299" name="Rectangle 2"/>
          <p:cNvSpPr>
            <a:spLocks noGrp="1" noRot="1" noChangeAspect="1" noChangeArrowheads="1" noTextEdit="1"/>
          </p:cNvSpPr>
          <p:nvPr>
            <p:ph type="sldImg"/>
          </p:nvPr>
        </p:nvSpPr>
        <p:spPr>
          <a:ln/>
        </p:spPr>
      </p:sp>
      <p:sp>
        <p:nvSpPr>
          <p:cNvPr id="69530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2050537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DD3A0EE-9F42-4F98-B6AE-42919B1B9116}" type="slidenum">
              <a:rPr lang="de-DE" altLang="de-DE" smtClean="0"/>
              <a:pPr eaLnBrk="1" hangingPunct="1"/>
              <a:t>129</a:t>
            </a:fld>
            <a:endParaRPr lang="de-DE" altLang="de-DE"/>
          </a:p>
        </p:txBody>
      </p:sp>
      <p:sp>
        <p:nvSpPr>
          <p:cNvPr id="696323" name="Rectangle 2"/>
          <p:cNvSpPr>
            <a:spLocks noGrp="1" noRot="1" noChangeAspect="1" noChangeArrowheads="1" noTextEdit="1"/>
          </p:cNvSpPr>
          <p:nvPr>
            <p:ph type="sldImg"/>
          </p:nvPr>
        </p:nvSpPr>
        <p:spPr>
          <a:ln/>
        </p:spPr>
      </p:sp>
      <p:sp>
        <p:nvSpPr>
          <p:cNvPr id="69632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01747824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1111502-7D8D-4D82-A98A-54C124E0BF8D}" type="slidenum">
              <a:rPr lang="de-DE" altLang="de-DE" smtClean="0"/>
              <a:pPr eaLnBrk="1" hangingPunct="1"/>
              <a:t>130</a:t>
            </a:fld>
            <a:endParaRPr lang="de-DE" altLang="de-DE"/>
          </a:p>
        </p:txBody>
      </p:sp>
      <p:sp>
        <p:nvSpPr>
          <p:cNvPr id="697347" name="Rectangle 2"/>
          <p:cNvSpPr>
            <a:spLocks noGrp="1" noRot="1" noChangeAspect="1" noChangeArrowheads="1" noTextEdit="1"/>
          </p:cNvSpPr>
          <p:nvPr>
            <p:ph type="sldImg"/>
          </p:nvPr>
        </p:nvSpPr>
        <p:spPr>
          <a:ln/>
        </p:spPr>
      </p:sp>
      <p:sp>
        <p:nvSpPr>
          <p:cNvPr id="69734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37774944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E2BDA85-E962-4100-B267-D6EBC7BC4A85}" type="slidenum">
              <a:rPr lang="de-DE" altLang="de-DE" smtClean="0"/>
              <a:pPr eaLnBrk="1" hangingPunct="1"/>
              <a:t>131</a:t>
            </a:fld>
            <a:endParaRPr lang="de-DE" altLang="de-DE"/>
          </a:p>
        </p:txBody>
      </p:sp>
      <p:sp>
        <p:nvSpPr>
          <p:cNvPr id="698371" name="Rectangle 2"/>
          <p:cNvSpPr>
            <a:spLocks noGrp="1" noRot="1" noChangeAspect="1" noChangeArrowheads="1" noTextEdit="1"/>
          </p:cNvSpPr>
          <p:nvPr>
            <p:ph type="sldImg"/>
          </p:nvPr>
        </p:nvSpPr>
        <p:spPr>
          <a:ln/>
        </p:spPr>
      </p:sp>
      <p:sp>
        <p:nvSpPr>
          <p:cNvPr id="69837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08293005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86C5436-8558-4D20-B84F-003AC356AEC5}" type="slidenum">
              <a:rPr lang="de-DE" altLang="de-DE" smtClean="0"/>
              <a:pPr eaLnBrk="1" hangingPunct="1"/>
              <a:t>132</a:t>
            </a:fld>
            <a:endParaRPr lang="de-DE" altLang="de-DE"/>
          </a:p>
        </p:txBody>
      </p:sp>
      <p:sp>
        <p:nvSpPr>
          <p:cNvPr id="699395" name="Rectangle 2"/>
          <p:cNvSpPr>
            <a:spLocks noGrp="1" noRot="1" noChangeAspect="1" noChangeArrowheads="1" noTextEdit="1"/>
          </p:cNvSpPr>
          <p:nvPr>
            <p:ph type="sldImg"/>
          </p:nvPr>
        </p:nvSpPr>
        <p:spPr>
          <a:ln/>
        </p:spPr>
      </p:sp>
      <p:sp>
        <p:nvSpPr>
          <p:cNvPr id="69939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438688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29251B5-24DF-4B57-BEAA-7D8AA4E8E8F0}" type="slidenum">
              <a:rPr lang="de-DE" altLang="de-DE" smtClean="0"/>
              <a:pPr eaLnBrk="1" hangingPunct="1"/>
              <a:t>133</a:t>
            </a:fld>
            <a:endParaRPr lang="de-DE" altLang="de-DE"/>
          </a:p>
        </p:txBody>
      </p:sp>
      <p:sp>
        <p:nvSpPr>
          <p:cNvPr id="700419" name="Rectangle 2"/>
          <p:cNvSpPr>
            <a:spLocks noGrp="1" noRot="1" noChangeAspect="1" noChangeArrowheads="1" noTextEdit="1"/>
          </p:cNvSpPr>
          <p:nvPr>
            <p:ph type="sldImg"/>
          </p:nvPr>
        </p:nvSpPr>
        <p:spPr>
          <a:ln/>
        </p:spPr>
      </p:sp>
      <p:sp>
        <p:nvSpPr>
          <p:cNvPr id="70042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85235459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F036164-35E9-4F53-BA75-2C4B36D82410}" type="slidenum">
              <a:rPr lang="de-DE" altLang="de-DE" smtClean="0"/>
              <a:pPr eaLnBrk="1" hangingPunct="1"/>
              <a:t>137</a:t>
            </a:fld>
            <a:endParaRPr lang="de-DE" altLang="de-DE"/>
          </a:p>
        </p:txBody>
      </p:sp>
      <p:sp>
        <p:nvSpPr>
          <p:cNvPr id="701443" name="Rectangle 2"/>
          <p:cNvSpPr>
            <a:spLocks noGrp="1" noRot="1" noChangeAspect="1" noChangeArrowheads="1" noTextEdit="1"/>
          </p:cNvSpPr>
          <p:nvPr>
            <p:ph type="sldImg"/>
          </p:nvPr>
        </p:nvSpPr>
        <p:spPr>
          <a:ln/>
        </p:spPr>
      </p:sp>
      <p:sp>
        <p:nvSpPr>
          <p:cNvPr id="70144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25252222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776C648-B7D7-4287-9691-8E5D225C2AD0}" type="slidenum">
              <a:rPr lang="de-DE" altLang="de-DE" smtClean="0"/>
              <a:pPr eaLnBrk="1" hangingPunct="1"/>
              <a:t>138</a:t>
            </a:fld>
            <a:endParaRPr lang="de-DE" altLang="de-DE"/>
          </a:p>
        </p:txBody>
      </p:sp>
      <p:sp>
        <p:nvSpPr>
          <p:cNvPr id="702467" name="Rectangle 2"/>
          <p:cNvSpPr>
            <a:spLocks noGrp="1" noRot="1" noChangeAspect="1" noChangeArrowheads="1" noTextEdit="1"/>
          </p:cNvSpPr>
          <p:nvPr>
            <p:ph type="sldImg"/>
          </p:nvPr>
        </p:nvSpPr>
        <p:spPr>
          <a:ln/>
        </p:spPr>
      </p:sp>
      <p:sp>
        <p:nvSpPr>
          <p:cNvPr id="70246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4277733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4147AE8-063C-4F67-AD38-9C0AD900A21A}" type="slidenum">
              <a:rPr lang="de-DE" altLang="de-DE" smtClean="0"/>
              <a:pPr eaLnBrk="1" hangingPunct="1"/>
              <a:t>12</a:t>
            </a:fld>
            <a:endParaRPr lang="de-DE" altLang="de-DE"/>
          </a:p>
        </p:txBody>
      </p:sp>
      <p:sp>
        <p:nvSpPr>
          <p:cNvPr id="589827" name="Rectangle 2"/>
          <p:cNvSpPr>
            <a:spLocks noGrp="1" noRot="1" noChangeAspect="1" noChangeArrowheads="1" noTextEdit="1"/>
          </p:cNvSpPr>
          <p:nvPr>
            <p:ph type="sldImg"/>
          </p:nvPr>
        </p:nvSpPr>
        <p:spPr>
          <a:ln/>
        </p:spPr>
      </p:sp>
      <p:sp>
        <p:nvSpPr>
          <p:cNvPr id="58982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85604312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E5C1BF5-DA17-40D7-B9C6-7BFEF6171B93}" type="slidenum">
              <a:rPr lang="de-DE" altLang="de-DE" smtClean="0"/>
              <a:pPr eaLnBrk="1" hangingPunct="1"/>
              <a:t>139</a:t>
            </a:fld>
            <a:endParaRPr lang="de-DE" altLang="de-DE"/>
          </a:p>
        </p:txBody>
      </p:sp>
      <p:sp>
        <p:nvSpPr>
          <p:cNvPr id="703491" name="Rectangle 2"/>
          <p:cNvSpPr>
            <a:spLocks noGrp="1" noRot="1" noChangeAspect="1" noChangeArrowheads="1" noTextEdit="1"/>
          </p:cNvSpPr>
          <p:nvPr>
            <p:ph type="sldImg"/>
          </p:nvPr>
        </p:nvSpPr>
        <p:spPr>
          <a:ln/>
        </p:spPr>
      </p:sp>
      <p:sp>
        <p:nvSpPr>
          <p:cNvPr id="70349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47389703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B6A6030-EC03-45D5-AC2A-CDD4C9EEB582}" type="slidenum">
              <a:rPr lang="de-DE" altLang="de-DE" smtClean="0"/>
              <a:pPr eaLnBrk="1" hangingPunct="1"/>
              <a:t>140</a:t>
            </a:fld>
            <a:endParaRPr lang="de-DE" altLang="de-DE"/>
          </a:p>
        </p:txBody>
      </p:sp>
      <p:sp>
        <p:nvSpPr>
          <p:cNvPr id="704515" name="Rectangle 2"/>
          <p:cNvSpPr>
            <a:spLocks noGrp="1" noRot="1" noChangeAspect="1" noChangeArrowheads="1" noTextEdit="1"/>
          </p:cNvSpPr>
          <p:nvPr>
            <p:ph type="sldImg"/>
          </p:nvPr>
        </p:nvSpPr>
        <p:spPr>
          <a:ln/>
        </p:spPr>
      </p:sp>
      <p:sp>
        <p:nvSpPr>
          <p:cNvPr id="70451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62292369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448C8BA-509F-4777-9F6C-2F9369ABB144}" type="slidenum">
              <a:rPr lang="de-DE" altLang="de-DE" smtClean="0"/>
              <a:pPr eaLnBrk="1" hangingPunct="1"/>
              <a:t>141</a:t>
            </a:fld>
            <a:endParaRPr lang="de-DE" altLang="de-DE"/>
          </a:p>
        </p:txBody>
      </p:sp>
      <p:sp>
        <p:nvSpPr>
          <p:cNvPr id="705539" name="Rectangle 2"/>
          <p:cNvSpPr>
            <a:spLocks noGrp="1" noRot="1" noChangeAspect="1" noChangeArrowheads="1" noTextEdit="1"/>
          </p:cNvSpPr>
          <p:nvPr>
            <p:ph type="sldImg"/>
          </p:nvPr>
        </p:nvSpPr>
        <p:spPr>
          <a:ln/>
        </p:spPr>
      </p:sp>
      <p:sp>
        <p:nvSpPr>
          <p:cNvPr id="70554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63412890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3670E8B-5F52-4BB0-9F21-A6C4643D695E}" type="slidenum">
              <a:rPr lang="de-DE" altLang="de-DE" smtClean="0"/>
              <a:pPr eaLnBrk="1" hangingPunct="1"/>
              <a:t>142</a:t>
            </a:fld>
            <a:endParaRPr lang="de-DE" altLang="de-DE"/>
          </a:p>
        </p:txBody>
      </p:sp>
      <p:sp>
        <p:nvSpPr>
          <p:cNvPr id="706563" name="Rectangle 2"/>
          <p:cNvSpPr>
            <a:spLocks noGrp="1" noRot="1" noChangeAspect="1" noChangeArrowheads="1" noTextEdit="1"/>
          </p:cNvSpPr>
          <p:nvPr>
            <p:ph type="sldImg"/>
          </p:nvPr>
        </p:nvSpPr>
        <p:spPr>
          <a:ln/>
        </p:spPr>
      </p:sp>
      <p:sp>
        <p:nvSpPr>
          <p:cNvPr id="70656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29364200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1392ECB-7F5A-4456-A1D3-12B291B60D2C}" type="slidenum">
              <a:rPr lang="de-DE" altLang="de-DE" smtClean="0"/>
              <a:pPr eaLnBrk="1" hangingPunct="1"/>
              <a:t>143</a:t>
            </a:fld>
            <a:endParaRPr lang="de-DE" altLang="de-DE"/>
          </a:p>
        </p:txBody>
      </p:sp>
      <p:sp>
        <p:nvSpPr>
          <p:cNvPr id="707587" name="Rectangle 2"/>
          <p:cNvSpPr>
            <a:spLocks noGrp="1" noRot="1" noChangeAspect="1" noChangeArrowheads="1" noTextEdit="1"/>
          </p:cNvSpPr>
          <p:nvPr>
            <p:ph type="sldImg"/>
          </p:nvPr>
        </p:nvSpPr>
        <p:spPr>
          <a:ln/>
        </p:spPr>
      </p:sp>
      <p:sp>
        <p:nvSpPr>
          <p:cNvPr id="70758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39977378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24268CF-4D69-4FD9-8301-471BAD18A9A2}" type="slidenum">
              <a:rPr lang="de-DE" altLang="de-DE" smtClean="0"/>
              <a:pPr eaLnBrk="1" hangingPunct="1"/>
              <a:t>144</a:t>
            </a:fld>
            <a:endParaRPr lang="de-DE" altLang="de-DE"/>
          </a:p>
        </p:txBody>
      </p:sp>
      <p:sp>
        <p:nvSpPr>
          <p:cNvPr id="708611" name="Rectangle 2"/>
          <p:cNvSpPr>
            <a:spLocks noGrp="1" noRot="1" noChangeAspect="1" noChangeArrowheads="1" noTextEdit="1"/>
          </p:cNvSpPr>
          <p:nvPr>
            <p:ph type="sldImg"/>
          </p:nvPr>
        </p:nvSpPr>
        <p:spPr>
          <a:ln/>
        </p:spPr>
      </p:sp>
      <p:sp>
        <p:nvSpPr>
          <p:cNvPr id="70861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73651458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3C03951-E1F7-444F-9724-B3D0B66DDBB9}" type="slidenum">
              <a:rPr lang="de-DE" altLang="de-DE" smtClean="0"/>
              <a:pPr eaLnBrk="1" hangingPunct="1"/>
              <a:t>145</a:t>
            </a:fld>
            <a:endParaRPr lang="de-DE" altLang="de-DE"/>
          </a:p>
        </p:txBody>
      </p:sp>
      <p:sp>
        <p:nvSpPr>
          <p:cNvPr id="709635" name="Rectangle 2"/>
          <p:cNvSpPr>
            <a:spLocks noGrp="1" noRot="1" noChangeAspect="1" noChangeArrowheads="1" noTextEdit="1"/>
          </p:cNvSpPr>
          <p:nvPr>
            <p:ph type="sldImg"/>
          </p:nvPr>
        </p:nvSpPr>
        <p:spPr>
          <a:ln/>
        </p:spPr>
      </p:sp>
      <p:sp>
        <p:nvSpPr>
          <p:cNvPr id="70963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64367314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0E4986E-414C-49C4-956E-FCC50BFC7FC7}" type="slidenum">
              <a:rPr lang="de-DE" altLang="de-DE" smtClean="0"/>
              <a:pPr eaLnBrk="1" hangingPunct="1"/>
              <a:t>146</a:t>
            </a:fld>
            <a:endParaRPr lang="de-DE" altLang="de-DE"/>
          </a:p>
        </p:txBody>
      </p:sp>
      <p:sp>
        <p:nvSpPr>
          <p:cNvPr id="710659" name="Rectangle 2"/>
          <p:cNvSpPr>
            <a:spLocks noGrp="1" noRot="1" noChangeAspect="1" noChangeArrowheads="1" noTextEdit="1"/>
          </p:cNvSpPr>
          <p:nvPr>
            <p:ph type="sldImg"/>
          </p:nvPr>
        </p:nvSpPr>
        <p:spPr>
          <a:ln/>
        </p:spPr>
      </p:sp>
      <p:sp>
        <p:nvSpPr>
          <p:cNvPr id="71066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43627683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0B670FC-7162-4054-98F1-67375EC37A97}" type="slidenum">
              <a:rPr lang="de-DE" altLang="de-DE" smtClean="0"/>
              <a:pPr eaLnBrk="1" hangingPunct="1"/>
              <a:t>147</a:t>
            </a:fld>
            <a:endParaRPr lang="de-DE" altLang="de-DE"/>
          </a:p>
        </p:txBody>
      </p:sp>
      <p:sp>
        <p:nvSpPr>
          <p:cNvPr id="711683" name="Rectangle 2"/>
          <p:cNvSpPr>
            <a:spLocks noGrp="1" noRot="1" noChangeAspect="1" noChangeArrowheads="1" noTextEdit="1"/>
          </p:cNvSpPr>
          <p:nvPr>
            <p:ph type="sldImg"/>
          </p:nvPr>
        </p:nvSpPr>
        <p:spPr>
          <a:ln/>
        </p:spPr>
      </p:sp>
      <p:sp>
        <p:nvSpPr>
          <p:cNvPr id="71168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7083126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6900911-7330-4A2E-8462-A14DB5FFB32D}" type="slidenum">
              <a:rPr lang="de-DE" altLang="de-DE" smtClean="0"/>
              <a:pPr eaLnBrk="1" hangingPunct="1"/>
              <a:t>149</a:t>
            </a:fld>
            <a:endParaRPr lang="de-DE" altLang="de-DE"/>
          </a:p>
        </p:txBody>
      </p:sp>
      <p:sp>
        <p:nvSpPr>
          <p:cNvPr id="712707" name="Rectangle 2"/>
          <p:cNvSpPr>
            <a:spLocks noGrp="1" noRot="1" noChangeAspect="1" noChangeArrowheads="1" noTextEdit="1"/>
          </p:cNvSpPr>
          <p:nvPr>
            <p:ph type="sldImg"/>
          </p:nvPr>
        </p:nvSpPr>
        <p:spPr>
          <a:ln/>
        </p:spPr>
      </p:sp>
      <p:sp>
        <p:nvSpPr>
          <p:cNvPr id="71270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15214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D1C060B-3845-4AB2-B8AF-D5F53E9FC71A}" type="slidenum">
              <a:rPr lang="de-DE" altLang="de-DE" smtClean="0"/>
              <a:pPr eaLnBrk="1" hangingPunct="1"/>
              <a:t>13</a:t>
            </a:fld>
            <a:endParaRPr lang="de-DE" altLang="de-DE"/>
          </a:p>
        </p:txBody>
      </p:sp>
      <p:sp>
        <p:nvSpPr>
          <p:cNvPr id="590851" name="Rectangle 2"/>
          <p:cNvSpPr>
            <a:spLocks noGrp="1" noRot="1" noChangeAspect="1" noChangeArrowheads="1" noTextEdit="1"/>
          </p:cNvSpPr>
          <p:nvPr>
            <p:ph type="sldImg"/>
          </p:nvPr>
        </p:nvSpPr>
        <p:spPr>
          <a:ln/>
        </p:spPr>
      </p:sp>
      <p:sp>
        <p:nvSpPr>
          <p:cNvPr id="59085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09938018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6CF159E-3150-4E10-A49C-D7B9FC38542D}" type="slidenum">
              <a:rPr lang="de-DE" altLang="de-DE" smtClean="0"/>
              <a:pPr eaLnBrk="1" hangingPunct="1"/>
              <a:t>151</a:t>
            </a:fld>
            <a:endParaRPr lang="de-DE" altLang="de-DE"/>
          </a:p>
        </p:txBody>
      </p:sp>
      <p:sp>
        <p:nvSpPr>
          <p:cNvPr id="713731" name="Rectangle 2"/>
          <p:cNvSpPr>
            <a:spLocks noGrp="1" noRot="1" noChangeAspect="1" noChangeArrowheads="1" noTextEdit="1"/>
          </p:cNvSpPr>
          <p:nvPr>
            <p:ph type="sldImg"/>
          </p:nvPr>
        </p:nvSpPr>
        <p:spPr>
          <a:ln/>
        </p:spPr>
      </p:sp>
      <p:sp>
        <p:nvSpPr>
          <p:cNvPr id="71373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95808024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F52FFD8-C8F9-4C28-93B6-7EFA22B62D50}" type="slidenum">
              <a:rPr lang="de-DE" altLang="de-DE" smtClean="0"/>
              <a:pPr eaLnBrk="1" hangingPunct="1"/>
              <a:t>152</a:t>
            </a:fld>
            <a:endParaRPr lang="de-DE" altLang="de-DE"/>
          </a:p>
        </p:txBody>
      </p:sp>
      <p:sp>
        <p:nvSpPr>
          <p:cNvPr id="714755" name="Rectangle 2"/>
          <p:cNvSpPr>
            <a:spLocks noGrp="1" noRot="1" noChangeAspect="1" noChangeArrowheads="1" noTextEdit="1"/>
          </p:cNvSpPr>
          <p:nvPr>
            <p:ph type="sldImg"/>
          </p:nvPr>
        </p:nvSpPr>
        <p:spPr>
          <a:ln/>
        </p:spPr>
      </p:sp>
      <p:sp>
        <p:nvSpPr>
          <p:cNvPr id="71475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12774570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BD5AAC4-1CB2-487A-A63E-F158D4956BD2}" type="slidenum">
              <a:rPr lang="de-DE" altLang="de-DE" smtClean="0"/>
              <a:pPr eaLnBrk="1" hangingPunct="1"/>
              <a:t>153</a:t>
            </a:fld>
            <a:endParaRPr lang="de-DE" altLang="de-DE"/>
          </a:p>
        </p:txBody>
      </p:sp>
      <p:sp>
        <p:nvSpPr>
          <p:cNvPr id="715779" name="Rectangle 2"/>
          <p:cNvSpPr>
            <a:spLocks noGrp="1" noRot="1" noChangeAspect="1" noChangeArrowheads="1" noTextEdit="1"/>
          </p:cNvSpPr>
          <p:nvPr>
            <p:ph type="sldImg"/>
          </p:nvPr>
        </p:nvSpPr>
        <p:spPr>
          <a:ln/>
        </p:spPr>
      </p:sp>
      <p:sp>
        <p:nvSpPr>
          <p:cNvPr id="71578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66672630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9B0FB8A-70F8-4892-94D7-FCABDE476C2C}" type="slidenum">
              <a:rPr lang="de-DE" altLang="de-DE" smtClean="0"/>
              <a:pPr eaLnBrk="1" hangingPunct="1"/>
              <a:t>154</a:t>
            </a:fld>
            <a:endParaRPr lang="de-DE" altLang="de-DE"/>
          </a:p>
        </p:txBody>
      </p:sp>
      <p:sp>
        <p:nvSpPr>
          <p:cNvPr id="716803" name="Rectangle 2"/>
          <p:cNvSpPr>
            <a:spLocks noGrp="1" noRot="1" noChangeAspect="1" noChangeArrowheads="1" noTextEdit="1"/>
          </p:cNvSpPr>
          <p:nvPr>
            <p:ph type="sldImg"/>
          </p:nvPr>
        </p:nvSpPr>
        <p:spPr>
          <a:ln/>
        </p:spPr>
      </p:sp>
      <p:sp>
        <p:nvSpPr>
          <p:cNvPr id="71680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46313193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2DDF805-5838-4560-8563-1252D137ED59}" type="slidenum">
              <a:rPr lang="de-DE" altLang="de-DE" smtClean="0"/>
              <a:pPr eaLnBrk="1" hangingPunct="1"/>
              <a:t>155</a:t>
            </a:fld>
            <a:endParaRPr lang="de-DE" altLang="de-DE"/>
          </a:p>
        </p:txBody>
      </p:sp>
      <p:sp>
        <p:nvSpPr>
          <p:cNvPr id="717827" name="Rectangle 2"/>
          <p:cNvSpPr>
            <a:spLocks noGrp="1" noRot="1" noChangeAspect="1" noChangeArrowheads="1" noTextEdit="1"/>
          </p:cNvSpPr>
          <p:nvPr>
            <p:ph type="sldImg"/>
          </p:nvPr>
        </p:nvSpPr>
        <p:spPr>
          <a:ln/>
        </p:spPr>
      </p:sp>
      <p:sp>
        <p:nvSpPr>
          <p:cNvPr id="71782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89807716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C03CCFE-ECE0-49E6-8D35-73AFE0C97581}" type="slidenum">
              <a:rPr lang="de-DE" altLang="de-DE" smtClean="0"/>
              <a:pPr eaLnBrk="1" hangingPunct="1"/>
              <a:t>156</a:t>
            </a:fld>
            <a:endParaRPr lang="de-DE" altLang="de-DE"/>
          </a:p>
        </p:txBody>
      </p:sp>
      <p:sp>
        <p:nvSpPr>
          <p:cNvPr id="718851" name="Rectangle 2"/>
          <p:cNvSpPr>
            <a:spLocks noGrp="1" noRot="1" noChangeAspect="1" noChangeArrowheads="1" noTextEdit="1"/>
          </p:cNvSpPr>
          <p:nvPr>
            <p:ph type="sldImg"/>
          </p:nvPr>
        </p:nvSpPr>
        <p:spPr>
          <a:ln/>
        </p:spPr>
      </p:sp>
      <p:sp>
        <p:nvSpPr>
          <p:cNvPr id="71885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67659118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BE381C2-BEFF-4622-AD60-4E08B676FA26}" type="slidenum">
              <a:rPr lang="de-DE" altLang="de-DE" smtClean="0"/>
              <a:pPr eaLnBrk="1" hangingPunct="1"/>
              <a:t>157</a:t>
            </a:fld>
            <a:endParaRPr lang="de-DE" altLang="de-DE"/>
          </a:p>
        </p:txBody>
      </p:sp>
      <p:sp>
        <p:nvSpPr>
          <p:cNvPr id="719875" name="Rectangle 2"/>
          <p:cNvSpPr>
            <a:spLocks noGrp="1" noRot="1" noChangeAspect="1" noChangeArrowheads="1" noTextEdit="1"/>
          </p:cNvSpPr>
          <p:nvPr>
            <p:ph type="sldImg"/>
          </p:nvPr>
        </p:nvSpPr>
        <p:spPr>
          <a:ln/>
        </p:spPr>
      </p:sp>
      <p:sp>
        <p:nvSpPr>
          <p:cNvPr id="71987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7103332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C1CA8F1-9C40-4F02-84E7-96BA64AD5120}" type="slidenum">
              <a:rPr lang="de-DE" altLang="de-DE" smtClean="0"/>
              <a:pPr eaLnBrk="1" hangingPunct="1"/>
              <a:t>158</a:t>
            </a:fld>
            <a:endParaRPr lang="de-DE" altLang="de-DE"/>
          </a:p>
        </p:txBody>
      </p:sp>
      <p:sp>
        <p:nvSpPr>
          <p:cNvPr id="720899" name="Rectangle 2"/>
          <p:cNvSpPr>
            <a:spLocks noGrp="1" noRot="1" noChangeAspect="1" noChangeArrowheads="1" noTextEdit="1"/>
          </p:cNvSpPr>
          <p:nvPr>
            <p:ph type="sldImg"/>
          </p:nvPr>
        </p:nvSpPr>
        <p:spPr>
          <a:ln/>
        </p:spPr>
      </p:sp>
      <p:sp>
        <p:nvSpPr>
          <p:cNvPr id="72090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78488117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4E0AC19-43B7-440A-B057-A1BF2CFD756E}" type="slidenum">
              <a:rPr lang="de-DE" altLang="de-DE" smtClean="0"/>
              <a:pPr eaLnBrk="1" hangingPunct="1"/>
              <a:t>159</a:t>
            </a:fld>
            <a:endParaRPr lang="de-DE" altLang="de-DE"/>
          </a:p>
        </p:txBody>
      </p:sp>
      <p:sp>
        <p:nvSpPr>
          <p:cNvPr id="721923" name="Rectangle 2"/>
          <p:cNvSpPr>
            <a:spLocks noGrp="1" noRot="1" noChangeAspect="1" noChangeArrowheads="1" noTextEdit="1"/>
          </p:cNvSpPr>
          <p:nvPr>
            <p:ph type="sldImg"/>
          </p:nvPr>
        </p:nvSpPr>
        <p:spPr>
          <a:ln/>
        </p:spPr>
      </p:sp>
      <p:sp>
        <p:nvSpPr>
          <p:cNvPr id="72192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93408397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8F01F99-9735-46B3-A9EC-D515EA6B8894}" type="slidenum">
              <a:rPr lang="de-DE" altLang="de-DE" smtClean="0"/>
              <a:pPr eaLnBrk="1" hangingPunct="1"/>
              <a:t>160</a:t>
            </a:fld>
            <a:endParaRPr lang="de-DE" altLang="de-DE"/>
          </a:p>
        </p:txBody>
      </p:sp>
      <p:sp>
        <p:nvSpPr>
          <p:cNvPr id="722947" name="Rectangle 2"/>
          <p:cNvSpPr>
            <a:spLocks noGrp="1" noRot="1" noChangeAspect="1" noChangeArrowheads="1" noTextEdit="1"/>
          </p:cNvSpPr>
          <p:nvPr>
            <p:ph type="sldImg"/>
          </p:nvPr>
        </p:nvSpPr>
        <p:spPr>
          <a:ln/>
        </p:spPr>
      </p:sp>
      <p:sp>
        <p:nvSpPr>
          <p:cNvPr id="72294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961762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6488A04-6A59-42FD-8BB6-2616EB24FDE2}" type="slidenum">
              <a:rPr lang="de-DE" altLang="de-DE" smtClean="0"/>
              <a:pPr eaLnBrk="1" hangingPunct="1"/>
              <a:t>14</a:t>
            </a:fld>
            <a:endParaRPr lang="de-DE" altLang="de-DE"/>
          </a:p>
        </p:txBody>
      </p:sp>
      <p:sp>
        <p:nvSpPr>
          <p:cNvPr id="591875" name="Rectangle 2"/>
          <p:cNvSpPr>
            <a:spLocks noGrp="1" noRot="1" noChangeAspect="1" noChangeArrowheads="1" noTextEdit="1"/>
          </p:cNvSpPr>
          <p:nvPr>
            <p:ph type="sldImg"/>
          </p:nvPr>
        </p:nvSpPr>
        <p:spPr>
          <a:ln/>
        </p:spPr>
      </p:sp>
      <p:sp>
        <p:nvSpPr>
          <p:cNvPr id="59187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41527242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66B5737-92EB-433C-A377-A9D746617912}" type="slidenum">
              <a:rPr lang="de-DE" altLang="de-DE" smtClean="0"/>
              <a:pPr eaLnBrk="1" hangingPunct="1"/>
              <a:t>161</a:t>
            </a:fld>
            <a:endParaRPr lang="de-DE" altLang="de-DE"/>
          </a:p>
        </p:txBody>
      </p:sp>
      <p:sp>
        <p:nvSpPr>
          <p:cNvPr id="723971" name="Rectangle 2"/>
          <p:cNvSpPr>
            <a:spLocks noGrp="1" noRot="1" noChangeAspect="1" noChangeArrowheads="1" noTextEdit="1"/>
          </p:cNvSpPr>
          <p:nvPr>
            <p:ph type="sldImg"/>
          </p:nvPr>
        </p:nvSpPr>
        <p:spPr>
          <a:ln/>
        </p:spPr>
      </p:sp>
      <p:sp>
        <p:nvSpPr>
          <p:cNvPr id="72397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42790785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0EFC6ED-781E-4FEA-8632-F271AEDC2626}" type="slidenum">
              <a:rPr lang="de-DE" altLang="de-DE" smtClean="0"/>
              <a:pPr eaLnBrk="1" hangingPunct="1"/>
              <a:t>163</a:t>
            </a:fld>
            <a:endParaRPr lang="de-DE" altLang="de-DE"/>
          </a:p>
        </p:txBody>
      </p:sp>
      <p:sp>
        <p:nvSpPr>
          <p:cNvPr id="724995" name="Rectangle 2"/>
          <p:cNvSpPr>
            <a:spLocks noGrp="1" noRot="1" noChangeAspect="1" noChangeArrowheads="1" noTextEdit="1"/>
          </p:cNvSpPr>
          <p:nvPr>
            <p:ph type="sldImg"/>
          </p:nvPr>
        </p:nvSpPr>
        <p:spPr>
          <a:ln/>
        </p:spPr>
      </p:sp>
      <p:sp>
        <p:nvSpPr>
          <p:cNvPr id="72499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79545272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1B1EB74-B299-4A40-A6EE-0D4D9751D93B}" type="slidenum">
              <a:rPr lang="de-DE" altLang="de-DE" smtClean="0"/>
              <a:pPr eaLnBrk="1" hangingPunct="1"/>
              <a:t>166</a:t>
            </a:fld>
            <a:endParaRPr lang="de-DE" altLang="de-DE"/>
          </a:p>
        </p:txBody>
      </p:sp>
      <p:sp>
        <p:nvSpPr>
          <p:cNvPr id="726019" name="Rectangle 2"/>
          <p:cNvSpPr>
            <a:spLocks noGrp="1" noRot="1" noChangeAspect="1" noChangeArrowheads="1" noTextEdit="1"/>
          </p:cNvSpPr>
          <p:nvPr>
            <p:ph type="sldImg"/>
          </p:nvPr>
        </p:nvSpPr>
        <p:spPr>
          <a:ln/>
        </p:spPr>
      </p:sp>
      <p:sp>
        <p:nvSpPr>
          <p:cNvPr id="72602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61385845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DD4F2EE-B818-4C1C-A173-F7F0451A6275}" type="slidenum">
              <a:rPr lang="de-DE" altLang="de-DE" smtClean="0"/>
              <a:pPr eaLnBrk="1" hangingPunct="1"/>
              <a:t>169</a:t>
            </a:fld>
            <a:endParaRPr lang="de-DE" altLang="de-DE"/>
          </a:p>
        </p:txBody>
      </p:sp>
      <p:sp>
        <p:nvSpPr>
          <p:cNvPr id="727043" name="Rectangle 2"/>
          <p:cNvSpPr>
            <a:spLocks noGrp="1" noRot="1" noChangeAspect="1" noChangeArrowheads="1" noTextEdit="1"/>
          </p:cNvSpPr>
          <p:nvPr>
            <p:ph type="sldImg"/>
          </p:nvPr>
        </p:nvSpPr>
        <p:spPr>
          <a:ln/>
        </p:spPr>
      </p:sp>
      <p:sp>
        <p:nvSpPr>
          <p:cNvPr id="72704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96747117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448BD15-C6CA-465D-8E2C-A4BB8669D4B2}" type="slidenum">
              <a:rPr lang="de-DE" altLang="de-DE" smtClean="0"/>
              <a:pPr eaLnBrk="1" hangingPunct="1"/>
              <a:t>170</a:t>
            </a:fld>
            <a:endParaRPr lang="de-DE" altLang="de-DE"/>
          </a:p>
        </p:txBody>
      </p:sp>
      <p:sp>
        <p:nvSpPr>
          <p:cNvPr id="728067" name="Rectangle 2"/>
          <p:cNvSpPr>
            <a:spLocks noGrp="1" noRot="1" noChangeAspect="1" noChangeArrowheads="1" noTextEdit="1"/>
          </p:cNvSpPr>
          <p:nvPr>
            <p:ph type="sldImg"/>
          </p:nvPr>
        </p:nvSpPr>
        <p:spPr>
          <a:ln/>
        </p:spPr>
      </p:sp>
      <p:sp>
        <p:nvSpPr>
          <p:cNvPr id="72806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56656745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73A7115-0356-437F-AB74-69D6144FAE14}" type="slidenum">
              <a:rPr lang="de-DE" altLang="de-DE" smtClean="0"/>
              <a:pPr eaLnBrk="1" hangingPunct="1"/>
              <a:t>171</a:t>
            </a:fld>
            <a:endParaRPr lang="de-DE" altLang="de-DE"/>
          </a:p>
        </p:txBody>
      </p:sp>
      <p:sp>
        <p:nvSpPr>
          <p:cNvPr id="729091" name="Rectangle 2"/>
          <p:cNvSpPr>
            <a:spLocks noGrp="1" noRot="1" noChangeAspect="1" noChangeArrowheads="1" noTextEdit="1"/>
          </p:cNvSpPr>
          <p:nvPr>
            <p:ph type="sldImg"/>
          </p:nvPr>
        </p:nvSpPr>
        <p:spPr>
          <a:ln/>
        </p:spPr>
      </p:sp>
      <p:sp>
        <p:nvSpPr>
          <p:cNvPr id="72909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14091416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58A377A-CF47-4536-A60A-2F82CDA0360F}" type="slidenum">
              <a:rPr lang="de-DE" altLang="de-DE" smtClean="0"/>
              <a:pPr eaLnBrk="1" hangingPunct="1"/>
              <a:t>172</a:t>
            </a:fld>
            <a:endParaRPr lang="de-DE" altLang="de-DE"/>
          </a:p>
        </p:txBody>
      </p:sp>
      <p:sp>
        <p:nvSpPr>
          <p:cNvPr id="730115" name="Rectangle 2"/>
          <p:cNvSpPr>
            <a:spLocks noGrp="1" noRot="1" noChangeAspect="1" noChangeArrowheads="1" noTextEdit="1"/>
          </p:cNvSpPr>
          <p:nvPr>
            <p:ph type="sldImg"/>
          </p:nvPr>
        </p:nvSpPr>
        <p:spPr>
          <a:ln/>
        </p:spPr>
      </p:sp>
      <p:sp>
        <p:nvSpPr>
          <p:cNvPr id="73011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50411735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033174A-8E41-4EE9-A077-A90AAB6C1C2B}" type="slidenum">
              <a:rPr lang="de-DE" altLang="de-DE" smtClean="0"/>
              <a:pPr eaLnBrk="1" hangingPunct="1"/>
              <a:t>173</a:t>
            </a:fld>
            <a:endParaRPr lang="de-DE" altLang="de-DE"/>
          </a:p>
        </p:txBody>
      </p:sp>
      <p:sp>
        <p:nvSpPr>
          <p:cNvPr id="731139" name="Rectangle 2"/>
          <p:cNvSpPr>
            <a:spLocks noGrp="1" noRot="1" noChangeAspect="1" noChangeArrowheads="1" noTextEdit="1"/>
          </p:cNvSpPr>
          <p:nvPr>
            <p:ph type="sldImg"/>
          </p:nvPr>
        </p:nvSpPr>
        <p:spPr>
          <a:ln/>
        </p:spPr>
      </p:sp>
      <p:sp>
        <p:nvSpPr>
          <p:cNvPr id="73114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66086980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015B7C5-E1F9-43B4-A481-2D6462AED432}" type="slidenum">
              <a:rPr lang="de-DE" altLang="de-DE" smtClean="0"/>
              <a:pPr eaLnBrk="1" hangingPunct="1"/>
              <a:t>174</a:t>
            </a:fld>
            <a:endParaRPr lang="de-DE" altLang="de-DE"/>
          </a:p>
        </p:txBody>
      </p:sp>
      <p:sp>
        <p:nvSpPr>
          <p:cNvPr id="732163" name="Rectangle 2"/>
          <p:cNvSpPr>
            <a:spLocks noGrp="1" noRot="1" noChangeAspect="1" noChangeArrowheads="1" noTextEdit="1"/>
          </p:cNvSpPr>
          <p:nvPr>
            <p:ph type="sldImg"/>
          </p:nvPr>
        </p:nvSpPr>
        <p:spPr>
          <a:ln/>
        </p:spPr>
      </p:sp>
      <p:sp>
        <p:nvSpPr>
          <p:cNvPr id="73216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37549925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D53A4CB-99EE-4FF7-81DB-37BA27D616F0}" type="slidenum">
              <a:rPr lang="de-DE" altLang="de-DE" smtClean="0"/>
              <a:pPr eaLnBrk="1" hangingPunct="1"/>
              <a:t>175</a:t>
            </a:fld>
            <a:endParaRPr lang="de-DE" altLang="de-DE"/>
          </a:p>
        </p:txBody>
      </p:sp>
      <p:sp>
        <p:nvSpPr>
          <p:cNvPr id="733187" name="Rectangle 2"/>
          <p:cNvSpPr>
            <a:spLocks noGrp="1" noRot="1" noChangeAspect="1" noChangeArrowheads="1" noTextEdit="1"/>
          </p:cNvSpPr>
          <p:nvPr>
            <p:ph type="sldImg"/>
          </p:nvPr>
        </p:nvSpPr>
        <p:spPr>
          <a:ln/>
        </p:spPr>
      </p:sp>
      <p:sp>
        <p:nvSpPr>
          <p:cNvPr id="73318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441381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858932F-9A70-4446-9F94-5F2DFB5DF797}" type="slidenum">
              <a:rPr lang="de-DE" altLang="de-DE" smtClean="0"/>
              <a:pPr eaLnBrk="1" hangingPunct="1"/>
              <a:t>15</a:t>
            </a:fld>
            <a:endParaRPr lang="de-DE" altLang="de-DE"/>
          </a:p>
        </p:txBody>
      </p:sp>
      <p:sp>
        <p:nvSpPr>
          <p:cNvPr id="592899" name="Rectangle 2"/>
          <p:cNvSpPr>
            <a:spLocks noGrp="1" noRot="1" noChangeAspect="1" noChangeArrowheads="1" noTextEdit="1"/>
          </p:cNvSpPr>
          <p:nvPr>
            <p:ph type="sldImg"/>
          </p:nvPr>
        </p:nvSpPr>
        <p:spPr>
          <a:ln/>
        </p:spPr>
      </p:sp>
      <p:sp>
        <p:nvSpPr>
          <p:cNvPr id="59290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98593005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1F2671E-D2DC-40F8-B440-7E8B96DDBB04}" type="slidenum">
              <a:rPr lang="de-DE" altLang="de-DE" smtClean="0"/>
              <a:pPr eaLnBrk="1" hangingPunct="1"/>
              <a:t>176</a:t>
            </a:fld>
            <a:endParaRPr lang="de-DE" altLang="de-DE"/>
          </a:p>
        </p:txBody>
      </p:sp>
      <p:sp>
        <p:nvSpPr>
          <p:cNvPr id="734211" name="Rectangle 2"/>
          <p:cNvSpPr>
            <a:spLocks noGrp="1" noRot="1" noChangeAspect="1" noChangeArrowheads="1" noTextEdit="1"/>
          </p:cNvSpPr>
          <p:nvPr>
            <p:ph type="sldImg"/>
          </p:nvPr>
        </p:nvSpPr>
        <p:spPr>
          <a:ln/>
        </p:spPr>
      </p:sp>
      <p:sp>
        <p:nvSpPr>
          <p:cNvPr id="73421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419674466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2A90EFE-5FC8-4748-8B82-29D1AB8015B5}" type="slidenum">
              <a:rPr lang="de-DE" altLang="de-DE" smtClean="0"/>
              <a:pPr eaLnBrk="1" hangingPunct="1"/>
              <a:t>177</a:t>
            </a:fld>
            <a:endParaRPr lang="de-DE" altLang="de-DE"/>
          </a:p>
        </p:txBody>
      </p:sp>
      <p:sp>
        <p:nvSpPr>
          <p:cNvPr id="735235" name="Rectangle 2"/>
          <p:cNvSpPr>
            <a:spLocks noGrp="1" noRot="1" noChangeAspect="1" noChangeArrowheads="1" noTextEdit="1"/>
          </p:cNvSpPr>
          <p:nvPr>
            <p:ph type="sldImg"/>
          </p:nvPr>
        </p:nvSpPr>
        <p:spPr>
          <a:ln/>
        </p:spPr>
      </p:sp>
      <p:sp>
        <p:nvSpPr>
          <p:cNvPr id="73523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62939227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B1CBCF9-0FF4-4B81-A1E2-35BCD2236C9A}" type="slidenum">
              <a:rPr lang="de-DE" altLang="de-DE" smtClean="0"/>
              <a:pPr eaLnBrk="1" hangingPunct="1"/>
              <a:t>178</a:t>
            </a:fld>
            <a:endParaRPr lang="de-DE" altLang="de-DE"/>
          </a:p>
        </p:txBody>
      </p:sp>
      <p:sp>
        <p:nvSpPr>
          <p:cNvPr id="736259" name="Rectangle 2"/>
          <p:cNvSpPr>
            <a:spLocks noGrp="1" noRot="1" noChangeAspect="1" noChangeArrowheads="1" noTextEdit="1"/>
          </p:cNvSpPr>
          <p:nvPr>
            <p:ph type="sldImg"/>
          </p:nvPr>
        </p:nvSpPr>
        <p:spPr>
          <a:ln/>
        </p:spPr>
      </p:sp>
      <p:sp>
        <p:nvSpPr>
          <p:cNvPr id="73626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27679594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3CD6231-B134-4299-936A-30FC3E201ECD}" type="slidenum">
              <a:rPr lang="de-DE" altLang="de-DE" smtClean="0"/>
              <a:pPr eaLnBrk="1" hangingPunct="1"/>
              <a:t>181</a:t>
            </a:fld>
            <a:endParaRPr lang="de-DE" altLang="de-DE"/>
          </a:p>
        </p:txBody>
      </p:sp>
      <p:sp>
        <p:nvSpPr>
          <p:cNvPr id="737283" name="Rectangle 2"/>
          <p:cNvSpPr>
            <a:spLocks noGrp="1" noRot="1" noChangeAspect="1" noChangeArrowheads="1" noTextEdit="1"/>
          </p:cNvSpPr>
          <p:nvPr>
            <p:ph type="sldImg"/>
          </p:nvPr>
        </p:nvSpPr>
        <p:spPr>
          <a:ln/>
        </p:spPr>
      </p:sp>
      <p:sp>
        <p:nvSpPr>
          <p:cNvPr id="73728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612602612"/>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EA3C284-A15C-4DE3-971A-09404D2EE6F7}" type="slidenum">
              <a:rPr lang="de-DE" altLang="de-DE" smtClean="0"/>
              <a:pPr eaLnBrk="1" hangingPunct="1"/>
              <a:t>182</a:t>
            </a:fld>
            <a:endParaRPr lang="de-DE" altLang="de-DE"/>
          </a:p>
        </p:txBody>
      </p:sp>
      <p:sp>
        <p:nvSpPr>
          <p:cNvPr id="738307" name="Rectangle 2"/>
          <p:cNvSpPr>
            <a:spLocks noGrp="1" noRot="1" noChangeAspect="1" noChangeArrowheads="1" noTextEdit="1"/>
          </p:cNvSpPr>
          <p:nvPr>
            <p:ph type="sldImg"/>
          </p:nvPr>
        </p:nvSpPr>
        <p:spPr>
          <a:ln/>
        </p:spPr>
      </p:sp>
      <p:sp>
        <p:nvSpPr>
          <p:cNvPr id="73830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5069322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676A7D3-105C-404A-BF8D-FAA8EFB94A81}" type="slidenum">
              <a:rPr lang="de-DE" altLang="de-DE" smtClean="0"/>
              <a:pPr eaLnBrk="1" hangingPunct="1"/>
              <a:t>183</a:t>
            </a:fld>
            <a:endParaRPr lang="de-DE" altLang="de-DE"/>
          </a:p>
        </p:txBody>
      </p:sp>
      <p:sp>
        <p:nvSpPr>
          <p:cNvPr id="739331" name="Rectangle 2"/>
          <p:cNvSpPr>
            <a:spLocks noGrp="1" noRot="1" noChangeAspect="1" noChangeArrowheads="1" noTextEdit="1"/>
          </p:cNvSpPr>
          <p:nvPr>
            <p:ph type="sldImg"/>
          </p:nvPr>
        </p:nvSpPr>
        <p:spPr>
          <a:ln/>
        </p:spPr>
      </p:sp>
      <p:sp>
        <p:nvSpPr>
          <p:cNvPr id="73933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418101857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AEE3B83-FBCB-43F3-9306-EB50C31BBDBA}" type="slidenum">
              <a:rPr lang="de-DE" altLang="de-DE" smtClean="0"/>
              <a:pPr eaLnBrk="1" hangingPunct="1"/>
              <a:t>184</a:t>
            </a:fld>
            <a:endParaRPr lang="de-DE" altLang="de-DE"/>
          </a:p>
        </p:txBody>
      </p:sp>
      <p:sp>
        <p:nvSpPr>
          <p:cNvPr id="740355" name="Rectangle 2"/>
          <p:cNvSpPr>
            <a:spLocks noGrp="1" noRot="1" noChangeAspect="1" noChangeArrowheads="1" noTextEdit="1"/>
          </p:cNvSpPr>
          <p:nvPr>
            <p:ph type="sldImg"/>
          </p:nvPr>
        </p:nvSpPr>
        <p:spPr>
          <a:ln/>
        </p:spPr>
      </p:sp>
      <p:sp>
        <p:nvSpPr>
          <p:cNvPr id="74035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790172459"/>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75B8854-75CB-4B27-B13B-CC7458CCF98B}" type="slidenum">
              <a:rPr lang="de-DE" altLang="de-DE" smtClean="0"/>
              <a:pPr eaLnBrk="1" hangingPunct="1"/>
              <a:t>185</a:t>
            </a:fld>
            <a:endParaRPr lang="de-DE" altLang="de-DE"/>
          </a:p>
        </p:txBody>
      </p:sp>
      <p:sp>
        <p:nvSpPr>
          <p:cNvPr id="741379" name="Rectangle 2"/>
          <p:cNvSpPr>
            <a:spLocks noGrp="1" noRot="1" noChangeAspect="1" noChangeArrowheads="1" noTextEdit="1"/>
          </p:cNvSpPr>
          <p:nvPr>
            <p:ph type="sldImg"/>
          </p:nvPr>
        </p:nvSpPr>
        <p:spPr>
          <a:ln/>
        </p:spPr>
      </p:sp>
      <p:sp>
        <p:nvSpPr>
          <p:cNvPr id="74138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748127084"/>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C5EDA27-DAF7-4546-B922-558AA02EF5A5}" type="slidenum">
              <a:rPr lang="de-DE" altLang="de-DE" smtClean="0"/>
              <a:pPr eaLnBrk="1" hangingPunct="1"/>
              <a:t>186</a:t>
            </a:fld>
            <a:endParaRPr lang="de-DE" altLang="de-DE"/>
          </a:p>
        </p:txBody>
      </p:sp>
      <p:sp>
        <p:nvSpPr>
          <p:cNvPr id="742403" name="Rectangle 2"/>
          <p:cNvSpPr>
            <a:spLocks noGrp="1" noRot="1" noChangeAspect="1" noChangeArrowheads="1" noTextEdit="1"/>
          </p:cNvSpPr>
          <p:nvPr>
            <p:ph type="sldImg"/>
          </p:nvPr>
        </p:nvSpPr>
        <p:spPr>
          <a:ln/>
        </p:spPr>
      </p:sp>
      <p:sp>
        <p:nvSpPr>
          <p:cNvPr id="74240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277109421"/>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F55CA54-9410-42D0-B414-440274428F08}" type="slidenum">
              <a:rPr lang="de-DE" altLang="de-DE" smtClean="0"/>
              <a:pPr eaLnBrk="1" hangingPunct="1"/>
              <a:t>187</a:t>
            </a:fld>
            <a:endParaRPr lang="de-DE" altLang="de-DE"/>
          </a:p>
        </p:txBody>
      </p:sp>
      <p:sp>
        <p:nvSpPr>
          <p:cNvPr id="743427" name="Rectangle 2"/>
          <p:cNvSpPr>
            <a:spLocks noGrp="1" noRot="1" noChangeAspect="1" noChangeArrowheads="1" noTextEdit="1"/>
          </p:cNvSpPr>
          <p:nvPr>
            <p:ph type="sldImg"/>
          </p:nvPr>
        </p:nvSpPr>
        <p:spPr>
          <a:ln/>
        </p:spPr>
      </p:sp>
      <p:sp>
        <p:nvSpPr>
          <p:cNvPr id="74342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4062140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A1FCF2A-A5DF-4124-8823-AB6AAF9BA87D}" type="slidenum">
              <a:rPr lang="de-DE" altLang="de-DE" smtClean="0"/>
              <a:pPr eaLnBrk="1" hangingPunct="1"/>
              <a:t>16</a:t>
            </a:fld>
            <a:endParaRPr lang="de-DE" altLang="de-DE"/>
          </a:p>
        </p:txBody>
      </p:sp>
      <p:sp>
        <p:nvSpPr>
          <p:cNvPr id="593923" name="Rectangle 2"/>
          <p:cNvSpPr>
            <a:spLocks noGrp="1" noRot="1" noChangeAspect="1" noChangeArrowheads="1" noTextEdit="1"/>
          </p:cNvSpPr>
          <p:nvPr>
            <p:ph type="sldImg"/>
          </p:nvPr>
        </p:nvSpPr>
        <p:spPr>
          <a:ln/>
        </p:spPr>
      </p:sp>
      <p:sp>
        <p:nvSpPr>
          <p:cNvPr id="59392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148434229"/>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F92E41C-EF2D-4994-8903-22BD0DC88F06}" type="slidenum">
              <a:rPr lang="de-DE" altLang="de-DE" smtClean="0"/>
              <a:pPr eaLnBrk="1" hangingPunct="1"/>
              <a:t>188</a:t>
            </a:fld>
            <a:endParaRPr lang="de-DE" altLang="de-DE"/>
          </a:p>
        </p:txBody>
      </p:sp>
      <p:sp>
        <p:nvSpPr>
          <p:cNvPr id="744451" name="Rectangle 2"/>
          <p:cNvSpPr>
            <a:spLocks noGrp="1" noRot="1" noChangeAspect="1" noChangeArrowheads="1" noTextEdit="1"/>
          </p:cNvSpPr>
          <p:nvPr>
            <p:ph type="sldImg"/>
          </p:nvPr>
        </p:nvSpPr>
        <p:spPr>
          <a:ln/>
        </p:spPr>
      </p:sp>
      <p:sp>
        <p:nvSpPr>
          <p:cNvPr id="74445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401714790"/>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466E000-C431-4928-8D30-2CC9FA518B80}" type="slidenum">
              <a:rPr lang="de-DE" altLang="de-DE" smtClean="0"/>
              <a:pPr eaLnBrk="1" hangingPunct="1"/>
              <a:t>189</a:t>
            </a:fld>
            <a:endParaRPr lang="de-DE" altLang="de-DE"/>
          </a:p>
        </p:txBody>
      </p:sp>
      <p:sp>
        <p:nvSpPr>
          <p:cNvPr id="745475" name="Rectangle 2"/>
          <p:cNvSpPr>
            <a:spLocks noGrp="1" noRot="1" noChangeAspect="1" noChangeArrowheads="1" noTextEdit="1"/>
          </p:cNvSpPr>
          <p:nvPr>
            <p:ph type="sldImg"/>
          </p:nvPr>
        </p:nvSpPr>
        <p:spPr>
          <a:ln/>
        </p:spPr>
      </p:sp>
      <p:sp>
        <p:nvSpPr>
          <p:cNvPr id="74547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69970278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E0AE22D-F42A-40B7-BC1A-1B390EE98ADF}" type="slidenum">
              <a:rPr lang="de-DE" altLang="de-DE" smtClean="0"/>
              <a:pPr eaLnBrk="1" hangingPunct="1"/>
              <a:t>190</a:t>
            </a:fld>
            <a:endParaRPr lang="de-DE" altLang="de-DE"/>
          </a:p>
        </p:txBody>
      </p:sp>
      <p:sp>
        <p:nvSpPr>
          <p:cNvPr id="746499" name="Rectangle 2"/>
          <p:cNvSpPr>
            <a:spLocks noGrp="1" noRot="1" noChangeAspect="1" noChangeArrowheads="1" noTextEdit="1"/>
          </p:cNvSpPr>
          <p:nvPr>
            <p:ph type="sldImg"/>
          </p:nvPr>
        </p:nvSpPr>
        <p:spPr>
          <a:ln/>
        </p:spPr>
      </p:sp>
      <p:sp>
        <p:nvSpPr>
          <p:cNvPr id="74650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51629093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66A035B-C0DE-4AE2-9176-4A8517290317}" type="slidenum">
              <a:rPr lang="de-DE" altLang="de-DE" smtClean="0"/>
              <a:pPr eaLnBrk="1" hangingPunct="1"/>
              <a:t>191</a:t>
            </a:fld>
            <a:endParaRPr lang="de-DE" altLang="de-DE"/>
          </a:p>
        </p:txBody>
      </p:sp>
      <p:sp>
        <p:nvSpPr>
          <p:cNvPr id="747523" name="Rectangle 2"/>
          <p:cNvSpPr>
            <a:spLocks noGrp="1" noRot="1" noChangeAspect="1" noChangeArrowheads="1" noTextEdit="1"/>
          </p:cNvSpPr>
          <p:nvPr>
            <p:ph type="sldImg"/>
          </p:nvPr>
        </p:nvSpPr>
        <p:spPr>
          <a:ln/>
        </p:spPr>
      </p:sp>
      <p:sp>
        <p:nvSpPr>
          <p:cNvPr id="74752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749012660"/>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57E1BB6-6577-436A-962C-2C408D15183C}" type="slidenum">
              <a:rPr lang="de-DE" altLang="de-DE" smtClean="0"/>
              <a:pPr eaLnBrk="1" hangingPunct="1"/>
              <a:t>193</a:t>
            </a:fld>
            <a:endParaRPr lang="de-DE" altLang="de-DE"/>
          </a:p>
        </p:txBody>
      </p:sp>
      <p:sp>
        <p:nvSpPr>
          <p:cNvPr id="748547" name="Rectangle 2"/>
          <p:cNvSpPr>
            <a:spLocks noGrp="1" noRot="1" noChangeAspect="1" noChangeArrowheads="1" noTextEdit="1"/>
          </p:cNvSpPr>
          <p:nvPr>
            <p:ph type="sldImg"/>
          </p:nvPr>
        </p:nvSpPr>
        <p:spPr>
          <a:ln/>
        </p:spPr>
      </p:sp>
      <p:sp>
        <p:nvSpPr>
          <p:cNvPr id="74854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609089970"/>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3E83DA7-83FF-49EC-B81A-C79BFD8C82B9}" type="slidenum">
              <a:rPr lang="de-DE" altLang="de-DE" smtClean="0"/>
              <a:pPr eaLnBrk="1" hangingPunct="1"/>
              <a:t>194</a:t>
            </a:fld>
            <a:endParaRPr lang="de-DE" altLang="de-DE"/>
          </a:p>
        </p:txBody>
      </p:sp>
      <p:sp>
        <p:nvSpPr>
          <p:cNvPr id="749571" name="Rectangle 2"/>
          <p:cNvSpPr>
            <a:spLocks noGrp="1" noRot="1" noChangeAspect="1" noChangeArrowheads="1" noTextEdit="1"/>
          </p:cNvSpPr>
          <p:nvPr>
            <p:ph type="sldImg"/>
          </p:nvPr>
        </p:nvSpPr>
        <p:spPr>
          <a:ln/>
        </p:spPr>
      </p:sp>
      <p:sp>
        <p:nvSpPr>
          <p:cNvPr id="74957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728517309"/>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D3B66DE-426B-4822-BDD2-E6B0BFE81515}" type="slidenum">
              <a:rPr lang="de-DE" altLang="de-DE" smtClean="0"/>
              <a:pPr eaLnBrk="1" hangingPunct="1"/>
              <a:t>195</a:t>
            </a:fld>
            <a:endParaRPr lang="de-DE" altLang="de-DE"/>
          </a:p>
        </p:txBody>
      </p:sp>
      <p:sp>
        <p:nvSpPr>
          <p:cNvPr id="750595" name="Rectangle 2"/>
          <p:cNvSpPr>
            <a:spLocks noGrp="1" noRot="1" noChangeAspect="1" noChangeArrowheads="1" noTextEdit="1"/>
          </p:cNvSpPr>
          <p:nvPr>
            <p:ph type="sldImg"/>
          </p:nvPr>
        </p:nvSpPr>
        <p:spPr>
          <a:ln/>
        </p:spPr>
      </p:sp>
      <p:sp>
        <p:nvSpPr>
          <p:cNvPr id="75059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96900441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56CD750-ACA2-4352-A17C-19E4DB8F175E}" type="slidenum">
              <a:rPr lang="de-DE" altLang="de-DE" smtClean="0"/>
              <a:pPr eaLnBrk="1" hangingPunct="1"/>
              <a:t>196</a:t>
            </a:fld>
            <a:endParaRPr lang="de-DE" altLang="de-DE"/>
          </a:p>
        </p:txBody>
      </p:sp>
      <p:sp>
        <p:nvSpPr>
          <p:cNvPr id="751619" name="Rectangle 2"/>
          <p:cNvSpPr>
            <a:spLocks noGrp="1" noRot="1" noChangeAspect="1" noChangeArrowheads="1" noTextEdit="1"/>
          </p:cNvSpPr>
          <p:nvPr>
            <p:ph type="sldImg"/>
          </p:nvPr>
        </p:nvSpPr>
        <p:spPr>
          <a:ln/>
        </p:spPr>
      </p:sp>
      <p:sp>
        <p:nvSpPr>
          <p:cNvPr id="75162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4101985142"/>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2B7BC1B-86AE-4DD8-B872-B72A906486EA}" type="slidenum">
              <a:rPr lang="de-DE" altLang="de-DE" smtClean="0"/>
              <a:pPr eaLnBrk="1" hangingPunct="1"/>
              <a:t>197</a:t>
            </a:fld>
            <a:endParaRPr lang="de-DE" altLang="de-DE"/>
          </a:p>
        </p:txBody>
      </p:sp>
      <p:sp>
        <p:nvSpPr>
          <p:cNvPr id="752643" name="Rectangle 2"/>
          <p:cNvSpPr>
            <a:spLocks noGrp="1" noRot="1" noChangeAspect="1" noChangeArrowheads="1" noTextEdit="1"/>
          </p:cNvSpPr>
          <p:nvPr>
            <p:ph type="sldImg"/>
          </p:nvPr>
        </p:nvSpPr>
        <p:spPr>
          <a:ln/>
        </p:spPr>
      </p:sp>
      <p:sp>
        <p:nvSpPr>
          <p:cNvPr id="75264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06137879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0C40254-179F-4F17-B6EF-3C175E94BABA}" type="slidenum">
              <a:rPr lang="de-DE" altLang="de-DE" smtClean="0"/>
              <a:pPr eaLnBrk="1" hangingPunct="1"/>
              <a:t>198</a:t>
            </a:fld>
            <a:endParaRPr lang="de-DE" altLang="de-DE"/>
          </a:p>
        </p:txBody>
      </p:sp>
      <p:sp>
        <p:nvSpPr>
          <p:cNvPr id="753667" name="Rectangle 2"/>
          <p:cNvSpPr>
            <a:spLocks noGrp="1" noRot="1" noChangeAspect="1" noChangeArrowheads="1" noTextEdit="1"/>
          </p:cNvSpPr>
          <p:nvPr>
            <p:ph type="sldImg"/>
          </p:nvPr>
        </p:nvSpPr>
        <p:spPr>
          <a:ln/>
        </p:spPr>
      </p:sp>
      <p:sp>
        <p:nvSpPr>
          <p:cNvPr id="75366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526283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6BBDC2A-58A2-460E-AE50-517E2DBEA933}" type="slidenum">
              <a:rPr lang="de-DE" altLang="de-DE" smtClean="0"/>
              <a:pPr eaLnBrk="1" hangingPunct="1"/>
              <a:t>17</a:t>
            </a:fld>
            <a:endParaRPr lang="de-DE" altLang="de-DE"/>
          </a:p>
        </p:txBody>
      </p:sp>
      <p:sp>
        <p:nvSpPr>
          <p:cNvPr id="594947" name="Rectangle 2"/>
          <p:cNvSpPr>
            <a:spLocks noGrp="1" noRot="1" noChangeAspect="1" noChangeArrowheads="1" noTextEdit="1"/>
          </p:cNvSpPr>
          <p:nvPr>
            <p:ph type="sldImg"/>
          </p:nvPr>
        </p:nvSpPr>
        <p:spPr>
          <a:ln/>
        </p:spPr>
      </p:sp>
      <p:sp>
        <p:nvSpPr>
          <p:cNvPr id="59494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802795470"/>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D05B3BE-1DDD-4766-8B2F-F27FA1190EBA}" type="slidenum">
              <a:rPr lang="de-DE" altLang="de-DE" smtClean="0"/>
              <a:pPr eaLnBrk="1" hangingPunct="1"/>
              <a:t>199</a:t>
            </a:fld>
            <a:endParaRPr lang="de-DE" altLang="de-DE"/>
          </a:p>
        </p:txBody>
      </p:sp>
      <p:sp>
        <p:nvSpPr>
          <p:cNvPr id="754691" name="Rectangle 2"/>
          <p:cNvSpPr>
            <a:spLocks noGrp="1" noRot="1" noChangeAspect="1" noChangeArrowheads="1" noTextEdit="1"/>
          </p:cNvSpPr>
          <p:nvPr>
            <p:ph type="sldImg"/>
          </p:nvPr>
        </p:nvSpPr>
        <p:spPr>
          <a:ln/>
        </p:spPr>
      </p:sp>
      <p:sp>
        <p:nvSpPr>
          <p:cNvPr id="75469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653413065"/>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4A1B3EF-6B66-468D-9067-CCD5732C36C0}" type="slidenum">
              <a:rPr lang="de-DE" altLang="de-DE" smtClean="0"/>
              <a:pPr eaLnBrk="1" hangingPunct="1"/>
              <a:t>200</a:t>
            </a:fld>
            <a:endParaRPr lang="de-DE" altLang="de-DE"/>
          </a:p>
        </p:txBody>
      </p:sp>
      <p:sp>
        <p:nvSpPr>
          <p:cNvPr id="755715" name="Rectangle 2"/>
          <p:cNvSpPr>
            <a:spLocks noGrp="1" noRot="1" noChangeAspect="1" noChangeArrowheads="1" noTextEdit="1"/>
          </p:cNvSpPr>
          <p:nvPr>
            <p:ph type="sldImg"/>
          </p:nvPr>
        </p:nvSpPr>
        <p:spPr>
          <a:ln/>
        </p:spPr>
      </p:sp>
      <p:sp>
        <p:nvSpPr>
          <p:cNvPr id="75571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819209769"/>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D089C03-621B-4542-BA27-EC37DF4CA289}" type="slidenum">
              <a:rPr lang="de-DE" altLang="de-DE" smtClean="0"/>
              <a:pPr eaLnBrk="1" hangingPunct="1"/>
              <a:t>201</a:t>
            </a:fld>
            <a:endParaRPr lang="de-DE" altLang="de-DE"/>
          </a:p>
        </p:txBody>
      </p:sp>
      <p:sp>
        <p:nvSpPr>
          <p:cNvPr id="756739" name="Rectangle 2"/>
          <p:cNvSpPr>
            <a:spLocks noGrp="1" noRot="1" noChangeAspect="1" noChangeArrowheads="1" noTextEdit="1"/>
          </p:cNvSpPr>
          <p:nvPr>
            <p:ph type="sldImg"/>
          </p:nvPr>
        </p:nvSpPr>
        <p:spPr>
          <a:ln/>
        </p:spPr>
      </p:sp>
      <p:sp>
        <p:nvSpPr>
          <p:cNvPr id="75674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263793069"/>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060C3B2-8771-4042-99F5-054FCF27C420}" type="slidenum">
              <a:rPr lang="de-DE" altLang="de-DE" smtClean="0"/>
              <a:pPr eaLnBrk="1" hangingPunct="1"/>
              <a:t>202</a:t>
            </a:fld>
            <a:endParaRPr lang="de-DE" altLang="de-DE"/>
          </a:p>
        </p:txBody>
      </p:sp>
      <p:sp>
        <p:nvSpPr>
          <p:cNvPr id="757763" name="Rectangle 2"/>
          <p:cNvSpPr>
            <a:spLocks noGrp="1" noRot="1" noChangeAspect="1" noChangeArrowheads="1" noTextEdit="1"/>
          </p:cNvSpPr>
          <p:nvPr>
            <p:ph type="sldImg"/>
          </p:nvPr>
        </p:nvSpPr>
        <p:spPr>
          <a:ln/>
        </p:spPr>
      </p:sp>
      <p:sp>
        <p:nvSpPr>
          <p:cNvPr id="75776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09525429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F42C3D4-89B4-43C3-93CF-58AA466C0869}" type="slidenum">
              <a:rPr lang="de-DE" altLang="de-DE" smtClean="0"/>
              <a:pPr eaLnBrk="1" hangingPunct="1"/>
              <a:t>203</a:t>
            </a:fld>
            <a:endParaRPr lang="de-DE" altLang="de-DE"/>
          </a:p>
        </p:txBody>
      </p:sp>
      <p:sp>
        <p:nvSpPr>
          <p:cNvPr id="758787" name="Rectangle 2"/>
          <p:cNvSpPr>
            <a:spLocks noGrp="1" noRot="1" noChangeAspect="1" noChangeArrowheads="1" noTextEdit="1"/>
          </p:cNvSpPr>
          <p:nvPr>
            <p:ph type="sldImg"/>
          </p:nvPr>
        </p:nvSpPr>
        <p:spPr>
          <a:ln/>
        </p:spPr>
      </p:sp>
      <p:sp>
        <p:nvSpPr>
          <p:cNvPr id="75878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382652205"/>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F57410D-D8B9-433E-871E-BEF1A494FD62}" type="slidenum">
              <a:rPr lang="de-DE" altLang="de-DE" smtClean="0"/>
              <a:pPr eaLnBrk="1" hangingPunct="1"/>
              <a:t>204</a:t>
            </a:fld>
            <a:endParaRPr lang="de-DE" altLang="de-DE"/>
          </a:p>
        </p:txBody>
      </p:sp>
      <p:sp>
        <p:nvSpPr>
          <p:cNvPr id="759811" name="Rectangle 2"/>
          <p:cNvSpPr>
            <a:spLocks noGrp="1" noRot="1" noChangeAspect="1" noChangeArrowheads="1" noTextEdit="1"/>
          </p:cNvSpPr>
          <p:nvPr>
            <p:ph type="sldImg"/>
          </p:nvPr>
        </p:nvSpPr>
        <p:spPr>
          <a:ln/>
        </p:spPr>
      </p:sp>
      <p:sp>
        <p:nvSpPr>
          <p:cNvPr id="75981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490080439"/>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193B122-81B3-4532-869D-A4DA290B35BD}" type="slidenum">
              <a:rPr lang="de-DE" altLang="de-DE" smtClean="0"/>
              <a:pPr eaLnBrk="1" hangingPunct="1"/>
              <a:t>206</a:t>
            </a:fld>
            <a:endParaRPr lang="de-DE" altLang="de-DE"/>
          </a:p>
        </p:txBody>
      </p:sp>
      <p:sp>
        <p:nvSpPr>
          <p:cNvPr id="760835" name="Rectangle 2"/>
          <p:cNvSpPr>
            <a:spLocks noGrp="1" noRot="1" noChangeAspect="1" noChangeArrowheads="1" noTextEdit="1"/>
          </p:cNvSpPr>
          <p:nvPr>
            <p:ph type="sldImg"/>
          </p:nvPr>
        </p:nvSpPr>
        <p:spPr>
          <a:ln/>
        </p:spPr>
      </p:sp>
      <p:sp>
        <p:nvSpPr>
          <p:cNvPr id="76083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4265308173"/>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8505E72-BB34-483D-BB66-8C8CB339D801}" type="slidenum">
              <a:rPr lang="de-DE" altLang="de-DE" smtClean="0"/>
              <a:pPr eaLnBrk="1" hangingPunct="1"/>
              <a:t>207</a:t>
            </a:fld>
            <a:endParaRPr lang="de-DE" altLang="de-DE"/>
          </a:p>
        </p:txBody>
      </p:sp>
      <p:sp>
        <p:nvSpPr>
          <p:cNvPr id="761859" name="Rectangle 2"/>
          <p:cNvSpPr>
            <a:spLocks noGrp="1" noRot="1" noChangeAspect="1" noChangeArrowheads="1" noTextEdit="1"/>
          </p:cNvSpPr>
          <p:nvPr>
            <p:ph type="sldImg"/>
          </p:nvPr>
        </p:nvSpPr>
        <p:spPr>
          <a:ln/>
        </p:spPr>
      </p:sp>
      <p:sp>
        <p:nvSpPr>
          <p:cNvPr id="76186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416413273"/>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C0134E1-B485-4C5A-BE96-A06ABA10AD25}" type="slidenum">
              <a:rPr lang="de-DE" altLang="de-DE" smtClean="0"/>
              <a:pPr eaLnBrk="1" hangingPunct="1"/>
              <a:t>208</a:t>
            </a:fld>
            <a:endParaRPr lang="de-DE" altLang="de-DE"/>
          </a:p>
        </p:txBody>
      </p:sp>
      <p:sp>
        <p:nvSpPr>
          <p:cNvPr id="762883" name="Rectangle 2"/>
          <p:cNvSpPr>
            <a:spLocks noGrp="1" noRot="1" noChangeAspect="1" noChangeArrowheads="1" noTextEdit="1"/>
          </p:cNvSpPr>
          <p:nvPr>
            <p:ph type="sldImg"/>
          </p:nvPr>
        </p:nvSpPr>
        <p:spPr>
          <a:ln/>
        </p:spPr>
      </p:sp>
      <p:sp>
        <p:nvSpPr>
          <p:cNvPr id="76288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08736808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674268D-7EF7-49CA-94DA-2B0D1D0CC5E1}" type="slidenum">
              <a:rPr lang="de-DE" altLang="de-DE" smtClean="0"/>
              <a:pPr eaLnBrk="1" hangingPunct="1"/>
              <a:t>209</a:t>
            </a:fld>
            <a:endParaRPr lang="de-DE" altLang="de-DE"/>
          </a:p>
        </p:txBody>
      </p:sp>
      <p:sp>
        <p:nvSpPr>
          <p:cNvPr id="763907" name="Rectangle 2"/>
          <p:cNvSpPr>
            <a:spLocks noGrp="1" noRot="1" noChangeAspect="1" noChangeArrowheads="1" noTextEdit="1"/>
          </p:cNvSpPr>
          <p:nvPr>
            <p:ph type="sldImg"/>
          </p:nvPr>
        </p:nvSpPr>
        <p:spPr>
          <a:ln/>
        </p:spPr>
      </p:sp>
      <p:sp>
        <p:nvSpPr>
          <p:cNvPr id="76390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31630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0E3EB2D-E49F-4D05-8751-D0E178EE96FA}" type="slidenum">
              <a:rPr lang="de-DE" altLang="de-DE" smtClean="0"/>
              <a:pPr eaLnBrk="1" hangingPunct="1"/>
              <a:t>18</a:t>
            </a:fld>
            <a:endParaRPr lang="de-DE" altLang="de-DE"/>
          </a:p>
        </p:txBody>
      </p:sp>
      <p:sp>
        <p:nvSpPr>
          <p:cNvPr id="595971" name="Rectangle 2"/>
          <p:cNvSpPr>
            <a:spLocks noGrp="1" noRot="1" noChangeAspect="1" noChangeArrowheads="1" noTextEdit="1"/>
          </p:cNvSpPr>
          <p:nvPr>
            <p:ph type="sldImg"/>
          </p:nvPr>
        </p:nvSpPr>
        <p:spPr>
          <a:ln/>
        </p:spPr>
      </p:sp>
      <p:sp>
        <p:nvSpPr>
          <p:cNvPr id="59597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323139780"/>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440D342-3F73-4FFC-AC7F-FE381E0F9B7A}" type="slidenum">
              <a:rPr lang="de-DE" altLang="de-DE" smtClean="0"/>
              <a:pPr eaLnBrk="1" hangingPunct="1"/>
              <a:t>210</a:t>
            </a:fld>
            <a:endParaRPr lang="de-DE" altLang="de-DE"/>
          </a:p>
        </p:txBody>
      </p:sp>
      <p:sp>
        <p:nvSpPr>
          <p:cNvPr id="764931" name="Rectangle 2"/>
          <p:cNvSpPr>
            <a:spLocks noGrp="1" noRot="1" noChangeAspect="1" noChangeArrowheads="1" noTextEdit="1"/>
          </p:cNvSpPr>
          <p:nvPr>
            <p:ph type="sldImg"/>
          </p:nvPr>
        </p:nvSpPr>
        <p:spPr>
          <a:ln/>
        </p:spPr>
      </p:sp>
      <p:sp>
        <p:nvSpPr>
          <p:cNvPr id="76493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908038235"/>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AD713A6-23E5-4E95-9842-BE2F699EBCD8}" type="slidenum">
              <a:rPr lang="de-DE" altLang="de-DE" smtClean="0"/>
              <a:pPr eaLnBrk="1" hangingPunct="1"/>
              <a:t>211</a:t>
            </a:fld>
            <a:endParaRPr lang="de-DE" altLang="de-DE"/>
          </a:p>
        </p:txBody>
      </p:sp>
      <p:sp>
        <p:nvSpPr>
          <p:cNvPr id="765955" name="Rectangle 2"/>
          <p:cNvSpPr>
            <a:spLocks noGrp="1" noRot="1" noChangeAspect="1" noChangeArrowheads="1" noTextEdit="1"/>
          </p:cNvSpPr>
          <p:nvPr>
            <p:ph type="sldImg"/>
          </p:nvPr>
        </p:nvSpPr>
        <p:spPr>
          <a:ln/>
        </p:spPr>
      </p:sp>
      <p:sp>
        <p:nvSpPr>
          <p:cNvPr id="76595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522571633"/>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E2B5E86-A035-4D84-824A-AF8B51131902}" type="slidenum">
              <a:rPr lang="de-DE" altLang="de-DE" smtClean="0"/>
              <a:pPr eaLnBrk="1" hangingPunct="1"/>
              <a:t>212</a:t>
            </a:fld>
            <a:endParaRPr lang="de-DE" altLang="de-DE"/>
          </a:p>
        </p:txBody>
      </p:sp>
      <p:sp>
        <p:nvSpPr>
          <p:cNvPr id="766979" name="Rectangle 2"/>
          <p:cNvSpPr>
            <a:spLocks noGrp="1" noRot="1" noChangeAspect="1" noChangeArrowheads="1" noTextEdit="1"/>
          </p:cNvSpPr>
          <p:nvPr>
            <p:ph type="sldImg"/>
          </p:nvPr>
        </p:nvSpPr>
        <p:spPr>
          <a:ln/>
        </p:spPr>
      </p:sp>
      <p:sp>
        <p:nvSpPr>
          <p:cNvPr id="76698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445119655"/>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21FF4A1-68A0-4244-A161-4A74AD68ACB2}" type="slidenum">
              <a:rPr lang="de-DE" altLang="de-DE" smtClean="0"/>
              <a:pPr eaLnBrk="1" hangingPunct="1"/>
              <a:t>213</a:t>
            </a:fld>
            <a:endParaRPr lang="de-DE" altLang="de-DE"/>
          </a:p>
        </p:txBody>
      </p:sp>
      <p:sp>
        <p:nvSpPr>
          <p:cNvPr id="768003" name="Rectangle 2"/>
          <p:cNvSpPr>
            <a:spLocks noGrp="1" noRot="1" noChangeAspect="1" noChangeArrowheads="1" noTextEdit="1"/>
          </p:cNvSpPr>
          <p:nvPr>
            <p:ph type="sldImg"/>
          </p:nvPr>
        </p:nvSpPr>
        <p:spPr>
          <a:ln/>
        </p:spPr>
      </p:sp>
      <p:sp>
        <p:nvSpPr>
          <p:cNvPr id="76800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116246694"/>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4131895-0BC3-43A2-B8CC-0DCC8891A156}" type="slidenum">
              <a:rPr lang="de-DE" altLang="de-DE" smtClean="0"/>
              <a:pPr eaLnBrk="1" hangingPunct="1"/>
              <a:t>214</a:t>
            </a:fld>
            <a:endParaRPr lang="de-DE" altLang="de-DE"/>
          </a:p>
        </p:txBody>
      </p:sp>
      <p:sp>
        <p:nvSpPr>
          <p:cNvPr id="769027" name="Rectangle 2"/>
          <p:cNvSpPr>
            <a:spLocks noGrp="1" noRot="1" noChangeAspect="1" noChangeArrowheads="1" noTextEdit="1"/>
          </p:cNvSpPr>
          <p:nvPr>
            <p:ph type="sldImg"/>
          </p:nvPr>
        </p:nvSpPr>
        <p:spPr>
          <a:ln/>
        </p:spPr>
      </p:sp>
      <p:sp>
        <p:nvSpPr>
          <p:cNvPr id="76902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82265211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12CDAC5-16E8-45B7-B031-56AF2042F3B9}" type="slidenum">
              <a:rPr lang="de-DE" altLang="de-DE" smtClean="0"/>
              <a:pPr eaLnBrk="1" hangingPunct="1"/>
              <a:t>215</a:t>
            </a:fld>
            <a:endParaRPr lang="de-DE" altLang="de-DE"/>
          </a:p>
        </p:txBody>
      </p:sp>
      <p:sp>
        <p:nvSpPr>
          <p:cNvPr id="770051" name="Rectangle 2"/>
          <p:cNvSpPr>
            <a:spLocks noGrp="1" noRot="1" noChangeAspect="1" noChangeArrowheads="1" noTextEdit="1"/>
          </p:cNvSpPr>
          <p:nvPr>
            <p:ph type="sldImg"/>
          </p:nvPr>
        </p:nvSpPr>
        <p:spPr>
          <a:ln/>
        </p:spPr>
      </p:sp>
      <p:sp>
        <p:nvSpPr>
          <p:cNvPr id="77005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835833467"/>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0FCB344-BDD1-4778-A574-426730EE626A}" type="slidenum">
              <a:rPr lang="de-DE" altLang="de-DE" smtClean="0"/>
              <a:pPr eaLnBrk="1" hangingPunct="1"/>
              <a:t>216</a:t>
            </a:fld>
            <a:endParaRPr lang="de-DE" altLang="de-DE"/>
          </a:p>
        </p:txBody>
      </p:sp>
      <p:sp>
        <p:nvSpPr>
          <p:cNvPr id="771075" name="Rectangle 2"/>
          <p:cNvSpPr>
            <a:spLocks noGrp="1" noRot="1" noChangeAspect="1" noChangeArrowheads="1" noTextEdit="1"/>
          </p:cNvSpPr>
          <p:nvPr>
            <p:ph type="sldImg"/>
          </p:nvPr>
        </p:nvSpPr>
        <p:spPr>
          <a:ln/>
        </p:spPr>
      </p:sp>
      <p:sp>
        <p:nvSpPr>
          <p:cNvPr id="77107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676911360"/>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3CACA86-429F-4E34-9D9C-13A3CC77AB6C}" type="slidenum">
              <a:rPr lang="de-DE" altLang="de-DE" smtClean="0"/>
              <a:pPr eaLnBrk="1" hangingPunct="1"/>
              <a:t>217</a:t>
            </a:fld>
            <a:endParaRPr lang="de-DE" altLang="de-DE"/>
          </a:p>
        </p:txBody>
      </p:sp>
      <p:sp>
        <p:nvSpPr>
          <p:cNvPr id="772099" name="Rectangle 2"/>
          <p:cNvSpPr>
            <a:spLocks noGrp="1" noRot="1" noChangeAspect="1" noChangeArrowheads="1" noTextEdit="1"/>
          </p:cNvSpPr>
          <p:nvPr>
            <p:ph type="sldImg"/>
          </p:nvPr>
        </p:nvSpPr>
        <p:spPr>
          <a:ln/>
        </p:spPr>
      </p:sp>
      <p:sp>
        <p:nvSpPr>
          <p:cNvPr id="77210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4290437332"/>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ACB479B-4537-4E8C-88D8-A4B005868CED}" type="slidenum">
              <a:rPr lang="de-DE" altLang="de-DE" smtClean="0"/>
              <a:pPr eaLnBrk="1" hangingPunct="1"/>
              <a:t>218</a:t>
            </a:fld>
            <a:endParaRPr lang="de-DE" altLang="de-DE"/>
          </a:p>
        </p:txBody>
      </p:sp>
      <p:sp>
        <p:nvSpPr>
          <p:cNvPr id="773123" name="Rectangle 2"/>
          <p:cNvSpPr>
            <a:spLocks noGrp="1" noRot="1" noChangeAspect="1" noChangeArrowheads="1" noTextEdit="1"/>
          </p:cNvSpPr>
          <p:nvPr>
            <p:ph type="sldImg"/>
          </p:nvPr>
        </p:nvSpPr>
        <p:spPr>
          <a:ln/>
        </p:spPr>
      </p:sp>
      <p:sp>
        <p:nvSpPr>
          <p:cNvPr id="77312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483444812"/>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BA81E3B-0306-40D7-94EB-A6F780E9989E}" type="slidenum">
              <a:rPr lang="de-DE" altLang="de-DE" smtClean="0"/>
              <a:pPr eaLnBrk="1" hangingPunct="1"/>
              <a:t>219</a:t>
            </a:fld>
            <a:endParaRPr lang="de-DE" altLang="de-DE"/>
          </a:p>
        </p:txBody>
      </p:sp>
      <p:sp>
        <p:nvSpPr>
          <p:cNvPr id="774147" name="Rectangle 2"/>
          <p:cNvSpPr>
            <a:spLocks noGrp="1" noRot="1" noChangeAspect="1" noChangeArrowheads="1" noTextEdit="1"/>
          </p:cNvSpPr>
          <p:nvPr>
            <p:ph type="sldImg"/>
          </p:nvPr>
        </p:nvSpPr>
        <p:spPr>
          <a:ln/>
        </p:spPr>
      </p:sp>
      <p:sp>
        <p:nvSpPr>
          <p:cNvPr id="77414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491614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7C06F4F-21A8-496D-A63F-D978AF3805CE}" type="slidenum">
              <a:rPr lang="de-DE" altLang="de-DE" smtClean="0"/>
              <a:pPr eaLnBrk="1" hangingPunct="1"/>
              <a:t>20</a:t>
            </a:fld>
            <a:endParaRPr lang="de-DE" altLang="de-DE"/>
          </a:p>
        </p:txBody>
      </p:sp>
      <p:sp>
        <p:nvSpPr>
          <p:cNvPr id="596995" name="Rectangle 2"/>
          <p:cNvSpPr>
            <a:spLocks noGrp="1" noRot="1" noChangeAspect="1" noChangeArrowheads="1" noTextEdit="1"/>
          </p:cNvSpPr>
          <p:nvPr>
            <p:ph type="sldImg"/>
          </p:nvPr>
        </p:nvSpPr>
        <p:spPr>
          <a:ln/>
        </p:spPr>
      </p:sp>
      <p:sp>
        <p:nvSpPr>
          <p:cNvPr id="59699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570194359"/>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70DA7DA-FAAF-470C-8C5A-FDADE43B3E89}" type="slidenum">
              <a:rPr lang="de-DE" altLang="de-DE" smtClean="0"/>
              <a:pPr eaLnBrk="1" hangingPunct="1"/>
              <a:t>220</a:t>
            </a:fld>
            <a:endParaRPr lang="de-DE" altLang="de-DE"/>
          </a:p>
        </p:txBody>
      </p:sp>
      <p:sp>
        <p:nvSpPr>
          <p:cNvPr id="775171" name="Rectangle 2"/>
          <p:cNvSpPr>
            <a:spLocks noGrp="1" noRot="1" noChangeAspect="1" noChangeArrowheads="1" noTextEdit="1"/>
          </p:cNvSpPr>
          <p:nvPr>
            <p:ph type="sldImg"/>
          </p:nvPr>
        </p:nvSpPr>
        <p:spPr>
          <a:ln/>
        </p:spPr>
      </p:sp>
      <p:sp>
        <p:nvSpPr>
          <p:cNvPr id="77517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254586534"/>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162593F-E5B3-4078-9667-8D379B110EE9}" type="slidenum">
              <a:rPr lang="de-DE" altLang="de-DE" smtClean="0"/>
              <a:pPr eaLnBrk="1" hangingPunct="1"/>
              <a:t>221</a:t>
            </a:fld>
            <a:endParaRPr lang="de-DE" altLang="de-DE"/>
          </a:p>
        </p:txBody>
      </p:sp>
      <p:sp>
        <p:nvSpPr>
          <p:cNvPr id="776195" name="Rectangle 2"/>
          <p:cNvSpPr>
            <a:spLocks noGrp="1" noRot="1" noChangeAspect="1" noChangeArrowheads="1" noTextEdit="1"/>
          </p:cNvSpPr>
          <p:nvPr>
            <p:ph type="sldImg"/>
          </p:nvPr>
        </p:nvSpPr>
        <p:spPr>
          <a:ln/>
        </p:spPr>
      </p:sp>
      <p:sp>
        <p:nvSpPr>
          <p:cNvPr id="77619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713764154"/>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227863C-9929-4BCF-B27B-F69F461FFD8A}" type="slidenum">
              <a:rPr lang="de-DE" altLang="de-DE" smtClean="0"/>
              <a:pPr eaLnBrk="1" hangingPunct="1"/>
              <a:t>222</a:t>
            </a:fld>
            <a:endParaRPr lang="de-DE" altLang="de-DE"/>
          </a:p>
        </p:txBody>
      </p:sp>
      <p:sp>
        <p:nvSpPr>
          <p:cNvPr id="777219" name="Rectangle 2"/>
          <p:cNvSpPr>
            <a:spLocks noGrp="1" noRot="1" noChangeAspect="1" noChangeArrowheads="1" noTextEdit="1"/>
          </p:cNvSpPr>
          <p:nvPr>
            <p:ph type="sldImg"/>
          </p:nvPr>
        </p:nvSpPr>
        <p:spPr>
          <a:ln/>
        </p:spPr>
      </p:sp>
      <p:sp>
        <p:nvSpPr>
          <p:cNvPr id="77722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971204133"/>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D744AD7-FABC-4867-A087-AD5543E2DE79}" type="slidenum">
              <a:rPr lang="de-DE" altLang="de-DE" smtClean="0"/>
              <a:pPr eaLnBrk="1" hangingPunct="1"/>
              <a:t>223</a:t>
            </a:fld>
            <a:endParaRPr lang="de-DE" altLang="de-DE"/>
          </a:p>
        </p:txBody>
      </p:sp>
      <p:sp>
        <p:nvSpPr>
          <p:cNvPr id="778243" name="Rectangle 2"/>
          <p:cNvSpPr>
            <a:spLocks noGrp="1" noRot="1" noChangeAspect="1" noChangeArrowheads="1" noTextEdit="1"/>
          </p:cNvSpPr>
          <p:nvPr>
            <p:ph type="sldImg"/>
          </p:nvPr>
        </p:nvSpPr>
        <p:spPr>
          <a:ln/>
        </p:spPr>
      </p:sp>
      <p:sp>
        <p:nvSpPr>
          <p:cNvPr id="77824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931195804"/>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FAD4000-D387-4865-807B-58F5D995BF43}" type="slidenum">
              <a:rPr lang="de-DE" altLang="de-DE" smtClean="0"/>
              <a:pPr eaLnBrk="1" hangingPunct="1"/>
              <a:t>232</a:t>
            </a:fld>
            <a:endParaRPr lang="de-DE" altLang="de-DE"/>
          </a:p>
        </p:txBody>
      </p:sp>
      <p:sp>
        <p:nvSpPr>
          <p:cNvPr id="779267" name="Rectangle 2"/>
          <p:cNvSpPr>
            <a:spLocks noGrp="1" noRot="1" noChangeAspect="1" noChangeArrowheads="1" noTextEdit="1"/>
          </p:cNvSpPr>
          <p:nvPr>
            <p:ph type="sldImg"/>
          </p:nvPr>
        </p:nvSpPr>
        <p:spPr>
          <a:ln/>
        </p:spPr>
      </p:sp>
      <p:sp>
        <p:nvSpPr>
          <p:cNvPr id="77926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4080346416"/>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EBF9757-3B6B-42F3-9106-4723ADF8DA46}" type="slidenum">
              <a:rPr lang="de-DE" altLang="de-DE" smtClean="0"/>
              <a:pPr eaLnBrk="1" hangingPunct="1"/>
              <a:t>233</a:t>
            </a:fld>
            <a:endParaRPr lang="de-DE" altLang="de-DE"/>
          </a:p>
        </p:txBody>
      </p:sp>
      <p:sp>
        <p:nvSpPr>
          <p:cNvPr id="780291" name="Rectangle 2"/>
          <p:cNvSpPr>
            <a:spLocks noGrp="1" noRot="1" noChangeAspect="1" noChangeArrowheads="1" noTextEdit="1"/>
          </p:cNvSpPr>
          <p:nvPr>
            <p:ph type="sldImg"/>
          </p:nvPr>
        </p:nvSpPr>
        <p:spPr>
          <a:xfrm>
            <a:off x="996950" y="768350"/>
            <a:ext cx="5116513" cy="3836988"/>
          </a:xfrm>
          <a:ln/>
        </p:spPr>
      </p:sp>
      <p:sp>
        <p:nvSpPr>
          <p:cNvPr id="780292" name="Rectangle 3"/>
          <p:cNvSpPr>
            <a:spLocks noGrp="1" noChangeArrowheads="1"/>
          </p:cNvSpPr>
          <p:nvPr>
            <p:ph type="body" idx="1"/>
          </p:nvPr>
        </p:nvSpPr>
        <p:spPr>
          <a:noFill/>
        </p:spPr>
        <p:txBody>
          <a:bodyPr/>
          <a:lstStyle/>
          <a:p>
            <a:pPr eaLnBrk="1" hangingPunct="1"/>
            <a:r>
              <a:rPr lang="de-DE" altLang="de-DE" dirty="0"/>
              <a:t>In </a:t>
            </a:r>
            <a:r>
              <a:rPr lang="de-DE" altLang="de-DE" dirty="0" err="1"/>
              <a:t>studienfach</a:t>
            </a:r>
            <a:r>
              <a:rPr lang="de-DE" altLang="de-DE" baseline="0" dirty="0"/>
              <a:t> stehen alle Veranstaltungen eines Studis, die entweder schon belegt wurden oder gerade belegt werden</a:t>
            </a:r>
            <a:endParaRPr lang="de-DE" altLang="de-DE" dirty="0"/>
          </a:p>
        </p:txBody>
      </p:sp>
    </p:spTree>
    <p:extLst>
      <p:ext uri="{BB962C8B-B14F-4D97-AF65-F5344CB8AC3E}">
        <p14:creationId xmlns:p14="http://schemas.microsoft.com/office/powerpoint/2010/main" val="3700893867"/>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50D8482-2924-43B5-8212-D28CB8D9A2AA}" type="slidenum">
              <a:rPr lang="de-DE" altLang="de-DE" smtClean="0"/>
              <a:pPr eaLnBrk="1" hangingPunct="1"/>
              <a:t>234</a:t>
            </a:fld>
            <a:endParaRPr lang="de-DE" altLang="de-DE"/>
          </a:p>
        </p:txBody>
      </p:sp>
      <p:sp>
        <p:nvSpPr>
          <p:cNvPr id="781315" name="Rectangle 2"/>
          <p:cNvSpPr>
            <a:spLocks noGrp="1" noRot="1" noChangeAspect="1" noChangeArrowheads="1" noTextEdit="1"/>
          </p:cNvSpPr>
          <p:nvPr>
            <p:ph type="sldImg"/>
          </p:nvPr>
        </p:nvSpPr>
        <p:spPr>
          <a:xfrm>
            <a:off x="996950" y="768350"/>
            <a:ext cx="5116513" cy="3836988"/>
          </a:xfrm>
          <a:ln/>
        </p:spPr>
      </p:sp>
      <p:sp>
        <p:nvSpPr>
          <p:cNvPr id="78131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660869220"/>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4366AE8-3474-4DB7-B51A-1611DE19E173}" type="slidenum">
              <a:rPr lang="de-DE" altLang="de-DE" smtClean="0"/>
              <a:pPr eaLnBrk="1" hangingPunct="1"/>
              <a:t>235</a:t>
            </a:fld>
            <a:endParaRPr lang="de-DE" altLang="de-DE"/>
          </a:p>
        </p:txBody>
      </p:sp>
      <p:sp>
        <p:nvSpPr>
          <p:cNvPr id="782339" name="Rectangle 2"/>
          <p:cNvSpPr>
            <a:spLocks noGrp="1" noRot="1" noChangeAspect="1" noChangeArrowheads="1" noTextEdit="1"/>
          </p:cNvSpPr>
          <p:nvPr>
            <p:ph type="sldImg"/>
          </p:nvPr>
        </p:nvSpPr>
        <p:spPr>
          <a:ln/>
        </p:spPr>
      </p:sp>
      <p:sp>
        <p:nvSpPr>
          <p:cNvPr id="78234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55700395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D265B79-8DD4-4888-8282-20DC4C4E8DDD}" type="slidenum">
              <a:rPr lang="de-DE" altLang="de-DE" smtClean="0"/>
              <a:pPr eaLnBrk="1" hangingPunct="1"/>
              <a:t>236</a:t>
            </a:fld>
            <a:endParaRPr lang="de-DE" altLang="de-DE"/>
          </a:p>
        </p:txBody>
      </p:sp>
      <p:sp>
        <p:nvSpPr>
          <p:cNvPr id="783363" name="Rectangle 2"/>
          <p:cNvSpPr>
            <a:spLocks noGrp="1" noRot="1" noChangeAspect="1" noChangeArrowheads="1" noTextEdit="1"/>
          </p:cNvSpPr>
          <p:nvPr>
            <p:ph type="sldImg"/>
          </p:nvPr>
        </p:nvSpPr>
        <p:spPr>
          <a:ln/>
        </p:spPr>
      </p:sp>
      <p:sp>
        <p:nvSpPr>
          <p:cNvPr id="78336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12365694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C12BE3C-C792-4DE8-9860-4A4B8AA42B1D}" type="slidenum">
              <a:rPr lang="de-DE" altLang="de-DE" smtClean="0"/>
              <a:pPr eaLnBrk="1" hangingPunct="1"/>
              <a:t>237</a:t>
            </a:fld>
            <a:endParaRPr lang="de-DE" altLang="de-DE"/>
          </a:p>
        </p:txBody>
      </p:sp>
      <p:sp>
        <p:nvSpPr>
          <p:cNvPr id="784387" name="Rectangle 2"/>
          <p:cNvSpPr>
            <a:spLocks noGrp="1" noRot="1" noChangeAspect="1" noChangeArrowheads="1" noTextEdit="1"/>
          </p:cNvSpPr>
          <p:nvPr>
            <p:ph type="sldImg"/>
          </p:nvPr>
        </p:nvSpPr>
        <p:spPr>
          <a:ln/>
        </p:spPr>
      </p:sp>
      <p:sp>
        <p:nvSpPr>
          <p:cNvPr id="78438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882213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D95CA3A-C2A2-4BE0-B3C0-AC629AB1F4EB}" type="slidenum">
              <a:rPr lang="de-DE" altLang="de-DE" smtClean="0"/>
              <a:pPr eaLnBrk="1" hangingPunct="1"/>
              <a:t>2</a:t>
            </a:fld>
            <a:endParaRPr lang="de-DE" altLang="de-DE"/>
          </a:p>
        </p:txBody>
      </p:sp>
      <p:sp>
        <p:nvSpPr>
          <p:cNvPr id="579587" name="Rectangle 2"/>
          <p:cNvSpPr>
            <a:spLocks noGrp="1" noRot="1" noChangeAspect="1" noChangeArrowheads="1" noTextEdit="1"/>
          </p:cNvSpPr>
          <p:nvPr>
            <p:ph type="sldImg"/>
          </p:nvPr>
        </p:nvSpPr>
        <p:spPr>
          <a:ln/>
        </p:spPr>
      </p:sp>
      <p:sp>
        <p:nvSpPr>
          <p:cNvPr id="57958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557076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0CE2D92-0C2A-4160-B7CE-BDBDD306C84D}" type="slidenum">
              <a:rPr lang="de-DE" altLang="de-DE" smtClean="0"/>
              <a:pPr eaLnBrk="1" hangingPunct="1"/>
              <a:t>21</a:t>
            </a:fld>
            <a:endParaRPr lang="de-DE" altLang="de-DE"/>
          </a:p>
        </p:txBody>
      </p:sp>
      <p:sp>
        <p:nvSpPr>
          <p:cNvPr id="598019" name="Rectangle 2"/>
          <p:cNvSpPr>
            <a:spLocks noGrp="1" noRot="1" noChangeAspect="1" noChangeArrowheads="1" noTextEdit="1"/>
          </p:cNvSpPr>
          <p:nvPr>
            <p:ph type="sldImg"/>
          </p:nvPr>
        </p:nvSpPr>
        <p:spPr>
          <a:ln/>
        </p:spPr>
      </p:sp>
      <p:sp>
        <p:nvSpPr>
          <p:cNvPr id="598020" name="Rectangle 3"/>
          <p:cNvSpPr>
            <a:spLocks noGrp="1" noChangeArrowheads="1"/>
          </p:cNvSpPr>
          <p:nvPr>
            <p:ph type="body" idx="1"/>
          </p:nvPr>
        </p:nvSpPr>
        <p:spPr>
          <a:noFill/>
        </p:spPr>
        <p:txBody>
          <a:bodyPr/>
          <a:lstStyle/>
          <a:p>
            <a:pPr eaLnBrk="1" hangingPunct="1"/>
            <a:r>
              <a:rPr lang="de-DE" altLang="de-DE"/>
              <a:t>Anmerkung: Die Raute kann natürlich weggelassen werden; man kann aber so die Aufmerksamkeit der Studierenden prüfen </a:t>
            </a:r>
            <a:r>
              <a:rPr lang="de-DE" altLang="de-DE">
                <a:sym typeface="Wingdings" pitchFamily="2" charset="2"/>
              </a:rPr>
              <a:t></a:t>
            </a:r>
            <a:endParaRPr lang="de-DE" altLang="de-DE"/>
          </a:p>
        </p:txBody>
      </p:sp>
    </p:spTree>
    <p:extLst>
      <p:ext uri="{BB962C8B-B14F-4D97-AF65-F5344CB8AC3E}">
        <p14:creationId xmlns:p14="http://schemas.microsoft.com/office/powerpoint/2010/main" val="993090206"/>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1ABB816-96A2-408C-9925-00C5CE0E8C57}" type="slidenum">
              <a:rPr lang="de-DE" altLang="de-DE" smtClean="0"/>
              <a:pPr eaLnBrk="1" hangingPunct="1"/>
              <a:t>238</a:t>
            </a:fld>
            <a:endParaRPr lang="de-DE" altLang="de-DE"/>
          </a:p>
        </p:txBody>
      </p:sp>
      <p:sp>
        <p:nvSpPr>
          <p:cNvPr id="785411" name="Rectangle 2"/>
          <p:cNvSpPr>
            <a:spLocks noGrp="1" noRot="1" noChangeAspect="1" noChangeArrowheads="1" noTextEdit="1"/>
          </p:cNvSpPr>
          <p:nvPr>
            <p:ph type="sldImg"/>
          </p:nvPr>
        </p:nvSpPr>
        <p:spPr>
          <a:ln/>
        </p:spPr>
      </p:sp>
      <p:sp>
        <p:nvSpPr>
          <p:cNvPr id="78541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469078870"/>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83EF96B-1B43-42E4-8772-7A4B1684399A}" type="slidenum">
              <a:rPr lang="de-DE" altLang="de-DE" smtClean="0"/>
              <a:pPr eaLnBrk="1" hangingPunct="1"/>
              <a:t>239</a:t>
            </a:fld>
            <a:endParaRPr lang="de-DE" altLang="de-DE"/>
          </a:p>
        </p:txBody>
      </p:sp>
      <p:sp>
        <p:nvSpPr>
          <p:cNvPr id="786435" name="Rectangle 2"/>
          <p:cNvSpPr>
            <a:spLocks noGrp="1" noRot="1" noChangeAspect="1" noChangeArrowheads="1" noTextEdit="1"/>
          </p:cNvSpPr>
          <p:nvPr>
            <p:ph type="sldImg"/>
          </p:nvPr>
        </p:nvSpPr>
        <p:spPr>
          <a:ln/>
        </p:spPr>
      </p:sp>
      <p:sp>
        <p:nvSpPr>
          <p:cNvPr id="78643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944442135"/>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A876B3A-F679-40F9-B0A6-69BCFC570174}" type="slidenum">
              <a:rPr lang="de-DE" altLang="de-DE" smtClean="0"/>
              <a:pPr eaLnBrk="1" hangingPunct="1"/>
              <a:t>240</a:t>
            </a:fld>
            <a:endParaRPr lang="de-DE" altLang="de-DE"/>
          </a:p>
        </p:txBody>
      </p:sp>
      <p:sp>
        <p:nvSpPr>
          <p:cNvPr id="787459" name="Rectangle 2"/>
          <p:cNvSpPr>
            <a:spLocks noGrp="1" noRot="1" noChangeAspect="1" noChangeArrowheads="1" noTextEdit="1"/>
          </p:cNvSpPr>
          <p:nvPr>
            <p:ph type="sldImg"/>
          </p:nvPr>
        </p:nvSpPr>
        <p:spPr>
          <a:ln/>
        </p:spPr>
      </p:sp>
      <p:sp>
        <p:nvSpPr>
          <p:cNvPr id="78746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962849755"/>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AF594E0-B33F-4908-9AFB-D47B26F8F53E}" type="slidenum">
              <a:rPr lang="de-DE" altLang="de-DE" smtClean="0"/>
              <a:pPr eaLnBrk="1" hangingPunct="1"/>
              <a:t>241</a:t>
            </a:fld>
            <a:endParaRPr lang="de-DE" altLang="de-DE"/>
          </a:p>
        </p:txBody>
      </p:sp>
      <p:sp>
        <p:nvSpPr>
          <p:cNvPr id="788483" name="Rectangle 2"/>
          <p:cNvSpPr>
            <a:spLocks noGrp="1" noRot="1" noChangeAspect="1" noChangeArrowheads="1" noTextEdit="1"/>
          </p:cNvSpPr>
          <p:nvPr>
            <p:ph type="sldImg"/>
          </p:nvPr>
        </p:nvSpPr>
        <p:spPr>
          <a:ln/>
        </p:spPr>
      </p:sp>
      <p:sp>
        <p:nvSpPr>
          <p:cNvPr id="78848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60526978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7734693-7D93-4253-8361-193A2564EAFE}" type="slidenum">
              <a:rPr lang="de-DE" altLang="de-DE" smtClean="0"/>
              <a:pPr eaLnBrk="1" hangingPunct="1"/>
              <a:t>242</a:t>
            </a:fld>
            <a:endParaRPr lang="de-DE" altLang="de-DE"/>
          </a:p>
        </p:txBody>
      </p:sp>
      <p:sp>
        <p:nvSpPr>
          <p:cNvPr id="789507" name="Rectangle 2"/>
          <p:cNvSpPr>
            <a:spLocks noGrp="1" noRot="1" noChangeAspect="1" noChangeArrowheads="1" noTextEdit="1"/>
          </p:cNvSpPr>
          <p:nvPr>
            <p:ph type="sldImg"/>
          </p:nvPr>
        </p:nvSpPr>
        <p:spPr>
          <a:ln/>
        </p:spPr>
      </p:sp>
      <p:sp>
        <p:nvSpPr>
          <p:cNvPr id="78950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568638322"/>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2F268DA-BF44-4553-A52C-9A22520F592B}" type="slidenum">
              <a:rPr lang="de-DE" altLang="de-DE" smtClean="0"/>
              <a:pPr eaLnBrk="1" hangingPunct="1"/>
              <a:t>243</a:t>
            </a:fld>
            <a:endParaRPr lang="de-DE" altLang="de-DE"/>
          </a:p>
        </p:txBody>
      </p:sp>
      <p:sp>
        <p:nvSpPr>
          <p:cNvPr id="790531" name="Rectangle 2"/>
          <p:cNvSpPr>
            <a:spLocks noGrp="1" noRot="1" noChangeAspect="1" noChangeArrowheads="1" noTextEdit="1"/>
          </p:cNvSpPr>
          <p:nvPr>
            <p:ph type="sldImg"/>
          </p:nvPr>
        </p:nvSpPr>
        <p:spPr>
          <a:ln/>
        </p:spPr>
      </p:sp>
      <p:sp>
        <p:nvSpPr>
          <p:cNvPr id="79053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200703401"/>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9E22753-B6DC-4645-9B0D-8EA20AF06E0A}" type="slidenum">
              <a:rPr lang="de-DE" altLang="de-DE" smtClean="0"/>
              <a:pPr eaLnBrk="1" hangingPunct="1"/>
              <a:t>246</a:t>
            </a:fld>
            <a:endParaRPr lang="de-DE" altLang="de-DE"/>
          </a:p>
        </p:txBody>
      </p:sp>
      <p:sp>
        <p:nvSpPr>
          <p:cNvPr id="791555" name="Rectangle 2"/>
          <p:cNvSpPr>
            <a:spLocks noGrp="1" noRot="1" noChangeAspect="1" noChangeArrowheads="1" noTextEdit="1"/>
          </p:cNvSpPr>
          <p:nvPr>
            <p:ph type="sldImg"/>
          </p:nvPr>
        </p:nvSpPr>
        <p:spPr>
          <a:ln/>
        </p:spPr>
      </p:sp>
      <p:sp>
        <p:nvSpPr>
          <p:cNvPr id="79155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67023365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DBDA4A8-14B1-4F7A-8BAB-EA6262871531}" type="slidenum">
              <a:rPr lang="de-DE" altLang="de-DE" smtClean="0"/>
              <a:pPr eaLnBrk="1" hangingPunct="1"/>
              <a:t>247</a:t>
            </a:fld>
            <a:endParaRPr lang="de-DE" altLang="de-DE"/>
          </a:p>
        </p:txBody>
      </p:sp>
      <p:sp>
        <p:nvSpPr>
          <p:cNvPr id="792579" name="Rectangle 2"/>
          <p:cNvSpPr>
            <a:spLocks noGrp="1" noRot="1" noChangeAspect="1" noChangeArrowheads="1" noTextEdit="1"/>
          </p:cNvSpPr>
          <p:nvPr>
            <p:ph type="sldImg"/>
          </p:nvPr>
        </p:nvSpPr>
        <p:spPr>
          <a:ln/>
        </p:spPr>
      </p:sp>
      <p:sp>
        <p:nvSpPr>
          <p:cNvPr id="79258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455516552"/>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417C40E-7C6B-4683-9375-96FF427B8021}" type="slidenum">
              <a:rPr lang="de-DE" altLang="de-DE" smtClean="0"/>
              <a:pPr eaLnBrk="1" hangingPunct="1"/>
              <a:t>248</a:t>
            </a:fld>
            <a:endParaRPr lang="de-DE" altLang="de-DE"/>
          </a:p>
        </p:txBody>
      </p:sp>
      <p:sp>
        <p:nvSpPr>
          <p:cNvPr id="793603" name="Rectangle 2"/>
          <p:cNvSpPr>
            <a:spLocks noGrp="1" noRot="1" noChangeAspect="1" noChangeArrowheads="1" noTextEdit="1"/>
          </p:cNvSpPr>
          <p:nvPr>
            <p:ph type="sldImg"/>
          </p:nvPr>
        </p:nvSpPr>
        <p:spPr>
          <a:ln/>
        </p:spPr>
      </p:sp>
      <p:sp>
        <p:nvSpPr>
          <p:cNvPr id="79360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891811037"/>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22D1164-6906-42A5-9CDA-DE1F196BB208}" type="slidenum">
              <a:rPr lang="de-DE" altLang="de-DE" smtClean="0"/>
              <a:pPr eaLnBrk="1" hangingPunct="1"/>
              <a:t>249</a:t>
            </a:fld>
            <a:endParaRPr lang="de-DE" altLang="de-DE"/>
          </a:p>
        </p:txBody>
      </p:sp>
      <p:sp>
        <p:nvSpPr>
          <p:cNvPr id="794627" name="Rectangle 2"/>
          <p:cNvSpPr>
            <a:spLocks noGrp="1" noRot="1" noChangeAspect="1" noChangeArrowheads="1" noTextEdit="1"/>
          </p:cNvSpPr>
          <p:nvPr>
            <p:ph type="sldImg"/>
          </p:nvPr>
        </p:nvSpPr>
        <p:spPr>
          <a:ln/>
        </p:spPr>
      </p:sp>
      <p:sp>
        <p:nvSpPr>
          <p:cNvPr id="79462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462021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B8C6098-C412-4613-B21E-522CA542D0BD}" type="slidenum">
              <a:rPr lang="de-DE" altLang="de-DE" smtClean="0"/>
              <a:pPr eaLnBrk="1" hangingPunct="1"/>
              <a:t>22</a:t>
            </a:fld>
            <a:endParaRPr lang="de-DE" altLang="de-DE"/>
          </a:p>
        </p:txBody>
      </p:sp>
      <p:sp>
        <p:nvSpPr>
          <p:cNvPr id="599043" name="Rectangle 2"/>
          <p:cNvSpPr>
            <a:spLocks noGrp="1" noRot="1" noChangeAspect="1" noChangeArrowheads="1" noTextEdit="1"/>
          </p:cNvSpPr>
          <p:nvPr>
            <p:ph type="sldImg"/>
          </p:nvPr>
        </p:nvSpPr>
        <p:spPr>
          <a:ln/>
        </p:spPr>
      </p:sp>
      <p:sp>
        <p:nvSpPr>
          <p:cNvPr id="59904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455740650"/>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0AF18AF-788C-4DA0-8D33-0A55CF1DC276}" type="slidenum">
              <a:rPr lang="de-DE" altLang="de-DE" smtClean="0"/>
              <a:pPr eaLnBrk="1" hangingPunct="1"/>
              <a:t>250</a:t>
            </a:fld>
            <a:endParaRPr lang="de-DE" altLang="de-DE"/>
          </a:p>
        </p:txBody>
      </p:sp>
      <p:sp>
        <p:nvSpPr>
          <p:cNvPr id="795651" name="Rectangle 2"/>
          <p:cNvSpPr>
            <a:spLocks noGrp="1" noRot="1" noChangeAspect="1" noChangeArrowheads="1" noTextEdit="1"/>
          </p:cNvSpPr>
          <p:nvPr>
            <p:ph type="sldImg"/>
          </p:nvPr>
        </p:nvSpPr>
        <p:spPr>
          <a:ln/>
        </p:spPr>
      </p:sp>
      <p:sp>
        <p:nvSpPr>
          <p:cNvPr id="79565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91170546"/>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10C4B77-8778-47E2-AD90-ED634ACC097B}" type="slidenum">
              <a:rPr lang="de-DE" altLang="de-DE" smtClean="0"/>
              <a:pPr eaLnBrk="1" hangingPunct="1"/>
              <a:t>254</a:t>
            </a:fld>
            <a:endParaRPr lang="de-DE" altLang="de-DE"/>
          </a:p>
        </p:txBody>
      </p:sp>
      <p:sp>
        <p:nvSpPr>
          <p:cNvPr id="796675" name="Rectangle 2"/>
          <p:cNvSpPr>
            <a:spLocks noGrp="1" noRot="1" noChangeAspect="1" noChangeArrowheads="1" noTextEdit="1"/>
          </p:cNvSpPr>
          <p:nvPr>
            <p:ph type="sldImg"/>
          </p:nvPr>
        </p:nvSpPr>
        <p:spPr>
          <a:ln/>
        </p:spPr>
      </p:sp>
      <p:sp>
        <p:nvSpPr>
          <p:cNvPr id="79667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592153535"/>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FC0A19E-0927-4F1A-B544-575857B80BD3}" type="slidenum">
              <a:rPr lang="de-DE" altLang="de-DE" smtClean="0"/>
              <a:pPr eaLnBrk="1" hangingPunct="1"/>
              <a:t>255</a:t>
            </a:fld>
            <a:endParaRPr lang="de-DE" altLang="de-DE"/>
          </a:p>
        </p:txBody>
      </p:sp>
      <p:sp>
        <p:nvSpPr>
          <p:cNvPr id="797699" name="Rectangle 2"/>
          <p:cNvSpPr>
            <a:spLocks noGrp="1" noRot="1" noChangeAspect="1" noChangeArrowheads="1" noTextEdit="1"/>
          </p:cNvSpPr>
          <p:nvPr>
            <p:ph type="sldImg"/>
          </p:nvPr>
        </p:nvSpPr>
        <p:spPr>
          <a:ln/>
        </p:spPr>
      </p:sp>
      <p:sp>
        <p:nvSpPr>
          <p:cNvPr id="79770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858825879"/>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A8E2292-594A-4957-AA35-04403750CE02}" type="slidenum">
              <a:rPr lang="de-DE" altLang="de-DE" smtClean="0"/>
              <a:pPr eaLnBrk="1" hangingPunct="1"/>
              <a:t>256</a:t>
            </a:fld>
            <a:endParaRPr lang="de-DE" altLang="de-DE"/>
          </a:p>
        </p:txBody>
      </p:sp>
      <p:sp>
        <p:nvSpPr>
          <p:cNvPr id="798723" name="Rectangle 2"/>
          <p:cNvSpPr>
            <a:spLocks noGrp="1" noRot="1" noChangeAspect="1" noChangeArrowheads="1" noTextEdit="1"/>
          </p:cNvSpPr>
          <p:nvPr>
            <p:ph type="sldImg"/>
          </p:nvPr>
        </p:nvSpPr>
        <p:spPr>
          <a:ln/>
        </p:spPr>
      </p:sp>
      <p:sp>
        <p:nvSpPr>
          <p:cNvPr id="79872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264227671"/>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00CF55B-439C-480C-83F9-2FB6AD480A4C}" type="slidenum">
              <a:rPr lang="de-DE" altLang="de-DE" smtClean="0"/>
              <a:pPr eaLnBrk="1" hangingPunct="1"/>
              <a:t>260</a:t>
            </a:fld>
            <a:endParaRPr lang="de-DE" altLang="de-DE"/>
          </a:p>
        </p:txBody>
      </p:sp>
      <p:sp>
        <p:nvSpPr>
          <p:cNvPr id="799747" name="Rectangle 2"/>
          <p:cNvSpPr>
            <a:spLocks noGrp="1" noRot="1" noChangeAspect="1" noChangeArrowheads="1" noTextEdit="1"/>
          </p:cNvSpPr>
          <p:nvPr>
            <p:ph type="sldImg"/>
          </p:nvPr>
        </p:nvSpPr>
        <p:spPr>
          <a:ln/>
        </p:spPr>
      </p:sp>
      <p:sp>
        <p:nvSpPr>
          <p:cNvPr id="79974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889055467"/>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1BAAD93-6401-47B9-B52A-64E152F45353}" type="slidenum">
              <a:rPr lang="de-DE" altLang="de-DE" smtClean="0"/>
              <a:pPr eaLnBrk="1" hangingPunct="1"/>
              <a:t>261</a:t>
            </a:fld>
            <a:endParaRPr lang="de-DE" altLang="de-DE"/>
          </a:p>
        </p:txBody>
      </p:sp>
      <p:sp>
        <p:nvSpPr>
          <p:cNvPr id="800771" name="Rectangle 2"/>
          <p:cNvSpPr>
            <a:spLocks noGrp="1" noRot="1" noChangeAspect="1" noChangeArrowheads="1" noTextEdit="1"/>
          </p:cNvSpPr>
          <p:nvPr>
            <p:ph type="sldImg"/>
          </p:nvPr>
        </p:nvSpPr>
        <p:spPr>
          <a:ln/>
        </p:spPr>
      </p:sp>
      <p:sp>
        <p:nvSpPr>
          <p:cNvPr id="80077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4250584205"/>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94D8103-3607-48F7-80D5-F67016EE395C}" type="slidenum">
              <a:rPr lang="de-DE" altLang="de-DE" smtClean="0"/>
              <a:pPr eaLnBrk="1" hangingPunct="1"/>
              <a:t>262</a:t>
            </a:fld>
            <a:endParaRPr lang="de-DE" altLang="de-DE"/>
          </a:p>
        </p:txBody>
      </p:sp>
      <p:sp>
        <p:nvSpPr>
          <p:cNvPr id="801795" name="Rectangle 2"/>
          <p:cNvSpPr>
            <a:spLocks noGrp="1" noRot="1" noChangeAspect="1" noChangeArrowheads="1" noTextEdit="1"/>
          </p:cNvSpPr>
          <p:nvPr>
            <p:ph type="sldImg"/>
          </p:nvPr>
        </p:nvSpPr>
        <p:spPr>
          <a:ln/>
        </p:spPr>
      </p:sp>
      <p:sp>
        <p:nvSpPr>
          <p:cNvPr id="80179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278646645"/>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8AF719B-2AAF-4CDC-8BFA-9FDB4A67B4A4}" type="slidenum">
              <a:rPr lang="de-DE" altLang="de-DE" smtClean="0"/>
              <a:pPr eaLnBrk="1" hangingPunct="1"/>
              <a:t>263</a:t>
            </a:fld>
            <a:endParaRPr lang="de-DE" altLang="de-DE"/>
          </a:p>
        </p:txBody>
      </p:sp>
      <p:sp>
        <p:nvSpPr>
          <p:cNvPr id="802819" name="Rectangle 2"/>
          <p:cNvSpPr>
            <a:spLocks noGrp="1" noRot="1" noChangeAspect="1" noChangeArrowheads="1" noTextEdit="1"/>
          </p:cNvSpPr>
          <p:nvPr>
            <p:ph type="sldImg"/>
          </p:nvPr>
        </p:nvSpPr>
        <p:spPr>
          <a:ln/>
        </p:spPr>
      </p:sp>
      <p:sp>
        <p:nvSpPr>
          <p:cNvPr id="80282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014505089"/>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33AF95F-EF7E-4486-BF2A-4AAFFCD8F4DE}" type="slidenum">
              <a:rPr lang="de-DE" altLang="de-DE" smtClean="0"/>
              <a:pPr eaLnBrk="1" hangingPunct="1"/>
              <a:t>264</a:t>
            </a:fld>
            <a:endParaRPr lang="de-DE" altLang="de-DE"/>
          </a:p>
        </p:txBody>
      </p:sp>
      <p:sp>
        <p:nvSpPr>
          <p:cNvPr id="803843" name="Rectangle 2"/>
          <p:cNvSpPr>
            <a:spLocks noGrp="1" noRot="1" noChangeAspect="1" noChangeArrowheads="1" noTextEdit="1"/>
          </p:cNvSpPr>
          <p:nvPr>
            <p:ph type="sldImg"/>
          </p:nvPr>
        </p:nvSpPr>
        <p:spPr>
          <a:ln/>
        </p:spPr>
      </p:sp>
      <p:sp>
        <p:nvSpPr>
          <p:cNvPr id="80384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52825522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564CA5B-2620-42C0-9F3E-7BC7DC13BB44}" type="slidenum">
              <a:rPr lang="de-DE" altLang="de-DE" smtClean="0"/>
              <a:pPr eaLnBrk="1" hangingPunct="1"/>
              <a:t>265</a:t>
            </a:fld>
            <a:endParaRPr lang="de-DE" altLang="de-DE"/>
          </a:p>
        </p:txBody>
      </p:sp>
      <p:sp>
        <p:nvSpPr>
          <p:cNvPr id="804867" name="Rectangle 2"/>
          <p:cNvSpPr>
            <a:spLocks noGrp="1" noRot="1" noChangeAspect="1" noChangeArrowheads="1" noTextEdit="1"/>
          </p:cNvSpPr>
          <p:nvPr>
            <p:ph type="sldImg"/>
          </p:nvPr>
        </p:nvSpPr>
        <p:spPr>
          <a:ln/>
        </p:spPr>
      </p:sp>
      <p:sp>
        <p:nvSpPr>
          <p:cNvPr id="80486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712076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07CA3BF-C7B3-4EB9-B179-06EA40D11BA9}" type="slidenum">
              <a:rPr lang="de-DE" altLang="de-DE" smtClean="0"/>
              <a:pPr eaLnBrk="1" hangingPunct="1"/>
              <a:t>23</a:t>
            </a:fld>
            <a:endParaRPr lang="de-DE" altLang="de-DE"/>
          </a:p>
        </p:txBody>
      </p:sp>
      <p:sp>
        <p:nvSpPr>
          <p:cNvPr id="600067" name="Rectangle 2"/>
          <p:cNvSpPr>
            <a:spLocks noGrp="1" noRot="1" noChangeAspect="1" noChangeArrowheads="1" noTextEdit="1"/>
          </p:cNvSpPr>
          <p:nvPr>
            <p:ph type="sldImg"/>
          </p:nvPr>
        </p:nvSpPr>
        <p:spPr>
          <a:ln/>
        </p:spPr>
      </p:sp>
      <p:sp>
        <p:nvSpPr>
          <p:cNvPr id="60006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128951523"/>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B9EACBF-4AD2-4E69-91A5-014D293E16E9}" type="slidenum">
              <a:rPr lang="de-DE" altLang="de-DE" smtClean="0"/>
              <a:pPr eaLnBrk="1" hangingPunct="1"/>
              <a:t>266</a:t>
            </a:fld>
            <a:endParaRPr lang="de-DE" altLang="de-DE"/>
          </a:p>
        </p:txBody>
      </p:sp>
      <p:sp>
        <p:nvSpPr>
          <p:cNvPr id="805891" name="Rectangle 2"/>
          <p:cNvSpPr>
            <a:spLocks noGrp="1" noRot="1" noChangeAspect="1" noChangeArrowheads="1" noTextEdit="1"/>
          </p:cNvSpPr>
          <p:nvPr>
            <p:ph type="sldImg"/>
          </p:nvPr>
        </p:nvSpPr>
        <p:spPr>
          <a:ln/>
        </p:spPr>
      </p:sp>
      <p:sp>
        <p:nvSpPr>
          <p:cNvPr id="80589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580923674"/>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F43049A-6297-4817-837A-ECDA685AD60A}" type="slidenum">
              <a:rPr lang="de-DE" altLang="de-DE" smtClean="0"/>
              <a:pPr eaLnBrk="1" hangingPunct="1"/>
              <a:t>267</a:t>
            </a:fld>
            <a:endParaRPr lang="de-DE" altLang="de-DE"/>
          </a:p>
        </p:txBody>
      </p:sp>
      <p:sp>
        <p:nvSpPr>
          <p:cNvPr id="806915" name="Rectangle 2"/>
          <p:cNvSpPr>
            <a:spLocks noGrp="1" noRot="1" noChangeAspect="1" noChangeArrowheads="1" noTextEdit="1"/>
          </p:cNvSpPr>
          <p:nvPr>
            <p:ph type="sldImg"/>
          </p:nvPr>
        </p:nvSpPr>
        <p:spPr>
          <a:ln/>
        </p:spPr>
      </p:sp>
      <p:sp>
        <p:nvSpPr>
          <p:cNvPr id="80691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713967532"/>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9DC6029-7BDE-435F-BD77-1B7C94C57BF4}" type="slidenum">
              <a:rPr lang="de-DE" altLang="de-DE" smtClean="0"/>
              <a:pPr eaLnBrk="1" hangingPunct="1"/>
              <a:t>270</a:t>
            </a:fld>
            <a:endParaRPr lang="de-DE" altLang="de-DE"/>
          </a:p>
        </p:txBody>
      </p:sp>
      <p:sp>
        <p:nvSpPr>
          <p:cNvPr id="807939" name="Rectangle 2"/>
          <p:cNvSpPr>
            <a:spLocks noGrp="1" noRot="1" noChangeAspect="1" noChangeArrowheads="1" noTextEdit="1"/>
          </p:cNvSpPr>
          <p:nvPr>
            <p:ph type="sldImg"/>
          </p:nvPr>
        </p:nvSpPr>
        <p:spPr>
          <a:ln/>
        </p:spPr>
      </p:sp>
      <p:sp>
        <p:nvSpPr>
          <p:cNvPr id="80794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032554498"/>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55CDF4E-410C-416F-82E9-C151B37CB84F}" type="slidenum">
              <a:rPr lang="de-DE" altLang="de-DE" smtClean="0"/>
              <a:pPr eaLnBrk="1" hangingPunct="1"/>
              <a:t>271</a:t>
            </a:fld>
            <a:endParaRPr lang="de-DE" altLang="de-DE"/>
          </a:p>
        </p:txBody>
      </p:sp>
      <p:sp>
        <p:nvSpPr>
          <p:cNvPr id="808963" name="Rectangle 2"/>
          <p:cNvSpPr>
            <a:spLocks noGrp="1" noRot="1" noChangeAspect="1" noChangeArrowheads="1" noTextEdit="1"/>
          </p:cNvSpPr>
          <p:nvPr>
            <p:ph type="sldImg"/>
          </p:nvPr>
        </p:nvSpPr>
        <p:spPr>
          <a:ln/>
        </p:spPr>
      </p:sp>
      <p:sp>
        <p:nvSpPr>
          <p:cNvPr id="80896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066880721"/>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92F2906-5EED-49C4-8B95-A02466426AF3}" type="slidenum">
              <a:rPr lang="de-DE" altLang="de-DE" smtClean="0"/>
              <a:pPr eaLnBrk="1" hangingPunct="1"/>
              <a:t>273</a:t>
            </a:fld>
            <a:endParaRPr lang="de-DE" altLang="de-DE"/>
          </a:p>
        </p:txBody>
      </p:sp>
      <p:sp>
        <p:nvSpPr>
          <p:cNvPr id="809987" name="Rectangle 2"/>
          <p:cNvSpPr>
            <a:spLocks noGrp="1" noRot="1" noChangeAspect="1" noChangeArrowheads="1" noTextEdit="1"/>
          </p:cNvSpPr>
          <p:nvPr>
            <p:ph type="sldImg"/>
          </p:nvPr>
        </p:nvSpPr>
        <p:spPr>
          <a:ln/>
        </p:spPr>
      </p:sp>
      <p:sp>
        <p:nvSpPr>
          <p:cNvPr id="80998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097911316"/>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B8CC3D2-0ED3-44CC-8F6A-CFD0A9021F0D}" type="slidenum">
              <a:rPr lang="de-DE" altLang="de-DE" smtClean="0"/>
              <a:pPr eaLnBrk="1" hangingPunct="1"/>
              <a:t>274</a:t>
            </a:fld>
            <a:endParaRPr lang="de-DE" altLang="de-DE"/>
          </a:p>
        </p:txBody>
      </p:sp>
      <p:sp>
        <p:nvSpPr>
          <p:cNvPr id="811011" name="Rectangle 2"/>
          <p:cNvSpPr>
            <a:spLocks noGrp="1" noRot="1" noChangeAspect="1" noChangeArrowheads="1" noTextEdit="1"/>
          </p:cNvSpPr>
          <p:nvPr>
            <p:ph type="sldImg"/>
          </p:nvPr>
        </p:nvSpPr>
        <p:spPr>
          <a:ln/>
        </p:spPr>
      </p:sp>
      <p:sp>
        <p:nvSpPr>
          <p:cNvPr id="81101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895666289"/>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9786273-607B-4E12-AF9C-6BA702DFB208}" type="slidenum">
              <a:rPr lang="de-DE" altLang="de-DE" smtClean="0"/>
              <a:pPr eaLnBrk="1" hangingPunct="1"/>
              <a:t>275</a:t>
            </a:fld>
            <a:endParaRPr lang="de-DE" altLang="de-DE"/>
          </a:p>
        </p:txBody>
      </p:sp>
      <p:sp>
        <p:nvSpPr>
          <p:cNvPr id="812035" name="Rectangle 2"/>
          <p:cNvSpPr>
            <a:spLocks noGrp="1" noRot="1" noChangeAspect="1" noChangeArrowheads="1" noTextEdit="1"/>
          </p:cNvSpPr>
          <p:nvPr>
            <p:ph type="sldImg"/>
          </p:nvPr>
        </p:nvSpPr>
        <p:spPr>
          <a:ln/>
        </p:spPr>
      </p:sp>
      <p:sp>
        <p:nvSpPr>
          <p:cNvPr id="81203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98891927"/>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D645C0B-EF59-45D3-925E-71CBE9A92888}" type="slidenum">
              <a:rPr lang="de-DE" altLang="de-DE" smtClean="0"/>
              <a:pPr eaLnBrk="1" hangingPunct="1"/>
              <a:t>276</a:t>
            </a:fld>
            <a:endParaRPr lang="de-DE" altLang="de-DE"/>
          </a:p>
        </p:txBody>
      </p:sp>
      <p:sp>
        <p:nvSpPr>
          <p:cNvPr id="813059" name="Rectangle 2"/>
          <p:cNvSpPr>
            <a:spLocks noGrp="1" noRot="1" noChangeAspect="1" noChangeArrowheads="1" noTextEdit="1"/>
          </p:cNvSpPr>
          <p:nvPr>
            <p:ph type="sldImg"/>
          </p:nvPr>
        </p:nvSpPr>
        <p:spPr>
          <a:xfrm>
            <a:off x="996950" y="768350"/>
            <a:ext cx="5116513" cy="3836988"/>
          </a:xfrm>
          <a:ln/>
        </p:spPr>
      </p:sp>
      <p:sp>
        <p:nvSpPr>
          <p:cNvPr id="81306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230276769"/>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24606D7-A0C3-4A9B-A2D3-E46D30318DB9}" type="slidenum">
              <a:rPr lang="de-DE" altLang="de-DE" smtClean="0"/>
              <a:pPr eaLnBrk="1" hangingPunct="1"/>
              <a:t>277</a:t>
            </a:fld>
            <a:endParaRPr lang="de-DE" altLang="de-DE"/>
          </a:p>
        </p:txBody>
      </p:sp>
      <p:sp>
        <p:nvSpPr>
          <p:cNvPr id="814083" name="Rectangle 2"/>
          <p:cNvSpPr>
            <a:spLocks noGrp="1" noRot="1" noChangeAspect="1" noChangeArrowheads="1" noTextEdit="1"/>
          </p:cNvSpPr>
          <p:nvPr>
            <p:ph type="sldImg"/>
          </p:nvPr>
        </p:nvSpPr>
        <p:spPr>
          <a:xfrm>
            <a:off x="996950" y="768350"/>
            <a:ext cx="5116513" cy="3836988"/>
          </a:xfrm>
          <a:ln/>
        </p:spPr>
      </p:sp>
      <p:sp>
        <p:nvSpPr>
          <p:cNvPr id="81408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437444279"/>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D5B6C34-88E9-4CFF-A801-F732A47C0D69}" type="slidenum">
              <a:rPr lang="de-DE" altLang="de-DE" smtClean="0"/>
              <a:pPr eaLnBrk="1" hangingPunct="1"/>
              <a:t>278</a:t>
            </a:fld>
            <a:endParaRPr lang="de-DE" altLang="de-DE"/>
          </a:p>
        </p:txBody>
      </p:sp>
      <p:sp>
        <p:nvSpPr>
          <p:cNvPr id="815107" name="Rectangle 2"/>
          <p:cNvSpPr>
            <a:spLocks noGrp="1" noRot="1" noChangeAspect="1" noChangeArrowheads="1" noTextEdit="1"/>
          </p:cNvSpPr>
          <p:nvPr>
            <p:ph type="sldImg"/>
          </p:nvPr>
        </p:nvSpPr>
        <p:spPr>
          <a:ln/>
        </p:spPr>
      </p:sp>
      <p:sp>
        <p:nvSpPr>
          <p:cNvPr id="81510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078502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847D31D-9D36-4D80-8593-D0918E2881AE}" type="slidenum">
              <a:rPr lang="de-DE" altLang="de-DE" smtClean="0"/>
              <a:pPr eaLnBrk="1" hangingPunct="1"/>
              <a:t>24</a:t>
            </a:fld>
            <a:endParaRPr lang="de-DE" altLang="de-DE"/>
          </a:p>
        </p:txBody>
      </p:sp>
      <p:sp>
        <p:nvSpPr>
          <p:cNvPr id="601091" name="Rectangle 2"/>
          <p:cNvSpPr>
            <a:spLocks noGrp="1" noRot="1" noChangeAspect="1" noChangeArrowheads="1" noTextEdit="1"/>
          </p:cNvSpPr>
          <p:nvPr>
            <p:ph type="sldImg"/>
          </p:nvPr>
        </p:nvSpPr>
        <p:spPr>
          <a:ln/>
        </p:spPr>
      </p:sp>
      <p:sp>
        <p:nvSpPr>
          <p:cNvPr id="60109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756384316"/>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1E2DCD3-752B-4870-AE8F-79FF690B4917}" type="slidenum">
              <a:rPr lang="de-DE" altLang="de-DE" smtClean="0"/>
              <a:pPr eaLnBrk="1" hangingPunct="1"/>
              <a:t>279</a:t>
            </a:fld>
            <a:endParaRPr lang="de-DE" altLang="de-DE"/>
          </a:p>
        </p:txBody>
      </p:sp>
      <p:sp>
        <p:nvSpPr>
          <p:cNvPr id="816131" name="Rectangle 2"/>
          <p:cNvSpPr>
            <a:spLocks noGrp="1" noRot="1" noChangeAspect="1" noChangeArrowheads="1" noTextEdit="1"/>
          </p:cNvSpPr>
          <p:nvPr>
            <p:ph type="sldImg"/>
          </p:nvPr>
        </p:nvSpPr>
        <p:spPr>
          <a:ln/>
        </p:spPr>
      </p:sp>
      <p:sp>
        <p:nvSpPr>
          <p:cNvPr id="81613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096159169"/>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A21FE57-873D-4D38-88A4-3F1DEA6A267E}" type="slidenum">
              <a:rPr lang="de-DE" altLang="de-DE" smtClean="0"/>
              <a:pPr eaLnBrk="1" hangingPunct="1"/>
              <a:t>280</a:t>
            </a:fld>
            <a:endParaRPr lang="de-DE" altLang="de-DE"/>
          </a:p>
        </p:txBody>
      </p:sp>
      <p:sp>
        <p:nvSpPr>
          <p:cNvPr id="817155" name="Rectangle 2"/>
          <p:cNvSpPr>
            <a:spLocks noGrp="1" noRot="1" noChangeAspect="1" noChangeArrowheads="1" noTextEdit="1"/>
          </p:cNvSpPr>
          <p:nvPr>
            <p:ph type="sldImg"/>
          </p:nvPr>
        </p:nvSpPr>
        <p:spPr>
          <a:ln/>
        </p:spPr>
      </p:sp>
      <p:sp>
        <p:nvSpPr>
          <p:cNvPr id="81715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441787341"/>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70223C8-BAE9-401A-B95D-4A8C5EAC7626}" type="slidenum">
              <a:rPr lang="de-DE" altLang="de-DE" smtClean="0"/>
              <a:pPr eaLnBrk="1" hangingPunct="1"/>
              <a:t>281</a:t>
            </a:fld>
            <a:endParaRPr lang="de-DE" altLang="de-DE"/>
          </a:p>
        </p:txBody>
      </p:sp>
      <p:sp>
        <p:nvSpPr>
          <p:cNvPr id="818179" name="Rectangle 2"/>
          <p:cNvSpPr>
            <a:spLocks noGrp="1" noRot="1" noChangeAspect="1" noChangeArrowheads="1" noTextEdit="1"/>
          </p:cNvSpPr>
          <p:nvPr>
            <p:ph type="sldImg"/>
          </p:nvPr>
        </p:nvSpPr>
        <p:spPr>
          <a:ln/>
        </p:spPr>
      </p:sp>
      <p:sp>
        <p:nvSpPr>
          <p:cNvPr id="81818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0503901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9E6F9B3-4277-4FA9-BA7C-5A6E92D2ECD8}" type="slidenum">
              <a:rPr lang="de-DE" altLang="de-DE" smtClean="0"/>
              <a:pPr eaLnBrk="1" hangingPunct="1"/>
              <a:t>282</a:t>
            </a:fld>
            <a:endParaRPr lang="de-DE" altLang="de-DE"/>
          </a:p>
        </p:txBody>
      </p:sp>
      <p:sp>
        <p:nvSpPr>
          <p:cNvPr id="819203" name="Rectangle 2"/>
          <p:cNvSpPr>
            <a:spLocks noGrp="1" noRot="1" noChangeAspect="1" noChangeArrowheads="1" noTextEdit="1"/>
          </p:cNvSpPr>
          <p:nvPr>
            <p:ph type="sldImg"/>
          </p:nvPr>
        </p:nvSpPr>
        <p:spPr>
          <a:ln/>
        </p:spPr>
      </p:sp>
      <p:sp>
        <p:nvSpPr>
          <p:cNvPr id="81920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473257172"/>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D66F077-6E81-4D2B-803E-60CE46B33021}" type="slidenum">
              <a:rPr lang="de-DE" altLang="de-DE" smtClean="0"/>
              <a:pPr eaLnBrk="1" hangingPunct="1"/>
              <a:t>283</a:t>
            </a:fld>
            <a:endParaRPr lang="de-DE" altLang="de-DE"/>
          </a:p>
        </p:txBody>
      </p:sp>
      <p:sp>
        <p:nvSpPr>
          <p:cNvPr id="820227" name="Rectangle 2"/>
          <p:cNvSpPr>
            <a:spLocks noGrp="1" noRot="1" noChangeAspect="1" noChangeArrowheads="1" noTextEdit="1"/>
          </p:cNvSpPr>
          <p:nvPr>
            <p:ph type="sldImg"/>
          </p:nvPr>
        </p:nvSpPr>
        <p:spPr>
          <a:ln/>
        </p:spPr>
      </p:sp>
      <p:sp>
        <p:nvSpPr>
          <p:cNvPr id="82022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915094007"/>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9D68F18-BCAC-49CF-A3D2-9114A3703841}" type="slidenum">
              <a:rPr lang="de-DE" altLang="de-DE" smtClean="0"/>
              <a:pPr eaLnBrk="1" hangingPunct="1"/>
              <a:t>284</a:t>
            </a:fld>
            <a:endParaRPr lang="de-DE" altLang="de-DE"/>
          </a:p>
        </p:txBody>
      </p:sp>
      <p:sp>
        <p:nvSpPr>
          <p:cNvPr id="821251" name="Rectangle 2"/>
          <p:cNvSpPr>
            <a:spLocks noGrp="1" noRot="1" noChangeAspect="1" noChangeArrowheads="1" noTextEdit="1"/>
          </p:cNvSpPr>
          <p:nvPr>
            <p:ph type="sldImg"/>
          </p:nvPr>
        </p:nvSpPr>
        <p:spPr>
          <a:ln/>
        </p:spPr>
      </p:sp>
      <p:sp>
        <p:nvSpPr>
          <p:cNvPr id="821252" name="Rectangle 3"/>
          <p:cNvSpPr>
            <a:spLocks noGrp="1" noChangeArrowheads="1"/>
          </p:cNvSpPr>
          <p:nvPr>
            <p:ph type="body" idx="1"/>
          </p:nvPr>
        </p:nvSpPr>
        <p:spPr>
          <a:noFill/>
        </p:spPr>
        <p:txBody>
          <a:bodyPr/>
          <a:lstStyle/>
          <a:p>
            <a:pPr eaLnBrk="1" hangingPunct="1"/>
            <a:endParaRPr lang="de-DE" altLang="de-DE" dirty="0"/>
          </a:p>
        </p:txBody>
      </p:sp>
    </p:spTree>
    <p:extLst>
      <p:ext uri="{BB962C8B-B14F-4D97-AF65-F5344CB8AC3E}">
        <p14:creationId xmlns:p14="http://schemas.microsoft.com/office/powerpoint/2010/main" val="1842030032"/>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evtl. Kontonummer </a:t>
            </a:r>
            <a:r>
              <a:rPr lang="de-DE" dirty="0" err="1"/>
              <a:t>ergaenzen</a:t>
            </a:r>
            <a:endParaRPr lang="de-DE" dirty="0"/>
          </a:p>
        </p:txBody>
      </p:sp>
      <p:sp>
        <p:nvSpPr>
          <p:cNvPr id="4" name="Foliennummernplatzhalter 3"/>
          <p:cNvSpPr>
            <a:spLocks noGrp="1"/>
          </p:cNvSpPr>
          <p:nvPr>
            <p:ph type="sldNum" sz="quarter" idx="10"/>
          </p:nvPr>
        </p:nvSpPr>
        <p:spPr/>
        <p:txBody>
          <a:bodyPr/>
          <a:lstStyle/>
          <a:p>
            <a:fld id="{6C325209-8C91-40D2-805E-08FF541401F1}" type="slidenum">
              <a:rPr lang="de-DE" smtClean="0"/>
              <a:pPr/>
              <a:t>285</a:t>
            </a:fld>
            <a:endParaRPr lang="de-DE"/>
          </a:p>
        </p:txBody>
      </p:sp>
    </p:spTree>
    <p:extLst>
      <p:ext uri="{BB962C8B-B14F-4D97-AF65-F5344CB8AC3E}">
        <p14:creationId xmlns:p14="http://schemas.microsoft.com/office/powerpoint/2010/main" val="2032544323"/>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Decorator</a:t>
            </a:r>
            <a:r>
              <a:rPr lang="de-DE" dirty="0"/>
              <a:t> können miteinander verknüpft werden</a:t>
            </a:r>
          </a:p>
        </p:txBody>
      </p:sp>
      <p:sp>
        <p:nvSpPr>
          <p:cNvPr id="4" name="Foliennummernplatzhalter 3"/>
          <p:cNvSpPr>
            <a:spLocks noGrp="1"/>
          </p:cNvSpPr>
          <p:nvPr>
            <p:ph type="sldNum" sz="quarter" idx="10"/>
          </p:nvPr>
        </p:nvSpPr>
        <p:spPr/>
        <p:txBody>
          <a:bodyPr/>
          <a:lstStyle/>
          <a:p>
            <a:fld id="{6C325209-8C91-40D2-805E-08FF541401F1}" type="slidenum">
              <a:rPr lang="de-DE" smtClean="0"/>
              <a:pPr/>
              <a:t>293</a:t>
            </a:fld>
            <a:endParaRPr lang="de-DE"/>
          </a:p>
        </p:txBody>
      </p:sp>
    </p:spTree>
    <p:extLst>
      <p:ext uri="{BB962C8B-B14F-4D97-AF65-F5344CB8AC3E}">
        <p14:creationId xmlns:p14="http://schemas.microsoft.com/office/powerpoint/2010/main" val="1761205282"/>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713D9A4-C8AC-4166-B5BD-6BD648678C21}" type="slidenum">
              <a:rPr lang="de-DE" altLang="de-DE" smtClean="0"/>
              <a:pPr eaLnBrk="1" hangingPunct="1"/>
              <a:t>294</a:t>
            </a:fld>
            <a:endParaRPr lang="de-DE" altLang="de-DE"/>
          </a:p>
        </p:txBody>
      </p:sp>
      <p:sp>
        <p:nvSpPr>
          <p:cNvPr id="822275" name="Rectangle 2"/>
          <p:cNvSpPr>
            <a:spLocks noGrp="1" noRot="1" noChangeAspect="1" noChangeArrowheads="1" noTextEdit="1"/>
          </p:cNvSpPr>
          <p:nvPr>
            <p:ph type="sldImg"/>
          </p:nvPr>
        </p:nvSpPr>
        <p:spPr>
          <a:ln/>
        </p:spPr>
      </p:sp>
      <p:sp>
        <p:nvSpPr>
          <p:cNvPr id="82227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278991856"/>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989DF48-8987-47D1-9719-FB7CD3BD35A0}" type="slidenum">
              <a:rPr lang="de-DE" altLang="de-DE" smtClean="0"/>
              <a:pPr eaLnBrk="1" hangingPunct="1"/>
              <a:t>295</a:t>
            </a:fld>
            <a:endParaRPr lang="de-DE" altLang="de-DE"/>
          </a:p>
        </p:txBody>
      </p:sp>
      <p:sp>
        <p:nvSpPr>
          <p:cNvPr id="823299" name="Rectangle 2"/>
          <p:cNvSpPr>
            <a:spLocks noGrp="1" noRot="1" noChangeAspect="1" noChangeArrowheads="1" noTextEdit="1"/>
          </p:cNvSpPr>
          <p:nvPr>
            <p:ph type="sldImg"/>
          </p:nvPr>
        </p:nvSpPr>
        <p:spPr>
          <a:ln/>
        </p:spPr>
      </p:sp>
      <p:sp>
        <p:nvSpPr>
          <p:cNvPr id="82330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781717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18F9D66-3005-48CA-AEB6-8A56651D23C9}" type="slidenum">
              <a:rPr lang="de-DE" altLang="de-DE" smtClean="0"/>
              <a:pPr eaLnBrk="1" hangingPunct="1"/>
              <a:t>25</a:t>
            </a:fld>
            <a:endParaRPr lang="de-DE" altLang="de-DE"/>
          </a:p>
        </p:txBody>
      </p:sp>
      <p:sp>
        <p:nvSpPr>
          <p:cNvPr id="602115" name="Rectangle 2"/>
          <p:cNvSpPr>
            <a:spLocks noGrp="1" noRot="1" noChangeAspect="1" noChangeArrowheads="1" noTextEdit="1"/>
          </p:cNvSpPr>
          <p:nvPr>
            <p:ph type="sldImg"/>
          </p:nvPr>
        </p:nvSpPr>
        <p:spPr>
          <a:ln/>
        </p:spPr>
      </p:sp>
      <p:sp>
        <p:nvSpPr>
          <p:cNvPr id="60211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338907015"/>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0681CB4-B35D-4306-90AC-886C14C0E5A6}" type="slidenum">
              <a:rPr lang="de-DE" altLang="de-DE" smtClean="0"/>
              <a:pPr eaLnBrk="1" hangingPunct="1"/>
              <a:t>296</a:t>
            </a:fld>
            <a:endParaRPr lang="de-DE" altLang="de-DE"/>
          </a:p>
        </p:txBody>
      </p:sp>
      <p:sp>
        <p:nvSpPr>
          <p:cNvPr id="824323" name="Rectangle 2"/>
          <p:cNvSpPr>
            <a:spLocks noGrp="1" noRot="1" noChangeAspect="1" noChangeArrowheads="1" noTextEdit="1"/>
          </p:cNvSpPr>
          <p:nvPr>
            <p:ph type="sldImg"/>
          </p:nvPr>
        </p:nvSpPr>
        <p:spPr>
          <a:ln/>
        </p:spPr>
      </p:sp>
      <p:sp>
        <p:nvSpPr>
          <p:cNvPr id="82432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599834299"/>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D06D658-B97A-4B33-8B86-5D26B8B55439}" type="slidenum">
              <a:rPr lang="de-DE" altLang="de-DE" smtClean="0"/>
              <a:pPr eaLnBrk="1" hangingPunct="1"/>
              <a:t>297</a:t>
            </a:fld>
            <a:endParaRPr lang="de-DE" altLang="de-DE"/>
          </a:p>
        </p:txBody>
      </p:sp>
      <p:sp>
        <p:nvSpPr>
          <p:cNvPr id="825347" name="Rectangle 2"/>
          <p:cNvSpPr>
            <a:spLocks noGrp="1" noRot="1" noChangeAspect="1" noChangeArrowheads="1" noTextEdit="1"/>
          </p:cNvSpPr>
          <p:nvPr>
            <p:ph type="sldImg"/>
          </p:nvPr>
        </p:nvSpPr>
        <p:spPr>
          <a:ln/>
        </p:spPr>
      </p:sp>
      <p:sp>
        <p:nvSpPr>
          <p:cNvPr id="82534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335283824"/>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689B5C9-0EC1-48E2-A2BD-A37FEE636A4E}" type="slidenum">
              <a:rPr lang="de-DE" altLang="de-DE" smtClean="0"/>
              <a:pPr eaLnBrk="1" hangingPunct="1"/>
              <a:t>298</a:t>
            </a:fld>
            <a:endParaRPr lang="de-DE" altLang="de-DE"/>
          </a:p>
        </p:txBody>
      </p:sp>
      <p:sp>
        <p:nvSpPr>
          <p:cNvPr id="826371" name="Rectangle 2"/>
          <p:cNvSpPr>
            <a:spLocks noGrp="1" noRot="1" noChangeAspect="1" noChangeArrowheads="1" noTextEdit="1"/>
          </p:cNvSpPr>
          <p:nvPr>
            <p:ph type="sldImg"/>
          </p:nvPr>
        </p:nvSpPr>
        <p:spPr>
          <a:ln/>
        </p:spPr>
      </p:sp>
      <p:sp>
        <p:nvSpPr>
          <p:cNvPr id="82637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518925263"/>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Folienbildplatzhalter 1"/>
          <p:cNvSpPr>
            <a:spLocks noGrp="1" noRot="1" noChangeAspect="1" noTextEdit="1"/>
          </p:cNvSpPr>
          <p:nvPr>
            <p:ph type="sldImg"/>
          </p:nvPr>
        </p:nvSpPr>
        <p:spPr>
          <a:ln/>
        </p:spPr>
      </p:sp>
      <p:sp>
        <p:nvSpPr>
          <p:cNvPr id="827395" name="Notizenplatzhalter 2"/>
          <p:cNvSpPr>
            <a:spLocks noGrp="1"/>
          </p:cNvSpPr>
          <p:nvPr>
            <p:ph type="body" idx="1"/>
          </p:nvPr>
        </p:nvSpPr>
        <p:spPr>
          <a:noFill/>
        </p:spPr>
        <p:txBody>
          <a:bodyPr/>
          <a:lstStyle/>
          <a:p>
            <a:pPr eaLnBrk="1" hangingPunct="1"/>
            <a:r>
              <a:rPr lang="de-DE" altLang="de-DE"/>
              <a:t>Hinweis: Geht auch mit einfachem Array, wenn Position 0 sinnvoll gefüllt werden kann (einfache Übungsaufgabe)</a:t>
            </a:r>
          </a:p>
        </p:txBody>
      </p:sp>
      <p:sp>
        <p:nvSpPr>
          <p:cNvPr id="827396" name="Foliennummernplatzhalter 3"/>
          <p:cNvSpPr>
            <a:spLocks noGrp="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FA3F8B7-5BD9-450E-A925-E5A7FEB61DDC}" type="slidenum">
              <a:rPr lang="de-DE" altLang="de-DE" smtClean="0"/>
              <a:pPr eaLnBrk="1" hangingPunct="1"/>
              <a:t>307</a:t>
            </a:fld>
            <a:endParaRPr lang="de-DE" altLang="de-DE"/>
          </a:p>
        </p:txBody>
      </p:sp>
    </p:spTree>
    <p:extLst>
      <p:ext uri="{BB962C8B-B14F-4D97-AF65-F5344CB8AC3E}">
        <p14:creationId xmlns:p14="http://schemas.microsoft.com/office/powerpoint/2010/main" val="2682567376"/>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Folienbildplatzhalter 1"/>
          <p:cNvSpPr>
            <a:spLocks noGrp="1" noRot="1" noChangeAspect="1" noTextEdit="1"/>
          </p:cNvSpPr>
          <p:nvPr>
            <p:ph type="sldImg"/>
          </p:nvPr>
        </p:nvSpPr>
        <p:spPr>
          <a:ln/>
        </p:spPr>
      </p:sp>
      <p:sp>
        <p:nvSpPr>
          <p:cNvPr id="828419" name="Notizenplatzhalter 2"/>
          <p:cNvSpPr>
            <a:spLocks noGrp="1"/>
          </p:cNvSpPr>
          <p:nvPr>
            <p:ph type="body" idx="1"/>
          </p:nvPr>
        </p:nvSpPr>
        <p:spPr>
          <a:noFill/>
        </p:spPr>
        <p:txBody>
          <a:bodyPr/>
          <a:lstStyle/>
          <a:p>
            <a:pPr eaLnBrk="1" hangingPunct="1"/>
            <a:r>
              <a:rPr lang="de-DE" altLang="de-DE"/>
              <a:t>Hier auf abstrakte Realisierung verzichtet, da diese nur eine Exemplarvariable umfasst</a:t>
            </a:r>
          </a:p>
        </p:txBody>
      </p:sp>
      <p:sp>
        <p:nvSpPr>
          <p:cNvPr id="828420" name="Foliennummernplatzhalter 3"/>
          <p:cNvSpPr>
            <a:spLocks noGrp="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C8FF927-F34F-4200-A667-8947151C0146}" type="slidenum">
              <a:rPr lang="de-DE" altLang="de-DE" smtClean="0"/>
              <a:pPr eaLnBrk="1" hangingPunct="1"/>
              <a:t>311</a:t>
            </a:fld>
            <a:endParaRPr lang="de-DE" altLang="de-DE"/>
          </a:p>
        </p:txBody>
      </p:sp>
    </p:spTree>
    <p:extLst>
      <p:ext uri="{BB962C8B-B14F-4D97-AF65-F5344CB8AC3E}">
        <p14:creationId xmlns:p14="http://schemas.microsoft.com/office/powerpoint/2010/main" val="4228445552"/>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geht leider nicht ohne </a:t>
            </a:r>
            <a:r>
              <a:rPr lang="de-DE" dirty="0" err="1"/>
              <a:t>instanceof</a:t>
            </a:r>
            <a:r>
              <a:rPr lang="de-DE" dirty="0"/>
              <a:t>, da hier nur statische Polymorphie vorliegt, die zur Compile-Zeit ausgewertet wird</a:t>
            </a:r>
          </a:p>
          <a:p>
            <a:r>
              <a:rPr lang="de-DE" dirty="0"/>
              <a:t>Achtung, es wird nicht geprüft, ob es oben zwei Parameter gibt, dies  Problem wird in nächster Version gelöst</a:t>
            </a:r>
          </a:p>
        </p:txBody>
      </p:sp>
      <p:sp>
        <p:nvSpPr>
          <p:cNvPr id="4" name="Foliennummernplatzhalter 3"/>
          <p:cNvSpPr>
            <a:spLocks noGrp="1"/>
          </p:cNvSpPr>
          <p:nvPr>
            <p:ph type="sldNum" sz="quarter" idx="5"/>
          </p:nvPr>
        </p:nvSpPr>
        <p:spPr/>
        <p:txBody>
          <a:bodyPr/>
          <a:lstStyle/>
          <a:p>
            <a:pPr marL="0" marR="0" lvl="0" indent="0" algn="r" defTabSz="1001713" rtl="0" eaLnBrk="1" fontAlgn="base" latinLnBrk="0" hangingPunct="1">
              <a:lnSpc>
                <a:spcPct val="100000"/>
              </a:lnSpc>
              <a:spcBef>
                <a:spcPct val="0"/>
              </a:spcBef>
              <a:spcAft>
                <a:spcPct val="0"/>
              </a:spcAft>
              <a:buClrTx/>
              <a:buSzTx/>
              <a:buFontTx/>
              <a:buNone/>
              <a:tabLst/>
              <a:defRPr/>
            </a:pPr>
            <a:fld id="{6C325209-8C91-40D2-805E-08FF541401F1}" type="slidenum">
              <a:rPr kumimoji="0" lang="de-DE" sz="14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1001713" rtl="0" eaLnBrk="1" fontAlgn="base" latinLnBrk="0" hangingPunct="1">
                <a:lnSpc>
                  <a:spcPct val="100000"/>
                </a:lnSpc>
                <a:spcBef>
                  <a:spcPct val="0"/>
                </a:spcBef>
                <a:spcAft>
                  <a:spcPct val="0"/>
                </a:spcAft>
                <a:buClrTx/>
                <a:buSzTx/>
                <a:buFontTx/>
                <a:buNone/>
                <a:tabLst/>
                <a:defRPr/>
              </a:pPr>
              <a:t>336</a:t>
            </a:fld>
            <a:endParaRPr kumimoji="0" lang="de-DE"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74240833"/>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5115893-F83B-4E68-9DC9-334E9E23499D}" type="slidenum">
              <a:rPr lang="de-DE" altLang="de-DE" smtClean="0"/>
              <a:pPr eaLnBrk="1" hangingPunct="1"/>
              <a:t>349</a:t>
            </a:fld>
            <a:endParaRPr lang="de-DE" altLang="de-DE"/>
          </a:p>
        </p:txBody>
      </p:sp>
      <p:sp>
        <p:nvSpPr>
          <p:cNvPr id="829443" name="Rectangle 2"/>
          <p:cNvSpPr>
            <a:spLocks noGrp="1" noRot="1" noChangeAspect="1" noChangeArrowheads="1" noTextEdit="1"/>
          </p:cNvSpPr>
          <p:nvPr>
            <p:ph type="sldImg"/>
          </p:nvPr>
        </p:nvSpPr>
        <p:spPr>
          <a:ln/>
        </p:spPr>
      </p:sp>
      <p:sp>
        <p:nvSpPr>
          <p:cNvPr id="82944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762783752"/>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926BACF-0C1B-4DE5-9162-5557E92D032E}" type="slidenum">
              <a:rPr lang="de-DE" altLang="de-DE" smtClean="0"/>
              <a:pPr eaLnBrk="1" hangingPunct="1"/>
              <a:t>350</a:t>
            </a:fld>
            <a:endParaRPr lang="de-DE" altLang="de-DE"/>
          </a:p>
        </p:txBody>
      </p:sp>
      <p:sp>
        <p:nvSpPr>
          <p:cNvPr id="830467" name="Rectangle 2"/>
          <p:cNvSpPr>
            <a:spLocks noGrp="1" noRot="1" noChangeAspect="1" noChangeArrowheads="1" noTextEdit="1"/>
          </p:cNvSpPr>
          <p:nvPr>
            <p:ph type="sldImg"/>
          </p:nvPr>
        </p:nvSpPr>
        <p:spPr>
          <a:ln/>
        </p:spPr>
      </p:sp>
      <p:sp>
        <p:nvSpPr>
          <p:cNvPr id="83046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555801347"/>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E4854E1-B878-4B9F-8ABA-48C97E27B519}" type="slidenum">
              <a:rPr lang="de-DE" altLang="de-DE" smtClean="0"/>
              <a:pPr eaLnBrk="1" hangingPunct="1"/>
              <a:t>351</a:t>
            </a:fld>
            <a:endParaRPr lang="de-DE" altLang="de-DE"/>
          </a:p>
        </p:txBody>
      </p:sp>
      <p:sp>
        <p:nvSpPr>
          <p:cNvPr id="831491" name="Rectangle 2"/>
          <p:cNvSpPr>
            <a:spLocks noGrp="1" noRot="1" noChangeAspect="1" noChangeArrowheads="1" noTextEdit="1"/>
          </p:cNvSpPr>
          <p:nvPr>
            <p:ph type="sldImg"/>
          </p:nvPr>
        </p:nvSpPr>
        <p:spPr>
          <a:ln/>
        </p:spPr>
      </p:sp>
      <p:sp>
        <p:nvSpPr>
          <p:cNvPr id="83149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628788958"/>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64076E5-090C-46A2-9F73-61F6DEF50D36}" type="slidenum">
              <a:rPr lang="de-DE" altLang="de-DE" smtClean="0"/>
              <a:pPr eaLnBrk="1" hangingPunct="1"/>
              <a:t>352</a:t>
            </a:fld>
            <a:endParaRPr lang="de-DE" altLang="de-DE"/>
          </a:p>
        </p:txBody>
      </p:sp>
      <p:sp>
        <p:nvSpPr>
          <p:cNvPr id="832515" name="Rectangle 2"/>
          <p:cNvSpPr>
            <a:spLocks noGrp="1" noRot="1" noChangeAspect="1" noChangeArrowheads="1" noTextEdit="1"/>
          </p:cNvSpPr>
          <p:nvPr>
            <p:ph type="sldImg"/>
          </p:nvPr>
        </p:nvSpPr>
        <p:spPr>
          <a:ln/>
        </p:spPr>
      </p:sp>
      <p:sp>
        <p:nvSpPr>
          <p:cNvPr id="83251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220176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929DAAD-8C9E-4B18-9333-DD203EAAEDBB}" type="slidenum">
              <a:rPr lang="de-DE" altLang="de-DE" smtClean="0"/>
              <a:pPr eaLnBrk="1" hangingPunct="1"/>
              <a:t>26</a:t>
            </a:fld>
            <a:endParaRPr lang="de-DE" altLang="de-DE"/>
          </a:p>
        </p:txBody>
      </p:sp>
      <p:sp>
        <p:nvSpPr>
          <p:cNvPr id="603139" name="Rectangle 2"/>
          <p:cNvSpPr>
            <a:spLocks noGrp="1" noRot="1" noChangeAspect="1" noChangeArrowheads="1" noTextEdit="1"/>
          </p:cNvSpPr>
          <p:nvPr>
            <p:ph type="sldImg"/>
          </p:nvPr>
        </p:nvSpPr>
        <p:spPr>
          <a:ln/>
        </p:spPr>
      </p:sp>
      <p:sp>
        <p:nvSpPr>
          <p:cNvPr id="60314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711549684"/>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5FA8EE6-BE9A-45CC-B999-D733753D6362}" type="slidenum">
              <a:rPr lang="de-DE" altLang="de-DE" smtClean="0"/>
              <a:pPr eaLnBrk="1" hangingPunct="1"/>
              <a:t>353</a:t>
            </a:fld>
            <a:endParaRPr lang="de-DE" altLang="de-DE"/>
          </a:p>
        </p:txBody>
      </p:sp>
      <p:sp>
        <p:nvSpPr>
          <p:cNvPr id="833539" name="Rectangle 2"/>
          <p:cNvSpPr>
            <a:spLocks noGrp="1" noRot="1" noChangeAspect="1" noChangeArrowheads="1" noTextEdit="1"/>
          </p:cNvSpPr>
          <p:nvPr>
            <p:ph type="sldImg"/>
          </p:nvPr>
        </p:nvSpPr>
        <p:spPr>
          <a:ln/>
        </p:spPr>
      </p:sp>
      <p:sp>
        <p:nvSpPr>
          <p:cNvPr id="83354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151463207"/>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FDC546C-F4F5-46B2-919D-98047DD5165D}" type="slidenum">
              <a:rPr lang="de-DE" altLang="de-DE" smtClean="0"/>
              <a:pPr eaLnBrk="1" hangingPunct="1"/>
              <a:t>354</a:t>
            </a:fld>
            <a:endParaRPr lang="de-DE" altLang="de-DE"/>
          </a:p>
        </p:txBody>
      </p:sp>
      <p:sp>
        <p:nvSpPr>
          <p:cNvPr id="834563" name="Rectangle 2"/>
          <p:cNvSpPr>
            <a:spLocks noGrp="1" noRot="1" noChangeAspect="1" noChangeArrowheads="1" noTextEdit="1"/>
          </p:cNvSpPr>
          <p:nvPr>
            <p:ph type="sldImg"/>
          </p:nvPr>
        </p:nvSpPr>
        <p:spPr>
          <a:ln/>
        </p:spPr>
      </p:sp>
      <p:sp>
        <p:nvSpPr>
          <p:cNvPr id="83456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647854252"/>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C449FF9-2107-47DB-8D07-D8577B729D09}" type="slidenum">
              <a:rPr lang="de-DE" altLang="de-DE" smtClean="0"/>
              <a:pPr eaLnBrk="1" hangingPunct="1"/>
              <a:t>355</a:t>
            </a:fld>
            <a:endParaRPr lang="de-DE" altLang="de-DE"/>
          </a:p>
        </p:txBody>
      </p:sp>
      <p:sp>
        <p:nvSpPr>
          <p:cNvPr id="835587" name="Rectangle 2"/>
          <p:cNvSpPr>
            <a:spLocks noGrp="1" noRot="1" noChangeAspect="1" noChangeArrowheads="1" noTextEdit="1"/>
          </p:cNvSpPr>
          <p:nvPr>
            <p:ph type="sldImg"/>
          </p:nvPr>
        </p:nvSpPr>
        <p:spPr>
          <a:ln/>
        </p:spPr>
      </p:sp>
      <p:sp>
        <p:nvSpPr>
          <p:cNvPr id="83558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808057977"/>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82A1F1E-26FE-491A-A97B-7F00614206EE}" type="slidenum">
              <a:rPr lang="de-DE" altLang="de-DE" smtClean="0"/>
              <a:pPr eaLnBrk="1" hangingPunct="1"/>
              <a:t>356</a:t>
            </a:fld>
            <a:endParaRPr lang="de-DE" altLang="de-DE"/>
          </a:p>
        </p:txBody>
      </p:sp>
      <p:sp>
        <p:nvSpPr>
          <p:cNvPr id="836611" name="Rectangle 2"/>
          <p:cNvSpPr>
            <a:spLocks noGrp="1" noRot="1" noChangeAspect="1" noChangeArrowheads="1" noTextEdit="1"/>
          </p:cNvSpPr>
          <p:nvPr>
            <p:ph type="sldImg"/>
          </p:nvPr>
        </p:nvSpPr>
        <p:spPr>
          <a:ln/>
        </p:spPr>
      </p:sp>
      <p:sp>
        <p:nvSpPr>
          <p:cNvPr id="83661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824075009"/>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D843ADE-8336-4E20-8023-7F96A386FA46}" type="slidenum">
              <a:rPr lang="de-DE" altLang="de-DE" smtClean="0"/>
              <a:pPr eaLnBrk="1" hangingPunct="1"/>
              <a:t>357</a:t>
            </a:fld>
            <a:endParaRPr lang="de-DE" altLang="de-DE"/>
          </a:p>
        </p:txBody>
      </p:sp>
      <p:sp>
        <p:nvSpPr>
          <p:cNvPr id="837635" name="Rectangle 2"/>
          <p:cNvSpPr>
            <a:spLocks noGrp="1" noRot="1" noChangeAspect="1" noChangeArrowheads="1" noTextEdit="1"/>
          </p:cNvSpPr>
          <p:nvPr>
            <p:ph type="sldImg"/>
          </p:nvPr>
        </p:nvSpPr>
        <p:spPr>
          <a:ln/>
        </p:spPr>
      </p:sp>
      <p:sp>
        <p:nvSpPr>
          <p:cNvPr id="83763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558116677"/>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971178C-1CBD-485B-95C9-FB9CB2AF53AE}" type="slidenum">
              <a:rPr lang="de-DE" altLang="de-DE" smtClean="0"/>
              <a:pPr eaLnBrk="1" hangingPunct="1"/>
              <a:t>358</a:t>
            </a:fld>
            <a:endParaRPr lang="de-DE" altLang="de-DE"/>
          </a:p>
        </p:txBody>
      </p:sp>
      <p:sp>
        <p:nvSpPr>
          <p:cNvPr id="838659" name="Rectangle 2"/>
          <p:cNvSpPr>
            <a:spLocks noGrp="1" noRot="1" noChangeAspect="1" noChangeArrowheads="1" noTextEdit="1"/>
          </p:cNvSpPr>
          <p:nvPr>
            <p:ph type="sldImg"/>
          </p:nvPr>
        </p:nvSpPr>
        <p:spPr>
          <a:ln/>
        </p:spPr>
      </p:sp>
      <p:sp>
        <p:nvSpPr>
          <p:cNvPr id="83866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684036399"/>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A8744D2-5E40-4EA3-871D-807E76A98263}" type="slidenum">
              <a:rPr lang="de-DE" altLang="de-DE" smtClean="0"/>
              <a:pPr eaLnBrk="1" hangingPunct="1"/>
              <a:t>359</a:t>
            </a:fld>
            <a:endParaRPr lang="de-DE" altLang="de-DE"/>
          </a:p>
        </p:txBody>
      </p:sp>
      <p:sp>
        <p:nvSpPr>
          <p:cNvPr id="839683" name="Rectangle 2"/>
          <p:cNvSpPr>
            <a:spLocks noGrp="1" noRot="1" noChangeAspect="1" noChangeArrowheads="1" noTextEdit="1"/>
          </p:cNvSpPr>
          <p:nvPr>
            <p:ph type="sldImg"/>
          </p:nvPr>
        </p:nvSpPr>
        <p:spPr>
          <a:ln/>
        </p:spPr>
      </p:sp>
      <p:sp>
        <p:nvSpPr>
          <p:cNvPr id="83968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724221527"/>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52E051E-0FBB-401B-9BA4-919621D4FFC0}" type="slidenum">
              <a:rPr lang="de-DE" altLang="de-DE" smtClean="0"/>
              <a:pPr eaLnBrk="1" hangingPunct="1"/>
              <a:t>360</a:t>
            </a:fld>
            <a:endParaRPr lang="de-DE" altLang="de-DE"/>
          </a:p>
        </p:txBody>
      </p:sp>
      <p:sp>
        <p:nvSpPr>
          <p:cNvPr id="840707" name="Rectangle 2"/>
          <p:cNvSpPr>
            <a:spLocks noGrp="1" noRot="1" noChangeAspect="1" noChangeArrowheads="1" noTextEdit="1"/>
          </p:cNvSpPr>
          <p:nvPr>
            <p:ph type="sldImg"/>
          </p:nvPr>
        </p:nvSpPr>
        <p:spPr>
          <a:ln/>
        </p:spPr>
      </p:sp>
      <p:sp>
        <p:nvSpPr>
          <p:cNvPr id="84070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135821287"/>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9B3E720-ED41-4D32-86F6-22BFA889EBFE}" type="slidenum">
              <a:rPr lang="de-DE" altLang="de-DE" smtClean="0"/>
              <a:pPr eaLnBrk="1" hangingPunct="1"/>
              <a:t>361</a:t>
            </a:fld>
            <a:endParaRPr lang="de-DE" altLang="de-DE"/>
          </a:p>
        </p:txBody>
      </p:sp>
      <p:sp>
        <p:nvSpPr>
          <p:cNvPr id="841731" name="Rectangle 2"/>
          <p:cNvSpPr>
            <a:spLocks noGrp="1" noRot="1" noChangeAspect="1" noChangeArrowheads="1" noTextEdit="1"/>
          </p:cNvSpPr>
          <p:nvPr>
            <p:ph type="sldImg"/>
          </p:nvPr>
        </p:nvSpPr>
        <p:spPr>
          <a:ln/>
        </p:spPr>
      </p:sp>
      <p:sp>
        <p:nvSpPr>
          <p:cNvPr id="84173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683152861"/>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7AE2DCB-7601-487D-AF6A-534311BA9248}" type="slidenum">
              <a:rPr lang="de-DE" altLang="de-DE" smtClean="0"/>
              <a:pPr eaLnBrk="1" hangingPunct="1"/>
              <a:t>362</a:t>
            </a:fld>
            <a:endParaRPr lang="de-DE" altLang="de-DE"/>
          </a:p>
        </p:txBody>
      </p:sp>
      <p:sp>
        <p:nvSpPr>
          <p:cNvPr id="842755" name="Rectangle 2"/>
          <p:cNvSpPr>
            <a:spLocks noGrp="1" noRot="1" noChangeAspect="1" noChangeArrowheads="1" noTextEdit="1"/>
          </p:cNvSpPr>
          <p:nvPr>
            <p:ph type="sldImg"/>
          </p:nvPr>
        </p:nvSpPr>
        <p:spPr>
          <a:ln/>
        </p:spPr>
      </p:sp>
      <p:sp>
        <p:nvSpPr>
          <p:cNvPr id="84275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158646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3DF626B-51BC-4C59-A663-0FAD8AE6744D}" type="slidenum">
              <a:rPr lang="de-DE" altLang="de-DE" smtClean="0"/>
              <a:pPr eaLnBrk="1" hangingPunct="1"/>
              <a:t>28</a:t>
            </a:fld>
            <a:endParaRPr lang="de-DE" altLang="de-DE"/>
          </a:p>
        </p:txBody>
      </p:sp>
      <p:sp>
        <p:nvSpPr>
          <p:cNvPr id="604163" name="Rectangle 2"/>
          <p:cNvSpPr>
            <a:spLocks noGrp="1" noRot="1" noChangeAspect="1" noChangeArrowheads="1" noTextEdit="1"/>
          </p:cNvSpPr>
          <p:nvPr>
            <p:ph type="sldImg"/>
          </p:nvPr>
        </p:nvSpPr>
        <p:spPr>
          <a:ln/>
        </p:spPr>
      </p:sp>
      <p:sp>
        <p:nvSpPr>
          <p:cNvPr id="60416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886607200"/>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4A5FC05-DB21-47C7-888A-558574D7350C}" type="slidenum">
              <a:rPr lang="de-DE" altLang="de-DE" smtClean="0"/>
              <a:pPr eaLnBrk="1" hangingPunct="1"/>
              <a:t>363</a:t>
            </a:fld>
            <a:endParaRPr lang="de-DE" altLang="de-DE"/>
          </a:p>
        </p:txBody>
      </p:sp>
      <p:sp>
        <p:nvSpPr>
          <p:cNvPr id="843779" name="Rectangle 2"/>
          <p:cNvSpPr>
            <a:spLocks noGrp="1" noRot="1" noChangeAspect="1" noChangeArrowheads="1" noTextEdit="1"/>
          </p:cNvSpPr>
          <p:nvPr>
            <p:ph type="sldImg"/>
          </p:nvPr>
        </p:nvSpPr>
        <p:spPr>
          <a:xfrm>
            <a:off x="995363" y="769938"/>
            <a:ext cx="5113337" cy="3835400"/>
          </a:xfrm>
          <a:ln/>
        </p:spPr>
      </p:sp>
      <p:sp>
        <p:nvSpPr>
          <p:cNvPr id="843780"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1881450037"/>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1DE83BB-271D-4CE8-A0FD-DCEDD5706B6D}" type="slidenum">
              <a:rPr lang="de-DE" altLang="de-DE" smtClean="0"/>
              <a:pPr eaLnBrk="1" hangingPunct="1"/>
              <a:t>364</a:t>
            </a:fld>
            <a:endParaRPr lang="de-DE" altLang="de-DE"/>
          </a:p>
        </p:txBody>
      </p:sp>
      <p:sp>
        <p:nvSpPr>
          <p:cNvPr id="844803" name="Rectangle 2"/>
          <p:cNvSpPr>
            <a:spLocks noGrp="1" noRot="1" noChangeAspect="1" noChangeArrowheads="1" noTextEdit="1"/>
          </p:cNvSpPr>
          <p:nvPr>
            <p:ph type="sldImg"/>
          </p:nvPr>
        </p:nvSpPr>
        <p:spPr>
          <a:xfrm>
            <a:off x="992188" y="768350"/>
            <a:ext cx="5116512" cy="3836988"/>
          </a:xfrm>
          <a:ln/>
        </p:spPr>
      </p:sp>
      <p:sp>
        <p:nvSpPr>
          <p:cNvPr id="84480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906053102"/>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0582E42-1BBD-4AEC-BA25-D0E525D04A1E}" type="slidenum">
              <a:rPr lang="de-DE" altLang="de-DE" smtClean="0"/>
              <a:pPr eaLnBrk="1" hangingPunct="1"/>
              <a:t>365</a:t>
            </a:fld>
            <a:endParaRPr lang="de-DE" altLang="de-DE"/>
          </a:p>
        </p:txBody>
      </p:sp>
      <p:sp>
        <p:nvSpPr>
          <p:cNvPr id="845827" name="Rectangle 2"/>
          <p:cNvSpPr>
            <a:spLocks noGrp="1" noRot="1" noChangeAspect="1" noChangeArrowheads="1" noTextEdit="1"/>
          </p:cNvSpPr>
          <p:nvPr>
            <p:ph type="sldImg"/>
          </p:nvPr>
        </p:nvSpPr>
        <p:spPr>
          <a:xfrm>
            <a:off x="992188" y="768350"/>
            <a:ext cx="5116512" cy="3836988"/>
          </a:xfrm>
          <a:ln/>
        </p:spPr>
      </p:sp>
      <p:sp>
        <p:nvSpPr>
          <p:cNvPr id="84582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469550714"/>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9ED3B07-FCA5-400F-A195-E5529C00C05F}" type="slidenum">
              <a:rPr lang="de-DE" altLang="de-DE" smtClean="0"/>
              <a:pPr eaLnBrk="1" hangingPunct="1"/>
              <a:t>366</a:t>
            </a:fld>
            <a:endParaRPr lang="de-DE" altLang="de-DE"/>
          </a:p>
        </p:txBody>
      </p:sp>
      <p:sp>
        <p:nvSpPr>
          <p:cNvPr id="846851" name="Rectangle 2"/>
          <p:cNvSpPr>
            <a:spLocks noGrp="1" noRot="1" noChangeAspect="1" noChangeArrowheads="1" noTextEdit="1"/>
          </p:cNvSpPr>
          <p:nvPr>
            <p:ph type="sldImg"/>
          </p:nvPr>
        </p:nvSpPr>
        <p:spPr>
          <a:xfrm>
            <a:off x="992188" y="768350"/>
            <a:ext cx="5116512" cy="3836988"/>
          </a:xfrm>
          <a:ln/>
        </p:spPr>
      </p:sp>
      <p:sp>
        <p:nvSpPr>
          <p:cNvPr id="84685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847447506"/>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C17A300-26DA-47A5-86B6-3939C80F0697}" type="slidenum">
              <a:rPr lang="de-DE" altLang="de-DE" smtClean="0"/>
              <a:pPr eaLnBrk="1" hangingPunct="1"/>
              <a:t>367</a:t>
            </a:fld>
            <a:endParaRPr lang="de-DE" altLang="de-DE"/>
          </a:p>
        </p:txBody>
      </p:sp>
      <p:sp>
        <p:nvSpPr>
          <p:cNvPr id="847875" name="Rectangle 2"/>
          <p:cNvSpPr>
            <a:spLocks noGrp="1" noRot="1" noChangeAspect="1" noChangeArrowheads="1" noTextEdit="1"/>
          </p:cNvSpPr>
          <p:nvPr>
            <p:ph type="sldImg"/>
          </p:nvPr>
        </p:nvSpPr>
        <p:spPr>
          <a:xfrm>
            <a:off x="992188" y="768350"/>
            <a:ext cx="5116512" cy="3836988"/>
          </a:xfrm>
          <a:ln/>
        </p:spPr>
      </p:sp>
      <p:sp>
        <p:nvSpPr>
          <p:cNvPr id="84787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35912575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8850E94-E536-49DA-A711-B0A107FC3648}" type="slidenum">
              <a:rPr lang="de-DE" altLang="de-DE" smtClean="0"/>
              <a:pPr eaLnBrk="1" hangingPunct="1"/>
              <a:t>368</a:t>
            </a:fld>
            <a:endParaRPr lang="de-DE" altLang="de-DE"/>
          </a:p>
        </p:txBody>
      </p:sp>
      <p:sp>
        <p:nvSpPr>
          <p:cNvPr id="848899" name="Rectangle 2"/>
          <p:cNvSpPr>
            <a:spLocks noGrp="1" noRot="1" noChangeAspect="1" noChangeArrowheads="1" noTextEdit="1"/>
          </p:cNvSpPr>
          <p:nvPr>
            <p:ph type="sldImg"/>
          </p:nvPr>
        </p:nvSpPr>
        <p:spPr>
          <a:xfrm>
            <a:off x="992188" y="768350"/>
            <a:ext cx="5116512" cy="3836988"/>
          </a:xfrm>
          <a:ln/>
        </p:spPr>
      </p:sp>
      <p:sp>
        <p:nvSpPr>
          <p:cNvPr id="84890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092893927"/>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CDE0ED1-49BC-4564-9338-651ED6E613F1}" type="slidenum">
              <a:rPr lang="de-DE" altLang="de-DE" smtClean="0"/>
              <a:pPr eaLnBrk="1" hangingPunct="1"/>
              <a:t>369</a:t>
            </a:fld>
            <a:endParaRPr lang="de-DE" altLang="de-DE"/>
          </a:p>
        </p:txBody>
      </p:sp>
      <p:sp>
        <p:nvSpPr>
          <p:cNvPr id="849923" name="Rectangle 2"/>
          <p:cNvSpPr>
            <a:spLocks noGrp="1" noRot="1" noChangeAspect="1" noChangeArrowheads="1" noTextEdit="1"/>
          </p:cNvSpPr>
          <p:nvPr>
            <p:ph type="sldImg"/>
          </p:nvPr>
        </p:nvSpPr>
        <p:spPr>
          <a:xfrm>
            <a:off x="992188" y="768350"/>
            <a:ext cx="5116512" cy="3836988"/>
          </a:xfrm>
          <a:ln/>
        </p:spPr>
      </p:sp>
      <p:sp>
        <p:nvSpPr>
          <p:cNvPr id="84992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4580566"/>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9DD1964-03EE-44DD-94F1-E19B0945FE9B}" type="slidenum">
              <a:rPr lang="de-DE" altLang="de-DE" smtClean="0"/>
              <a:pPr eaLnBrk="1" hangingPunct="1"/>
              <a:t>370</a:t>
            </a:fld>
            <a:endParaRPr lang="de-DE" altLang="de-DE"/>
          </a:p>
        </p:txBody>
      </p:sp>
      <p:sp>
        <p:nvSpPr>
          <p:cNvPr id="850947" name="Rectangle 2"/>
          <p:cNvSpPr>
            <a:spLocks noGrp="1" noRot="1" noChangeAspect="1" noChangeArrowheads="1" noTextEdit="1"/>
          </p:cNvSpPr>
          <p:nvPr>
            <p:ph type="sldImg"/>
          </p:nvPr>
        </p:nvSpPr>
        <p:spPr>
          <a:ln/>
        </p:spPr>
      </p:sp>
      <p:sp>
        <p:nvSpPr>
          <p:cNvPr id="85094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909892149"/>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CB15ECA-A802-4A2D-ACF6-6DA8CC4561D8}" type="slidenum">
              <a:rPr lang="de-DE" altLang="de-DE" smtClean="0"/>
              <a:pPr eaLnBrk="1" hangingPunct="1"/>
              <a:t>371</a:t>
            </a:fld>
            <a:endParaRPr lang="de-DE" altLang="de-DE"/>
          </a:p>
        </p:txBody>
      </p:sp>
      <p:sp>
        <p:nvSpPr>
          <p:cNvPr id="851971" name="Rectangle 2"/>
          <p:cNvSpPr>
            <a:spLocks noGrp="1" noRot="1" noChangeAspect="1" noChangeArrowheads="1" noTextEdit="1"/>
          </p:cNvSpPr>
          <p:nvPr>
            <p:ph type="sldImg"/>
          </p:nvPr>
        </p:nvSpPr>
        <p:spPr>
          <a:ln/>
        </p:spPr>
      </p:sp>
      <p:sp>
        <p:nvSpPr>
          <p:cNvPr id="85197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905907394"/>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1E03F3E-300F-41DF-A743-37CD8BF7E26F}" type="slidenum">
              <a:rPr lang="de-DE" altLang="de-DE" smtClean="0"/>
              <a:pPr eaLnBrk="1" hangingPunct="1"/>
              <a:t>372</a:t>
            </a:fld>
            <a:endParaRPr lang="de-DE" altLang="de-DE"/>
          </a:p>
        </p:txBody>
      </p:sp>
      <p:sp>
        <p:nvSpPr>
          <p:cNvPr id="852995" name="Rectangle 2"/>
          <p:cNvSpPr>
            <a:spLocks noGrp="1" noRot="1" noChangeAspect="1" noChangeArrowheads="1" noTextEdit="1"/>
          </p:cNvSpPr>
          <p:nvPr>
            <p:ph type="sldImg"/>
          </p:nvPr>
        </p:nvSpPr>
        <p:spPr>
          <a:ln/>
        </p:spPr>
      </p:sp>
      <p:sp>
        <p:nvSpPr>
          <p:cNvPr id="85299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869415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ADE9DC3-28D4-4B9E-B317-7E2B17F23470}" type="slidenum">
              <a:rPr lang="de-DE" altLang="de-DE" smtClean="0"/>
              <a:pPr eaLnBrk="1" hangingPunct="1"/>
              <a:t>29</a:t>
            </a:fld>
            <a:endParaRPr lang="de-DE" altLang="de-DE"/>
          </a:p>
        </p:txBody>
      </p:sp>
      <p:sp>
        <p:nvSpPr>
          <p:cNvPr id="605187" name="Rectangle 2"/>
          <p:cNvSpPr>
            <a:spLocks noGrp="1" noRot="1" noChangeAspect="1" noChangeArrowheads="1" noTextEdit="1"/>
          </p:cNvSpPr>
          <p:nvPr>
            <p:ph type="sldImg"/>
          </p:nvPr>
        </p:nvSpPr>
        <p:spPr>
          <a:ln/>
        </p:spPr>
      </p:sp>
      <p:sp>
        <p:nvSpPr>
          <p:cNvPr id="60518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891938906"/>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91336D2-2158-42F3-94A6-529FAFA23886}" type="slidenum">
              <a:rPr lang="de-DE" altLang="de-DE" smtClean="0"/>
              <a:pPr eaLnBrk="1" hangingPunct="1"/>
              <a:t>373</a:t>
            </a:fld>
            <a:endParaRPr lang="de-DE" altLang="de-DE"/>
          </a:p>
        </p:txBody>
      </p:sp>
      <p:sp>
        <p:nvSpPr>
          <p:cNvPr id="854019" name="Rectangle 2"/>
          <p:cNvSpPr>
            <a:spLocks noGrp="1" noRot="1" noChangeAspect="1" noChangeArrowheads="1" noTextEdit="1"/>
          </p:cNvSpPr>
          <p:nvPr>
            <p:ph type="sldImg"/>
          </p:nvPr>
        </p:nvSpPr>
        <p:spPr>
          <a:ln/>
        </p:spPr>
      </p:sp>
      <p:sp>
        <p:nvSpPr>
          <p:cNvPr id="85402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21716460"/>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DFED85A-9D85-4047-8620-58B9D85F8809}" type="slidenum">
              <a:rPr lang="de-DE" altLang="de-DE" smtClean="0"/>
              <a:pPr eaLnBrk="1" hangingPunct="1"/>
              <a:t>375</a:t>
            </a:fld>
            <a:endParaRPr lang="de-DE" altLang="de-DE"/>
          </a:p>
        </p:txBody>
      </p:sp>
      <p:sp>
        <p:nvSpPr>
          <p:cNvPr id="855043" name="Rectangle 2"/>
          <p:cNvSpPr>
            <a:spLocks noGrp="1" noRot="1" noChangeAspect="1" noChangeArrowheads="1" noTextEdit="1"/>
          </p:cNvSpPr>
          <p:nvPr>
            <p:ph type="sldImg"/>
          </p:nvPr>
        </p:nvSpPr>
        <p:spPr>
          <a:ln/>
        </p:spPr>
      </p:sp>
      <p:sp>
        <p:nvSpPr>
          <p:cNvPr id="85504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57639482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BEAEB63-3051-47CB-8F4F-E025F383FF86}" type="slidenum">
              <a:rPr lang="de-DE" altLang="de-DE" smtClean="0"/>
              <a:pPr eaLnBrk="1" hangingPunct="1"/>
              <a:t>376</a:t>
            </a:fld>
            <a:endParaRPr lang="de-DE" altLang="de-DE"/>
          </a:p>
        </p:txBody>
      </p:sp>
      <p:sp>
        <p:nvSpPr>
          <p:cNvPr id="856067" name="Rectangle 2"/>
          <p:cNvSpPr>
            <a:spLocks noGrp="1" noRot="1" noChangeAspect="1" noChangeArrowheads="1" noTextEdit="1"/>
          </p:cNvSpPr>
          <p:nvPr>
            <p:ph type="sldImg"/>
          </p:nvPr>
        </p:nvSpPr>
        <p:spPr>
          <a:xfrm>
            <a:off x="996950" y="768350"/>
            <a:ext cx="5116513" cy="3836988"/>
          </a:xfrm>
          <a:ln/>
        </p:spPr>
      </p:sp>
      <p:sp>
        <p:nvSpPr>
          <p:cNvPr id="85606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430696033"/>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E6FBCDB-9DB8-4E3C-83B9-4C9F5C168DF1}" type="slidenum">
              <a:rPr lang="de-DE" altLang="de-DE" smtClean="0"/>
              <a:pPr eaLnBrk="1" hangingPunct="1"/>
              <a:t>377</a:t>
            </a:fld>
            <a:endParaRPr lang="de-DE" altLang="de-DE"/>
          </a:p>
        </p:txBody>
      </p:sp>
      <p:sp>
        <p:nvSpPr>
          <p:cNvPr id="857091" name="Rectangle 2"/>
          <p:cNvSpPr>
            <a:spLocks noGrp="1" noRot="1" noChangeAspect="1" noChangeArrowheads="1" noTextEdit="1"/>
          </p:cNvSpPr>
          <p:nvPr>
            <p:ph type="sldImg"/>
          </p:nvPr>
        </p:nvSpPr>
        <p:spPr>
          <a:xfrm>
            <a:off x="996950" y="768350"/>
            <a:ext cx="5116513" cy="3836988"/>
          </a:xfrm>
          <a:ln/>
        </p:spPr>
      </p:sp>
      <p:sp>
        <p:nvSpPr>
          <p:cNvPr id="85709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964148404"/>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358E666-D43B-47F9-8018-6FF737E668FC}" type="slidenum">
              <a:rPr lang="de-DE" altLang="de-DE" smtClean="0"/>
              <a:pPr eaLnBrk="1" hangingPunct="1"/>
              <a:t>378</a:t>
            </a:fld>
            <a:endParaRPr lang="de-DE" altLang="de-DE"/>
          </a:p>
        </p:txBody>
      </p:sp>
      <p:sp>
        <p:nvSpPr>
          <p:cNvPr id="858115" name="Rectangle 2"/>
          <p:cNvSpPr>
            <a:spLocks noGrp="1" noRot="1" noChangeAspect="1" noChangeArrowheads="1" noTextEdit="1"/>
          </p:cNvSpPr>
          <p:nvPr>
            <p:ph type="sldImg"/>
          </p:nvPr>
        </p:nvSpPr>
        <p:spPr>
          <a:xfrm>
            <a:off x="996950" y="768350"/>
            <a:ext cx="5116513" cy="3836988"/>
          </a:xfrm>
          <a:ln/>
        </p:spPr>
      </p:sp>
      <p:sp>
        <p:nvSpPr>
          <p:cNvPr id="85811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86747673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F8448A6-C058-4145-868D-C599BEA0531E}" type="slidenum">
              <a:rPr lang="de-DE" altLang="de-DE" smtClean="0"/>
              <a:pPr eaLnBrk="1" hangingPunct="1"/>
              <a:t>379</a:t>
            </a:fld>
            <a:endParaRPr lang="de-DE" altLang="de-DE"/>
          </a:p>
        </p:txBody>
      </p:sp>
      <p:sp>
        <p:nvSpPr>
          <p:cNvPr id="859139" name="Rectangle 2"/>
          <p:cNvSpPr>
            <a:spLocks noGrp="1" noRot="1" noChangeAspect="1" noChangeArrowheads="1" noTextEdit="1"/>
          </p:cNvSpPr>
          <p:nvPr>
            <p:ph type="sldImg"/>
          </p:nvPr>
        </p:nvSpPr>
        <p:spPr>
          <a:xfrm>
            <a:off x="996950" y="768350"/>
            <a:ext cx="5116513" cy="3836988"/>
          </a:xfrm>
          <a:ln/>
        </p:spPr>
      </p:sp>
      <p:sp>
        <p:nvSpPr>
          <p:cNvPr id="85914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613775515"/>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B8B4B1B-39ED-4D7E-B87C-249871C020AF}" type="slidenum">
              <a:rPr lang="de-DE" altLang="de-DE" smtClean="0"/>
              <a:pPr eaLnBrk="1" hangingPunct="1"/>
              <a:t>380</a:t>
            </a:fld>
            <a:endParaRPr lang="de-DE" altLang="de-DE"/>
          </a:p>
        </p:txBody>
      </p:sp>
      <p:sp>
        <p:nvSpPr>
          <p:cNvPr id="860163" name="Rectangle 2"/>
          <p:cNvSpPr>
            <a:spLocks noGrp="1" noRot="1" noChangeAspect="1" noChangeArrowheads="1" noTextEdit="1"/>
          </p:cNvSpPr>
          <p:nvPr>
            <p:ph type="sldImg"/>
          </p:nvPr>
        </p:nvSpPr>
        <p:spPr>
          <a:xfrm>
            <a:off x="996950" y="768350"/>
            <a:ext cx="5116513" cy="3836988"/>
          </a:xfrm>
          <a:ln/>
        </p:spPr>
      </p:sp>
      <p:sp>
        <p:nvSpPr>
          <p:cNvPr id="86016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665213901"/>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2C19212-0D9A-42E6-AF5B-F7B1C189C280}" type="slidenum">
              <a:rPr lang="de-DE" altLang="de-DE" smtClean="0"/>
              <a:pPr eaLnBrk="1" hangingPunct="1"/>
              <a:t>381</a:t>
            </a:fld>
            <a:endParaRPr lang="de-DE" altLang="de-DE"/>
          </a:p>
        </p:txBody>
      </p:sp>
      <p:sp>
        <p:nvSpPr>
          <p:cNvPr id="861187" name="Rectangle 2"/>
          <p:cNvSpPr>
            <a:spLocks noGrp="1" noRot="1" noChangeAspect="1" noChangeArrowheads="1" noTextEdit="1"/>
          </p:cNvSpPr>
          <p:nvPr>
            <p:ph type="sldImg"/>
          </p:nvPr>
        </p:nvSpPr>
        <p:spPr>
          <a:xfrm>
            <a:off x="996950" y="768350"/>
            <a:ext cx="5116513" cy="3836988"/>
          </a:xfrm>
          <a:ln/>
        </p:spPr>
      </p:sp>
      <p:sp>
        <p:nvSpPr>
          <p:cNvPr id="86118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049032633"/>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52017DE-BA45-496C-ACE2-F0556C6188D0}" type="slidenum">
              <a:rPr lang="de-DE" altLang="de-DE" smtClean="0"/>
              <a:pPr eaLnBrk="1" hangingPunct="1"/>
              <a:t>382</a:t>
            </a:fld>
            <a:endParaRPr lang="de-DE" altLang="de-DE"/>
          </a:p>
        </p:txBody>
      </p:sp>
      <p:sp>
        <p:nvSpPr>
          <p:cNvPr id="862211" name="Rectangle 2"/>
          <p:cNvSpPr>
            <a:spLocks noGrp="1" noRot="1" noChangeAspect="1" noChangeArrowheads="1" noTextEdit="1"/>
          </p:cNvSpPr>
          <p:nvPr>
            <p:ph type="sldImg"/>
          </p:nvPr>
        </p:nvSpPr>
        <p:spPr>
          <a:xfrm>
            <a:off x="996950" y="768350"/>
            <a:ext cx="5116513" cy="3836988"/>
          </a:xfrm>
          <a:ln/>
        </p:spPr>
      </p:sp>
      <p:sp>
        <p:nvSpPr>
          <p:cNvPr id="86221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083529581"/>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AD3CE9D-E39A-46E6-A3A0-3CDE75510C83}" type="slidenum">
              <a:rPr lang="de-DE" altLang="de-DE" smtClean="0"/>
              <a:pPr eaLnBrk="1" hangingPunct="1"/>
              <a:t>383</a:t>
            </a:fld>
            <a:endParaRPr lang="de-DE" altLang="de-DE"/>
          </a:p>
        </p:txBody>
      </p:sp>
      <p:sp>
        <p:nvSpPr>
          <p:cNvPr id="863235" name="Rectangle 2"/>
          <p:cNvSpPr>
            <a:spLocks noGrp="1" noRot="1" noChangeAspect="1" noChangeArrowheads="1" noTextEdit="1"/>
          </p:cNvSpPr>
          <p:nvPr>
            <p:ph type="sldImg"/>
          </p:nvPr>
        </p:nvSpPr>
        <p:spPr>
          <a:ln/>
        </p:spPr>
      </p:sp>
      <p:sp>
        <p:nvSpPr>
          <p:cNvPr id="86323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099839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3FE49AD-FB18-431D-805B-17C00A2EE39B}" type="slidenum">
              <a:rPr lang="de-DE" altLang="de-DE" smtClean="0"/>
              <a:pPr eaLnBrk="1" hangingPunct="1"/>
              <a:t>30</a:t>
            </a:fld>
            <a:endParaRPr lang="de-DE" altLang="de-DE"/>
          </a:p>
        </p:txBody>
      </p:sp>
      <p:sp>
        <p:nvSpPr>
          <p:cNvPr id="606211" name="Rectangle 2"/>
          <p:cNvSpPr>
            <a:spLocks noGrp="1" noRot="1" noChangeAspect="1" noChangeArrowheads="1" noTextEdit="1"/>
          </p:cNvSpPr>
          <p:nvPr>
            <p:ph type="sldImg"/>
          </p:nvPr>
        </p:nvSpPr>
        <p:spPr>
          <a:ln/>
        </p:spPr>
      </p:sp>
      <p:sp>
        <p:nvSpPr>
          <p:cNvPr id="60621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320791582"/>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8DFEF55-5464-40DC-9800-DC97BA547A95}" type="slidenum">
              <a:rPr lang="de-DE" altLang="de-DE" smtClean="0"/>
              <a:pPr eaLnBrk="1" hangingPunct="1"/>
              <a:t>384</a:t>
            </a:fld>
            <a:endParaRPr lang="de-DE" altLang="de-DE"/>
          </a:p>
        </p:txBody>
      </p:sp>
      <p:sp>
        <p:nvSpPr>
          <p:cNvPr id="864259" name="Rectangle 2"/>
          <p:cNvSpPr>
            <a:spLocks noGrp="1" noRot="1" noChangeAspect="1" noChangeArrowheads="1" noTextEdit="1"/>
          </p:cNvSpPr>
          <p:nvPr>
            <p:ph type="sldImg"/>
          </p:nvPr>
        </p:nvSpPr>
        <p:spPr>
          <a:xfrm>
            <a:off x="996950" y="768350"/>
            <a:ext cx="5116513" cy="3836988"/>
          </a:xfrm>
          <a:ln/>
        </p:spPr>
      </p:sp>
      <p:sp>
        <p:nvSpPr>
          <p:cNvPr id="86426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004498604"/>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05EF45B-86AD-4BDA-BE03-EBAAF98E36ED}" type="slidenum">
              <a:rPr lang="de-DE" altLang="de-DE" smtClean="0"/>
              <a:pPr eaLnBrk="1" hangingPunct="1"/>
              <a:t>385</a:t>
            </a:fld>
            <a:endParaRPr lang="de-DE" altLang="de-DE"/>
          </a:p>
        </p:txBody>
      </p:sp>
      <p:sp>
        <p:nvSpPr>
          <p:cNvPr id="865283" name="Rectangle 2"/>
          <p:cNvSpPr>
            <a:spLocks noGrp="1" noRot="1" noChangeAspect="1" noChangeArrowheads="1" noTextEdit="1"/>
          </p:cNvSpPr>
          <p:nvPr>
            <p:ph type="sldImg"/>
          </p:nvPr>
        </p:nvSpPr>
        <p:spPr>
          <a:ln/>
        </p:spPr>
      </p:sp>
      <p:sp>
        <p:nvSpPr>
          <p:cNvPr id="86528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3510339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BEB5B87-0FA3-49D4-9C56-09E6B3AC43C3}" type="slidenum">
              <a:rPr lang="de-DE" altLang="de-DE" smtClean="0"/>
              <a:pPr eaLnBrk="1" hangingPunct="1"/>
              <a:t>386</a:t>
            </a:fld>
            <a:endParaRPr lang="de-DE" altLang="de-DE"/>
          </a:p>
        </p:txBody>
      </p:sp>
      <p:sp>
        <p:nvSpPr>
          <p:cNvPr id="866307" name="Rectangle 2"/>
          <p:cNvSpPr>
            <a:spLocks noGrp="1" noRot="1" noChangeAspect="1" noChangeArrowheads="1" noTextEdit="1"/>
          </p:cNvSpPr>
          <p:nvPr>
            <p:ph type="sldImg"/>
          </p:nvPr>
        </p:nvSpPr>
        <p:spPr>
          <a:ln/>
        </p:spPr>
      </p:sp>
      <p:sp>
        <p:nvSpPr>
          <p:cNvPr id="86630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329140274"/>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Folienbildplatzhalter 1"/>
          <p:cNvSpPr>
            <a:spLocks noGrp="1" noRot="1" noChangeAspect="1" noTextEdit="1"/>
          </p:cNvSpPr>
          <p:nvPr>
            <p:ph type="sldImg"/>
          </p:nvPr>
        </p:nvSpPr>
        <p:spPr>
          <a:ln/>
        </p:spPr>
      </p:sp>
      <p:sp>
        <p:nvSpPr>
          <p:cNvPr id="867331" name="Notizenplatzhalter 2"/>
          <p:cNvSpPr>
            <a:spLocks noGrp="1"/>
          </p:cNvSpPr>
          <p:nvPr>
            <p:ph type="body" idx="1"/>
          </p:nvPr>
        </p:nvSpPr>
        <p:spPr>
          <a:noFill/>
        </p:spPr>
        <p:txBody>
          <a:bodyPr/>
          <a:lstStyle/>
          <a:p>
            <a:pPr eaLnBrk="1" hangingPunct="1"/>
            <a:r>
              <a:rPr lang="de-DE" altLang="de-DE"/>
              <a:t>Dies Folie soll nicht im Detail verstanden werden. Sie zeigt aber, dass die Ideen in Frameworks verpackt sind, die die Nutzung von Annotationen ermöglichen.</a:t>
            </a:r>
          </a:p>
        </p:txBody>
      </p:sp>
      <p:sp>
        <p:nvSpPr>
          <p:cNvPr id="867332" name="Foliennummernplatzhalter 3"/>
          <p:cNvSpPr>
            <a:spLocks noGrp="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567636B-4E5F-41FC-B73B-9BB6DAFC123E}" type="slidenum">
              <a:rPr lang="de-DE" altLang="de-DE" smtClean="0"/>
              <a:pPr eaLnBrk="1" hangingPunct="1"/>
              <a:t>389</a:t>
            </a:fld>
            <a:endParaRPr lang="de-DE" altLang="de-DE"/>
          </a:p>
        </p:txBody>
      </p:sp>
    </p:spTree>
    <p:extLst>
      <p:ext uri="{BB962C8B-B14F-4D97-AF65-F5344CB8AC3E}">
        <p14:creationId xmlns:p14="http://schemas.microsoft.com/office/powerpoint/2010/main" val="2386513210"/>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59282C4-E089-4D58-9736-9886199F3AA4}" type="slidenum">
              <a:rPr lang="de-DE" altLang="de-DE" smtClean="0"/>
              <a:pPr eaLnBrk="1" hangingPunct="1"/>
              <a:t>390</a:t>
            </a:fld>
            <a:endParaRPr lang="de-DE" altLang="de-DE"/>
          </a:p>
        </p:txBody>
      </p:sp>
      <p:sp>
        <p:nvSpPr>
          <p:cNvPr id="868355" name="Rectangle 2"/>
          <p:cNvSpPr>
            <a:spLocks noGrp="1" noRot="1" noChangeAspect="1" noChangeArrowheads="1" noTextEdit="1"/>
          </p:cNvSpPr>
          <p:nvPr>
            <p:ph type="sldImg"/>
          </p:nvPr>
        </p:nvSpPr>
        <p:spPr>
          <a:ln/>
        </p:spPr>
      </p:sp>
      <p:sp>
        <p:nvSpPr>
          <p:cNvPr id="86835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070052405"/>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D7B9194-32C8-4E66-9B4B-48DD12C994A8}" type="slidenum">
              <a:rPr lang="de-DE" altLang="de-DE" smtClean="0"/>
              <a:pPr eaLnBrk="1" hangingPunct="1"/>
              <a:t>391</a:t>
            </a:fld>
            <a:endParaRPr lang="de-DE" altLang="de-DE"/>
          </a:p>
        </p:txBody>
      </p:sp>
      <p:sp>
        <p:nvSpPr>
          <p:cNvPr id="869379" name="Rectangle 2"/>
          <p:cNvSpPr>
            <a:spLocks noGrp="1" noRot="1" noChangeAspect="1" noChangeArrowheads="1" noTextEdit="1"/>
          </p:cNvSpPr>
          <p:nvPr>
            <p:ph type="sldImg"/>
          </p:nvPr>
        </p:nvSpPr>
        <p:spPr>
          <a:ln/>
        </p:spPr>
      </p:sp>
      <p:sp>
        <p:nvSpPr>
          <p:cNvPr id="86938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296068597"/>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AECFB9F-AE4F-46F0-91D5-73E5E19324C1}" type="slidenum">
              <a:rPr lang="de-DE" altLang="de-DE" smtClean="0"/>
              <a:pPr eaLnBrk="1" hangingPunct="1"/>
              <a:t>392</a:t>
            </a:fld>
            <a:endParaRPr lang="de-DE" altLang="de-DE"/>
          </a:p>
        </p:txBody>
      </p:sp>
      <p:sp>
        <p:nvSpPr>
          <p:cNvPr id="870403" name="Rectangle 2"/>
          <p:cNvSpPr>
            <a:spLocks noGrp="1" noRot="1" noChangeAspect="1" noChangeArrowheads="1" noTextEdit="1"/>
          </p:cNvSpPr>
          <p:nvPr>
            <p:ph type="sldImg"/>
          </p:nvPr>
        </p:nvSpPr>
        <p:spPr>
          <a:ln/>
        </p:spPr>
      </p:sp>
      <p:sp>
        <p:nvSpPr>
          <p:cNvPr id="87040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478189850"/>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E39A222-4AF6-4838-AF00-F4230F46191F}" type="slidenum">
              <a:rPr lang="de-DE" altLang="de-DE" smtClean="0"/>
              <a:pPr eaLnBrk="1" hangingPunct="1"/>
              <a:t>393</a:t>
            </a:fld>
            <a:endParaRPr lang="de-DE" altLang="de-DE"/>
          </a:p>
        </p:txBody>
      </p:sp>
      <p:sp>
        <p:nvSpPr>
          <p:cNvPr id="871427" name="Rectangle 2"/>
          <p:cNvSpPr>
            <a:spLocks noGrp="1" noRot="1" noChangeAspect="1" noChangeArrowheads="1" noTextEdit="1"/>
          </p:cNvSpPr>
          <p:nvPr>
            <p:ph type="sldImg"/>
          </p:nvPr>
        </p:nvSpPr>
        <p:spPr>
          <a:ln/>
        </p:spPr>
      </p:sp>
      <p:sp>
        <p:nvSpPr>
          <p:cNvPr id="87142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529471187"/>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14BA0A4-78A1-4A69-A8E6-A9E35A2E21D3}" type="slidenum">
              <a:rPr lang="de-DE" altLang="de-DE" smtClean="0"/>
              <a:pPr eaLnBrk="1" hangingPunct="1"/>
              <a:t>394</a:t>
            </a:fld>
            <a:endParaRPr lang="de-DE" altLang="de-DE"/>
          </a:p>
        </p:txBody>
      </p:sp>
      <p:sp>
        <p:nvSpPr>
          <p:cNvPr id="872451" name="Rectangle 2"/>
          <p:cNvSpPr>
            <a:spLocks noGrp="1" noRot="1" noChangeAspect="1" noChangeArrowheads="1" noTextEdit="1"/>
          </p:cNvSpPr>
          <p:nvPr>
            <p:ph type="sldImg"/>
          </p:nvPr>
        </p:nvSpPr>
        <p:spPr>
          <a:ln/>
        </p:spPr>
      </p:sp>
      <p:sp>
        <p:nvSpPr>
          <p:cNvPr id="87245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4167157514"/>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739C02B-EE68-42D7-A6B8-E62203FD13DA}" type="slidenum">
              <a:rPr lang="de-DE" altLang="de-DE" smtClean="0"/>
              <a:pPr eaLnBrk="1" hangingPunct="1"/>
              <a:t>395</a:t>
            </a:fld>
            <a:endParaRPr lang="de-DE" altLang="de-DE"/>
          </a:p>
        </p:txBody>
      </p:sp>
      <p:sp>
        <p:nvSpPr>
          <p:cNvPr id="873475" name="Rectangle 2"/>
          <p:cNvSpPr>
            <a:spLocks noGrp="1" noRot="1" noChangeAspect="1" noChangeArrowheads="1" noTextEdit="1"/>
          </p:cNvSpPr>
          <p:nvPr>
            <p:ph type="sldImg"/>
          </p:nvPr>
        </p:nvSpPr>
        <p:spPr>
          <a:xfrm>
            <a:off x="995363" y="769938"/>
            <a:ext cx="5113337" cy="3835400"/>
          </a:xfrm>
          <a:ln/>
        </p:spPr>
      </p:sp>
      <p:sp>
        <p:nvSpPr>
          <p:cNvPr id="873476"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4059770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6F146F0-A62B-49AD-9922-93C52B708411}" type="slidenum">
              <a:rPr lang="de-DE" altLang="de-DE" smtClean="0"/>
              <a:pPr eaLnBrk="1" hangingPunct="1"/>
              <a:t>31</a:t>
            </a:fld>
            <a:endParaRPr lang="de-DE" altLang="de-DE"/>
          </a:p>
        </p:txBody>
      </p:sp>
      <p:sp>
        <p:nvSpPr>
          <p:cNvPr id="607235" name="Rectangle 2"/>
          <p:cNvSpPr>
            <a:spLocks noGrp="1" noRot="1" noChangeAspect="1" noChangeArrowheads="1" noTextEdit="1"/>
          </p:cNvSpPr>
          <p:nvPr>
            <p:ph type="sldImg"/>
          </p:nvPr>
        </p:nvSpPr>
        <p:spPr>
          <a:xfrm>
            <a:off x="992188" y="766763"/>
            <a:ext cx="5119687" cy="3840162"/>
          </a:xfrm>
          <a:ln/>
        </p:spPr>
      </p:sp>
      <p:sp>
        <p:nvSpPr>
          <p:cNvPr id="607236" name="Rectangle 3"/>
          <p:cNvSpPr>
            <a:spLocks noGrp="1" noChangeArrowheads="1"/>
          </p:cNvSpPr>
          <p:nvPr>
            <p:ph type="body" idx="1"/>
          </p:nvPr>
        </p:nvSpPr>
        <p:spPr>
          <a:xfrm>
            <a:off x="709613" y="4862513"/>
            <a:ext cx="5699125" cy="4957762"/>
          </a:xfrm>
          <a:noFill/>
        </p:spPr>
        <p:txBody>
          <a:bodyPr/>
          <a:lstStyle/>
          <a:p>
            <a:pPr defTabSz="762000" eaLnBrk="1" hangingPunct="1"/>
            <a:endParaRPr lang="de-DE" altLang="de-DE" sz="800"/>
          </a:p>
        </p:txBody>
      </p:sp>
    </p:spTree>
    <p:extLst>
      <p:ext uri="{BB962C8B-B14F-4D97-AF65-F5344CB8AC3E}">
        <p14:creationId xmlns:p14="http://schemas.microsoft.com/office/powerpoint/2010/main" val="1979896294"/>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DAC548D-2BA3-46F4-AC99-20C950139825}" type="slidenum">
              <a:rPr lang="de-DE" altLang="de-DE" smtClean="0"/>
              <a:pPr eaLnBrk="1" hangingPunct="1"/>
              <a:t>396</a:t>
            </a:fld>
            <a:endParaRPr lang="de-DE" altLang="de-DE"/>
          </a:p>
        </p:txBody>
      </p:sp>
      <p:sp>
        <p:nvSpPr>
          <p:cNvPr id="874499" name="Rectangle 2"/>
          <p:cNvSpPr>
            <a:spLocks noGrp="1" noRot="1" noChangeAspect="1" noChangeArrowheads="1" noTextEdit="1"/>
          </p:cNvSpPr>
          <p:nvPr>
            <p:ph type="sldImg"/>
          </p:nvPr>
        </p:nvSpPr>
        <p:spPr>
          <a:xfrm>
            <a:off x="995363" y="769938"/>
            <a:ext cx="5113337" cy="3835400"/>
          </a:xfrm>
          <a:ln/>
        </p:spPr>
      </p:sp>
      <p:sp>
        <p:nvSpPr>
          <p:cNvPr id="874500"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2150415922"/>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E9EF430-390A-4999-84E0-0ED674D17E3D}" type="slidenum">
              <a:rPr lang="de-DE" altLang="de-DE" smtClean="0"/>
              <a:pPr eaLnBrk="1" hangingPunct="1"/>
              <a:t>397</a:t>
            </a:fld>
            <a:endParaRPr lang="de-DE" altLang="de-DE"/>
          </a:p>
        </p:txBody>
      </p:sp>
      <p:sp>
        <p:nvSpPr>
          <p:cNvPr id="875523" name="Rectangle 2"/>
          <p:cNvSpPr>
            <a:spLocks noGrp="1" noRot="1" noChangeAspect="1" noChangeArrowheads="1" noTextEdit="1"/>
          </p:cNvSpPr>
          <p:nvPr>
            <p:ph type="sldImg"/>
          </p:nvPr>
        </p:nvSpPr>
        <p:spPr>
          <a:xfrm>
            <a:off x="995363" y="769938"/>
            <a:ext cx="5113337" cy="3835400"/>
          </a:xfrm>
          <a:ln/>
        </p:spPr>
      </p:sp>
      <p:sp>
        <p:nvSpPr>
          <p:cNvPr id="875524"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1822059600"/>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CE515E4-18CF-4AEC-A04B-CEA33FA393E9}" type="slidenum">
              <a:rPr lang="de-DE" altLang="de-DE" smtClean="0"/>
              <a:pPr eaLnBrk="1" hangingPunct="1"/>
              <a:t>398</a:t>
            </a:fld>
            <a:endParaRPr lang="de-DE" altLang="de-DE"/>
          </a:p>
        </p:txBody>
      </p:sp>
      <p:sp>
        <p:nvSpPr>
          <p:cNvPr id="876547" name="Rectangle 2"/>
          <p:cNvSpPr>
            <a:spLocks noGrp="1" noRot="1" noChangeAspect="1" noChangeArrowheads="1" noTextEdit="1"/>
          </p:cNvSpPr>
          <p:nvPr>
            <p:ph type="sldImg"/>
          </p:nvPr>
        </p:nvSpPr>
        <p:spPr>
          <a:xfrm>
            <a:off x="995363" y="769938"/>
            <a:ext cx="5113337" cy="3835400"/>
          </a:xfrm>
          <a:ln/>
        </p:spPr>
      </p:sp>
      <p:sp>
        <p:nvSpPr>
          <p:cNvPr id="876548"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537175544"/>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C7156B4-0226-4B90-B001-27FC3EBD8F4C}" type="slidenum">
              <a:rPr lang="de-DE" altLang="de-DE" smtClean="0"/>
              <a:pPr eaLnBrk="1" hangingPunct="1"/>
              <a:t>399</a:t>
            </a:fld>
            <a:endParaRPr lang="de-DE" altLang="de-DE"/>
          </a:p>
        </p:txBody>
      </p:sp>
      <p:sp>
        <p:nvSpPr>
          <p:cNvPr id="877571" name="Rectangle 2"/>
          <p:cNvSpPr>
            <a:spLocks noGrp="1" noRot="1" noChangeAspect="1" noChangeArrowheads="1" noTextEdit="1"/>
          </p:cNvSpPr>
          <p:nvPr>
            <p:ph type="sldImg"/>
          </p:nvPr>
        </p:nvSpPr>
        <p:spPr>
          <a:ln/>
        </p:spPr>
      </p:sp>
      <p:sp>
        <p:nvSpPr>
          <p:cNvPr id="87757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637232398"/>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42BA85A-4951-476D-BF4D-C829EB022E42}" type="slidenum">
              <a:rPr lang="de-DE" altLang="de-DE" smtClean="0"/>
              <a:pPr eaLnBrk="1" hangingPunct="1"/>
              <a:t>400</a:t>
            </a:fld>
            <a:endParaRPr lang="de-DE" altLang="de-DE"/>
          </a:p>
        </p:txBody>
      </p:sp>
      <p:sp>
        <p:nvSpPr>
          <p:cNvPr id="878595" name="Rectangle 2"/>
          <p:cNvSpPr>
            <a:spLocks noGrp="1" noRot="1" noChangeAspect="1" noChangeArrowheads="1" noTextEdit="1"/>
          </p:cNvSpPr>
          <p:nvPr>
            <p:ph type="sldImg"/>
          </p:nvPr>
        </p:nvSpPr>
        <p:spPr>
          <a:ln/>
        </p:spPr>
      </p:sp>
      <p:sp>
        <p:nvSpPr>
          <p:cNvPr id="87859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478071623"/>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FD164C7-3CDC-485C-B696-CFF56F33D884}" type="slidenum">
              <a:rPr lang="de-DE" altLang="de-DE" smtClean="0"/>
              <a:pPr eaLnBrk="1" hangingPunct="1"/>
              <a:t>401</a:t>
            </a:fld>
            <a:endParaRPr lang="de-DE" altLang="de-DE"/>
          </a:p>
        </p:txBody>
      </p:sp>
      <p:sp>
        <p:nvSpPr>
          <p:cNvPr id="879619" name="Rectangle 2"/>
          <p:cNvSpPr>
            <a:spLocks noGrp="1" noRot="1" noChangeAspect="1" noChangeArrowheads="1" noTextEdit="1"/>
          </p:cNvSpPr>
          <p:nvPr>
            <p:ph type="sldImg"/>
          </p:nvPr>
        </p:nvSpPr>
        <p:spPr>
          <a:ln/>
        </p:spPr>
      </p:sp>
      <p:sp>
        <p:nvSpPr>
          <p:cNvPr id="87962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048539155"/>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1FD3FE1-D2F4-4EC7-88E8-B721E3194022}" type="slidenum">
              <a:rPr lang="de-DE" altLang="de-DE" smtClean="0"/>
              <a:pPr eaLnBrk="1" hangingPunct="1"/>
              <a:t>402</a:t>
            </a:fld>
            <a:endParaRPr lang="de-DE" altLang="de-DE"/>
          </a:p>
        </p:txBody>
      </p:sp>
      <p:sp>
        <p:nvSpPr>
          <p:cNvPr id="880643" name="Rectangle 2"/>
          <p:cNvSpPr>
            <a:spLocks noGrp="1" noRot="1" noChangeAspect="1" noChangeArrowheads="1" noTextEdit="1"/>
          </p:cNvSpPr>
          <p:nvPr>
            <p:ph type="sldImg"/>
          </p:nvPr>
        </p:nvSpPr>
        <p:spPr>
          <a:ln/>
        </p:spPr>
      </p:sp>
      <p:sp>
        <p:nvSpPr>
          <p:cNvPr id="88064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610196813"/>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1AF3D59-C3FC-4881-B351-BBDB91489B29}" type="slidenum">
              <a:rPr lang="de-DE" altLang="de-DE" smtClean="0"/>
              <a:pPr eaLnBrk="1" hangingPunct="1"/>
              <a:t>403</a:t>
            </a:fld>
            <a:endParaRPr lang="de-DE" altLang="de-DE"/>
          </a:p>
        </p:txBody>
      </p:sp>
      <p:sp>
        <p:nvSpPr>
          <p:cNvPr id="881667" name="Rectangle 2"/>
          <p:cNvSpPr>
            <a:spLocks noGrp="1" noRot="1" noChangeAspect="1" noChangeArrowheads="1" noTextEdit="1"/>
          </p:cNvSpPr>
          <p:nvPr>
            <p:ph type="sldImg"/>
          </p:nvPr>
        </p:nvSpPr>
        <p:spPr>
          <a:ln/>
        </p:spPr>
      </p:sp>
      <p:sp>
        <p:nvSpPr>
          <p:cNvPr id="88166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47322280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87CE7C7-8F42-4D36-AE78-CC36428C32E1}" type="slidenum">
              <a:rPr lang="de-DE" altLang="de-DE" smtClean="0"/>
              <a:pPr eaLnBrk="1" hangingPunct="1"/>
              <a:t>404</a:t>
            </a:fld>
            <a:endParaRPr lang="de-DE" altLang="de-DE"/>
          </a:p>
        </p:txBody>
      </p:sp>
      <p:sp>
        <p:nvSpPr>
          <p:cNvPr id="882691" name="Rectangle 2"/>
          <p:cNvSpPr>
            <a:spLocks noGrp="1" noRot="1" noChangeAspect="1" noChangeArrowheads="1" noTextEdit="1"/>
          </p:cNvSpPr>
          <p:nvPr>
            <p:ph type="sldImg"/>
          </p:nvPr>
        </p:nvSpPr>
        <p:spPr>
          <a:ln/>
        </p:spPr>
      </p:sp>
      <p:sp>
        <p:nvSpPr>
          <p:cNvPr id="88269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132963493"/>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5B47C3E-86CF-41AF-9334-AB8D322AE661}" type="slidenum">
              <a:rPr lang="de-DE" altLang="de-DE" smtClean="0"/>
              <a:pPr eaLnBrk="1" hangingPunct="1"/>
              <a:t>405</a:t>
            </a:fld>
            <a:endParaRPr lang="de-DE" altLang="de-DE"/>
          </a:p>
        </p:txBody>
      </p:sp>
      <p:sp>
        <p:nvSpPr>
          <p:cNvPr id="883715" name="Rectangle 2"/>
          <p:cNvSpPr>
            <a:spLocks noGrp="1" noRot="1" noChangeAspect="1" noChangeArrowheads="1" noTextEdit="1"/>
          </p:cNvSpPr>
          <p:nvPr>
            <p:ph type="sldImg"/>
          </p:nvPr>
        </p:nvSpPr>
        <p:spPr>
          <a:ln/>
        </p:spPr>
      </p:sp>
      <p:sp>
        <p:nvSpPr>
          <p:cNvPr id="88371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271582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C3B9C1B-1D2C-46A7-A9E4-D0477EF3F159}" type="slidenum">
              <a:rPr lang="de-DE" altLang="de-DE" smtClean="0"/>
              <a:pPr eaLnBrk="1" hangingPunct="1"/>
              <a:t>3</a:t>
            </a:fld>
            <a:endParaRPr lang="de-DE" altLang="de-DE"/>
          </a:p>
        </p:txBody>
      </p:sp>
      <p:sp>
        <p:nvSpPr>
          <p:cNvPr id="580611" name="Rectangle 2"/>
          <p:cNvSpPr>
            <a:spLocks noGrp="1" noRot="1" noChangeAspect="1" noChangeArrowheads="1" noTextEdit="1"/>
          </p:cNvSpPr>
          <p:nvPr>
            <p:ph type="sldImg"/>
          </p:nvPr>
        </p:nvSpPr>
        <p:spPr>
          <a:ln/>
        </p:spPr>
      </p:sp>
      <p:sp>
        <p:nvSpPr>
          <p:cNvPr id="58061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257175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072FF05-952A-4DD4-97E4-01D3439B6CD2}" type="slidenum">
              <a:rPr lang="de-DE" altLang="de-DE" smtClean="0"/>
              <a:pPr eaLnBrk="1" hangingPunct="1"/>
              <a:t>32</a:t>
            </a:fld>
            <a:endParaRPr lang="de-DE" altLang="de-DE"/>
          </a:p>
        </p:txBody>
      </p:sp>
      <p:sp>
        <p:nvSpPr>
          <p:cNvPr id="608259" name="Rectangle 2"/>
          <p:cNvSpPr>
            <a:spLocks noGrp="1" noRot="1" noChangeAspect="1" noChangeArrowheads="1" noTextEdit="1"/>
          </p:cNvSpPr>
          <p:nvPr>
            <p:ph type="sldImg"/>
          </p:nvPr>
        </p:nvSpPr>
        <p:spPr>
          <a:ln/>
        </p:spPr>
      </p:sp>
      <p:sp>
        <p:nvSpPr>
          <p:cNvPr id="60826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829684371"/>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0597419-8F9F-4220-B0D1-FA571F6C811B}" type="slidenum">
              <a:rPr lang="de-DE" altLang="de-DE" smtClean="0"/>
              <a:pPr eaLnBrk="1" hangingPunct="1"/>
              <a:t>406</a:t>
            </a:fld>
            <a:endParaRPr lang="de-DE" altLang="de-DE"/>
          </a:p>
        </p:txBody>
      </p:sp>
      <p:sp>
        <p:nvSpPr>
          <p:cNvPr id="884739" name="Rectangle 2"/>
          <p:cNvSpPr>
            <a:spLocks noGrp="1" noRot="1" noChangeAspect="1" noChangeArrowheads="1" noTextEdit="1"/>
          </p:cNvSpPr>
          <p:nvPr>
            <p:ph type="sldImg"/>
          </p:nvPr>
        </p:nvSpPr>
        <p:spPr>
          <a:ln/>
        </p:spPr>
      </p:sp>
      <p:sp>
        <p:nvSpPr>
          <p:cNvPr id="88474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414015523"/>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FDC1CE1-6678-4426-BB14-159891510B8F}" type="slidenum">
              <a:rPr lang="de-DE" altLang="de-DE" smtClean="0"/>
              <a:pPr eaLnBrk="1" hangingPunct="1"/>
              <a:t>407</a:t>
            </a:fld>
            <a:endParaRPr lang="de-DE" altLang="de-DE"/>
          </a:p>
        </p:txBody>
      </p:sp>
      <p:sp>
        <p:nvSpPr>
          <p:cNvPr id="885763" name="Rectangle 2"/>
          <p:cNvSpPr>
            <a:spLocks noGrp="1" noRot="1" noChangeAspect="1" noChangeArrowheads="1" noTextEdit="1"/>
          </p:cNvSpPr>
          <p:nvPr>
            <p:ph type="sldImg"/>
          </p:nvPr>
        </p:nvSpPr>
        <p:spPr>
          <a:ln/>
        </p:spPr>
      </p:sp>
      <p:sp>
        <p:nvSpPr>
          <p:cNvPr id="88576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160862040"/>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453C967-70FA-4A61-B58A-A225282A1B31}" type="slidenum">
              <a:rPr lang="de-DE" altLang="de-DE" smtClean="0"/>
              <a:pPr eaLnBrk="1" hangingPunct="1"/>
              <a:t>408</a:t>
            </a:fld>
            <a:endParaRPr lang="de-DE" altLang="de-DE"/>
          </a:p>
        </p:txBody>
      </p:sp>
      <p:sp>
        <p:nvSpPr>
          <p:cNvPr id="886787" name="Rectangle 2"/>
          <p:cNvSpPr>
            <a:spLocks noGrp="1" noRot="1" noChangeAspect="1" noChangeArrowheads="1" noTextEdit="1"/>
          </p:cNvSpPr>
          <p:nvPr>
            <p:ph type="sldImg"/>
          </p:nvPr>
        </p:nvSpPr>
        <p:spPr>
          <a:ln/>
        </p:spPr>
      </p:sp>
      <p:sp>
        <p:nvSpPr>
          <p:cNvPr id="88678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207694915"/>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2889E07-15A2-4495-BD76-6CC44ECE6BDA}" type="slidenum">
              <a:rPr lang="de-DE" altLang="de-DE" smtClean="0"/>
              <a:pPr eaLnBrk="1" hangingPunct="1"/>
              <a:t>409</a:t>
            </a:fld>
            <a:endParaRPr lang="de-DE" altLang="de-DE"/>
          </a:p>
        </p:txBody>
      </p:sp>
      <p:sp>
        <p:nvSpPr>
          <p:cNvPr id="887811" name="Rectangle 2"/>
          <p:cNvSpPr>
            <a:spLocks noGrp="1" noRot="1" noChangeAspect="1" noChangeArrowheads="1" noTextEdit="1"/>
          </p:cNvSpPr>
          <p:nvPr>
            <p:ph type="sldImg"/>
          </p:nvPr>
        </p:nvSpPr>
        <p:spPr>
          <a:ln/>
        </p:spPr>
      </p:sp>
      <p:sp>
        <p:nvSpPr>
          <p:cNvPr id="88781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847380295"/>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104A897-CDEE-4441-B845-8DBB0192C3CF}" type="slidenum">
              <a:rPr lang="de-DE" altLang="de-DE" smtClean="0"/>
              <a:pPr eaLnBrk="1" hangingPunct="1"/>
              <a:t>410</a:t>
            </a:fld>
            <a:endParaRPr lang="de-DE" altLang="de-DE"/>
          </a:p>
        </p:txBody>
      </p:sp>
      <p:sp>
        <p:nvSpPr>
          <p:cNvPr id="888835" name="Rectangle 2"/>
          <p:cNvSpPr>
            <a:spLocks noGrp="1" noRot="1" noChangeAspect="1" noChangeArrowheads="1" noTextEdit="1"/>
          </p:cNvSpPr>
          <p:nvPr>
            <p:ph type="sldImg"/>
          </p:nvPr>
        </p:nvSpPr>
        <p:spPr>
          <a:ln/>
        </p:spPr>
      </p:sp>
      <p:sp>
        <p:nvSpPr>
          <p:cNvPr id="88883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327576188"/>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6E8F3C5-3C18-408B-B340-E95E095C462E}" type="slidenum">
              <a:rPr lang="de-DE" altLang="de-DE" smtClean="0"/>
              <a:pPr eaLnBrk="1" hangingPunct="1"/>
              <a:t>411</a:t>
            </a:fld>
            <a:endParaRPr lang="de-DE" altLang="de-DE"/>
          </a:p>
        </p:txBody>
      </p:sp>
      <p:sp>
        <p:nvSpPr>
          <p:cNvPr id="889859" name="Rectangle 2"/>
          <p:cNvSpPr>
            <a:spLocks noGrp="1" noRot="1" noChangeAspect="1" noChangeArrowheads="1" noTextEdit="1"/>
          </p:cNvSpPr>
          <p:nvPr>
            <p:ph type="sldImg"/>
          </p:nvPr>
        </p:nvSpPr>
        <p:spPr>
          <a:ln/>
        </p:spPr>
      </p:sp>
      <p:sp>
        <p:nvSpPr>
          <p:cNvPr id="88986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373679022"/>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27B8166-45A0-470B-AD5A-DB711165FEF7}" type="slidenum">
              <a:rPr lang="de-DE" altLang="de-DE" smtClean="0"/>
              <a:pPr eaLnBrk="1" hangingPunct="1"/>
              <a:t>412</a:t>
            </a:fld>
            <a:endParaRPr lang="de-DE" altLang="de-DE"/>
          </a:p>
        </p:txBody>
      </p:sp>
      <p:sp>
        <p:nvSpPr>
          <p:cNvPr id="890883" name="Rectangle 2"/>
          <p:cNvSpPr>
            <a:spLocks noGrp="1" noRot="1" noChangeAspect="1" noChangeArrowheads="1" noTextEdit="1"/>
          </p:cNvSpPr>
          <p:nvPr>
            <p:ph type="sldImg"/>
          </p:nvPr>
        </p:nvSpPr>
        <p:spPr>
          <a:ln/>
        </p:spPr>
      </p:sp>
      <p:sp>
        <p:nvSpPr>
          <p:cNvPr id="89088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191827475"/>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76438A3-9248-4B38-9C57-6B2F2F9A392D}" type="slidenum">
              <a:rPr lang="de-DE" altLang="de-DE" smtClean="0"/>
              <a:pPr eaLnBrk="1" hangingPunct="1"/>
              <a:t>413</a:t>
            </a:fld>
            <a:endParaRPr lang="de-DE" altLang="de-DE"/>
          </a:p>
        </p:txBody>
      </p:sp>
      <p:sp>
        <p:nvSpPr>
          <p:cNvPr id="891907" name="Rectangle 2"/>
          <p:cNvSpPr>
            <a:spLocks noGrp="1" noRot="1" noChangeAspect="1" noChangeArrowheads="1" noTextEdit="1"/>
          </p:cNvSpPr>
          <p:nvPr>
            <p:ph type="sldImg"/>
          </p:nvPr>
        </p:nvSpPr>
        <p:spPr>
          <a:ln/>
        </p:spPr>
      </p:sp>
      <p:sp>
        <p:nvSpPr>
          <p:cNvPr id="89190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136508086"/>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AA75A53-348B-4E06-AE67-3C2E800A2732}" type="slidenum">
              <a:rPr lang="de-DE" altLang="de-DE" smtClean="0"/>
              <a:pPr eaLnBrk="1" hangingPunct="1"/>
              <a:t>415</a:t>
            </a:fld>
            <a:endParaRPr lang="de-DE" altLang="de-DE"/>
          </a:p>
        </p:txBody>
      </p:sp>
      <p:sp>
        <p:nvSpPr>
          <p:cNvPr id="892931" name="Rectangle 2"/>
          <p:cNvSpPr>
            <a:spLocks noGrp="1" noRot="1" noChangeAspect="1" noChangeArrowheads="1" noTextEdit="1"/>
          </p:cNvSpPr>
          <p:nvPr>
            <p:ph type="sldImg"/>
          </p:nvPr>
        </p:nvSpPr>
        <p:spPr>
          <a:ln/>
        </p:spPr>
      </p:sp>
      <p:sp>
        <p:nvSpPr>
          <p:cNvPr id="89293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4106809667"/>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E7BD8A7-2E49-4E4C-A58C-D00B0703AE93}" type="slidenum">
              <a:rPr lang="de-DE" altLang="de-DE" smtClean="0"/>
              <a:pPr eaLnBrk="1" hangingPunct="1"/>
              <a:t>416</a:t>
            </a:fld>
            <a:endParaRPr lang="de-DE" altLang="de-DE"/>
          </a:p>
        </p:txBody>
      </p:sp>
      <p:sp>
        <p:nvSpPr>
          <p:cNvPr id="893955" name="Rectangle 2"/>
          <p:cNvSpPr>
            <a:spLocks noGrp="1" noRot="1" noChangeAspect="1" noChangeArrowheads="1" noTextEdit="1"/>
          </p:cNvSpPr>
          <p:nvPr>
            <p:ph type="sldImg"/>
          </p:nvPr>
        </p:nvSpPr>
        <p:spPr>
          <a:ln/>
        </p:spPr>
      </p:sp>
      <p:sp>
        <p:nvSpPr>
          <p:cNvPr id="89395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8762924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0A10D9D-5DB9-45BA-AA60-6C4F9E7BB55A}" type="slidenum">
              <a:rPr lang="de-DE" altLang="de-DE" smtClean="0"/>
              <a:pPr eaLnBrk="1" hangingPunct="1"/>
              <a:t>33</a:t>
            </a:fld>
            <a:endParaRPr lang="de-DE" altLang="de-DE"/>
          </a:p>
        </p:txBody>
      </p:sp>
      <p:sp>
        <p:nvSpPr>
          <p:cNvPr id="609283" name="Rectangle 2"/>
          <p:cNvSpPr>
            <a:spLocks noGrp="1" noRot="1" noChangeAspect="1" noChangeArrowheads="1" noTextEdit="1"/>
          </p:cNvSpPr>
          <p:nvPr>
            <p:ph type="sldImg"/>
          </p:nvPr>
        </p:nvSpPr>
        <p:spPr>
          <a:ln/>
        </p:spPr>
      </p:sp>
      <p:sp>
        <p:nvSpPr>
          <p:cNvPr id="60928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691740183"/>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F028A13-2B0D-4C93-856F-B30AF856E5AB}" type="slidenum">
              <a:rPr lang="de-DE" altLang="de-DE" smtClean="0"/>
              <a:pPr eaLnBrk="1" hangingPunct="1"/>
              <a:t>417</a:t>
            </a:fld>
            <a:endParaRPr lang="de-DE" altLang="de-DE"/>
          </a:p>
        </p:txBody>
      </p:sp>
      <p:sp>
        <p:nvSpPr>
          <p:cNvPr id="894979" name="Rectangle 2"/>
          <p:cNvSpPr>
            <a:spLocks noGrp="1" noRot="1" noChangeAspect="1" noChangeArrowheads="1" noTextEdit="1"/>
          </p:cNvSpPr>
          <p:nvPr>
            <p:ph type="sldImg"/>
          </p:nvPr>
        </p:nvSpPr>
        <p:spPr>
          <a:ln/>
        </p:spPr>
      </p:sp>
      <p:sp>
        <p:nvSpPr>
          <p:cNvPr id="89498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623627458"/>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DCC0735-685A-4697-B502-A1704E52EC7C}" type="slidenum">
              <a:rPr lang="de-DE" altLang="de-DE" smtClean="0"/>
              <a:pPr eaLnBrk="1" hangingPunct="1"/>
              <a:t>418</a:t>
            </a:fld>
            <a:endParaRPr lang="de-DE" altLang="de-DE"/>
          </a:p>
        </p:txBody>
      </p:sp>
      <p:sp>
        <p:nvSpPr>
          <p:cNvPr id="896003" name="Rectangle 2"/>
          <p:cNvSpPr>
            <a:spLocks noGrp="1" noRot="1" noChangeAspect="1" noChangeArrowheads="1" noTextEdit="1"/>
          </p:cNvSpPr>
          <p:nvPr>
            <p:ph type="sldImg"/>
          </p:nvPr>
        </p:nvSpPr>
        <p:spPr>
          <a:ln/>
        </p:spPr>
      </p:sp>
      <p:sp>
        <p:nvSpPr>
          <p:cNvPr id="89600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4070438769"/>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318C336-A0D9-4A19-A9C2-959ADAB49CAC}" type="slidenum">
              <a:rPr lang="de-DE" altLang="de-DE" smtClean="0"/>
              <a:pPr eaLnBrk="1" hangingPunct="1"/>
              <a:t>419</a:t>
            </a:fld>
            <a:endParaRPr lang="de-DE" altLang="de-DE"/>
          </a:p>
        </p:txBody>
      </p:sp>
      <p:sp>
        <p:nvSpPr>
          <p:cNvPr id="897027" name="Rectangle 2"/>
          <p:cNvSpPr>
            <a:spLocks noGrp="1" noRot="1" noChangeAspect="1" noChangeArrowheads="1" noTextEdit="1"/>
          </p:cNvSpPr>
          <p:nvPr>
            <p:ph type="sldImg"/>
          </p:nvPr>
        </p:nvSpPr>
        <p:spPr>
          <a:ln/>
        </p:spPr>
      </p:sp>
      <p:sp>
        <p:nvSpPr>
          <p:cNvPr id="89702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131264554"/>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05265D8-FF63-4AC9-B09E-110BEC63453B}" type="slidenum">
              <a:rPr lang="de-DE" altLang="de-DE" smtClean="0"/>
              <a:pPr eaLnBrk="1" hangingPunct="1"/>
              <a:t>420</a:t>
            </a:fld>
            <a:endParaRPr lang="de-DE" altLang="de-DE"/>
          </a:p>
        </p:txBody>
      </p:sp>
      <p:sp>
        <p:nvSpPr>
          <p:cNvPr id="898051" name="Rectangle 2"/>
          <p:cNvSpPr>
            <a:spLocks noGrp="1" noRot="1" noChangeAspect="1" noChangeArrowheads="1" noTextEdit="1"/>
          </p:cNvSpPr>
          <p:nvPr>
            <p:ph type="sldImg"/>
          </p:nvPr>
        </p:nvSpPr>
        <p:spPr>
          <a:ln/>
        </p:spPr>
      </p:sp>
      <p:sp>
        <p:nvSpPr>
          <p:cNvPr id="89805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836121256"/>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A9C6364-B82D-4309-9D61-17B18DEDDE5C}" type="slidenum">
              <a:rPr lang="de-DE" altLang="de-DE" smtClean="0"/>
              <a:pPr eaLnBrk="1" hangingPunct="1"/>
              <a:t>421</a:t>
            </a:fld>
            <a:endParaRPr lang="de-DE" altLang="de-DE"/>
          </a:p>
        </p:txBody>
      </p:sp>
      <p:sp>
        <p:nvSpPr>
          <p:cNvPr id="899075" name="Rectangle 2"/>
          <p:cNvSpPr>
            <a:spLocks noGrp="1" noRot="1" noChangeAspect="1" noChangeArrowheads="1" noTextEdit="1"/>
          </p:cNvSpPr>
          <p:nvPr>
            <p:ph type="sldImg"/>
          </p:nvPr>
        </p:nvSpPr>
        <p:spPr>
          <a:ln/>
        </p:spPr>
      </p:sp>
      <p:sp>
        <p:nvSpPr>
          <p:cNvPr id="89907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39738612"/>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713251A-DD6F-4EC1-B60E-327E6C52ED01}" type="slidenum">
              <a:rPr lang="de-DE" altLang="de-DE" smtClean="0"/>
              <a:pPr eaLnBrk="1" hangingPunct="1"/>
              <a:t>422</a:t>
            </a:fld>
            <a:endParaRPr lang="de-DE" altLang="de-DE"/>
          </a:p>
        </p:txBody>
      </p:sp>
      <p:sp>
        <p:nvSpPr>
          <p:cNvPr id="900099" name="Rectangle 2"/>
          <p:cNvSpPr>
            <a:spLocks noGrp="1" noRot="1" noChangeAspect="1" noChangeArrowheads="1" noTextEdit="1"/>
          </p:cNvSpPr>
          <p:nvPr>
            <p:ph type="sldImg"/>
          </p:nvPr>
        </p:nvSpPr>
        <p:spPr>
          <a:ln/>
        </p:spPr>
      </p:sp>
      <p:sp>
        <p:nvSpPr>
          <p:cNvPr id="90010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263699788"/>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84FF61B-8495-438F-8C21-C9E91EE13F35}" type="slidenum">
              <a:rPr lang="de-DE" altLang="de-DE" smtClean="0"/>
              <a:pPr eaLnBrk="1" hangingPunct="1"/>
              <a:t>423</a:t>
            </a:fld>
            <a:endParaRPr lang="de-DE" altLang="de-DE"/>
          </a:p>
        </p:txBody>
      </p:sp>
      <p:sp>
        <p:nvSpPr>
          <p:cNvPr id="901123" name="Rectangle 2"/>
          <p:cNvSpPr>
            <a:spLocks noGrp="1" noRot="1" noChangeAspect="1" noChangeArrowheads="1" noTextEdit="1"/>
          </p:cNvSpPr>
          <p:nvPr>
            <p:ph type="sldImg"/>
          </p:nvPr>
        </p:nvSpPr>
        <p:spPr>
          <a:ln/>
        </p:spPr>
      </p:sp>
      <p:sp>
        <p:nvSpPr>
          <p:cNvPr id="90112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761280947"/>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19F63DA-4EFE-4692-9F7B-37DA60216011}" type="slidenum">
              <a:rPr lang="de-DE" altLang="de-DE" smtClean="0"/>
              <a:pPr eaLnBrk="1" hangingPunct="1"/>
              <a:t>424</a:t>
            </a:fld>
            <a:endParaRPr lang="de-DE" altLang="de-DE"/>
          </a:p>
        </p:txBody>
      </p:sp>
      <p:sp>
        <p:nvSpPr>
          <p:cNvPr id="902147" name="Rectangle 2"/>
          <p:cNvSpPr>
            <a:spLocks noGrp="1" noRot="1" noChangeAspect="1" noChangeArrowheads="1" noTextEdit="1"/>
          </p:cNvSpPr>
          <p:nvPr>
            <p:ph type="sldImg"/>
          </p:nvPr>
        </p:nvSpPr>
        <p:spPr>
          <a:ln/>
        </p:spPr>
      </p:sp>
      <p:sp>
        <p:nvSpPr>
          <p:cNvPr id="90214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44728930"/>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56BF5FC-6C96-4BFB-83E9-BE380371191A}" type="slidenum">
              <a:rPr lang="de-DE" altLang="de-DE" smtClean="0"/>
              <a:pPr eaLnBrk="1" hangingPunct="1"/>
              <a:t>425</a:t>
            </a:fld>
            <a:endParaRPr lang="de-DE" altLang="de-DE"/>
          </a:p>
        </p:txBody>
      </p:sp>
      <p:sp>
        <p:nvSpPr>
          <p:cNvPr id="903171" name="Rectangle 2"/>
          <p:cNvSpPr>
            <a:spLocks noGrp="1" noRot="1" noChangeAspect="1" noChangeArrowheads="1" noTextEdit="1"/>
          </p:cNvSpPr>
          <p:nvPr>
            <p:ph type="sldImg"/>
          </p:nvPr>
        </p:nvSpPr>
        <p:spPr>
          <a:ln/>
        </p:spPr>
      </p:sp>
      <p:sp>
        <p:nvSpPr>
          <p:cNvPr id="90317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049156735"/>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29D1DB4-5904-46A9-ABF3-CC690E71120A}" type="slidenum">
              <a:rPr lang="de-DE" altLang="de-DE" smtClean="0"/>
              <a:pPr eaLnBrk="1" hangingPunct="1"/>
              <a:t>426</a:t>
            </a:fld>
            <a:endParaRPr lang="de-DE" altLang="de-DE"/>
          </a:p>
        </p:txBody>
      </p:sp>
      <p:sp>
        <p:nvSpPr>
          <p:cNvPr id="904195" name="Rectangle 2"/>
          <p:cNvSpPr>
            <a:spLocks noGrp="1" noRot="1" noChangeAspect="1" noChangeArrowheads="1" noTextEdit="1"/>
          </p:cNvSpPr>
          <p:nvPr>
            <p:ph type="sldImg"/>
          </p:nvPr>
        </p:nvSpPr>
        <p:spPr>
          <a:ln/>
        </p:spPr>
      </p:sp>
      <p:sp>
        <p:nvSpPr>
          <p:cNvPr id="90419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7881878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287A629-1357-4F9F-917B-00AA0AF01DE8}" type="slidenum">
              <a:rPr lang="de-DE" altLang="de-DE" smtClean="0"/>
              <a:pPr eaLnBrk="1" hangingPunct="1"/>
              <a:t>34</a:t>
            </a:fld>
            <a:endParaRPr lang="de-DE" altLang="de-DE"/>
          </a:p>
        </p:txBody>
      </p:sp>
      <p:sp>
        <p:nvSpPr>
          <p:cNvPr id="610307" name="Rectangle 2"/>
          <p:cNvSpPr>
            <a:spLocks noGrp="1" noRot="1" noChangeAspect="1" noChangeArrowheads="1" noTextEdit="1"/>
          </p:cNvSpPr>
          <p:nvPr>
            <p:ph type="sldImg"/>
          </p:nvPr>
        </p:nvSpPr>
        <p:spPr>
          <a:ln/>
        </p:spPr>
      </p:sp>
      <p:sp>
        <p:nvSpPr>
          <p:cNvPr id="61030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621441262"/>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0255A2A-3AC9-4C43-8ED6-43F820736128}" type="slidenum">
              <a:rPr lang="de-DE" altLang="de-DE" smtClean="0"/>
              <a:pPr eaLnBrk="1" hangingPunct="1"/>
              <a:t>427</a:t>
            </a:fld>
            <a:endParaRPr lang="de-DE" altLang="de-DE"/>
          </a:p>
        </p:txBody>
      </p:sp>
      <p:sp>
        <p:nvSpPr>
          <p:cNvPr id="905219" name="Rectangle 2"/>
          <p:cNvSpPr>
            <a:spLocks noGrp="1" noRot="1" noChangeAspect="1" noChangeArrowheads="1" noTextEdit="1"/>
          </p:cNvSpPr>
          <p:nvPr>
            <p:ph type="sldImg"/>
          </p:nvPr>
        </p:nvSpPr>
        <p:spPr>
          <a:ln/>
        </p:spPr>
      </p:sp>
      <p:sp>
        <p:nvSpPr>
          <p:cNvPr id="90522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933337699"/>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653939A-E757-42A8-A84A-51AB4813E822}" type="slidenum">
              <a:rPr lang="de-DE" altLang="de-DE" smtClean="0"/>
              <a:pPr eaLnBrk="1" hangingPunct="1"/>
              <a:t>428</a:t>
            </a:fld>
            <a:endParaRPr lang="de-DE" altLang="de-DE"/>
          </a:p>
        </p:txBody>
      </p:sp>
      <p:sp>
        <p:nvSpPr>
          <p:cNvPr id="906243" name="Rectangle 2"/>
          <p:cNvSpPr>
            <a:spLocks noGrp="1" noRot="1" noChangeAspect="1" noChangeArrowheads="1" noTextEdit="1"/>
          </p:cNvSpPr>
          <p:nvPr>
            <p:ph type="sldImg"/>
          </p:nvPr>
        </p:nvSpPr>
        <p:spPr>
          <a:ln/>
        </p:spPr>
      </p:sp>
      <p:sp>
        <p:nvSpPr>
          <p:cNvPr id="90624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865225803"/>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D7C92D8-B67E-4C9B-A2F4-0F6BFA3CD041}" type="slidenum">
              <a:rPr lang="de-DE" altLang="de-DE" smtClean="0"/>
              <a:pPr eaLnBrk="1" hangingPunct="1"/>
              <a:t>429</a:t>
            </a:fld>
            <a:endParaRPr lang="de-DE" altLang="de-DE"/>
          </a:p>
        </p:txBody>
      </p:sp>
      <p:sp>
        <p:nvSpPr>
          <p:cNvPr id="907267" name="Rectangle 2"/>
          <p:cNvSpPr>
            <a:spLocks noGrp="1" noRot="1" noChangeAspect="1" noChangeArrowheads="1" noTextEdit="1"/>
          </p:cNvSpPr>
          <p:nvPr>
            <p:ph type="sldImg"/>
          </p:nvPr>
        </p:nvSpPr>
        <p:spPr>
          <a:ln/>
        </p:spPr>
      </p:sp>
      <p:sp>
        <p:nvSpPr>
          <p:cNvPr id="90726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542032743"/>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CF5A80D-E3B1-4760-B43B-8E52841E469B}" type="slidenum">
              <a:rPr lang="de-DE" altLang="de-DE" smtClean="0"/>
              <a:pPr eaLnBrk="1" hangingPunct="1"/>
              <a:t>430</a:t>
            </a:fld>
            <a:endParaRPr lang="de-DE" altLang="de-DE"/>
          </a:p>
        </p:txBody>
      </p:sp>
      <p:sp>
        <p:nvSpPr>
          <p:cNvPr id="908291" name="Rectangle 2"/>
          <p:cNvSpPr>
            <a:spLocks noGrp="1" noRot="1" noChangeAspect="1" noChangeArrowheads="1" noTextEdit="1"/>
          </p:cNvSpPr>
          <p:nvPr>
            <p:ph type="sldImg"/>
          </p:nvPr>
        </p:nvSpPr>
        <p:spPr>
          <a:ln/>
        </p:spPr>
      </p:sp>
      <p:sp>
        <p:nvSpPr>
          <p:cNvPr id="90829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193089091"/>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ED19BF1-982E-435B-99CF-8FA9523364EC}" type="slidenum">
              <a:rPr lang="de-DE" altLang="de-DE" smtClean="0"/>
              <a:pPr eaLnBrk="1" hangingPunct="1"/>
              <a:t>431</a:t>
            </a:fld>
            <a:endParaRPr lang="de-DE" altLang="de-DE"/>
          </a:p>
        </p:txBody>
      </p:sp>
      <p:sp>
        <p:nvSpPr>
          <p:cNvPr id="909315" name="Rectangle 2"/>
          <p:cNvSpPr>
            <a:spLocks noGrp="1" noRot="1" noChangeAspect="1" noChangeArrowheads="1" noTextEdit="1"/>
          </p:cNvSpPr>
          <p:nvPr>
            <p:ph type="sldImg"/>
          </p:nvPr>
        </p:nvSpPr>
        <p:spPr>
          <a:ln/>
        </p:spPr>
      </p:sp>
      <p:sp>
        <p:nvSpPr>
          <p:cNvPr id="90931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860861922"/>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088B737-5556-48B6-A542-FC1AA42F8348}" type="slidenum">
              <a:rPr lang="de-DE" altLang="de-DE" smtClean="0"/>
              <a:pPr eaLnBrk="1" hangingPunct="1"/>
              <a:t>432</a:t>
            </a:fld>
            <a:endParaRPr lang="de-DE" altLang="de-DE"/>
          </a:p>
        </p:txBody>
      </p:sp>
      <p:sp>
        <p:nvSpPr>
          <p:cNvPr id="910339" name="Rectangle 2"/>
          <p:cNvSpPr>
            <a:spLocks noGrp="1" noRot="1" noChangeAspect="1" noChangeArrowheads="1" noTextEdit="1"/>
          </p:cNvSpPr>
          <p:nvPr>
            <p:ph type="sldImg"/>
          </p:nvPr>
        </p:nvSpPr>
        <p:spPr>
          <a:ln/>
        </p:spPr>
      </p:sp>
      <p:sp>
        <p:nvSpPr>
          <p:cNvPr id="91034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442751392"/>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7EA3245-3CBE-4054-BE82-9D9EBC3EA962}" type="slidenum">
              <a:rPr lang="de-DE" altLang="de-DE" smtClean="0"/>
              <a:pPr eaLnBrk="1" hangingPunct="1"/>
              <a:t>433</a:t>
            </a:fld>
            <a:endParaRPr lang="de-DE" altLang="de-DE"/>
          </a:p>
        </p:txBody>
      </p:sp>
      <p:sp>
        <p:nvSpPr>
          <p:cNvPr id="911363" name="Rectangle 2"/>
          <p:cNvSpPr>
            <a:spLocks noGrp="1" noRot="1" noChangeAspect="1" noChangeArrowheads="1" noTextEdit="1"/>
          </p:cNvSpPr>
          <p:nvPr>
            <p:ph type="sldImg"/>
          </p:nvPr>
        </p:nvSpPr>
        <p:spPr>
          <a:ln/>
        </p:spPr>
      </p:sp>
      <p:sp>
        <p:nvSpPr>
          <p:cNvPr id="91136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4007620797"/>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45CCCF6-5C66-4595-86C2-5DFEE8865BF1}" type="slidenum">
              <a:rPr lang="de-DE" altLang="de-DE" smtClean="0"/>
              <a:pPr eaLnBrk="1" hangingPunct="1"/>
              <a:t>434</a:t>
            </a:fld>
            <a:endParaRPr lang="de-DE" altLang="de-DE"/>
          </a:p>
        </p:txBody>
      </p:sp>
      <p:sp>
        <p:nvSpPr>
          <p:cNvPr id="912387" name="Rectangle 2"/>
          <p:cNvSpPr>
            <a:spLocks noGrp="1" noRot="1" noChangeAspect="1" noChangeArrowheads="1" noTextEdit="1"/>
          </p:cNvSpPr>
          <p:nvPr>
            <p:ph type="sldImg"/>
          </p:nvPr>
        </p:nvSpPr>
        <p:spPr>
          <a:ln/>
        </p:spPr>
      </p:sp>
      <p:sp>
        <p:nvSpPr>
          <p:cNvPr id="91238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509661221"/>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1485E79-B708-4F28-9B42-32F0EFE8A22D}" type="slidenum">
              <a:rPr lang="de-DE" altLang="de-DE" smtClean="0"/>
              <a:pPr eaLnBrk="1" hangingPunct="1"/>
              <a:t>436</a:t>
            </a:fld>
            <a:endParaRPr lang="de-DE" altLang="de-DE"/>
          </a:p>
        </p:txBody>
      </p:sp>
      <p:sp>
        <p:nvSpPr>
          <p:cNvPr id="913411" name="Rectangle 2"/>
          <p:cNvSpPr>
            <a:spLocks noGrp="1" noRot="1" noChangeAspect="1" noChangeArrowheads="1" noTextEdit="1"/>
          </p:cNvSpPr>
          <p:nvPr>
            <p:ph type="sldImg"/>
          </p:nvPr>
        </p:nvSpPr>
        <p:spPr>
          <a:ln/>
        </p:spPr>
      </p:sp>
      <p:sp>
        <p:nvSpPr>
          <p:cNvPr id="91341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4105083651"/>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7665EB7-89C7-4BD8-85C5-E97A046E7146}" type="slidenum">
              <a:rPr lang="de-DE" altLang="de-DE" smtClean="0"/>
              <a:pPr eaLnBrk="1" hangingPunct="1"/>
              <a:t>437</a:t>
            </a:fld>
            <a:endParaRPr lang="de-DE" altLang="de-DE"/>
          </a:p>
        </p:txBody>
      </p:sp>
      <p:sp>
        <p:nvSpPr>
          <p:cNvPr id="914435" name="Rectangle 2"/>
          <p:cNvSpPr>
            <a:spLocks noGrp="1" noRot="1" noChangeAspect="1" noChangeArrowheads="1" noTextEdit="1"/>
          </p:cNvSpPr>
          <p:nvPr>
            <p:ph type="sldImg"/>
          </p:nvPr>
        </p:nvSpPr>
        <p:spPr>
          <a:ln/>
        </p:spPr>
      </p:sp>
      <p:sp>
        <p:nvSpPr>
          <p:cNvPr id="91443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6784290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AA848F6-B884-4250-BCA9-BC45D5B2DBE1}" type="slidenum">
              <a:rPr lang="de-DE" altLang="de-DE" smtClean="0"/>
              <a:pPr eaLnBrk="1" hangingPunct="1"/>
              <a:t>35</a:t>
            </a:fld>
            <a:endParaRPr lang="de-DE" altLang="de-DE"/>
          </a:p>
        </p:txBody>
      </p:sp>
      <p:sp>
        <p:nvSpPr>
          <p:cNvPr id="611331" name="Rectangle 2"/>
          <p:cNvSpPr>
            <a:spLocks noGrp="1" noRot="1" noChangeAspect="1" noChangeArrowheads="1" noTextEdit="1"/>
          </p:cNvSpPr>
          <p:nvPr>
            <p:ph type="sldImg"/>
          </p:nvPr>
        </p:nvSpPr>
        <p:spPr>
          <a:ln/>
        </p:spPr>
      </p:sp>
      <p:sp>
        <p:nvSpPr>
          <p:cNvPr id="61133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185120330"/>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092792B-2594-4586-83E4-23EE34178E39}" type="slidenum">
              <a:rPr lang="de-DE" altLang="de-DE" smtClean="0"/>
              <a:pPr eaLnBrk="1" hangingPunct="1"/>
              <a:t>439</a:t>
            </a:fld>
            <a:endParaRPr lang="de-DE" altLang="de-DE"/>
          </a:p>
        </p:txBody>
      </p:sp>
      <p:sp>
        <p:nvSpPr>
          <p:cNvPr id="915459" name="Rectangle 2"/>
          <p:cNvSpPr>
            <a:spLocks noGrp="1" noRot="1" noChangeAspect="1" noChangeArrowheads="1" noTextEdit="1"/>
          </p:cNvSpPr>
          <p:nvPr>
            <p:ph type="sldImg"/>
          </p:nvPr>
        </p:nvSpPr>
        <p:spPr>
          <a:ln/>
        </p:spPr>
      </p:sp>
      <p:sp>
        <p:nvSpPr>
          <p:cNvPr id="91546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202868077"/>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5015114-647A-4B7B-93A8-7B98A0228653}" type="slidenum">
              <a:rPr lang="de-DE" altLang="de-DE" smtClean="0"/>
              <a:pPr eaLnBrk="1" hangingPunct="1"/>
              <a:t>440</a:t>
            </a:fld>
            <a:endParaRPr lang="de-DE" altLang="de-DE"/>
          </a:p>
        </p:txBody>
      </p:sp>
      <p:sp>
        <p:nvSpPr>
          <p:cNvPr id="916483" name="Rectangle 2"/>
          <p:cNvSpPr>
            <a:spLocks noGrp="1" noRot="1" noChangeAspect="1" noChangeArrowheads="1" noTextEdit="1"/>
          </p:cNvSpPr>
          <p:nvPr>
            <p:ph type="sldImg"/>
          </p:nvPr>
        </p:nvSpPr>
        <p:spPr>
          <a:ln/>
        </p:spPr>
      </p:sp>
      <p:sp>
        <p:nvSpPr>
          <p:cNvPr id="91648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309953544"/>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A07CF3B-1CA4-4583-A631-4EF813DF1590}" type="slidenum">
              <a:rPr lang="de-DE" altLang="de-DE" smtClean="0"/>
              <a:pPr eaLnBrk="1" hangingPunct="1"/>
              <a:t>441</a:t>
            </a:fld>
            <a:endParaRPr lang="de-DE" altLang="de-DE"/>
          </a:p>
        </p:txBody>
      </p:sp>
      <p:sp>
        <p:nvSpPr>
          <p:cNvPr id="917507" name="Rectangle 2"/>
          <p:cNvSpPr>
            <a:spLocks noGrp="1" noRot="1" noChangeAspect="1" noChangeArrowheads="1" noTextEdit="1"/>
          </p:cNvSpPr>
          <p:nvPr>
            <p:ph type="sldImg"/>
          </p:nvPr>
        </p:nvSpPr>
        <p:spPr>
          <a:ln/>
        </p:spPr>
      </p:sp>
      <p:sp>
        <p:nvSpPr>
          <p:cNvPr id="91750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320493652"/>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D3502C0-DF8F-4B81-A8B7-36AD50CA0C8D}" type="slidenum">
              <a:rPr lang="de-DE" altLang="de-DE" smtClean="0"/>
              <a:pPr eaLnBrk="1" hangingPunct="1"/>
              <a:t>442</a:t>
            </a:fld>
            <a:endParaRPr lang="de-DE" altLang="de-DE"/>
          </a:p>
        </p:txBody>
      </p:sp>
      <p:sp>
        <p:nvSpPr>
          <p:cNvPr id="918531" name="Rectangle 2"/>
          <p:cNvSpPr>
            <a:spLocks noGrp="1" noRot="1" noChangeAspect="1" noChangeArrowheads="1" noTextEdit="1"/>
          </p:cNvSpPr>
          <p:nvPr>
            <p:ph type="sldImg"/>
          </p:nvPr>
        </p:nvSpPr>
        <p:spPr>
          <a:ln/>
        </p:spPr>
      </p:sp>
      <p:sp>
        <p:nvSpPr>
          <p:cNvPr id="91853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682458123"/>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715284E-B715-4A2F-A574-E611ACB79B15}" type="slidenum">
              <a:rPr lang="de-DE" altLang="de-DE" smtClean="0"/>
              <a:pPr eaLnBrk="1" hangingPunct="1"/>
              <a:t>443</a:t>
            </a:fld>
            <a:endParaRPr lang="de-DE" altLang="de-DE"/>
          </a:p>
        </p:txBody>
      </p:sp>
      <p:sp>
        <p:nvSpPr>
          <p:cNvPr id="919555" name="Rectangle 2"/>
          <p:cNvSpPr>
            <a:spLocks noGrp="1" noRot="1" noChangeAspect="1" noChangeArrowheads="1" noTextEdit="1"/>
          </p:cNvSpPr>
          <p:nvPr>
            <p:ph type="sldImg"/>
          </p:nvPr>
        </p:nvSpPr>
        <p:spPr>
          <a:ln/>
        </p:spPr>
      </p:sp>
      <p:sp>
        <p:nvSpPr>
          <p:cNvPr id="91955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414708678"/>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AB0C516-AE5B-433F-BB0E-DF7C012469D0}" type="slidenum">
              <a:rPr lang="de-DE" altLang="de-DE" smtClean="0"/>
              <a:pPr eaLnBrk="1" hangingPunct="1"/>
              <a:t>444</a:t>
            </a:fld>
            <a:endParaRPr lang="de-DE" altLang="de-DE"/>
          </a:p>
        </p:txBody>
      </p:sp>
      <p:sp>
        <p:nvSpPr>
          <p:cNvPr id="920579" name="Rectangle 2"/>
          <p:cNvSpPr>
            <a:spLocks noGrp="1" noRot="1" noChangeAspect="1" noChangeArrowheads="1" noTextEdit="1"/>
          </p:cNvSpPr>
          <p:nvPr>
            <p:ph type="sldImg"/>
          </p:nvPr>
        </p:nvSpPr>
        <p:spPr>
          <a:ln/>
        </p:spPr>
      </p:sp>
      <p:sp>
        <p:nvSpPr>
          <p:cNvPr id="92058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511649700"/>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45634C7-CB15-427F-8B95-1B395D767E0B}" type="slidenum">
              <a:rPr lang="de-DE" altLang="de-DE" smtClean="0"/>
              <a:pPr eaLnBrk="1" hangingPunct="1"/>
              <a:t>445</a:t>
            </a:fld>
            <a:endParaRPr lang="de-DE" altLang="de-DE"/>
          </a:p>
        </p:txBody>
      </p:sp>
      <p:sp>
        <p:nvSpPr>
          <p:cNvPr id="921603" name="Rectangle 2"/>
          <p:cNvSpPr>
            <a:spLocks noGrp="1" noRot="1" noChangeAspect="1" noChangeArrowheads="1" noTextEdit="1"/>
          </p:cNvSpPr>
          <p:nvPr>
            <p:ph type="sldImg"/>
          </p:nvPr>
        </p:nvSpPr>
        <p:spPr>
          <a:ln/>
        </p:spPr>
      </p:sp>
      <p:sp>
        <p:nvSpPr>
          <p:cNvPr id="92160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645126486"/>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96F2D34-7472-44A1-ACEB-C91256BEDBF4}" type="slidenum">
              <a:rPr lang="de-DE" altLang="de-DE" smtClean="0"/>
              <a:pPr eaLnBrk="1" hangingPunct="1"/>
              <a:t>446</a:t>
            </a:fld>
            <a:endParaRPr lang="de-DE" altLang="de-DE"/>
          </a:p>
        </p:txBody>
      </p:sp>
      <p:sp>
        <p:nvSpPr>
          <p:cNvPr id="922627" name="Rectangle 2"/>
          <p:cNvSpPr>
            <a:spLocks noGrp="1" noRot="1" noChangeAspect="1" noChangeArrowheads="1" noTextEdit="1"/>
          </p:cNvSpPr>
          <p:nvPr>
            <p:ph type="sldImg"/>
          </p:nvPr>
        </p:nvSpPr>
        <p:spPr>
          <a:ln/>
        </p:spPr>
      </p:sp>
      <p:sp>
        <p:nvSpPr>
          <p:cNvPr id="92262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4030502962"/>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831681B-7FEC-4E60-AF68-A15BF347E02D}" type="slidenum">
              <a:rPr lang="de-DE" altLang="de-DE" smtClean="0"/>
              <a:pPr eaLnBrk="1" hangingPunct="1"/>
              <a:t>447</a:t>
            </a:fld>
            <a:endParaRPr lang="de-DE" altLang="de-DE"/>
          </a:p>
        </p:txBody>
      </p:sp>
      <p:sp>
        <p:nvSpPr>
          <p:cNvPr id="923651" name="Rectangle 2"/>
          <p:cNvSpPr>
            <a:spLocks noGrp="1" noRot="1" noChangeAspect="1" noChangeArrowheads="1" noTextEdit="1"/>
          </p:cNvSpPr>
          <p:nvPr>
            <p:ph type="sldImg"/>
          </p:nvPr>
        </p:nvSpPr>
        <p:spPr>
          <a:ln/>
        </p:spPr>
      </p:sp>
      <p:sp>
        <p:nvSpPr>
          <p:cNvPr id="92365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629337278"/>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083F86E-00C2-4544-A00E-47404CD88437}" type="slidenum">
              <a:rPr lang="de-DE" altLang="de-DE" smtClean="0"/>
              <a:pPr eaLnBrk="1" hangingPunct="1"/>
              <a:t>448</a:t>
            </a:fld>
            <a:endParaRPr lang="de-DE" altLang="de-DE"/>
          </a:p>
        </p:txBody>
      </p:sp>
      <p:sp>
        <p:nvSpPr>
          <p:cNvPr id="924675" name="Rectangle 2"/>
          <p:cNvSpPr>
            <a:spLocks noGrp="1" noRot="1" noChangeAspect="1" noChangeArrowheads="1" noTextEdit="1"/>
          </p:cNvSpPr>
          <p:nvPr>
            <p:ph type="sldImg"/>
          </p:nvPr>
        </p:nvSpPr>
        <p:spPr>
          <a:ln/>
        </p:spPr>
      </p:sp>
      <p:sp>
        <p:nvSpPr>
          <p:cNvPr id="92467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7717170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57E5E19-C634-4E99-A87E-3DBBECBF1122}" type="slidenum">
              <a:rPr lang="de-DE" altLang="de-DE" smtClean="0"/>
              <a:pPr eaLnBrk="1" hangingPunct="1"/>
              <a:t>36</a:t>
            </a:fld>
            <a:endParaRPr lang="de-DE" altLang="de-DE"/>
          </a:p>
        </p:txBody>
      </p:sp>
      <p:sp>
        <p:nvSpPr>
          <p:cNvPr id="612355" name="Rectangle 2"/>
          <p:cNvSpPr>
            <a:spLocks noGrp="1" noRot="1" noChangeAspect="1" noChangeArrowheads="1" noTextEdit="1"/>
          </p:cNvSpPr>
          <p:nvPr>
            <p:ph type="sldImg"/>
          </p:nvPr>
        </p:nvSpPr>
        <p:spPr>
          <a:ln/>
        </p:spPr>
      </p:sp>
      <p:sp>
        <p:nvSpPr>
          <p:cNvPr id="61235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9309088"/>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998D904-FEC0-48F2-AAF8-BC24A0DC8891}" type="slidenum">
              <a:rPr lang="de-DE" altLang="de-DE" smtClean="0"/>
              <a:pPr eaLnBrk="1" hangingPunct="1"/>
              <a:t>449</a:t>
            </a:fld>
            <a:endParaRPr lang="de-DE" altLang="de-DE"/>
          </a:p>
        </p:txBody>
      </p:sp>
      <p:sp>
        <p:nvSpPr>
          <p:cNvPr id="925699" name="Rectangle 2"/>
          <p:cNvSpPr>
            <a:spLocks noGrp="1" noRot="1" noChangeAspect="1" noChangeArrowheads="1" noTextEdit="1"/>
          </p:cNvSpPr>
          <p:nvPr>
            <p:ph type="sldImg"/>
          </p:nvPr>
        </p:nvSpPr>
        <p:spPr>
          <a:ln/>
        </p:spPr>
      </p:sp>
      <p:sp>
        <p:nvSpPr>
          <p:cNvPr id="92570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74698272"/>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EFE064E-F64B-436F-B37B-AFEDA016A34B}" type="slidenum">
              <a:rPr lang="de-DE" altLang="de-DE" smtClean="0"/>
              <a:pPr eaLnBrk="1" hangingPunct="1"/>
              <a:t>450</a:t>
            </a:fld>
            <a:endParaRPr lang="de-DE" altLang="de-DE"/>
          </a:p>
        </p:txBody>
      </p:sp>
      <p:sp>
        <p:nvSpPr>
          <p:cNvPr id="926723" name="Rectangle 2"/>
          <p:cNvSpPr>
            <a:spLocks noGrp="1" noRot="1" noChangeAspect="1" noChangeArrowheads="1" noTextEdit="1"/>
          </p:cNvSpPr>
          <p:nvPr>
            <p:ph type="sldImg"/>
          </p:nvPr>
        </p:nvSpPr>
        <p:spPr>
          <a:ln/>
        </p:spPr>
      </p:sp>
      <p:sp>
        <p:nvSpPr>
          <p:cNvPr id="92672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518665182"/>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65F5CD0-11C0-44A6-8DBA-1CFFAB94C110}" type="slidenum">
              <a:rPr lang="de-DE" altLang="de-DE" smtClean="0"/>
              <a:pPr eaLnBrk="1" hangingPunct="1"/>
              <a:t>451</a:t>
            </a:fld>
            <a:endParaRPr lang="de-DE" altLang="de-DE"/>
          </a:p>
        </p:txBody>
      </p:sp>
      <p:sp>
        <p:nvSpPr>
          <p:cNvPr id="927747" name="Rectangle 2"/>
          <p:cNvSpPr>
            <a:spLocks noGrp="1" noRot="1" noChangeAspect="1" noChangeArrowheads="1" noTextEdit="1"/>
          </p:cNvSpPr>
          <p:nvPr>
            <p:ph type="sldImg"/>
          </p:nvPr>
        </p:nvSpPr>
        <p:spPr>
          <a:ln/>
        </p:spPr>
      </p:sp>
      <p:sp>
        <p:nvSpPr>
          <p:cNvPr id="92774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702152053"/>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3FDF3BF-D51C-4664-87D8-E01883B2C3A4}" type="slidenum">
              <a:rPr lang="de-DE" altLang="de-DE" smtClean="0"/>
              <a:pPr eaLnBrk="1" hangingPunct="1"/>
              <a:t>452</a:t>
            </a:fld>
            <a:endParaRPr lang="de-DE" altLang="de-DE"/>
          </a:p>
        </p:txBody>
      </p:sp>
      <p:sp>
        <p:nvSpPr>
          <p:cNvPr id="928771" name="Rectangle 2"/>
          <p:cNvSpPr>
            <a:spLocks noGrp="1" noRot="1" noChangeAspect="1" noChangeArrowheads="1" noTextEdit="1"/>
          </p:cNvSpPr>
          <p:nvPr>
            <p:ph type="sldImg"/>
          </p:nvPr>
        </p:nvSpPr>
        <p:spPr>
          <a:ln/>
        </p:spPr>
      </p:sp>
      <p:sp>
        <p:nvSpPr>
          <p:cNvPr id="92877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832172348"/>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EA035EA-7EFE-4E48-ABF2-33132A18F2F0}" type="slidenum">
              <a:rPr lang="de-DE" altLang="de-DE" smtClean="0"/>
              <a:pPr eaLnBrk="1" hangingPunct="1"/>
              <a:t>453</a:t>
            </a:fld>
            <a:endParaRPr lang="de-DE" altLang="de-DE"/>
          </a:p>
        </p:txBody>
      </p:sp>
      <p:sp>
        <p:nvSpPr>
          <p:cNvPr id="929795" name="Rectangle 2"/>
          <p:cNvSpPr>
            <a:spLocks noGrp="1" noRot="1" noChangeAspect="1" noChangeArrowheads="1" noTextEdit="1"/>
          </p:cNvSpPr>
          <p:nvPr>
            <p:ph type="sldImg"/>
          </p:nvPr>
        </p:nvSpPr>
        <p:spPr>
          <a:ln/>
        </p:spPr>
      </p:sp>
      <p:sp>
        <p:nvSpPr>
          <p:cNvPr id="92979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853367782"/>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D24E91B-0733-49B5-A50F-25883626D509}" type="slidenum">
              <a:rPr lang="de-DE" altLang="de-DE" smtClean="0"/>
              <a:pPr eaLnBrk="1" hangingPunct="1"/>
              <a:t>454</a:t>
            </a:fld>
            <a:endParaRPr lang="de-DE" altLang="de-DE"/>
          </a:p>
        </p:txBody>
      </p:sp>
      <p:sp>
        <p:nvSpPr>
          <p:cNvPr id="930819" name="Rectangle 2"/>
          <p:cNvSpPr>
            <a:spLocks noGrp="1" noRot="1" noChangeAspect="1" noChangeArrowheads="1" noTextEdit="1"/>
          </p:cNvSpPr>
          <p:nvPr>
            <p:ph type="sldImg"/>
          </p:nvPr>
        </p:nvSpPr>
        <p:spPr>
          <a:ln/>
        </p:spPr>
      </p:sp>
      <p:sp>
        <p:nvSpPr>
          <p:cNvPr id="93082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252587835"/>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9832877-DAA3-4676-B52F-50619D209509}" type="slidenum">
              <a:rPr lang="de-DE" altLang="de-DE" smtClean="0"/>
              <a:pPr eaLnBrk="1" hangingPunct="1"/>
              <a:t>455</a:t>
            </a:fld>
            <a:endParaRPr lang="de-DE" altLang="de-DE"/>
          </a:p>
        </p:txBody>
      </p:sp>
      <p:sp>
        <p:nvSpPr>
          <p:cNvPr id="931843" name="Rectangle 2"/>
          <p:cNvSpPr>
            <a:spLocks noGrp="1" noRot="1" noChangeAspect="1" noChangeArrowheads="1" noTextEdit="1"/>
          </p:cNvSpPr>
          <p:nvPr>
            <p:ph type="sldImg"/>
          </p:nvPr>
        </p:nvSpPr>
        <p:spPr>
          <a:ln/>
        </p:spPr>
      </p:sp>
      <p:sp>
        <p:nvSpPr>
          <p:cNvPr id="93184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944643741"/>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6D54316-914A-4317-8397-CB1FF40A546F}" type="slidenum">
              <a:rPr lang="de-DE" altLang="de-DE" smtClean="0"/>
              <a:pPr eaLnBrk="1" hangingPunct="1"/>
              <a:t>456</a:t>
            </a:fld>
            <a:endParaRPr lang="de-DE" altLang="de-DE"/>
          </a:p>
        </p:txBody>
      </p:sp>
      <p:sp>
        <p:nvSpPr>
          <p:cNvPr id="932867" name="Rectangle 2"/>
          <p:cNvSpPr>
            <a:spLocks noGrp="1" noRot="1" noChangeAspect="1" noChangeArrowheads="1" noTextEdit="1"/>
          </p:cNvSpPr>
          <p:nvPr>
            <p:ph type="sldImg"/>
          </p:nvPr>
        </p:nvSpPr>
        <p:spPr>
          <a:ln/>
        </p:spPr>
      </p:sp>
      <p:sp>
        <p:nvSpPr>
          <p:cNvPr id="93286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352806102"/>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78D0BFF-BEAA-49D5-86C0-9225DFF2B0D2}" type="slidenum">
              <a:rPr lang="de-DE" altLang="de-DE" smtClean="0"/>
              <a:pPr eaLnBrk="1" hangingPunct="1"/>
              <a:t>457</a:t>
            </a:fld>
            <a:endParaRPr lang="de-DE" altLang="de-DE"/>
          </a:p>
        </p:txBody>
      </p:sp>
      <p:sp>
        <p:nvSpPr>
          <p:cNvPr id="933891" name="Rectangle 2"/>
          <p:cNvSpPr>
            <a:spLocks noGrp="1" noRot="1" noChangeAspect="1" noChangeArrowheads="1" noTextEdit="1"/>
          </p:cNvSpPr>
          <p:nvPr>
            <p:ph type="sldImg"/>
          </p:nvPr>
        </p:nvSpPr>
        <p:spPr>
          <a:ln/>
        </p:spPr>
      </p:sp>
      <p:sp>
        <p:nvSpPr>
          <p:cNvPr id="93389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559871134"/>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4E1CE0E-8C2A-4AB5-8D4C-D81A4B3EA75E}" type="slidenum">
              <a:rPr lang="de-DE" altLang="de-DE" smtClean="0"/>
              <a:pPr eaLnBrk="1" hangingPunct="1"/>
              <a:t>458</a:t>
            </a:fld>
            <a:endParaRPr lang="de-DE" altLang="de-DE"/>
          </a:p>
        </p:txBody>
      </p:sp>
      <p:sp>
        <p:nvSpPr>
          <p:cNvPr id="934915" name="Rectangle 2"/>
          <p:cNvSpPr>
            <a:spLocks noGrp="1" noRot="1" noChangeAspect="1" noChangeArrowheads="1" noTextEdit="1"/>
          </p:cNvSpPr>
          <p:nvPr>
            <p:ph type="sldImg"/>
          </p:nvPr>
        </p:nvSpPr>
        <p:spPr>
          <a:xfrm>
            <a:off x="992188" y="768350"/>
            <a:ext cx="5116512" cy="3836988"/>
          </a:xfrm>
          <a:ln/>
        </p:spPr>
      </p:sp>
      <p:sp>
        <p:nvSpPr>
          <p:cNvPr id="934916" name="Rectangle 3"/>
          <p:cNvSpPr>
            <a:spLocks noGrp="1" noChangeArrowheads="1"/>
          </p:cNvSpPr>
          <p:nvPr>
            <p:ph type="body" idx="1"/>
          </p:nvPr>
        </p:nvSpPr>
        <p:spPr>
          <a:noFill/>
        </p:spPr>
        <p:txBody>
          <a:bodyPr/>
          <a:lstStyle/>
          <a:p>
            <a:pPr eaLnBrk="1" hangingPunct="1"/>
            <a:r>
              <a:rPr lang="de-DE" altLang="de-DE"/>
              <a:t>Beispiel: Überschneidung  von Intervallen:  ueberschneide(int i1u, int i1o, int i2u, int i2o)</a:t>
            </a:r>
          </a:p>
        </p:txBody>
      </p:sp>
    </p:spTree>
    <p:extLst>
      <p:ext uri="{BB962C8B-B14F-4D97-AF65-F5344CB8AC3E}">
        <p14:creationId xmlns:p14="http://schemas.microsoft.com/office/powerpoint/2010/main" val="10606910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09B512A-F380-4C0D-BE81-1E4F392A1EBD}" type="slidenum">
              <a:rPr lang="de-DE" altLang="de-DE" smtClean="0"/>
              <a:pPr eaLnBrk="1" hangingPunct="1"/>
              <a:t>37</a:t>
            </a:fld>
            <a:endParaRPr lang="de-DE" altLang="de-DE"/>
          </a:p>
        </p:txBody>
      </p:sp>
      <p:sp>
        <p:nvSpPr>
          <p:cNvPr id="613379" name="Rectangle 2"/>
          <p:cNvSpPr>
            <a:spLocks noGrp="1" noRot="1" noChangeAspect="1" noChangeArrowheads="1" noTextEdit="1"/>
          </p:cNvSpPr>
          <p:nvPr>
            <p:ph type="sldImg"/>
          </p:nvPr>
        </p:nvSpPr>
        <p:spPr>
          <a:ln/>
        </p:spPr>
      </p:sp>
      <p:sp>
        <p:nvSpPr>
          <p:cNvPr id="61338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955463527"/>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EB8B017-69EB-4D14-BFA7-C838AFD08283}" type="slidenum">
              <a:rPr lang="de-DE" altLang="de-DE" smtClean="0"/>
              <a:pPr eaLnBrk="1" hangingPunct="1"/>
              <a:t>459</a:t>
            </a:fld>
            <a:endParaRPr lang="de-DE" altLang="de-DE"/>
          </a:p>
        </p:txBody>
      </p:sp>
      <p:sp>
        <p:nvSpPr>
          <p:cNvPr id="935939" name="Rectangle 2"/>
          <p:cNvSpPr>
            <a:spLocks noGrp="1" noRot="1" noChangeAspect="1" noChangeArrowheads="1" noTextEdit="1"/>
          </p:cNvSpPr>
          <p:nvPr>
            <p:ph type="sldImg"/>
          </p:nvPr>
        </p:nvSpPr>
        <p:spPr>
          <a:ln/>
        </p:spPr>
      </p:sp>
      <p:sp>
        <p:nvSpPr>
          <p:cNvPr id="93594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420994177"/>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270AFF8-C1AF-4E93-ADE7-041F510A394A}" type="slidenum">
              <a:rPr lang="de-DE" altLang="de-DE" smtClean="0"/>
              <a:pPr eaLnBrk="1" hangingPunct="1"/>
              <a:t>460</a:t>
            </a:fld>
            <a:endParaRPr lang="de-DE" altLang="de-DE"/>
          </a:p>
        </p:txBody>
      </p:sp>
      <p:sp>
        <p:nvSpPr>
          <p:cNvPr id="936963" name="Rectangle 2"/>
          <p:cNvSpPr>
            <a:spLocks noGrp="1" noRot="1" noChangeAspect="1" noChangeArrowheads="1" noTextEdit="1"/>
          </p:cNvSpPr>
          <p:nvPr>
            <p:ph type="sldImg"/>
          </p:nvPr>
        </p:nvSpPr>
        <p:spPr>
          <a:ln/>
        </p:spPr>
      </p:sp>
      <p:sp>
        <p:nvSpPr>
          <p:cNvPr id="93696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472680598"/>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EF47D27-FC87-45AC-B840-FC758564EBB7}" type="slidenum">
              <a:rPr lang="de-DE" altLang="de-DE" smtClean="0"/>
              <a:pPr eaLnBrk="1" hangingPunct="1"/>
              <a:t>461</a:t>
            </a:fld>
            <a:endParaRPr lang="de-DE" altLang="de-DE"/>
          </a:p>
        </p:txBody>
      </p:sp>
      <p:sp>
        <p:nvSpPr>
          <p:cNvPr id="937987" name="Rectangle 2"/>
          <p:cNvSpPr>
            <a:spLocks noGrp="1" noRot="1" noChangeAspect="1" noChangeArrowheads="1" noTextEdit="1"/>
          </p:cNvSpPr>
          <p:nvPr>
            <p:ph type="sldImg"/>
          </p:nvPr>
        </p:nvSpPr>
        <p:spPr>
          <a:ln/>
        </p:spPr>
      </p:sp>
      <p:sp>
        <p:nvSpPr>
          <p:cNvPr id="93798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169729443"/>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BC4CBA8-A1C5-405C-BD4E-734CBC4457C3}" type="slidenum">
              <a:rPr lang="de-DE" altLang="de-DE" smtClean="0"/>
              <a:pPr eaLnBrk="1" hangingPunct="1"/>
              <a:t>462</a:t>
            </a:fld>
            <a:endParaRPr lang="de-DE" altLang="de-DE"/>
          </a:p>
        </p:txBody>
      </p:sp>
      <p:sp>
        <p:nvSpPr>
          <p:cNvPr id="939011" name="Rectangle 2"/>
          <p:cNvSpPr>
            <a:spLocks noGrp="1" noRot="1" noChangeAspect="1" noChangeArrowheads="1" noTextEdit="1"/>
          </p:cNvSpPr>
          <p:nvPr>
            <p:ph type="sldImg"/>
          </p:nvPr>
        </p:nvSpPr>
        <p:spPr>
          <a:ln/>
        </p:spPr>
      </p:sp>
      <p:sp>
        <p:nvSpPr>
          <p:cNvPr id="93901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838187996"/>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60A784B-E054-42B2-AD8C-B86A57ECBBCF}" type="slidenum">
              <a:rPr lang="de-DE" altLang="de-DE" smtClean="0"/>
              <a:pPr eaLnBrk="1" hangingPunct="1"/>
              <a:t>463</a:t>
            </a:fld>
            <a:endParaRPr lang="de-DE" altLang="de-DE"/>
          </a:p>
        </p:txBody>
      </p:sp>
      <p:sp>
        <p:nvSpPr>
          <p:cNvPr id="940035" name="Rectangle 2"/>
          <p:cNvSpPr>
            <a:spLocks noGrp="1" noRot="1" noChangeAspect="1" noChangeArrowheads="1" noTextEdit="1"/>
          </p:cNvSpPr>
          <p:nvPr>
            <p:ph type="sldImg"/>
          </p:nvPr>
        </p:nvSpPr>
        <p:spPr>
          <a:ln/>
        </p:spPr>
      </p:sp>
      <p:sp>
        <p:nvSpPr>
          <p:cNvPr id="94003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355010639"/>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7A853EF-2365-435C-B1B5-17BA226B8CF3}" type="slidenum">
              <a:rPr lang="de-DE" altLang="de-DE" smtClean="0"/>
              <a:pPr eaLnBrk="1" hangingPunct="1"/>
              <a:t>464</a:t>
            </a:fld>
            <a:endParaRPr lang="de-DE" altLang="de-DE"/>
          </a:p>
        </p:txBody>
      </p:sp>
      <p:sp>
        <p:nvSpPr>
          <p:cNvPr id="941059" name="Rectangle 2"/>
          <p:cNvSpPr>
            <a:spLocks noGrp="1" noRot="1" noChangeAspect="1" noChangeArrowheads="1" noTextEdit="1"/>
          </p:cNvSpPr>
          <p:nvPr>
            <p:ph type="sldImg"/>
          </p:nvPr>
        </p:nvSpPr>
        <p:spPr>
          <a:ln/>
        </p:spPr>
      </p:sp>
      <p:sp>
        <p:nvSpPr>
          <p:cNvPr id="94106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4127755875"/>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2735BEE-F6F1-4BF3-9F98-5DE05A65F134}" type="slidenum">
              <a:rPr lang="de-DE" altLang="de-DE" smtClean="0"/>
              <a:pPr eaLnBrk="1" hangingPunct="1"/>
              <a:t>465</a:t>
            </a:fld>
            <a:endParaRPr lang="de-DE" altLang="de-DE"/>
          </a:p>
        </p:txBody>
      </p:sp>
      <p:sp>
        <p:nvSpPr>
          <p:cNvPr id="942083" name="Rectangle 2"/>
          <p:cNvSpPr>
            <a:spLocks noGrp="1" noRot="1" noChangeAspect="1" noChangeArrowheads="1" noTextEdit="1"/>
          </p:cNvSpPr>
          <p:nvPr>
            <p:ph type="sldImg"/>
          </p:nvPr>
        </p:nvSpPr>
        <p:spPr>
          <a:ln/>
        </p:spPr>
      </p:sp>
      <p:sp>
        <p:nvSpPr>
          <p:cNvPr id="94208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623308514"/>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58E1B48-F1A6-401D-91D5-62A397D857B7}" type="slidenum">
              <a:rPr lang="de-DE" altLang="de-DE" smtClean="0"/>
              <a:pPr eaLnBrk="1" hangingPunct="1"/>
              <a:t>466</a:t>
            </a:fld>
            <a:endParaRPr lang="de-DE" altLang="de-DE"/>
          </a:p>
        </p:txBody>
      </p:sp>
      <p:sp>
        <p:nvSpPr>
          <p:cNvPr id="943107" name="Rectangle 2"/>
          <p:cNvSpPr>
            <a:spLocks noGrp="1" noRot="1" noChangeAspect="1" noChangeArrowheads="1" noTextEdit="1"/>
          </p:cNvSpPr>
          <p:nvPr>
            <p:ph type="sldImg"/>
          </p:nvPr>
        </p:nvSpPr>
        <p:spPr>
          <a:ln/>
        </p:spPr>
      </p:sp>
      <p:sp>
        <p:nvSpPr>
          <p:cNvPr id="94310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735202244"/>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0644713-D770-4B02-BA08-30F1E65BFD6C}" type="slidenum">
              <a:rPr lang="de-DE" altLang="de-DE" smtClean="0"/>
              <a:pPr eaLnBrk="1" hangingPunct="1"/>
              <a:t>467</a:t>
            </a:fld>
            <a:endParaRPr lang="de-DE" altLang="de-DE"/>
          </a:p>
        </p:txBody>
      </p:sp>
      <p:sp>
        <p:nvSpPr>
          <p:cNvPr id="944131" name="Rectangle 2"/>
          <p:cNvSpPr>
            <a:spLocks noGrp="1" noRot="1" noChangeAspect="1" noChangeArrowheads="1" noTextEdit="1"/>
          </p:cNvSpPr>
          <p:nvPr>
            <p:ph type="sldImg"/>
          </p:nvPr>
        </p:nvSpPr>
        <p:spPr>
          <a:ln/>
        </p:spPr>
      </p:sp>
      <p:sp>
        <p:nvSpPr>
          <p:cNvPr id="94413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164501023"/>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5CE2485-A234-4272-815F-DDE99CF0C41D}" type="slidenum">
              <a:rPr lang="de-DE" altLang="de-DE" smtClean="0"/>
              <a:pPr eaLnBrk="1" hangingPunct="1"/>
              <a:t>468</a:t>
            </a:fld>
            <a:endParaRPr lang="de-DE" altLang="de-DE"/>
          </a:p>
        </p:txBody>
      </p:sp>
      <p:sp>
        <p:nvSpPr>
          <p:cNvPr id="945155" name="Rectangle 2"/>
          <p:cNvSpPr>
            <a:spLocks noGrp="1" noRot="1" noChangeAspect="1" noChangeArrowheads="1" noTextEdit="1"/>
          </p:cNvSpPr>
          <p:nvPr>
            <p:ph type="sldImg"/>
          </p:nvPr>
        </p:nvSpPr>
        <p:spPr>
          <a:ln/>
        </p:spPr>
      </p:sp>
      <p:sp>
        <p:nvSpPr>
          <p:cNvPr id="94515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6589752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B605162-7ECD-46D4-BD92-598C6E7E57D5}" type="slidenum">
              <a:rPr lang="de-DE" altLang="de-DE" smtClean="0"/>
              <a:pPr eaLnBrk="1" hangingPunct="1"/>
              <a:t>38</a:t>
            </a:fld>
            <a:endParaRPr lang="de-DE" altLang="de-DE"/>
          </a:p>
        </p:txBody>
      </p:sp>
      <p:sp>
        <p:nvSpPr>
          <p:cNvPr id="614403" name="Rectangle 2"/>
          <p:cNvSpPr>
            <a:spLocks noGrp="1" noRot="1" noChangeAspect="1" noChangeArrowheads="1" noTextEdit="1"/>
          </p:cNvSpPr>
          <p:nvPr>
            <p:ph type="sldImg"/>
          </p:nvPr>
        </p:nvSpPr>
        <p:spPr>
          <a:ln/>
        </p:spPr>
      </p:sp>
      <p:sp>
        <p:nvSpPr>
          <p:cNvPr id="61440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636902949"/>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3C4526A-755C-4CF2-971C-B5B20D21F270}" type="slidenum">
              <a:rPr lang="de-DE" altLang="de-DE" smtClean="0"/>
              <a:pPr eaLnBrk="1" hangingPunct="1"/>
              <a:t>469</a:t>
            </a:fld>
            <a:endParaRPr lang="de-DE" altLang="de-DE"/>
          </a:p>
        </p:txBody>
      </p:sp>
      <p:sp>
        <p:nvSpPr>
          <p:cNvPr id="946179" name="Rectangle 2"/>
          <p:cNvSpPr>
            <a:spLocks noGrp="1" noRot="1" noChangeAspect="1" noChangeArrowheads="1" noTextEdit="1"/>
          </p:cNvSpPr>
          <p:nvPr>
            <p:ph type="sldImg"/>
          </p:nvPr>
        </p:nvSpPr>
        <p:spPr>
          <a:ln/>
        </p:spPr>
      </p:sp>
      <p:sp>
        <p:nvSpPr>
          <p:cNvPr id="94618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536631580"/>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F1CB040-193F-4B75-8E25-7C7811B8D16A}" type="slidenum">
              <a:rPr lang="de-DE" altLang="de-DE" smtClean="0"/>
              <a:pPr eaLnBrk="1" hangingPunct="1"/>
              <a:t>470</a:t>
            </a:fld>
            <a:endParaRPr lang="de-DE" altLang="de-DE"/>
          </a:p>
        </p:txBody>
      </p:sp>
      <p:sp>
        <p:nvSpPr>
          <p:cNvPr id="947203" name="Rectangle 2"/>
          <p:cNvSpPr>
            <a:spLocks noGrp="1" noRot="1" noChangeAspect="1" noChangeArrowheads="1" noTextEdit="1"/>
          </p:cNvSpPr>
          <p:nvPr>
            <p:ph type="sldImg"/>
          </p:nvPr>
        </p:nvSpPr>
        <p:spPr>
          <a:ln/>
        </p:spPr>
      </p:sp>
      <p:sp>
        <p:nvSpPr>
          <p:cNvPr id="94720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620224709"/>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8E1AE1D-B6DD-430C-9B84-CB4CA885D485}" type="slidenum">
              <a:rPr lang="de-DE" altLang="de-DE" smtClean="0"/>
              <a:pPr eaLnBrk="1" hangingPunct="1"/>
              <a:t>471</a:t>
            </a:fld>
            <a:endParaRPr lang="de-DE" altLang="de-DE"/>
          </a:p>
        </p:txBody>
      </p:sp>
      <p:sp>
        <p:nvSpPr>
          <p:cNvPr id="948227" name="Rectangle 2"/>
          <p:cNvSpPr>
            <a:spLocks noGrp="1" noRot="1" noChangeAspect="1" noChangeArrowheads="1" noTextEdit="1"/>
          </p:cNvSpPr>
          <p:nvPr>
            <p:ph type="sldImg"/>
          </p:nvPr>
        </p:nvSpPr>
        <p:spPr>
          <a:ln/>
        </p:spPr>
      </p:sp>
      <p:sp>
        <p:nvSpPr>
          <p:cNvPr id="94822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596269457"/>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D80EC14-7B88-47F6-9D8E-F4A8EA07EDE9}" type="slidenum">
              <a:rPr lang="de-DE" altLang="de-DE" smtClean="0"/>
              <a:pPr eaLnBrk="1" hangingPunct="1"/>
              <a:t>472</a:t>
            </a:fld>
            <a:endParaRPr lang="de-DE" altLang="de-DE"/>
          </a:p>
        </p:txBody>
      </p:sp>
      <p:sp>
        <p:nvSpPr>
          <p:cNvPr id="949251" name="Rectangle 2"/>
          <p:cNvSpPr>
            <a:spLocks noGrp="1" noRot="1" noChangeAspect="1" noChangeArrowheads="1" noTextEdit="1"/>
          </p:cNvSpPr>
          <p:nvPr>
            <p:ph type="sldImg"/>
          </p:nvPr>
        </p:nvSpPr>
        <p:spPr>
          <a:ln/>
        </p:spPr>
      </p:sp>
      <p:sp>
        <p:nvSpPr>
          <p:cNvPr id="94925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615630608"/>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ED00F29-535D-485A-8CC1-DCA51B46BCCB}" type="slidenum">
              <a:rPr lang="de-DE" altLang="de-DE" smtClean="0"/>
              <a:pPr eaLnBrk="1" hangingPunct="1"/>
              <a:t>473</a:t>
            </a:fld>
            <a:endParaRPr lang="de-DE" altLang="de-DE"/>
          </a:p>
        </p:txBody>
      </p:sp>
      <p:sp>
        <p:nvSpPr>
          <p:cNvPr id="950275" name="Rectangle 2"/>
          <p:cNvSpPr>
            <a:spLocks noGrp="1" noRot="1" noChangeAspect="1" noChangeArrowheads="1" noTextEdit="1"/>
          </p:cNvSpPr>
          <p:nvPr>
            <p:ph type="sldImg"/>
          </p:nvPr>
        </p:nvSpPr>
        <p:spPr>
          <a:ln/>
        </p:spPr>
      </p:sp>
      <p:sp>
        <p:nvSpPr>
          <p:cNvPr id="95027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469311134"/>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9569240-D3E7-4115-8784-63FC0C89AD9C}" type="slidenum">
              <a:rPr lang="de-DE" altLang="de-DE" smtClean="0"/>
              <a:pPr eaLnBrk="1" hangingPunct="1"/>
              <a:t>474</a:t>
            </a:fld>
            <a:endParaRPr lang="de-DE" altLang="de-DE"/>
          </a:p>
        </p:txBody>
      </p:sp>
      <p:sp>
        <p:nvSpPr>
          <p:cNvPr id="951299" name="Rectangle 2"/>
          <p:cNvSpPr>
            <a:spLocks noGrp="1" noRot="1" noChangeAspect="1" noChangeArrowheads="1" noTextEdit="1"/>
          </p:cNvSpPr>
          <p:nvPr>
            <p:ph type="sldImg"/>
          </p:nvPr>
        </p:nvSpPr>
        <p:spPr>
          <a:ln/>
        </p:spPr>
      </p:sp>
      <p:sp>
        <p:nvSpPr>
          <p:cNvPr id="95130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976036038"/>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5A7B344-C81B-42F6-94AA-0A3CC4BD300F}" type="slidenum">
              <a:rPr lang="de-DE" altLang="de-DE" smtClean="0"/>
              <a:pPr eaLnBrk="1" hangingPunct="1"/>
              <a:t>475</a:t>
            </a:fld>
            <a:endParaRPr lang="de-DE" altLang="de-DE"/>
          </a:p>
        </p:txBody>
      </p:sp>
      <p:sp>
        <p:nvSpPr>
          <p:cNvPr id="952323" name="Rectangle 2"/>
          <p:cNvSpPr>
            <a:spLocks noGrp="1" noRot="1" noChangeAspect="1" noChangeArrowheads="1" noTextEdit="1"/>
          </p:cNvSpPr>
          <p:nvPr>
            <p:ph type="sldImg"/>
          </p:nvPr>
        </p:nvSpPr>
        <p:spPr>
          <a:ln/>
        </p:spPr>
      </p:sp>
      <p:sp>
        <p:nvSpPr>
          <p:cNvPr id="95232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397104227"/>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8B38882-7F1D-4D34-92D8-16D0ECB9E917}" type="slidenum">
              <a:rPr lang="de-DE" altLang="de-DE" smtClean="0"/>
              <a:pPr eaLnBrk="1" hangingPunct="1"/>
              <a:t>476</a:t>
            </a:fld>
            <a:endParaRPr lang="de-DE" altLang="de-DE"/>
          </a:p>
        </p:txBody>
      </p:sp>
      <p:sp>
        <p:nvSpPr>
          <p:cNvPr id="953347" name="Rectangle 2"/>
          <p:cNvSpPr>
            <a:spLocks noGrp="1" noRot="1" noChangeAspect="1" noChangeArrowheads="1" noTextEdit="1"/>
          </p:cNvSpPr>
          <p:nvPr>
            <p:ph type="sldImg"/>
          </p:nvPr>
        </p:nvSpPr>
        <p:spPr>
          <a:ln/>
        </p:spPr>
      </p:sp>
      <p:sp>
        <p:nvSpPr>
          <p:cNvPr id="95334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841786966"/>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62EB657-42CE-423A-B451-A003FB8015E1}" type="slidenum">
              <a:rPr lang="de-DE" altLang="de-DE" smtClean="0"/>
              <a:pPr eaLnBrk="1" hangingPunct="1"/>
              <a:t>477</a:t>
            </a:fld>
            <a:endParaRPr lang="de-DE" altLang="de-DE"/>
          </a:p>
        </p:txBody>
      </p:sp>
      <p:sp>
        <p:nvSpPr>
          <p:cNvPr id="954371" name="Rectangle 2"/>
          <p:cNvSpPr>
            <a:spLocks noGrp="1" noRot="1" noChangeAspect="1" noChangeArrowheads="1" noTextEdit="1"/>
          </p:cNvSpPr>
          <p:nvPr>
            <p:ph type="sldImg"/>
          </p:nvPr>
        </p:nvSpPr>
        <p:spPr>
          <a:ln/>
        </p:spPr>
      </p:sp>
      <p:sp>
        <p:nvSpPr>
          <p:cNvPr id="95437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92188439"/>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7ED8AC2-2D09-4405-8CAA-6EDE92374AAB}" type="slidenum">
              <a:rPr lang="de-DE" altLang="de-DE" smtClean="0"/>
              <a:pPr eaLnBrk="1" hangingPunct="1"/>
              <a:t>478</a:t>
            </a:fld>
            <a:endParaRPr lang="de-DE" altLang="de-DE"/>
          </a:p>
        </p:txBody>
      </p:sp>
      <p:sp>
        <p:nvSpPr>
          <p:cNvPr id="955395" name="Rectangle 2"/>
          <p:cNvSpPr>
            <a:spLocks noGrp="1" noRot="1" noChangeAspect="1" noChangeArrowheads="1" noTextEdit="1"/>
          </p:cNvSpPr>
          <p:nvPr>
            <p:ph type="sldImg"/>
          </p:nvPr>
        </p:nvSpPr>
        <p:spPr>
          <a:ln/>
        </p:spPr>
      </p:sp>
      <p:sp>
        <p:nvSpPr>
          <p:cNvPr id="95539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1069369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DF8E004-AD93-47BE-8904-5B778C824311}" type="slidenum">
              <a:rPr lang="de-DE" altLang="de-DE" smtClean="0"/>
              <a:pPr eaLnBrk="1" hangingPunct="1"/>
              <a:t>39</a:t>
            </a:fld>
            <a:endParaRPr lang="de-DE" altLang="de-DE"/>
          </a:p>
        </p:txBody>
      </p:sp>
      <p:sp>
        <p:nvSpPr>
          <p:cNvPr id="615427" name="Rectangle 2"/>
          <p:cNvSpPr>
            <a:spLocks noGrp="1" noRot="1" noChangeAspect="1" noChangeArrowheads="1" noTextEdit="1"/>
          </p:cNvSpPr>
          <p:nvPr>
            <p:ph type="sldImg"/>
          </p:nvPr>
        </p:nvSpPr>
        <p:spPr>
          <a:ln/>
        </p:spPr>
      </p:sp>
      <p:sp>
        <p:nvSpPr>
          <p:cNvPr id="61542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804189667"/>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C206099-9ABF-4929-BA09-B13257C7A27E}" type="slidenum">
              <a:rPr lang="de-DE" altLang="de-DE" smtClean="0"/>
              <a:pPr eaLnBrk="1" hangingPunct="1"/>
              <a:t>479</a:t>
            </a:fld>
            <a:endParaRPr lang="de-DE" altLang="de-DE"/>
          </a:p>
        </p:txBody>
      </p:sp>
      <p:sp>
        <p:nvSpPr>
          <p:cNvPr id="956419" name="Rectangle 2"/>
          <p:cNvSpPr>
            <a:spLocks noGrp="1" noRot="1" noChangeAspect="1" noChangeArrowheads="1" noTextEdit="1"/>
          </p:cNvSpPr>
          <p:nvPr>
            <p:ph type="sldImg"/>
          </p:nvPr>
        </p:nvSpPr>
        <p:spPr>
          <a:ln/>
        </p:spPr>
      </p:sp>
      <p:sp>
        <p:nvSpPr>
          <p:cNvPr id="95642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972672890"/>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2DC850E-C846-44E7-8EC5-EDB84D8B68CB}" type="slidenum">
              <a:rPr lang="de-DE" altLang="de-DE" smtClean="0"/>
              <a:pPr eaLnBrk="1" hangingPunct="1"/>
              <a:t>480</a:t>
            </a:fld>
            <a:endParaRPr lang="de-DE" altLang="de-DE"/>
          </a:p>
        </p:txBody>
      </p:sp>
      <p:sp>
        <p:nvSpPr>
          <p:cNvPr id="957443" name="Rectangle 2"/>
          <p:cNvSpPr>
            <a:spLocks noGrp="1" noRot="1" noChangeAspect="1" noChangeArrowheads="1" noTextEdit="1"/>
          </p:cNvSpPr>
          <p:nvPr>
            <p:ph type="sldImg"/>
          </p:nvPr>
        </p:nvSpPr>
        <p:spPr>
          <a:ln/>
        </p:spPr>
      </p:sp>
      <p:sp>
        <p:nvSpPr>
          <p:cNvPr id="95744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097451523"/>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01449BA-4A3E-4B06-9449-575D60BB4053}" type="slidenum">
              <a:rPr lang="de-DE" altLang="de-DE" smtClean="0"/>
              <a:pPr eaLnBrk="1" hangingPunct="1"/>
              <a:t>481</a:t>
            </a:fld>
            <a:endParaRPr lang="de-DE" altLang="de-DE"/>
          </a:p>
        </p:txBody>
      </p:sp>
      <p:sp>
        <p:nvSpPr>
          <p:cNvPr id="958467" name="Rectangle 2"/>
          <p:cNvSpPr>
            <a:spLocks noGrp="1" noRot="1" noChangeAspect="1" noChangeArrowheads="1" noTextEdit="1"/>
          </p:cNvSpPr>
          <p:nvPr>
            <p:ph type="sldImg"/>
          </p:nvPr>
        </p:nvSpPr>
        <p:spPr>
          <a:xfrm>
            <a:off x="992188" y="768350"/>
            <a:ext cx="5116512" cy="3836988"/>
          </a:xfrm>
          <a:ln/>
        </p:spPr>
      </p:sp>
      <p:sp>
        <p:nvSpPr>
          <p:cNvPr id="95846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721548134"/>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EABFB18-4001-4CEC-BF35-E6D118FCCC0A}" type="slidenum">
              <a:rPr lang="de-DE" altLang="de-DE" smtClean="0"/>
              <a:pPr eaLnBrk="1" hangingPunct="1"/>
              <a:t>482</a:t>
            </a:fld>
            <a:endParaRPr lang="de-DE" altLang="de-DE"/>
          </a:p>
        </p:txBody>
      </p:sp>
      <p:sp>
        <p:nvSpPr>
          <p:cNvPr id="959491" name="Rectangle 2"/>
          <p:cNvSpPr>
            <a:spLocks noGrp="1" noRot="1" noChangeAspect="1" noChangeArrowheads="1" noTextEdit="1"/>
          </p:cNvSpPr>
          <p:nvPr>
            <p:ph type="sldImg"/>
          </p:nvPr>
        </p:nvSpPr>
        <p:spPr>
          <a:ln/>
        </p:spPr>
      </p:sp>
      <p:sp>
        <p:nvSpPr>
          <p:cNvPr id="95949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459654478"/>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5F26C3E-C284-4F72-B6FE-1CE93A891D79}" type="slidenum">
              <a:rPr lang="de-DE" altLang="de-DE" smtClean="0"/>
              <a:pPr eaLnBrk="1" hangingPunct="1"/>
              <a:t>483</a:t>
            </a:fld>
            <a:endParaRPr lang="de-DE" altLang="de-DE"/>
          </a:p>
        </p:txBody>
      </p:sp>
      <p:sp>
        <p:nvSpPr>
          <p:cNvPr id="960515" name="Rectangle 2"/>
          <p:cNvSpPr>
            <a:spLocks noGrp="1" noRot="1" noChangeAspect="1" noChangeArrowheads="1" noTextEdit="1"/>
          </p:cNvSpPr>
          <p:nvPr>
            <p:ph type="sldImg"/>
          </p:nvPr>
        </p:nvSpPr>
        <p:spPr>
          <a:ln/>
        </p:spPr>
      </p:sp>
      <p:sp>
        <p:nvSpPr>
          <p:cNvPr id="96051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4270424610"/>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F61FA4D-5941-4D56-99C0-E8A8B4A6C315}" type="slidenum">
              <a:rPr lang="de-DE" altLang="de-DE" smtClean="0"/>
              <a:pPr eaLnBrk="1" hangingPunct="1"/>
              <a:t>484</a:t>
            </a:fld>
            <a:endParaRPr lang="de-DE" altLang="de-DE"/>
          </a:p>
        </p:txBody>
      </p:sp>
      <p:sp>
        <p:nvSpPr>
          <p:cNvPr id="961539" name="Rectangle 2"/>
          <p:cNvSpPr>
            <a:spLocks noGrp="1" noRot="1" noChangeAspect="1" noChangeArrowheads="1" noTextEdit="1"/>
          </p:cNvSpPr>
          <p:nvPr>
            <p:ph type="sldImg"/>
          </p:nvPr>
        </p:nvSpPr>
        <p:spPr>
          <a:ln/>
        </p:spPr>
      </p:sp>
      <p:sp>
        <p:nvSpPr>
          <p:cNvPr id="96154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311948308"/>
      </p:ext>
    </p:extLst>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834A54C-17F0-4823-AEEC-A588A0CA8E41}" type="slidenum">
              <a:rPr lang="de-DE" altLang="de-DE" smtClean="0"/>
              <a:pPr eaLnBrk="1" hangingPunct="1"/>
              <a:t>485</a:t>
            </a:fld>
            <a:endParaRPr lang="de-DE" altLang="de-DE"/>
          </a:p>
        </p:txBody>
      </p:sp>
      <p:sp>
        <p:nvSpPr>
          <p:cNvPr id="962563" name="Rectangle 2"/>
          <p:cNvSpPr>
            <a:spLocks noGrp="1" noRot="1" noChangeAspect="1" noChangeArrowheads="1" noTextEdit="1"/>
          </p:cNvSpPr>
          <p:nvPr>
            <p:ph type="sldImg"/>
          </p:nvPr>
        </p:nvSpPr>
        <p:spPr>
          <a:ln/>
        </p:spPr>
      </p:sp>
      <p:sp>
        <p:nvSpPr>
          <p:cNvPr id="96256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296143009"/>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F45DF48-4B2B-4979-BDD4-AFF79E28065E}" type="slidenum">
              <a:rPr lang="de-DE" altLang="de-DE" smtClean="0"/>
              <a:pPr eaLnBrk="1" hangingPunct="1"/>
              <a:t>486</a:t>
            </a:fld>
            <a:endParaRPr lang="de-DE" altLang="de-DE"/>
          </a:p>
        </p:txBody>
      </p:sp>
      <p:sp>
        <p:nvSpPr>
          <p:cNvPr id="963587" name="Rectangle 2"/>
          <p:cNvSpPr>
            <a:spLocks noGrp="1" noRot="1" noChangeAspect="1" noChangeArrowheads="1" noTextEdit="1"/>
          </p:cNvSpPr>
          <p:nvPr>
            <p:ph type="sldImg"/>
          </p:nvPr>
        </p:nvSpPr>
        <p:spPr>
          <a:ln/>
        </p:spPr>
      </p:sp>
      <p:sp>
        <p:nvSpPr>
          <p:cNvPr id="96358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830500730"/>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3F1110A-42AF-41AC-A615-F716A49F7FCF}" type="slidenum">
              <a:rPr lang="de-DE" altLang="de-DE" smtClean="0"/>
              <a:pPr eaLnBrk="1" hangingPunct="1"/>
              <a:t>487</a:t>
            </a:fld>
            <a:endParaRPr lang="de-DE" altLang="de-DE"/>
          </a:p>
        </p:txBody>
      </p:sp>
      <p:sp>
        <p:nvSpPr>
          <p:cNvPr id="964611" name="Rectangle 2"/>
          <p:cNvSpPr>
            <a:spLocks noGrp="1" noRot="1" noChangeAspect="1" noChangeArrowheads="1" noTextEdit="1"/>
          </p:cNvSpPr>
          <p:nvPr>
            <p:ph type="sldImg"/>
          </p:nvPr>
        </p:nvSpPr>
        <p:spPr>
          <a:ln/>
        </p:spPr>
      </p:sp>
      <p:sp>
        <p:nvSpPr>
          <p:cNvPr id="96461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979256323"/>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3A02FFE-5312-4289-98E3-DB06FB7D4F7C}" type="slidenum">
              <a:rPr lang="de-DE" altLang="de-DE" smtClean="0"/>
              <a:pPr eaLnBrk="1" hangingPunct="1"/>
              <a:t>488</a:t>
            </a:fld>
            <a:endParaRPr lang="de-DE" altLang="de-DE"/>
          </a:p>
        </p:txBody>
      </p:sp>
      <p:sp>
        <p:nvSpPr>
          <p:cNvPr id="965635" name="Rectangle 2"/>
          <p:cNvSpPr>
            <a:spLocks noGrp="1" noRot="1" noChangeAspect="1" noChangeArrowheads="1" noTextEdit="1"/>
          </p:cNvSpPr>
          <p:nvPr>
            <p:ph type="sldImg"/>
          </p:nvPr>
        </p:nvSpPr>
        <p:spPr>
          <a:ln/>
        </p:spPr>
      </p:sp>
      <p:sp>
        <p:nvSpPr>
          <p:cNvPr id="96563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9540241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7B5BEE8-5B4B-40CE-BE66-5A88538B6248}" type="slidenum">
              <a:rPr lang="de-DE" altLang="de-DE" smtClean="0"/>
              <a:pPr eaLnBrk="1" hangingPunct="1"/>
              <a:t>40</a:t>
            </a:fld>
            <a:endParaRPr lang="de-DE" altLang="de-DE"/>
          </a:p>
        </p:txBody>
      </p:sp>
      <p:sp>
        <p:nvSpPr>
          <p:cNvPr id="616451" name="Rectangle 2"/>
          <p:cNvSpPr>
            <a:spLocks noGrp="1" noRot="1" noChangeAspect="1" noChangeArrowheads="1" noTextEdit="1"/>
          </p:cNvSpPr>
          <p:nvPr>
            <p:ph type="sldImg"/>
          </p:nvPr>
        </p:nvSpPr>
        <p:spPr>
          <a:ln/>
        </p:spPr>
      </p:sp>
      <p:sp>
        <p:nvSpPr>
          <p:cNvPr id="61645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875440598"/>
      </p:ext>
    </p:extLst>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C4FD8BE-3CF2-4CA8-959D-B05BDFFC6DCC}" type="slidenum">
              <a:rPr lang="de-DE" altLang="de-DE" smtClean="0"/>
              <a:pPr eaLnBrk="1" hangingPunct="1"/>
              <a:t>489</a:t>
            </a:fld>
            <a:endParaRPr lang="de-DE" altLang="de-DE"/>
          </a:p>
        </p:txBody>
      </p:sp>
      <p:sp>
        <p:nvSpPr>
          <p:cNvPr id="966659" name="Rectangle 2"/>
          <p:cNvSpPr>
            <a:spLocks noGrp="1" noRot="1" noChangeAspect="1" noChangeArrowheads="1" noTextEdit="1"/>
          </p:cNvSpPr>
          <p:nvPr>
            <p:ph type="sldImg"/>
          </p:nvPr>
        </p:nvSpPr>
        <p:spPr>
          <a:ln/>
        </p:spPr>
      </p:sp>
      <p:sp>
        <p:nvSpPr>
          <p:cNvPr id="96666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97918264"/>
      </p:ext>
    </p:extLst>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F32EB3F-2C46-4DC4-A6F6-7A828D3BC7F0}" type="slidenum">
              <a:rPr lang="de-DE" altLang="de-DE" smtClean="0"/>
              <a:pPr eaLnBrk="1" hangingPunct="1"/>
              <a:t>494</a:t>
            </a:fld>
            <a:endParaRPr lang="de-DE" altLang="de-DE"/>
          </a:p>
        </p:txBody>
      </p:sp>
      <p:sp>
        <p:nvSpPr>
          <p:cNvPr id="967683" name="Rectangle 2"/>
          <p:cNvSpPr>
            <a:spLocks noGrp="1" noRot="1" noChangeAspect="1" noChangeArrowheads="1" noTextEdit="1"/>
          </p:cNvSpPr>
          <p:nvPr>
            <p:ph type="sldImg"/>
          </p:nvPr>
        </p:nvSpPr>
        <p:spPr>
          <a:ln/>
        </p:spPr>
      </p:sp>
      <p:sp>
        <p:nvSpPr>
          <p:cNvPr id="96768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915997001"/>
      </p:ext>
    </p:extLst>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81F2F2A-B9EA-4595-8145-7D8B65541FE4}" type="slidenum">
              <a:rPr lang="de-DE" altLang="de-DE" smtClean="0"/>
              <a:pPr eaLnBrk="1" hangingPunct="1"/>
              <a:t>495</a:t>
            </a:fld>
            <a:endParaRPr lang="de-DE" altLang="de-DE"/>
          </a:p>
        </p:txBody>
      </p:sp>
      <p:sp>
        <p:nvSpPr>
          <p:cNvPr id="968707" name="Rectangle 2"/>
          <p:cNvSpPr>
            <a:spLocks noGrp="1" noRot="1" noChangeAspect="1" noChangeArrowheads="1" noTextEdit="1"/>
          </p:cNvSpPr>
          <p:nvPr>
            <p:ph type="sldImg"/>
          </p:nvPr>
        </p:nvSpPr>
        <p:spPr>
          <a:ln/>
        </p:spPr>
      </p:sp>
      <p:sp>
        <p:nvSpPr>
          <p:cNvPr id="96870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892948022"/>
      </p:ext>
    </p:extLst>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FF3ECD1-4E2A-448D-9D6D-155EAB124472}" type="slidenum">
              <a:rPr lang="de-DE" altLang="de-DE" smtClean="0"/>
              <a:pPr eaLnBrk="1" hangingPunct="1"/>
              <a:t>496</a:t>
            </a:fld>
            <a:endParaRPr lang="de-DE" altLang="de-DE"/>
          </a:p>
        </p:txBody>
      </p:sp>
      <p:sp>
        <p:nvSpPr>
          <p:cNvPr id="969731" name="Rectangle 2"/>
          <p:cNvSpPr>
            <a:spLocks noGrp="1" noRot="1" noChangeAspect="1" noChangeArrowheads="1" noTextEdit="1"/>
          </p:cNvSpPr>
          <p:nvPr>
            <p:ph type="sldImg"/>
          </p:nvPr>
        </p:nvSpPr>
        <p:spPr>
          <a:ln/>
        </p:spPr>
      </p:sp>
      <p:sp>
        <p:nvSpPr>
          <p:cNvPr id="96973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437750874"/>
      </p:ext>
    </p:extLst>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617EB9D-2BC1-43FE-B9BB-F97796DD1E1A}" type="slidenum">
              <a:rPr lang="de-DE" altLang="de-DE" smtClean="0"/>
              <a:pPr eaLnBrk="1" hangingPunct="1"/>
              <a:t>497</a:t>
            </a:fld>
            <a:endParaRPr lang="de-DE" altLang="de-DE"/>
          </a:p>
        </p:txBody>
      </p:sp>
      <p:sp>
        <p:nvSpPr>
          <p:cNvPr id="970755" name="Rectangle 2"/>
          <p:cNvSpPr>
            <a:spLocks noGrp="1" noRot="1" noChangeAspect="1" noChangeArrowheads="1" noTextEdit="1"/>
          </p:cNvSpPr>
          <p:nvPr>
            <p:ph type="sldImg"/>
          </p:nvPr>
        </p:nvSpPr>
        <p:spPr>
          <a:ln/>
        </p:spPr>
      </p:sp>
      <p:sp>
        <p:nvSpPr>
          <p:cNvPr id="97075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428922251"/>
      </p:ext>
    </p:extLst>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66DB5EF-AA7D-415A-B689-ED8F19D6AE4E}" type="slidenum">
              <a:rPr lang="de-DE" altLang="de-DE" smtClean="0"/>
              <a:pPr eaLnBrk="1" hangingPunct="1"/>
              <a:t>498</a:t>
            </a:fld>
            <a:endParaRPr lang="de-DE" altLang="de-DE"/>
          </a:p>
        </p:txBody>
      </p:sp>
      <p:sp>
        <p:nvSpPr>
          <p:cNvPr id="971779" name="Rectangle 2"/>
          <p:cNvSpPr>
            <a:spLocks noGrp="1" noRot="1" noChangeAspect="1" noChangeArrowheads="1" noTextEdit="1"/>
          </p:cNvSpPr>
          <p:nvPr>
            <p:ph type="sldImg"/>
          </p:nvPr>
        </p:nvSpPr>
        <p:spPr>
          <a:ln/>
        </p:spPr>
      </p:sp>
      <p:sp>
        <p:nvSpPr>
          <p:cNvPr id="97178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765581914"/>
      </p:ext>
    </p:extLst>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32F745C-B66F-4C50-B267-209D2E58698B}" type="slidenum">
              <a:rPr lang="de-DE" altLang="de-DE" smtClean="0"/>
              <a:pPr eaLnBrk="1" hangingPunct="1"/>
              <a:t>499</a:t>
            </a:fld>
            <a:endParaRPr lang="de-DE" altLang="de-DE"/>
          </a:p>
        </p:txBody>
      </p:sp>
      <p:sp>
        <p:nvSpPr>
          <p:cNvPr id="972803" name="Rectangle 2"/>
          <p:cNvSpPr>
            <a:spLocks noGrp="1" noRot="1" noChangeAspect="1" noChangeArrowheads="1" noTextEdit="1"/>
          </p:cNvSpPr>
          <p:nvPr>
            <p:ph type="sldImg"/>
          </p:nvPr>
        </p:nvSpPr>
        <p:spPr>
          <a:ln/>
        </p:spPr>
      </p:sp>
      <p:sp>
        <p:nvSpPr>
          <p:cNvPr id="97280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089179970"/>
      </p:ext>
    </p:extLst>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9BAD2AF-5B09-480A-94CA-91D2F83D90BB}" type="slidenum">
              <a:rPr lang="de-DE" altLang="de-DE" smtClean="0"/>
              <a:pPr eaLnBrk="1" hangingPunct="1"/>
              <a:t>500</a:t>
            </a:fld>
            <a:endParaRPr lang="de-DE" altLang="de-DE"/>
          </a:p>
        </p:txBody>
      </p:sp>
      <p:sp>
        <p:nvSpPr>
          <p:cNvPr id="973827" name="Rectangle 2"/>
          <p:cNvSpPr>
            <a:spLocks noGrp="1" noRot="1" noChangeAspect="1" noChangeArrowheads="1" noTextEdit="1"/>
          </p:cNvSpPr>
          <p:nvPr>
            <p:ph type="sldImg"/>
          </p:nvPr>
        </p:nvSpPr>
        <p:spPr>
          <a:ln/>
        </p:spPr>
      </p:sp>
      <p:sp>
        <p:nvSpPr>
          <p:cNvPr id="97382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014471170"/>
      </p:ext>
    </p:extLst>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B03F019-2DDC-4CB1-A244-6455AA4A8699}" type="slidenum">
              <a:rPr lang="de-DE" altLang="de-DE" smtClean="0"/>
              <a:pPr eaLnBrk="1" hangingPunct="1"/>
              <a:t>501</a:t>
            </a:fld>
            <a:endParaRPr lang="de-DE" altLang="de-DE"/>
          </a:p>
        </p:txBody>
      </p:sp>
      <p:sp>
        <p:nvSpPr>
          <p:cNvPr id="974851" name="Rectangle 2"/>
          <p:cNvSpPr>
            <a:spLocks noGrp="1" noRot="1" noChangeAspect="1" noChangeArrowheads="1" noTextEdit="1"/>
          </p:cNvSpPr>
          <p:nvPr>
            <p:ph type="sldImg"/>
          </p:nvPr>
        </p:nvSpPr>
        <p:spPr>
          <a:ln/>
        </p:spPr>
      </p:sp>
      <p:sp>
        <p:nvSpPr>
          <p:cNvPr id="97485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693847225"/>
      </p:ext>
    </p:extLst>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DCBFFFD-E3DC-4067-B979-A0D12DD9835A}" type="slidenum">
              <a:rPr lang="de-DE" altLang="de-DE" smtClean="0"/>
              <a:pPr eaLnBrk="1" hangingPunct="1"/>
              <a:t>502</a:t>
            </a:fld>
            <a:endParaRPr lang="de-DE" altLang="de-DE"/>
          </a:p>
        </p:txBody>
      </p:sp>
      <p:sp>
        <p:nvSpPr>
          <p:cNvPr id="975875" name="Rectangle 2"/>
          <p:cNvSpPr>
            <a:spLocks noGrp="1" noRot="1" noChangeAspect="1" noChangeArrowheads="1" noTextEdit="1"/>
          </p:cNvSpPr>
          <p:nvPr>
            <p:ph type="sldImg"/>
          </p:nvPr>
        </p:nvSpPr>
        <p:spPr>
          <a:ln/>
        </p:spPr>
      </p:sp>
      <p:sp>
        <p:nvSpPr>
          <p:cNvPr id="97587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2593923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7D9C141-9C76-407E-AD52-238E9E12F031}" type="slidenum">
              <a:rPr lang="de-DE" altLang="de-DE" smtClean="0"/>
              <a:pPr eaLnBrk="1" hangingPunct="1"/>
              <a:t>41</a:t>
            </a:fld>
            <a:endParaRPr lang="de-DE" altLang="de-DE"/>
          </a:p>
        </p:txBody>
      </p:sp>
      <p:sp>
        <p:nvSpPr>
          <p:cNvPr id="617475" name="Rectangle 2"/>
          <p:cNvSpPr>
            <a:spLocks noGrp="1" noRot="1" noChangeAspect="1" noChangeArrowheads="1" noTextEdit="1"/>
          </p:cNvSpPr>
          <p:nvPr>
            <p:ph type="sldImg"/>
          </p:nvPr>
        </p:nvSpPr>
        <p:spPr>
          <a:ln/>
        </p:spPr>
      </p:sp>
      <p:sp>
        <p:nvSpPr>
          <p:cNvPr id="61747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461417006"/>
      </p:ext>
    </p:extLst>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9F63CC0-51B7-43A1-B976-A0C71FDEEB41}" type="slidenum">
              <a:rPr lang="de-DE" altLang="de-DE" smtClean="0"/>
              <a:pPr eaLnBrk="1" hangingPunct="1"/>
              <a:t>503</a:t>
            </a:fld>
            <a:endParaRPr lang="de-DE" altLang="de-DE"/>
          </a:p>
        </p:txBody>
      </p:sp>
      <p:sp>
        <p:nvSpPr>
          <p:cNvPr id="976899" name="Rectangle 2"/>
          <p:cNvSpPr>
            <a:spLocks noGrp="1" noRot="1" noChangeAspect="1" noChangeArrowheads="1" noTextEdit="1"/>
          </p:cNvSpPr>
          <p:nvPr>
            <p:ph type="sldImg"/>
          </p:nvPr>
        </p:nvSpPr>
        <p:spPr>
          <a:ln/>
        </p:spPr>
      </p:sp>
      <p:sp>
        <p:nvSpPr>
          <p:cNvPr id="97690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930472436"/>
      </p:ext>
    </p:extLst>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F315563-8110-4585-B83C-79081A999BAD}" type="slidenum">
              <a:rPr lang="de-DE" altLang="de-DE" smtClean="0"/>
              <a:pPr eaLnBrk="1" hangingPunct="1"/>
              <a:t>504</a:t>
            </a:fld>
            <a:endParaRPr lang="de-DE" altLang="de-DE"/>
          </a:p>
        </p:txBody>
      </p:sp>
      <p:sp>
        <p:nvSpPr>
          <p:cNvPr id="977923" name="Rectangle 2"/>
          <p:cNvSpPr>
            <a:spLocks noGrp="1" noRot="1" noChangeAspect="1" noChangeArrowheads="1" noTextEdit="1"/>
          </p:cNvSpPr>
          <p:nvPr>
            <p:ph type="sldImg"/>
          </p:nvPr>
        </p:nvSpPr>
        <p:spPr>
          <a:ln/>
        </p:spPr>
      </p:sp>
      <p:sp>
        <p:nvSpPr>
          <p:cNvPr id="97792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448732042"/>
      </p:ext>
    </p:extLst>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AFE37DA-038F-4C8C-A525-D643F5428299}" type="slidenum">
              <a:rPr lang="de-DE" altLang="de-DE" smtClean="0"/>
              <a:pPr eaLnBrk="1" hangingPunct="1"/>
              <a:t>505</a:t>
            </a:fld>
            <a:endParaRPr lang="de-DE" altLang="de-DE"/>
          </a:p>
        </p:txBody>
      </p:sp>
      <p:sp>
        <p:nvSpPr>
          <p:cNvPr id="978947" name="Rectangle 2"/>
          <p:cNvSpPr>
            <a:spLocks noGrp="1" noRot="1" noChangeAspect="1" noChangeArrowheads="1" noTextEdit="1"/>
          </p:cNvSpPr>
          <p:nvPr>
            <p:ph type="sldImg"/>
          </p:nvPr>
        </p:nvSpPr>
        <p:spPr>
          <a:ln/>
        </p:spPr>
      </p:sp>
      <p:sp>
        <p:nvSpPr>
          <p:cNvPr id="97894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464643222"/>
      </p:ext>
    </p:extLst>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01B5416-ECA9-4144-B148-8EA7E905DFD6}" type="slidenum">
              <a:rPr lang="de-DE" altLang="de-DE" smtClean="0"/>
              <a:pPr eaLnBrk="1" hangingPunct="1"/>
              <a:t>506</a:t>
            </a:fld>
            <a:endParaRPr lang="de-DE" altLang="de-DE"/>
          </a:p>
        </p:txBody>
      </p:sp>
      <p:sp>
        <p:nvSpPr>
          <p:cNvPr id="979971" name="Rectangle 2"/>
          <p:cNvSpPr>
            <a:spLocks noGrp="1" noRot="1" noChangeAspect="1" noChangeArrowheads="1" noTextEdit="1"/>
          </p:cNvSpPr>
          <p:nvPr>
            <p:ph type="sldImg"/>
          </p:nvPr>
        </p:nvSpPr>
        <p:spPr>
          <a:ln/>
        </p:spPr>
      </p:sp>
      <p:sp>
        <p:nvSpPr>
          <p:cNvPr id="97997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233169878"/>
      </p:ext>
    </p:extLst>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1059764-1B80-49AD-A7F6-26FCA9F7C1E9}" type="slidenum">
              <a:rPr lang="de-DE" altLang="de-DE" smtClean="0"/>
              <a:pPr eaLnBrk="1" hangingPunct="1"/>
              <a:t>507</a:t>
            </a:fld>
            <a:endParaRPr lang="de-DE" altLang="de-DE"/>
          </a:p>
        </p:txBody>
      </p:sp>
      <p:sp>
        <p:nvSpPr>
          <p:cNvPr id="980995" name="Rectangle 2"/>
          <p:cNvSpPr>
            <a:spLocks noGrp="1" noRot="1" noChangeAspect="1" noChangeArrowheads="1" noTextEdit="1"/>
          </p:cNvSpPr>
          <p:nvPr>
            <p:ph type="sldImg"/>
          </p:nvPr>
        </p:nvSpPr>
        <p:spPr>
          <a:ln/>
        </p:spPr>
      </p:sp>
      <p:sp>
        <p:nvSpPr>
          <p:cNvPr id="98099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951348443"/>
      </p:ext>
    </p:extLst>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31EC563-A79D-490B-8DE8-0789CA04F0BD}" type="slidenum">
              <a:rPr lang="de-DE" altLang="de-DE" smtClean="0"/>
              <a:pPr eaLnBrk="1" hangingPunct="1"/>
              <a:t>508</a:t>
            </a:fld>
            <a:endParaRPr lang="de-DE" altLang="de-DE"/>
          </a:p>
        </p:txBody>
      </p:sp>
      <p:sp>
        <p:nvSpPr>
          <p:cNvPr id="982019" name="Rectangle 2"/>
          <p:cNvSpPr>
            <a:spLocks noGrp="1" noRot="1" noChangeAspect="1" noChangeArrowheads="1" noTextEdit="1"/>
          </p:cNvSpPr>
          <p:nvPr>
            <p:ph type="sldImg"/>
          </p:nvPr>
        </p:nvSpPr>
        <p:spPr>
          <a:ln/>
        </p:spPr>
      </p:sp>
      <p:sp>
        <p:nvSpPr>
          <p:cNvPr id="98202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526614282"/>
      </p:ext>
    </p:extLst>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F465B63-9F4C-4094-879E-65C21C509375}" type="slidenum">
              <a:rPr lang="de-DE" altLang="de-DE" smtClean="0"/>
              <a:pPr eaLnBrk="1" hangingPunct="1"/>
              <a:t>509</a:t>
            </a:fld>
            <a:endParaRPr lang="de-DE" altLang="de-DE"/>
          </a:p>
        </p:txBody>
      </p:sp>
      <p:sp>
        <p:nvSpPr>
          <p:cNvPr id="983043" name="Rectangle 2"/>
          <p:cNvSpPr>
            <a:spLocks noGrp="1" noRot="1" noChangeAspect="1" noChangeArrowheads="1" noTextEdit="1"/>
          </p:cNvSpPr>
          <p:nvPr>
            <p:ph type="sldImg"/>
          </p:nvPr>
        </p:nvSpPr>
        <p:spPr>
          <a:ln/>
        </p:spPr>
      </p:sp>
      <p:sp>
        <p:nvSpPr>
          <p:cNvPr id="98304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117403232"/>
      </p:ext>
    </p:extLst>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06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58CC77A-A4F8-4659-ADC5-9A0AD3B212AD}" type="slidenum">
              <a:rPr lang="de-DE" altLang="de-DE" smtClean="0"/>
              <a:pPr eaLnBrk="1" hangingPunct="1"/>
              <a:t>510</a:t>
            </a:fld>
            <a:endParaRPr lang="de-DE" altLang="de-DE"/>
          </a:p>
        </p:txBody>
      </p:sp>
      <p:sp>
        <p:nvSpPr>
          <p:cNvPr id="984067" name="Rectangle 2"/>
          <p:cNvSpPr>
            <a:spLocks noGrp="1" noRot="1" noChangeAspect="1" noChangeArrowheads="1" noTextEdit="1"/>
          </p:cNvSpPr>
          <p:nvPr>
            <p:ph type="sldImg"/>
          </p:nvPr>
        </p:nvSpPr>
        <p:spPr>
          <a:ln/>
        </p:spPr>
      </p:sp>
      <p:sp>
        <p:nvSpPr>
          <p:cNvPr id="98406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729905468"/>
      </p:ext>
    </p:extLst>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237792F-D080-4835-AF87-0D3D14F95D86}" type="slidenum">
              <a:rPr lang="de-DE" altLang="de-DE" smtClean="0"/>
              <a:pPr eaLnBrk="1" hangingPunct="1"/>
              <a:t>511</a:t>
            </a:fld>
            <a:endParaRPr lang="de-DE" altLang="de-DE"/>
          </a:p>
        </p:txBody>
      </p:sp>
      <p:sp>
        <p:nvSpPr>
          <p:cNvPr id="985091" name="Rectangle 2"/>
          <p:cNvSpPr>
            <a:spLocks noGrp="1" noRot="1" noChangeAspect="1" noChangeArrowheads="1" noTextEdit="1"/>
          </p:cNvSpPr>
          <p:nvPr>
            <p:ph type="sldImg"/>
          </p:nvPr>
        </p:nvSpPr>
        <p:spPr>
          <a:ln/>
        </p:spPr>
      </p:sp>
      <p:sp>
        <p:nvSpPr>
          <p:cNvPr id="98509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494129360"/>
      </p:ext>
    </p:extLst>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FF171B3-CEBC-424D-AAE6-ABD91D641128}" type="slidenum">
              <a:rPr lang="de-DE" altLang="de-DE" smtClean="0"/>
              <a:pPr eaLnBrk="1" hangingPunct="1"/>
              <a:t>512</a:t>
            </a:fld>
            <a:endParaRPr lang="de-DE" altLang="de-DE"/>
          </a:p>
        </p:txBody>
      </p:sp>
      <p:sp>
        <p:nvSpPr>
          <p:cNvPr id="986115" name="Rectangle 2"/>
          <p:cNvSpPr>
            <a:spLocks noGrp="1" noRot="1" noChangeAspect="1" noChangeArrowheads="1" noTextEdit="1"/>
          </p:cNvSpPr>
          <p:nvPr>
            <p:ph type="sldImg"/>
          </p:nvPr>
        </p:nvSpPr>
        <p:spPr>
          <a:ln/>
        </p:spPr>
      </p:sp>
      <p:sp>
        <p:nvSpPr>
          <p:cNvPr id="98611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616044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46B3306-A86B-4404-AE24-276E579F2D40}" type="slidenum">
              <a:rPr lang="de-DE" altLang="de-DE" smtClean="0"/>
              <a:pPr eaLnBrk="1" hangingPunct="1"/>
              <a:t>4</a:t>
            </a:fld>
            <a:endParaRPr lang="de-DE" altLang="de-DE"/>
          </a:p>
        </p:txBody>
      </p:sp>
      <p:sp>
        <p:nvSpPr>
          <p:cNvPr id="581635" name="Rectangle 2"/>
          <p:cNvSpPr>
            <a:spLocks noGrp="1" noRot="1" noChangeAspect="1" noChangeArrowheads="1" noTextEdit="1"/>
          </p:cNvSpPr>
          <p:nvPr>
            <p:ph type="sldImg"/>
          </p:nvPr>
        </p:nvSpPr>
        <p:spPr>
          <a:xfrm>
            <a:off x="992188" y="768350"/>
            <a:ext cx="5116512" cy="3836988"/>
          </a:xfrm>
          <a:ln/>
        </p:spPr>
      </p:sp>
      <p:sp>
        <p:nvSpPr>
          <p:cNvPr id="581636" name="Rectangle 3"/>
          <p:cNvSpPr>
            <a:spLocks noGrp="1" noChangeArrowheads="1"/>
          </p:cNvSpPr>
          <p:nvPr>
            <p:ph type="body" idx="1"/>
          </p:nvPr>
        </p:nvSpPr>
        <p:spPr>
          <a:xfrm>
            <a:off x="946150" y="4860925"/>
            <a:ext cx="5207000" cy="4605338"/>
          </a:xfrm>
          <a:noFill/>
        </p:spPr>
        <p:txBody>
          <a:bodyPr/>
          <a:lstStyle/>
          <a:p>
            <a:pPr eaLnBrk="1" hangingPunct="1"/>
            <a:endParaRPr lang="de-DE" altLang="de-DE"/>
          </a:p>
        </p:txBody>
      </p:sp>
    </p:spTree>
    <p:extLst>
      <p:ext uri="{BB962C8B-B14F-4D97-AF65-F5344CB8AC3E}">
        <p14:creationId xmlns:p14="http://schemas.microsoft.com/office/powerpoint/2010/main" val="19481169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4D8F5DE-8D75-454B-B87B-1DA8AE5FD9C7}" type="slidenum">
              <a:rPr lang="de-DE" altLang="de-DE" smtClean="0"/>
              <a:pPr eaLnBrk="1" hangingPunct="1"/>
              <a:t>42</a:t>
            </a:fld>
            <a:endParaRPr lang="de-DE" altLang="de-DE"/>
          </a:p>
        </p:txBody>
      </p:sp>
      <p:sp>
        <p:nvSpPr>
          <p:cNvPr id="618499" name="Rectangle 2"/>
          <p:cNvSpPr>
            <a:spLocks noGrp="1" noRot="1" noChangeAspect="1" noChangeArrowheads="1" noTextEdit="1"/>
          </p:cNvSpPr>
          <p:nvPr>
            <p:ph type="sldImg"/>
          </p:nvPr>
        </p:nvSpPr>
        <p:spPr>
          <a:ln/>
        </p:spPr>
      </p:sp>
      <p:sp>
        <p:nvSpPr>
          <p:cNvPr id="61850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622422798"/>
      </p:ext>
    </p:extLst>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7017C51-6F83-4C1A-BFFF-B3168D30CC76}" type="slidenum">
              <a:rPr lang="de-DE" altLang="de-DE" smtClean="0"/>
              <a:pPr eaLnBrk="1" hangingPunct="1"/>
              <a:t>513</a:t>
            </a:fld>
            <a:endParaRPr lang="de-DE" altLang="de-DE"/>
          </a:p>
        </p:txBody>
      </p:sp>
      <p:sp>
        <p:nvSpPr>
          <p:cNvPr id="987139" name="Rectangle 2"/>
          <p:cNvSpPr>
            <a:spLocks noGrp="1" noRot="1" noChangeAspect="1" noChangeArrowheads="1" noTextEdit="1"/>
          </p:cNvSpPr>
          <p:nvPr>
            <p:ph type="sldImg"/>
          </p:nvPr>
        </p:nvSpPr>
        <p:spPr>
          <a:ln/>
        </p:spPr>
      </p:sp>
      <p:sp>
        <p:nvSpPr>
          <p:cNvPr id="98714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737975360"/>
      </p:ext>
    </p:extLst>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83CF13A-5160-4C49-94B4-D46C55D7480C}" type="slidenum">
              <a:rPr lang="de-DE" altLang="de-DE" smtClean="0"/>
              <a:pPr eaLnBrk="1" hangingPunct="1"/>
              <a:t>514</a:t>
            </a:fld>
            <a:endParaRPr lang="de-DE" altLang="de-DE"/>
          </a:p>
        </p:txBody>
      </p:sp>
      <p:sp>
        <p:nvSpPr>
          <p:cNvPr id="988163" name="Rectangle 2"/>
          <p:cNvSpPr>
            <a:spLocks noGrp="1" noRot="1" noChangeAspect="1" noChangeArrowheads="1" noTextEdit="1"/>
          </p:cNvSpPr>
          <p:nvPr>
            <p:ph type="sldImg"/>
          </p:nvPr>
        </p:nvSpPr>
        <p:spPr>
          <a:ln/>
        </p:spPr>
      </p:sp>
      <p:sp>
        <p:nvSpPr>
          <p:cNvPr id="98816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524338491"/>
      </p:ext>
    </p:extLst>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8F6840B-F36E-4B7F-A356-027BFC85BF2D}" type="slidenum">
              <a:rPr lang="de-DE" altLang="de-DE" smtClean="0"/>
              <a:pPr eaLnBrk="1" hangingPunct="1"/>
              <a:t>515</a:t>
            </a:fld>
            <a:endParaRPr lang="de-DE" altLang="de-DE"/>
          </a:p>
        </p:txBody>
      </p:sp>
      <p:sp>
        <p:nvSpPr>
          <p:cNvPr id="989187" name="Rectangle 2"/>
          <p:cNvSpPr>
            <a:spLocks noGrp="1" noRot="1" noChangeAspect="1" noChangeArrowheads="1" noTextEdit="1"/>
          </p:cNvSpPr>
          <p:nvPr>
            <p:ph type="sldImg"/>
          </p:nvPr>
        </p:nvSpPr>
        <p:spPr>
          <a:ln/>
        </p:spPr>
      </p:sp>
      <p:sp>
        <p:nvSpPr>
          <p:cNvPr id="98918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867315725"/>
      </p:ext>
    </p:extLst>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1F2AC22-3912-4D54-AAF7-B06033CD77CA}" type="slidenum">
              <a:rPr lang="de-DE" altLang="de-DE" smtClean="0"/>
              <a:pPr eaLnBrk="1" hangingPunct="1"/>
              <a:t>516</a:t>
            </a:fld>
            <a:endParaRPr lang="de-DE" altLang="de-DE"/>
          </a:p>
        </p:txBody>
      </p:sp>
      <p:sp>
        <p:nvSpPr>
          <p:cNvPr id="990211" name="Rectangle 2"/>
          <p:cNvSpPr>
            <a:spLocks noGrp="1" noRot="1" noChangeAspect="1" noChangeArrowheads="1" noTextEdit="1"/>
          </p:cNvSpPr>
          <p:nvPr>
            <p:ph type="sldImg"/>
          </p:nvPr>
        </p:nvSpPr>
        <p:spPr>
          <a:ln/>
        </p:spPr>
      </p:sp>
      <p:sp>
        <p:nvSpPr>
          <p:cNvPr id="99021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702349135"/>
      </p:ext>
    </p:extLst>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2030376-AC27-42A1-AF21-96131E7F1CEE}" type="slidenum">
              <a:rPr lang="de-DE" altLang="de-DE" smtClean="0"/>
              <a:pPr eaLnBrk="1" hangingPunct="1"/>
              <a:t>517</a:t>
            </a:fld>
            <a:endParaRPr lang="de-DE" altLang="de-DE"/>
          </a:p>
        </p:txBody>
      </p:sp>
      <p:sp>
        <p:nvSpPr>
          <p:cNvPr id="991235" name="Rectangle 2"/>
          <p:cNvSpPr>
            <a:spLocks noGrp="1" noRot="1" noChangeAspect="1" noChangeArrowheads="1" noTextEdit="1"/>
          </p:cNvSpPr>
          <p:nvPr>
            <p:ph type="sldImg"/>
          </p:nvPr>
        </p:nvSpPr>
        <p:spPr>
          <a:ln/>
        </p:spPr>
      </p:sp>
      <p:sp>
        <p:nvSpPr>
          <p:cNvPr id="99123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4073294731"/>
      </p:ext>
    </p:extLst>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39DF7BF-9B3E-43E4-9AA6-A0B6262E57C5}" type="slidenum">
              <a:rPr lang="de-DE" altLang="de-DE" smtClean="0"/>
              <a:pPr eaLnBrk="1" hangingPunct="1"/>
              <a:t>518</a:t>
            </a:fld>
            <a:endParaRPr lang="de-DE" altLang="de-DE"/>
          </a:p>
        </p:txBody>
      </p:sp>
      <p:sp>
        <p:nvSpPr>
          <p:cNvPr id="992259" name="Rectangle 2"/>
          <p:cNvSpPr>
            <a:spLocks noGrp="1" noRot="1" noChangeAspect="1" noChangeArrowheads="1" noTextEdit="1"/>
          </p:cNvSpPr>
          <p:nvPr>
            <p:ph type="sldImg"/>
          </p:nvPr>
        </p:nvSpPr>
        <p:spPr>
          <a:ln/>
        </p:spPr>
      </p:sp>
      <p:sp>
        <p:nvSpPr>
          <p:cNvPr id="99226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727593701"/>
      </p:ext>
    </p:extLst>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2F86439-4D3D-4935-BBD8-C4E9A2813B91}" type="slidenum">
              <a:rPr lang="de-DE" altLang="de-DE" smtClean="0"/>
              <a:pPr eaLnBrk="1" hangingPunct="1"/>
              <a:t>519</a:t>
            </a:fld>
            <a:endParaRPr lang="de-DE" altLang="de-DE"/>
          </a:p>
        </p:txBody>
      </p:sp>
      <p:sp>
        <p:nvSpPr>
          <p:cNvPr id="993283" name="Rectangle 2"/>
          <p:cNvSpPr>
            <a:spLocks noGrp="1" noRot="1" noChangeAspect="1" noChangeArrowheads="1" noTextEdit="1"/>
          </p:cNvSpPr>
          <p:nvPr>
            <p:ph type="sldImg"/>
          </p:nvPr>
        </p:nvSpPr>
        <p:spPr>
          <a:xfrm>
            <a:off x="995363" y="769938"/>
            <a:ext cx="5113337" cy="3835400"/>
          </a:xfrm>
          <a:ln/>
        </p:spPr>
      </p:sp>
      <p:sp>
        <p:nvSpPr>
          <p:cNvPr id="993284"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1056570086"/>
      </p:ext>
    </p:extLst>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9299B54-CCC8-418E-91D1-228E504A0EC2}" type="slidenum">
              <a:rPr lang="de-DE" altLang="de-DE" smtClean="0"/>
              <a:pPr eaLnBrk="1" hangingPunct="1"/>
              <a:t>520</a:t>
            </a:fld>
            <a:endParaRPr lang="de-DE" altLang="de-DE"/>
          </a:p>
        </p:txBody>
      </p:sp>
      <p:sp>
        <p:nvSpPr>
          <p:cNvPr id="994307" name="Rectangle 2"/>
          <p:cNvSpPr>
            <a:spLocks noGrp="1" noRot="1" noChangeAspect="1" noChangeArrowheads="1" noTextEdit="1"/>
          </p:cNvSpPr>
          <p:nvPr>
            <p:ph type="sldImg"/>
          </p:nvPr>
        </p:nvSpPr>
        <p:spPr>
          <a:xfrm>
            <a:off x="995363" y="769938"/>
            <a:ext cx="5113337" cy="3835400"/>
          </a:xfrm>
          <a:ln/>
        </p:spPr>
      </p:sp>
      <p:sp>
        <p:nvSpPr>
          <p:cNvPr id="994308"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3422578823"/>
      </p:ext>
    </p:extLst>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BC64959-1902-4074-AFB9-D2173F7B3921}" type="slidenum">
              <a:rPr lang="de-DE" altLang="de-DE" smtClean="0"/>
              <a:pPr eaLnBrk="1" hangingPunct="1"/>
              <a:t>521</a:t>
            </a:fld>
            <a:endParaRPr lang="de-DE" altLang="de-DE"/>
          </a:p>
        </p:txBody>
      </p:sp>
      <p:sp>
        <p:nvSpPr>
          <p:cNvPr id="995331" name="Rectangle 2"/>
          <p:cNvSpPr>
            <a:spLocks noGrp="1" noRot="1" noChangeAspect="1" noChangeArrowheads="1" noTextEdit="1"/>
          </p:cNvSpPr>
          <p:nvPr>
            <p:ph type="sldImg"/>
          </p:nvPr>
        </p:nvSpPr>
        <p:spPr>
          <a:xfrm>
            <a:off x="995363" y="769938"/>
            <a:ext cx="5113337" cy="3835400"/>
          </a:xfrm>
          <a:ln/>
        </p:spPr>
      </p:sp>
      <p:sp>
        <p:nvSpPr>
          <p:cNvPr id="995332"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3603104824"/>
      </p:ext>
    </p:extLst>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E6BC2F4-2B35-415D-BA31-1263B7D47DB1}" type="slidenum">
              <a:rPr lang="de-DE" altLang="de-DE" smtClean="0"/>
              <a:pPr eaLnBrk="1" hangingPunct="1"/>
              <a:t>522</a:t>
            </a:fld>
            <a:endParaRPr lang="de-DE" altLang="de-DE"/>
          </a:p>
        </p:txBody>
      </p:sp>
      <p:sp>
        <p:nvSpPr>
          <p:cNvPr id="996355" name="Rectangle 2"/>
          <p:cNvSpPr>
            <a:spLocks noGrp="1" noRot="1" noChangeAspect="1" noChangeArrowheads="1" noTextEdit="1"/>
          </p:cNvSpPr>
          <p:nvPr>
            <p:ph type="sldImg"/>
          </p:nvPr>
        </p:nvSpPr>
        <p:spPr>
          <a:xfrm>
            <a:off x="995363" y="769938"/>
            <a:ext cx="5113337" cy="3835400"/>
          </a:xfrm>
          <a:ln/>
        </p:spPr>
      </p:sp>
      <p:sp>
        <p:nvSpPr>
          <p:cNvPr id="996356"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36614239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DDAA933-CA85-4236-8374-2A9635194893}" type="slidenum">
              <a:rPr lang="de-DE" altLang="de-DE" smtClean="0"/>
              <a:pPr eaLnBrk="1" hangingPunct="1"/>
              <a:t>43</a:t>
            </a:fld>
            <a:endParaRPr lang="de-DE" altLang="de-DE"/>
          </a:p>
        </p:txBody>
      </p:sp>
      <p:sp>
        <p:nvSpPr>
          <p:cNvPr id="619523" name="Rectangle 2"/>
          <p:cNvSpPr>
            <a:spLocks noGrp="1" noRot="1" noChangeAspect="1" noChangeArrowheads="1" noTextEdit="1"/>
          </p:cNvSpPr>
          <p:nvPr>
            <p:ph type="sldImg"/>
          </p:nvPr>
        </p:nvSpPr>
        <p:spPr>
          <a:ln/>
        </p:spPr>
      </p:sp>
      <p:sp>
        <p:nvSpPr>
          <p:cNvPr id="61952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545770941"/>
      </p:ext>
    </p:extLst>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008A879-AC0A-4918-897C-A1B4A8FC8BB0}" type="slidenum">
              <a:rPr lang="de-DE" altLang="de-DE" smtClean="0"/>
              <a:pPr eaLnBrk="1" hangingPunct="1"/>
              <a:t>523</a:t>
            </a:fld>
            <a:endParaRPr lang="de-DE" altLang="de-DE"/>
          </a:p>
        </p:txBody>
      </p:sp>
      <p:sp>
        <p:nvSpPr>
          <p:cNvPr id="997379" name="Rectangle 2"/>
          <p:cNvSpPr>
            <a:spLocks noGrp="1" noRot="1" noChangeAspect="1" noChangeArrowheads="1" noTextEdit="1"/>
          </p:cNvSpPr>
          <p:nvPr>
            <p:ph type="sldImg"/>
          </p:nvPr>
        </p:nvSpPr>
        <p:spPr>
          <a:xfrm>
            <a:off x="995363" y="769938"/>
            <a:ext cx="5113337" cy="3835400"/>
          </a:xfrm>
          <a:ln/>
        </p:spPr>
      </p:sp>
      <p:sp>
        <p:nvSpPr>
          <p:cNvPr id="997380"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604339249"/>
      </p:ext>
    </p:extLst>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4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C383954-FADF-4FC5-9FC7-7A03D589B3CE}" type="slidenum">
              <a:rPr lang="de-DE" altLang="de-DE" smtClean="0"/>
              <a:pPr eaLnBrk="1" hangingPunct="1"/>
              <a:t>524</a:t>
            </a:fld>
            <a:endParaRPr lang="de-DE" altLang="de-DE"/>
          </a:p>
        </p:txBody>
      </p:sp>
      <p:sp>
        <p:nvSpPr>
          <p:cNvPr id="998403" name="Rectangle 2"/>
          <p:cNvSpPr>
            <a:spLocks noGrp="1" noRot="1" noChangeAspect="1" noChangeArrowheads="1" noTextEdit="1"/>
          </p:cNvSpPr>
          <p:nvPr>
            <p:ph type="sldImg"/>
          </p:nvPr>
        </p:nvSpPr>
        <p:spPr>
          <a:xfrm>
            <a:off x="995363" y="769938"/>
            <a:ext cx="5113337" cy="3835400"/>
          </a:xfrm>
          <a:ln/>
        </p:spPr>
      </p:sp>
      <p:sp>
        <p:nvSpPr>
          <p:cNvPr id="998404"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1766215103"/>
      </p:ext>
    </p:extLst>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1B6CD90-2B4E-4948-95A0-776C19474CD1}" type="slidenum">
              <a:rPr lang="de-DE" altLang="de-DE" smtClean="0"/>
              <a:pPr eaLnBrk="1" hangingPunct="1"/>
              <a:t>525</a:t>
            </a:fld>
            <a:endParaRPr lang="de-DE" altLang="de-DE"/>
          </a:p>
        </p:txBody>
      </p:sp>
      <p:sp>
        <p:nvSpPr>
          <p:cNvPr id="999427" name="Rectangle 2"/>
          <p:cNvSpPr>
            <a:spLocks noGrp="1" noRot="1" noChangeAspect="1" noChangeArrowheads="1" noTextEdit="1"/>
          </p:cNvSpPr>
          <p:nvPr>
            <p:ph type="sldImg"/>
          </p:nvPr>
        </p:nvSpPr>
        <p:spPr>
          <a:xfrm>
            <a:off x="995363" y="769938"/>
            <a:ext cx="5113337" cy="3835400"/>
          </a:xfrm>
          <a:ln/>
        </p:spPr>
      </p:sp>
      <p:sp>
        <p:nvSpPr>
          <p:cNvPr id="999428"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1106267468"/>
      </p:ext>
    </p:extLst>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753C305-D301-4F22-90C8-3A7028A809DA}" type="slidenum">
              <a:rPr lang="de-DE" altLang="de-DE" smtClean="0"/>
              <a:pPr eaLnBrk="1" hangingPunct="1"/>
              <a:t>526</a:t>
            </a:fld>
            <a:endParaRPr lang="de-DE" altLang="de-DE"/>
          </a:p>
        </p:txBody>
      </p:sp>
      <p:sp>
        <p:nvSpPr>
          <p:cNvPr id="1000451" name="Rectangle 2"/>
          <p:cNvSpPr>
            <a:spLocks noGrp="1" noRot="1" noChangeAspect="1" noChangeArrowheads="1" noTextEdit="1"/>
          </p:cNvSpPr>
          <p:nvPr>
            <p:ph type="sldImg"/>
          </p:nvPr>
        </p:nvSpPr>
        <p:spPr>
          <a:xfrm>
            <a:off x="995363" y="769938"/>
            <a:ext cx="5113337" cy="3835400"/>
          </a:xfrm>
          <a:ln/>
        </p:spPr>
      </p:sp>
      <p:sp>
        <p:nvSpPr>
          <p:cNvPr id="1000452"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1261261059"/>
      </p:ext>
    </p:extLst>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28ABD3A-5F7E-439A-8E83-4002D1F2CBE5}" type="slidenum">
              <a:rPr lang="de-DE" altLang="de-DE" smtClean="0"/>
              <a:pPr eaLnBrk="1" hangingPunct="1"/>
              <a:t>527</a:t>
            </a:fld>
            <a:endParaRPr lang="de-DE" altLang="de-DE"/>
          </a:p>
        </p:txBody>
      </p:sp>
      <p:sp>
        <p:nvSpPr>
          <p:cNvPr id="1001475" name="Rectangle 2"/>
          <p:cNvSpPr>
            <a:spLocks noGrp="1" noRot="1" noChangeAspect="1" noChangeArrowheads="1" noTextEdit="1"/>
          </p:cNvSpPr>
          <p:nvPr>
            <p:ph type="sldImg"/>
          </p:nvPr>
        </p:nvSpPr>
        <p:spPr>
          <a:xfrm>
            <a:off x="995363" y="769938"/>
            <a:ext cx="5113337" cy="3835400"/>
          </a:xfrm>
          <a:ln/>
        </p:spPr>
      </p:sp>
      <p:sp>
        <p:nvSpPr>
          <p:cNvPr id="1001476"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1218217188"/>
      </p:ext>
    </p:extLst>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4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86C4A57-0919-4E73-A439-CFDF826610BB}" type="slidenum">
              <a:rPr lang="de-DE" altLang="de-DE" smtClean="0"/>
              <a:pPr eaLnBrk="1" hangingPunct="1"/>
              <a:t>528</a:t>
            </a:fld>
            <a:endParaRPr lang="de-DE" altLang="de-DE"/>
          </a:p>
        </p:txBody>
      </p:sp>
      <p:sp>
        <p:nvSpPr>
          <p:cNvPr id="1002499" name="Rectangle 2"/>
          <p:cNvSpPr>
            <a:spLocks noGrp="1" noRot="1" noChangeAspect="1" noChangeArrowheads="1" noTextEdit="1"/>
          </p:cNvSpPr>
          <p:nvPr>
            <p:ph type="sldImg"/>
          </p:nvPr>
        </p:nvSpPr>
        <p:spPr>
          <a:xfrm>
            <a:off x="995363" y="769938"/>
            <a:ext cx="5113337" cy="3835400"/>
          </a:xfrm>
          <a:ln/>
        </p:spPr>
      </p:sp>
      <p:sp>
        <p:nvSpPr>
          <p:cNvPr id="1002500"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4272154127"/>
      </p:ext>
    </p:extLst>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9C98591-BDB5-49BE-9FF5-BA71EF41BBCC}" type="slidenum">
              <a:rPr lang="de-DE" altLang="de-DE" smtClean="0"/>
              <a:pPr eaLnBrk="1" hangingPunct="1"/>
              <a:t>529</a:t>
            </a:fld>
            <a:endParaRPr lang="de-DE" altLang="de-DE"/>
          </a:p>
        </p:txBody>
      </p:sp>
      <p:sp>
        <p:nvSpPr>
          <p:cNvPr id="1003523" name="Rectangle 2"/>
          <p:cNvSpPr>
            <a:spLocks noGrp="1" noRot="1" noChangeAspect="1" noChangeArrowheads="1" noTextEdit="1"/>
          </p:cNvSpPr>
          <p:nvPr>
            <p:ph type="sldImg"/>
          </p:nvPr>
        </p:nvSpPr>
        <p:spPr>
          <a:xfrm>
            <a:off x="995363" y="769938"/>
            <a:ext cx="5113337" cy="3835400"/>
          </a:xfrm>
          <a:ln/>
        </p:spPr>
      </p:sp>
      <p:sp>
        <p:nvSpPr>
          <p:cNvPr id="1003524"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386296257"/>
      </p:ext>
    </p:extLst>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561152D-3F1D-4EE0-89CE-19A620D9A2C3}" type="slidenum">
              <a:rPr lang="de-DE" altLang="de-DE" smtClean="0"/>
              <a:pPr eaLnBrk="1" hangingPunct="1"/>
              <a:t>530</a:t>
            </a:fld>
            <a:endParaRPr lang="de-DE" altLang="de-DE"/>
          </a:p>
        </p:txBody>
      </p:sp>
      <p:sp>
        <p:nvSpPr>
          <p:cNvPr id="1004547" name="Rectangle 2"/>
          <p:cNvSpPr>
            <a:spLocks noGrp="1" noRot="1" noChangeAspect="1" noChangeArrowheads="1" noTextEdit="1"/>
          </p:cNvSpPr>
          <p:nvPr>
            <p:ph type="sldImg"/>
          </p:nvPr>
        </p:nvSpPr>
        <p:spPr>
          <a:xfrm>
            <a:off x="995363" y="769938"/>
            <a:ext cx="5113337" cy="3835400"/>
          </a:xfrm>
          <a:ln/>
        </p:spPr>
      </p:sp>
      <p:sp>
        <p:nvSpPr>
          <p:cNvPr id="1004548"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3433077713"/>
      </p:ext>
    </p:extLst>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5423151-1518-4E89-AC1B-F36415646466}" type="slidenum">
              <a:rPr lang="de-DE" altLang="de-DE" smtClean="0"/>
              <a:pPr eaLnBrk="1" hangingPunct="1"/>
              <a:t>531</a:t>
            </a:fld>
            <a:endParaRPr lang="de-DE" altLang="de-DE"/>
          </a:p>
        </p:txBody>
      </p:sp>
      <p:sp>
        <p:nvSpPr>
          <p:cNvPr id="1005571" name="Rectangle 2"/>
          <p:cNvSpPr>
            <a:spLocks noGrp="1" noRot="1" noChangeAspect="1" noChangeArrowheads="1" noTextEdit="1"/>
          </p:cNvSpPr>
          <p:nvPr>
            <p:ph type="sldImg"/>
          </p:nvPr>
        </p:nvSpPr>
        <p:spPr>
          <a:ln/>
        </p:spPr>
      </p:sp>
      <p:sp>
        <p:nvSpPr>
          <p:cNvPr id="100557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4119795527"/>
      </p:ext>
    </p:extLst>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2FC8195-2E1D-4B29-BC1E-BC1D81AA9183}" type="slidenum">
              <a:rPr lang="de-DE" altLang="de-DE" smtClean="0"/>
              <a:pPr eaLnBrk="1" hangingPunct="1"/>
              <a:t>532</a:t>
            </a:fld>
            <a:endParaRPr lang="de-DE" altLang="de-DE"/>
          </a:p>
        </p:txBody>
      </p:sp>
      <p:sp>
        <p:nvSpPr>
          <p:cNvPr id="1006595" name="Rectangle 2"/>
          <p:cNvSpPr>
            <a:spLocks noGrp="1" noRot="1" noChangeAspect="1" noChangeArrowheads="1" noTextEdit="1"/>
          </p:cNvSpPr>
          <p:nvPr>
            <p:ph type="sldImg"/>
          </p:nvPr>
        </p:nvSpPr>
        <p:spPr>
          <a:xfrm>
            <a:off x="995363" y="769938"/>
            <a:ext cx="5113337" cy="3835400"/>
          </a:xfrm>
          <a:ln/>
        </p:spPr>
      </p:sp>
      <p:sp>
        <p:nvSpPr>
          <p:cNvPr id="1006596"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23782581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A0330CF-9FBF-42DF-943B-931E123A8491}" type="slidenum">
              <a:rPr lang="de-DE" altLang="de-DE" smtClean="0"/>
              <a:pPr eaLnBrk="1" hangingPunct="1"/>
              <a:t>45</a:t>
            </a:fld>
            <a:endParaRPr lang="de-DE" altLang="de-DE"/>
          </a:p>
        </p:txBody>
      </p:sp>
      <p:sp>
        <p:nvSpPr>
          <p:cNvPr id="620547" name="Rectangle 2"/>
          <p:cNvSpPr>
            <a:spLocks noGrp="1" noRot="1" noChangeAspect="1" noChangeArrowheads="1" noTextEdit="1"/>
          </p:cNvSpPr>
          <p:nvPr>
            <p:ph type="sldImg"/>
          </p:nvPr>
        </p:nvSpPr>
        <p:spPr>
          <a:ln/>
        </p:spPr>
      </p:sp>
      <p:sp>
        <p:nvSpPr>
          <p:cNvPr id="62054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365823902"/>
      </p:ext>
    </p:extLst>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3AC231F-13FE-4FC5-9C78-46CB117D8C0C}" type="slidenum">
              <a:rPr lang="de-DE" altLang="de-DE" smtClean="0"/>
              <a:pPr eaLnBrk="1" hangingPunct="1"/>
              <a:t>533</a:t>
            </a:fld>
            <a:endParaRPr lang="de-DE" altLang="de-DE"/>
          </a:p>
        </p:txBody>
      </p:sp>
      <p:sp>
        <p:nvSpPr>
          <p:cNvPr id="1007619" name="Rectangle 2"/>
          <p:cNvSpPr>
            <a:spLocks noGrp="1" noRot="1" noChangeAspect="1" noChangeArrowheads="1" noTextEdit="1"/>
          </p:cNvSpPr>
          <p:nvPr>
            <p:ph type="sldImg"/>
          </p:nvPr>
        </p:nvSpPr>
        <p:spPr>
          <a:xfrm>
            <a:off x="995363" y="769938"/>
            <a:ext cx="5113337" cy="3835400"/>
          </a:xfrm>
          <a:ln/>
        </p:spPr>
      </p:sp>
      <p:sp>
        <p:nvSpPr>
          <p:cNvPr id="1007620"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570740916"/>
      </p:ext>
    </p:extLst>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92E35A8-AC1D-4BCC-9224-DDF21728C366}" type="slidenum">
              <a:rPr lang="de-DE" altLang="de-DE" smtClean="0"/>
              <a:pPr eaLnBrk="1" hangingPunct="1"/>
              <a:t>534</a:t>
            </a:fld>
            <a:endParaRPr lang="de-DE" altLang="de-DE"/>
          </a:p>
        </p:txBody>
      </p:sp>
      <p:sp>
        <p:nvSpPr>
          <p:cNvPr id="1008643" name="Rectangle 2"/>
          <p:cNvSpPr>
            <a:spLocks noGrp="1" noRot="1" noChangeAspect="1" noChangeArrowheads="1" noTextEdit="1"/>
          </p:cNvSpPr>
          <p:nvPr>
            <p:ph type="sldImg"/>
          </p:nvPr>
        </p:nvSpPr>
        <p:spPr>
          <a:xfrm>
            <a:off x="995363" y="769938"/>
            <a:ext cx="5113337" cy="3835400"/>
          </a:xfrm>
          <a:ln/>
        </p:spPr>
      </p:sp>
      <p:sp>
        <p:nvSpPr>
          <p:cNvPr id="1008644"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4027841134"/>
      </p:ext>
    </p:extLst>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8F83AA5-554F-4F69-B28F-FF1C1E80556F}" type="slidenum">
              <a:rPr lang="de-DE" altLang="de-DE" smtClean="0"/>
              <a:pPr eaLnBrk="1" hangingPunct="1"/>
              <a:t>535</a:t>
            </a:fld>
            <a:endParaRPr lang="de-DE" altLang="de-DE"/>
          </a:p>
        </p:txBody>
      </p:sp>
      <p:sp>
        <p:nvSpPr>
          <p:cNvPr id="1009667" name="Rectangle 2"/>
          <p:cNvSpPr>
            <a:spLocks noGrp="1" noRot="1" noChangeAspect="1" noChangeArrowheads="1" noTextEdit="1"/>
          </p:cNvSpPr>
          <p:nvPr>
            <p:ph type="sldImg"/>
          </p:nvPr>
        </p:nvSpPr>
        <p:spPr>
          <a:ln/>
        </p:spPr>
      </p:sp>
      <p:sp>
        <p:nvSpPr>
          <p:cNvPr id="100966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826876564"/>
      </p:ext>
    </p:extLst>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60A63BE-FB37-4FBD-B187-727CB2576091}" type="slidenum">
              <a:rPr lang="de-DE" altLang="de-DE" smtClean="0"/>
              <a:pPr eaLnBrk="1" hangingPunct="1"/>
              <a:t>536</a:t>
            </a:fld>
            <a:endParaRPr lang="de-DE" altLang="de-DE"/>
          </a:p>
        </p:txBody>
      </p:sp>
      <p:sp>
        <p:nvSpPr>
          <p:cNvPr id="1010691" name="Rectangle 2"/>
          <p:cNvSpPr>
            <a:spLocks noGrp="1" noRot="1" noChangeAspect="1" noChangeArrowheads="1" noTextEdit="1"/>
          </p:cNvSpPr>
          <p:nvPr>
            <p:ph type="sldImg"/>
          </p:nvPr>
        </p:nvSpPr>
        <p:spPr>
          <a:xfrm>
            <a:off x="995363" y="769938"/>
            <a:ext cx="5113337" cy="3835400"/>
          </a:xfrm>
          <a:ln/>
        </p:spPr>
      </p:sp>
      <p:sp>
        <p:nvSpPr>
          <p:cNvPr id="1010692"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3669234093"/>
      </p:ext>
    </p:extLst>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D592820-87F7-4889-BFE0-1AB49BB6CDAD}" type="slidenum">
              <a:rPr lang="de-DE" altLang="de-DE" smtClean="0"/>
              <a:pPr eaLnBrk="1" hangingPunct="1"/>
              <a:t>537</a:t>
            </a:fld>
            <a:endParaRPr lang="de-DE" altLang="de-DE"/>
          </a:p>
        </p:txBody>
      </p:sp>
      <p:sp>
        <p:nvSpPr>
          <p:cNvPr id="1011715" name="Rectangle 2"/>
          <p:cNvSpPr>
            <a:spLocks noGrp="1" noRot="1" noChangeAspect="1" noChangeArrowheads="1" noTextEdit="1"/>
          </p:cNvSpPr>
          <p:nvPr>
            <p:ph type="sldImg"/>
          </p:nvPr>
        </p:nvSpPr>
        <p:spPr>
          <a:xfrm>
            <a:off x="995363" y="769938"/>
            <a:ext cx="5113337" cy="3835400"/>
          </a:xfrm>
          <a:ln/>
        </p:spPr>
      </p:sp>
      <p:sp>
        <p:nvSpPr>
          <p:cNvPr id="1011716"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3382805571"/>
      </p:ext>
    </p:extLst>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1211023-896D-4F02-B94D-16BA9D466A83}" type="slidenum">
              <a:rPr lang="de-DE" altLang="de-DE" smtClean="0"/>
              <a:pPr eaLnBrk="1" hangingPunct="1"/>
              <a:t>538</a:t>
            </a:fld>
            <a:endParaRPr lang="de-DE" altLang="de-DE"/>
          </a:p>
        </p:txBody>
      </p:sp>
      <p:sp>
        <p:nvSpPr>
          <p:cNvPr id="1012739" name="Rectangle 2"/>
          <p:cNvSpPr>
            <a:spLocks noGrp="1" noRot="1" noChangeAspect="1" noChangeArrowheads="1" noTextEdit="1"/>
          </p:cNvSpPr>
          <p:nvPr>
            <p:ph type="sldImg"/>
          </p:nvPr>
        </p:nvSpPr>
        <p:spPr>
          <a:xfrm>
            <a:off x="995363" y="769938"/>
            <a:ext cx="5113337" cy="3835400"/>
          </a:xfrm>
          <a:ln/>
        </p:spPr>
      </p:sp>
      <p:sp>
        <p:nvSpPr>
          <p:cNvPr id="1012740"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2363555087"/>
      </p:ext>
    </p:extLst>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6E2534C-2191-4334-AFB4-D0BCE5D3627A}" type="slidenum">
              <a:rPr lang="de-DE" altLang="de-DE" smtClean="0"/>
              <a:pPr eaLnBrk="1" hangingPunct="1"/>
              <a:t>539</a:t>
            </a:fld>
            <a:endParaRPr lang="de-DE" altLang="de-DE"/>
          </a:p>
        </p:txBody>
      </p:sp>
      <p:sp>
        <p:nvSpPr>
          <p:cNvPr id="1013763" name="Rectangle 2"/>
          <p:cNvSpPr>
            <a:spLocks noGrp="1" noRot="1" noChangeAspect="1" noChangeArrowheads="1" noTextEdit="1"/>
          </p:cNvSpPr>
          <p:nvPr>
            <p:ph type="sldImg"/>
          </p:nvPr>
        </p:nvSpPr>
        <p:spPr>
          <a:xfrm>
            <a:off x="995363" y="769938"/>
            <a:ext cx="5113337" cy="3835400"/>
          </a:xfrm>
          <a:ln/>
        </p:spPr>
      </p:sp>
      <p:sp>
        <p:nvSpPr>
          <p:cNvPr id="1013764"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2489396191"/>
      </p:ext>
    </p:extLst>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544A690-8E21-4A17-BDC3-581298115563}" type="slidenum">
              <a:rPr lang="de-DE" altLang="de-DE" smtClean="0"/>
              <a:pPr eaLnBrk="1" hangingPunct="1"/>
              <a:t>540</a:t>
            </a:fld>
            <a:endParaRPr lang="de-DE" altLang="de-DE"/>
          </a:p>
        </p:txBody>
      </p:sp>
      <p:sp>
        <p:nvSpPr>
          <p:cNvPr id="1014787" name="Rectangle 2"/>
          <p:cNvSpPr>
            <a:spLocks noGrp="1" noRot="1" noChangeAspect="1" noChangeArrowheads="1" noTextEdit="1"/>
          </p:cNvSpPr>
          <p:nvPr>
            <p:ph type="sldImg"/>
          </p:nvPr>
        </p:nvSpPr>
        <p:spPr>
          <a:xfrm>
            <a:off x="995363" y="769938"/>
            <a:ext cx="5113337" cy="3835400"/>
          </a:xfrm>
          <a:ln/>
        </p:spPr>
      </p:sp>
      <p:sp>
        <p:nvSpPr>
          <p:cNvPr id="1014788"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3872856919"/>
      </p:ext>
    </p:extLst>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8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DE71515-7CF8-4CF9-A7E5-D095ECF78283}" type="slidenum">
              <a:rPr lang="de-DE" altLang="de-DE" smtClean="0"/>
              <a:pPr eaLnBrk="1" hangingPunct="1"/>
              <a:t>541</a:t>
            </a:fld>
            <a:endParaRPr lang="de-DE" altLang="de-DE"/>
          </a:p>
        </p:txBody>
      </p:sp>
      <p:sp>
        <p:nvSpPr>
          <p:cNvPr id="1015811" name="Rectangle 2"/>
          <p:cNvSpPr>
            <a:spLocks noGrp="1" noRot="1" noChangeAspect="1" noChangeArrowheads="1" noTextEdit="1"/>
          </p:cNvSpPr>
          <p:nvPr>
            <p:ph type="sldImg"/>
          </p:nvPr>
        </p:nvSpPr>
        <p:spPr>
          <a:xfrm>
            <a:off x="995363" y="769938"/>
            <a:ext cx="5113337" cy="3835400"/>
          </a:xfrm>
          <a:ln/>
        </p:spPr>
      </p:sp>
      <p:sp>
        <p:nvSpPr>
          <p:cNvPr id="1015812"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1405715043"/>
      </p:ext>
    </p:extLst>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8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D2F4643-D978-4F7B-AC8C-6D8061344070}" type="slidenum">
              <a:rPr lang="de-DE" altLang="de-DE" smtClean="0"/>
              <a:pPr eaLnBrk="1" hangingPunct="1"/>
              <a:t>542</a:t>
            </a:fld>
            <a:endParaRPr lang="de-DE" altLang="de-DE"/>
          </a:p>
        </p:txBody>
      </p:sp>
      <p:sp>
        <p:nvSpPr>
          <p:cNvPr id="1016835" name="Rectangle 2"/>
          <p:cNvSpPr>
            <a:spLocks noGrp="1" noRot="1" noChangeAspect="1" noChangeArrowheads="1" noTextEdit="1"/>
          </p:cNvSpPr>
          <p:nvPr>
            <p:ph type="sldImg"/>
          </p:nvPr>
        </p:nvSpPr>
        <p:spPr>
          <a:xfrm>
            <a:off x="995363" y="769938"/>
            <a:ext cx="5113337" cy="3835400"/>
          </a:xfrm>
          <a:ln/>
        </p:spPr>
      </p:sp>
      <p:sp>
        <p:nvSpPr>
          <p:cNvPr id="1016836"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2275767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68EA6AB-7E06-4825-9896-FD4DEED74741}" type="slidenum">
              <a:rPr lang="de-DE" altLang="de-DE" smtClean="0"/>
              <a:pPr eaLnBrk="1" hangingPunct="1"/>
              <a:t>46</a:t>
            </a:fld>
            <a:endParaRPr lang="de-DE" altLang="de-DE"/>
          </a:p>
        </p:txBody>
      </p:sp>
      <p:sp>
        <p:nvSpPr>
          <p:cNvPr id="621571" name="Rectangle 2"/>
          <p:cNvSpPr>
            <a:spLocks noGrp="1" noRot="1" noChangeAspect="1" noChangeArrowheads="1" noTextEdit="1"/>
          </p:cNvSpPr>
          <p:nvPr>
            <p:ph type="sldImg"/>
          </p:nvPr>
        </p:nvSpPr>
        <p:spPr>
          <a:ln/>
        </p:spPr>
      </p:sp>
      <p:sp>
        <p:nvSpPr>
          <p:cNvPr id="62157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35188413"/>
      </p:ext>
    </p:extLst>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8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8C8562C-CF3A-49AC-A589-895A561615FC}" type="slidenum">
              <a:rPr lang="de-DE" altLang="de-DE" smtClean="0"/>
              <a:pPr eaLnBrk="1" hangingPunct="1"/>
              <a:t>543</a:t>
            </a:fld>
            <a:endParaRPr lang="de-DE" altLang="de-DE"/>
          </a:p>
        </p:txBody>
      </p:sp>
      <p:sp>
        <p:nvSpPr>
          <p:cNvPr id="1017859" name="Rectangle 2"/>
          <p:cNvSpPr>
            <a:spLocks noGrp="1" noRot="1" noChangeAspect="1" noChangeArrowheads="1" noTextEdit="1"/>
          </p:cNvSpPr>
          <p:nvPr>
            <p:ph type="sldImg"/>
          </p:nvPr>
        </p:nvSpPr>
        <p:spPr>
          <a:xfrm>
            <a:off x="995363" y="769938"/>
            <a:ext cx="5113337" cy="3835400"/>
          </a:xfrm>
          <a:ln/>
        </p:spPr>
      </p:sp>
      <p:sp>
        <p:nvSpPr>
          <p:cNvPr id="1017860"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2853040782"/>
      </p:ext>
    </p:extLst>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D1B482E-A18E-4FD6-9F31-D24D82A162B1}" type="slidenum">
              <a:rPr lang="de-DE" altLang="de-DE" smtClean="0"/>
              <a:pPr eaLnBrk="1" hangingPunct="1"/>
              <a:t>544</a:t>
            </a:fld>
            <a:endParaRPr lang="de-DE" altLang="de-DE"/>
          </a:p>
        </p:txBody>
      </p:sp>
      <p:sp>
        <p:nvSpPr>
          <p:cNvPr id="1018883" name="Rectangle 2"/>
          <p:cNvSpPr>
            <a:spLocks noGrp="1" noRot="1" noChangeAspect="1" noChangeArrowheads="1" noTextEdit="1"/>
          </p:cNvSpPr>
          <p:nvPr>
            <p:ph type="sldImg"/>
          </p:nvPr>
        </p:nvSpPr>
        <p:spPr>
          <a:xfrm>
            <a:off x="995363" y="769938"/>
            <a:ext cx="5113337" cy="3835400"/>
          </a:xfrm>
          <a:ln/>
        </p:spPr>
      </p:sp>
      <p:sp>
        <p:nvSpPr>
          <p:cNvPr id="1018884"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4262271723"/>
      </p:ext>
    </p:extLst>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225BB44-D9A7-4810-A55A-296BF1E296AB}" type="slidenum">
              <a:rPr lang="de-DE" altLang="de-DE" smtClean="0"/>
              <a:pPr eaLnBrk="1" hangingPunct="1"/>
              <a:t>545</a:t>
            </a:fld>
            <a:endParaRPr lang="de-DE" altLang="de-DE"/>
          </a:p>
        </p:txBody>
      </p:sp>
      <p:sp>
        <p:nvSpPr>
          <p:cNvPr id="1019907" name="Rectangle 2"/>
          <p:cNvSpPr>
            <a:spLocks noGrp="1" noRot="1" noChangeAspect="1" noChangeArrowheads="1" noTextEdit="1"/>
          </p:cNvSpPr>
          <p:nvPr>
            <p:ph type="sldImg"/>
          </p:nvPr>
        </p:nvSpPr>
        <p:spPr>
          <a:xfrm>
            <a:off x="995363" y="769938"/>
            <a:ext cx="5113337" cy="3835400"/>
          </a:xfrm>
          <a:ln/>
        </p:spPr>
      </p:sp>
      <p:sp>
        <p:nvSpPr>
          <p:cNvPr id="1019908"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243032103"/>
      </p:ext>
    </p:extLst>
  </p:cSld>
  <p:clrMapOvr>
    <a:masterClrMapping/>
  </p:clrMapOvr>
</p:notes>
</file>

<file path=ppt/notesSlides/notesSlide4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58BDB43-0600-449F-B017-3F6E01E4D066}" type="slidenum">
              <a:rPr lang="de-DE" altLang="de-DE" smtClean="0"/>
              <a:pPr eaLnBrk="1" hangingPunct="1"/>
              <a:t>546</a:t>
            </a:fld>
            <a:endParaRPr lang="de-DE" altLang="de-DE"/>
          </a:p>
        </p:txBody>
      </p:sp>
      <p:sp>
        <p:nvSpPr>
          <p:cNvPr id="1020931" name="Rectangle 2"/>
          <p:cNvSpPr>
            <a:spLocks noGrp="1" noRot="1" noChangeAspect="1" noChangeArrowheads="1" noTextEdit="1"/>
          </p:cNvSpPr>
          <p:nvPr>
            <p:ph type="sldImg"/>
          </p:nvPr>
        </p:nvSpPr>
        <p:spPr>
          <a:xfrm>
            <a:off x="995363" y="769938"/>
            <a:ext cx="5113337" cy="3835400"/>
          </a:xfrm>
          <a:ln/>
        </p:spPr>
      </p:sp>
      <p:sp>
        <p:nvSpPr>
          <p:cNvPr id="1020932"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643615874"/>
      </p:ext>
    </p:extLst>
  </p:cSld>
  <p:clrMapOvr>
    <a:masterClrMapping/>
  </p:clrMapOvr>
</p:notes>
</file>

<file path=ppt/notesSlides/notesSlide4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EA562E7-A7A9-4948-A42E-69AA16070ED7}" type="slidenum">
              <a:rPr lang="de-DE" altLang="de-DE" smtClean="0"/>
              <a:pPr eaLnBrk="1" hangingPunct="1"/>
              <a:t>547</a:t>
            </a:fld>
            <a:endParaRPr lang="de-DE" altLang="de-DE"/>
          </a:p>
        </p:txBody>
      </p:sp>
      <p:sp>
        <p:nvSpPr>
          <p:cNvPr id="1021955" name="Rectangle 2"/>
          <p:cNvSpPr>
            <a:spLocks noGrp="1" noRot="1" noChangeAspect="1" noChangeArrowheads="1" noTextEdit="1"/>
          </p:cNvSpPr>
          <p:nvPr>
            <p:ph type="sldImg"/>
          </p:nvPr>
        </p:nvSpPr>
        <p:spPr>
          <a:xfrm>
            <a:off x="995363" y="769938"/>
            <a:ext cx="5113337" cy="3835400"/>
          </a:xfrm>
          <a:ln/>
        </p:spPr>
      </p:sp>
      <p:sp>
        <p:nvSpPr>
          <p:cNvPr id="1021956"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1812419288"/>
      </p:ext>
    </p:extLst>
  </p:cSld>
  <p:clrMapOvr>
    <a:masterClrMapping/>
  </p:clrMapOvr>
</p:notes>
</file>

<file path=ppt/notesSlides/notesSlide4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6D5697C-005F-444C-A0FB-E44F1A8547E1}" type="slidenum">
              <a:rPr lang="de-DE" altLang="de-DE" smtClean="0"/>
              <a:pPr eaLnBrk="1" hangingPunct="1"/>
              <a:t>548</a:t>
            </a:fld>
            <a:endParaRPr lang="de-DE" altLang="de-DE"/>
          </a:p>
        </p:txBody>
      </p:sp>
      <p:sp>
        <p:nvSpPr>
          <p:cNvPr id="1022979" name="Rectangle 2"/>
          <p:cNvSpPr>
            <a:spLocks noGrp="1" noRot="1" noChangeAspect="1" noChangeArrowheads="1" noTextEdit="1"/>
          </p:cNvSpPr>
          <p:nvPr>
            <p:ph type="sldImg"/>
          </p:nvPr>
        </p:nvSpPr>
        <p:spPr>
          <a:xfrm>
            <a:off x="995363" y="769938"/>
            <a:ext cx="5113337" cy="3835400"/>
          </a:xfrm>
          <a:ln/>
        </p:spPr>
      </p:sp>
      <p:sp>
        <p:nvSpPr>
          <p:cNvPr id="1022980"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4289571826"/>
      </p:ext>
    </p:extLst>
  </p:cSld>
  <p:clrMapOvr>
    <a:masterClrMapping/>
  </p:clrMapOvr>
</p:notes>
</file>

<file path=ppt/notesSlides/notesSlide4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FB69DAE-AEC6-4B8D-9731-D90B7CECF75C}" type="slidenum">
              <a:rPr lang="de-DE" altLang="de-DE" smtClean="0"/>
              <a:pPr eaLnBrk="1" hangingPunct="1"/>
              <a:t>549</a:t>
            </a:fld>
            <a:endParaRPr lang="de-DE" altLang="de-DE"/>
          </a:p>
        </p:txBody>
      </p:sp>
      <p:sp>
        <p:nvSpPr>
          <p:cNvPr id="1024003" name="Rectangle 2"/>
          <p:cNvSpPr>
            <a:spLocks noGrp="1" noRot="1" noChangeAspect="1" noChangeArrowheads="1" noTextEdit="1"/>
          </p:cNvSpPr>
          <p:nvPr>
            <p:ph type="sldImg"/>
          </p:nvPr>
        </p:nvSpPr>
        <p:spPr>
          <a:xfrm>
            <a:off x="995363" y="769938"/>
            <a:ext cx="5113337" cy="3835400"/>
          </a:xfrm>
          <a:ln/>
        </p:spPr>
      </p:sp>
      <p:sp>
        <p:nvSpPr>
          <p:cNvPr id="1024004"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1681105184"/>
      </p:ext>
    </p:extLst>
  </p:cSld>
  <p:clrMapOvr>
    <a:masterClrMapping/>
  </p:clrMapOvr>
</p:notes>
</file>

<file path=ppt/notesSlides/notesSlide4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731A87D-EE52-4009-9CFC-56ABDAB90818}" type="slidenum">
              <a:rPr lang="de-DE" altLang="de-DE" smtClean="0"/>
              <a:pPr eaLnBrk="1" hangingPunct="1"/>
              <a:t>550</a:t>
            </a:fld>
            <a:endParaRPr lang="de-DE" altLang="de-DE"/>
          </a:p>
        </p:txBody>
      </p:sp>
      <p:sp>
        <p:nvSpPr>
          <p:cNvPr id="1025027" name="Rectangle 2"/>
          <p:cNvSpPr>
            <a:spLocks noGrp="1" noRot="1" noChangeAspect="1" noChangeArrowheads="1" noTextEdit="1"/>
          </p:cNvSpPr>
          <p:nvPr>
            <p:ph type="sldImg"/>
          </p:nvPr>
        </p:nvSpPr>
        <p:spPr>
          <a:xfrm>
            <a:off x="995363" y="769938"/>
            <a:ext cx="5113337" cy="3835400"/>
          </a:xfrm>
          <a:ln/>
        </p:spPr>
      </p:sp>
      <p:sp>
        <p:nvSpPr>
          <p:cNvPr id="1025028"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3337549241"/>
      </p:ext>
    </p:extLst>
  </p:cSld>
  <p:clrMapOvr>
    <a:masterClrMapping/>
  </p:clrMapOvr>
</p:notes>
</file>

<file path=ppt/notesSlides/notesSlide4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E4D1B21-5EC6-4865-8CEF-085F222C58D2}" type="slidenum">
              <a:rPr lang="de-DE" altLang="de-DE" smtClean="0"/>
              <a:pPr eaLnBrk="1" hangingPunct="1"/>
              <a:t>551</a:t>
            </a:fld>
            <a:endParaRPr lang="de-DE" altLang="de-DE"/>
          </a:p>
        </p:txBody>
      </p:sp>
      <p:sp>
        <p:nvSpPr>
          <p:cNvPr id="1026051" name="Rectangle 2"/>
          <p:cNvSpPr>
            <a:spLocks noGrp="1" noRot="1" noChangeAspect="1" noChangeArrowheads="1" noTextEdit="1"/>
          </p:cNvSpPr>
          <p:nvPr>
            <p:ph type="sldImg"/>
          </p:nvPr>
        </p:nvSpPr>
        <p:spPr>
          <a:xfrm>
            <a:off x="995363" y="769938"/>
            <a:ext cx="5113337" cy="3835400"/>
          </a:xfrm>
          <a:ln/>
        </p:spPr>
      </p:sp>
      <p:sp>
        <p:nvSpPr>
          <p:cNvPr id="1026052"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2348977735"/>
      </p:ext>
    </p:extLst>
  </p:cSld>
  <p:clrMapOvr>
    <a:masterClrMapping/>
  </p:clrMapOvr>
</p:notes>
</file>

<file path=ppt/notesSlides/notesSlide4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D959F00-FAAA-4C73-A585-D25B3D428A64}" type="slidenum">
              <a:rPr lang="de-DE" altLang="de-DE" smtClean="0"/>
              <a:pPr eaLnBrk="1" hangingPunct="1"/>
              <a:t>552</a:t>
            </a:fld>
            <a:endParaRPr lang="de-DE" altLang="de-DE"/>
          </a:p>
        </p:txBody>
      </p:sp>
      <p:sp>
        <p:nvSpPr>
          <p:cNvPr id="1027075" name="Rectangle 2"/>
          <p:cNvSpPr>
            <a:spLocks noGrp="1" noRot="1" noChangeAspect="1" noChangeArrowheads="1" noTextEdit="1"/>
          </p:cNvSpPr>
          <p:nvPr>
            <p:ph type="sldImg"/>
          </p:nvPr>
        </p:nvSpPr>
        <p:spPr>
          <a:xfrm>
            <a:off x="995363" y="769938"/>
            <a:ext cx="5113337" cy="3835400"/>
          </a:xfrm>
          <a:ln/>
        </p:spPr>
      </p:sp>
      <p:sp>
        <p:nvSpPr>
          <p:cNvPr id="1027076"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5821841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B3A29FD-2A0C-4284-ACF6-33B034619451}" type="slidenum">
              <a:rPr lang="de-DE" altLang="de-DE" smtClean="0"/>
              <a:pPr eaLnBrk="1" hangingPunct="1"/>
              <a:t>47</a:t>
            </a:fld>
            <a:endParaRPr lang="de-DE" altLang="de-DE"/>
          </a:p>
        </p:txBody>
      </p:sp>
      <p:sp>
        <p:nvSpPr>
          <p:cNvPr id="622595" name="Rectangle 2"/>
          <p:cNvSpPr>
            <a:spLocks noGrp="1" noRot="1" noChangeAspect="1" noChangeArrowheads="1" noTextEdit="1"/>
          </p:cNvSpPr>
          <p:nvPr>
            <p:ph type="sldImg"/>
          </p:nvPr>
        </p:nvSpPr>
        <p:spPr>
          <a:xfrm>
            <a:off x="992188" y="768350"/>
            <a:ext cx="5116512" cy="3836988"/>
          </a:xfrm>
          <a:ln/>
        </p:spPr>
      </p:sp>
      <p:sp>
        <p:nvSpPr>
          <p:cNvPr id="622596" name="Rectangle 3"/>
          <p:cNvSpPr>
            <a:spLocks noGrp="1" noChangeArrowheads="1"/>
          </p:cNvSpPr>
          <p:nvPr>
            <p:ph type="body" idx="1"/>
          </p:nvPr>
        </p:nvSpPr>
        <p:spPr>
          <a:xfrm>
            <a:off x="946150" y="4860925"/>
            <a:ext cx="5207000" cy="4605338"/>
          </a:xfrm>
          <a:noFill/>
        </p:spPr>
        <p:txBody>
          <a:bodyPr/>
          <a:lstStyle/>
          <a:p>
            <a:pPr eaLnBrk="1" hangingPunct="1"/>
            <a:endParaRPr lang="de-DE" altLang="de-DE"/>
          </a:p>
        </p:txBody>
      </p:sp>
    </p:spTree>
    <p:extLst>
      <p:ext uri="{BB962C8B-B14F-4D97-AF65-F5344CB8AC3E}">
        <p14:creationId xmlns:p14="http://schemas.microsoft.com/office/powerpoint/2010/main" val="1433824061"/>
      </p:ext>
    </p:extLst>
  </p:cSld>
  <p:clrMapOvr>
    <a:masterClrMapping/>
  </p:clrMapOvr>
</p:notes>
</file>

<file path=ppt/notesSlides/notesSlide4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0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F67276C-940A-4C4D-9B04-AFBA1A39E92D}" type="slidenum">
              <a:rPr lang="de-DE" altLang="de-DE" smtClean="0"/>
              <a:pPr eaLnBrk="1" hangingPunct="1"/>
              <a:t>553</a:t>
            </a:fld>
            <a:endParaRPr lang="de-DE" altLang="de-DE"/>
          </a:p>
        </p:txBody>
      </p:sp>
      <p:sp>
        <p:nvSpPr>
          <p:cNvPr id="1028099" name="Rectangle 2"/>
          <p:cNvSpPr>
            <a:spLocks noGrp="1" noRot="1" noChangeAspect="1" noChangeArrowheads="1" noTextEdit="1"/>
          </p:cNvSpPr>
          <p:nvPr>
            <p:ph type="sldImg"/>
          </p:nvPr>
        </p:nvSpPr>
        <p:spPr>
          <a:xfrm>
            <a:off x="995363" y="769938"/>
            <a:ext cx="5113337" cy="3835400"/>
          </a:xfrm>
          <a:ln/>
        </p:spPr>
      </p:sp>
      <p:sp>
        <p:nvSpPr>
          <p:cNvPr id="1028100"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1272051009"/>
      </p:ext>
    </p:extLst>
  </p:cSld>
  <p:clrMapOvr>
    <a:masterClrMapping/>
  </p:clrMapOvr>
</p:notes>
</file>

<file path=ppt/notesSlides/notesSlide4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F00F68D-502F-440E-B1CC-FDB48A370A4F}" type="slidenum">
              <a:rPr lang="de-DE" altLang="de-DE" smtClean="0"/>
              <a:pPr eaLnBrk="1" hangingPunct="1"/>
              <a:t>554</a:t>
            </a:fld>
            <a:endParaRPr lang="de-DE" altLang="de-DE"/>
          </a:p>
        </p:txBody>
      </p:sp>
      <p:sp>
        <p:nvSpPr>
          <p:cNvPr id="1029123" name="Rectangle 2"/>
          <p:cNvSpPr>
            <a:spLocks noGrp="1" noRot="1" noChangeAspect="1" noChangeArrowheads="1" noTextEdit="1"/>
          </p:cNvSpPr>
          <p:nvPr>
            <p:ph type="sldImg"/>
          </p:nvPr>
        </p:nvSpPr>
        <p:spPr>
          <a:xfrm>
            <a:off x="995363" y="769938"/>
            <a:ext cx="5113337" cy="3835400"/>
          </a:xfrm>
          <a:ln/>
        </p:spPr>
      </p:sp>
      <p:sp>
        <p:nvSpPr>
          <p:cNvPr id="1029124"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1741636566"/>
      </p:ext>
    </p:extLst>
  </p:cSld>
  <p:clrMapOvr>
    <a:masterClrMapping/>
  </p:clrMapOvr>
</p:notes>
</file>

<file path=ppt/notesSlides/notesSlide4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1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5E5122A-32E5-4520-92B4-8301710B5B77}" type="slidenum">
              <a:rPr lang="de-DE" altLang="de-DE" smtClean="0"/>
              <a:pPr eaLnBrk="1" hangingPunct="1"/>
              <a:t>555</a:t>
            </a:fld>
            <a:endParaRPr lang="de-DE" altLang="de-DE"/>
          </a:p>
        </p:txBody>
      </p:sp>
      <p:sp>
        <p:nvSpPr>
          <p:cNvPr id="1030147" name="Rectangle 2"/>
          <p:cNvSpPr>
            <a:spLocks noGrp="1" noRot="1" noChangeAspect="1" noChangeArrowheads="1" noTextEdit="1"/>
          </p:cNvSpPr>
          <p:nvPr>
            <p:ph type="sldImg"/>
          </p:nvPr>
        </p:nvSpPr>
        <p:spPr>
          <a:xfrm>
            <a:off x="995363" y="769938"/>
            <a:ext cx="5113337" cy="3835400"/>
          </a:xfrm>
          <a:ln/>
        </p:spPr>
      </p:sp>
      <p:sp>
        <p:nvSpPr>
          <p:cNvPr id="1030148"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3884416238"/>
      </p:ext>
    </p:extLst>
  </p:cSld>
  <p:clrMapOvr>
    <a:masterClrMapping/>
  </p:clrMapOvr>
</p:notes>
</file>

<file path=ppt/notesSlides/notesSlide4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1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AC11B88-870F-47EC-8397-F045671FD3A2}" type="slidenum">
              <a:rPr lang="de-DE" altLang="de-DE" smtClean="0"/>
              <a:pPr eaLnBrk="1" hangingPunct="1"/>
              <a:t>556</a:t>
            </a:fld>
            <a:endParaRPr lang="de-DE" altLang="de-DE"/>
          </a:p>
        </p:txBody>
      </p:sp>
      <p:sp>
        <p:nvSpPr>
          <p:cNvPr id="1031171" name="Rectangle 2"/>
          <p:cNvSpPr>
            <a:spLocks noGrp="1" noRot="1" noChangeAspect="1" noChangeArrowheads="1" noTextEdit="1"/>
          </p:cNvSpPr>
          <p:nvPr>
            <p:ph type="sldImg"/>
          </p:nvPr>
        </p:nvSpPr>
        <p:spPr>
          <a:xfrm>
            <a:off x="995363" y="769938"/>
            <a:ext cx="5113337" cy="3835400"/>
          </a:xfrm>
          <a:ln/>
        </p:spPr>
      </p:sp>
      <p:sp>
        <p:nvSpPr>
          <p:cNvPr id="1031172"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2524678536"/>
      </p:ext>
    </p:extLst>
  </p:cSld>
  <p:clrMapOvr>
    <a:masterClrMapping/>
  </p:clrMapOvr>
</p:notes>
</file>

<file path=ppt/notesSlides/notesSlide4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6434F73-9D75-49BE-8C6C-506EB7231290}" type="slidenum">
              <a:rPr lang="de-DE" altLang="de-DE" smtClean="0"/>
              <a:pPr eaLnBrk="1" hangingPunct="1"/>
              <a:t>557</a:t>
            </a:fld>
            <a:endParaRPr lang="de-DE" altLang="de-DE"/>
          </a:p>
        </p:txBody>
      </p:sp>
      <p:sp>
        <p:nvSpPr>
          <p:cNvPr id="1032195" name="Rectangle 2"/>
          <p:cNvSpPr>
            <a:spLocks noGrp="1" noRot="1" noChangeAspect="1" noChangeArrowheads="1" noTextEdit="1"/>
          </p:cNvSpPr>
          <p:nvPr>
            <p:ph type="sldImg"/>
          </p:nvPr>
        </p:nvSpPr>
        <p:spPr>
          <a:xfrm>
            <a:off x="995363" y="769938"/>
            <a:ext cx="5113337" cy="3835400"/>
          </a:xfrm>
          <a:ln/>
        </p:spPr>
      </p:sp>
      <p:sp>
        <p:nvSpPr>
          <p:cNvPr id="1032196"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1456759136"/>
      </p:ext>
    </p:extLst>
  </p:cSld>
  <p:clrMapOvr>
    <a:masterClrMapping/>
  </p:clrMapOvr>
</p:notes>
</file>

<file path=ppt/notesSlides/notesSlide4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65FE6C8-8F53-48A2-A82E-6ED554E91B31}" type="slidenum">
              <a:rPr lang="de-DE" altLang="de-DE" smtClean="0"/>
              <a:pPr eaLnBrk="1" hangingPunct="1"/>
              <a:t>558</a:t>
            </a:fld>
            <a:endParaRPr lang="de-DE" altLang="de-DE"/>
          </a:p>
        </p:txBody>
      </p:sp>
      <p:sp>
        <p:nvSpPr>
          <p:cNvPr id="1033219" name="Rectangle 2"/>
          <p:cNvSpPr>
            <a:spLocks noGrp="1" noRot="1" noChangeAspect="1" noChangeArrowheads="1" noTextEdit="1"/>
          </p:cNvSpPr>
          <p:nvPr>
            <p:ph type="sldImg"/>
          </p:nvPr>
        </p:nvSpPr>
        <p:spPr>
          <a:ln/>
        </p:spPr>
      </p:sp>
      <p:sp>
        <p:nvSpPr>
          <p:cNvPr id="103322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581325253"/>
      </p:ext>
    </p:extLst>
  </p:cSld>
  <p:clrMapOvr>
    <a:masterClrMapping/>
  </p:clrMapOvr>
</p:notes>
</file>

<file path=ppt/notesSlides/notesSlide4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B6BB70C-FFD1-4447-A99F-8B4B086AD822}" type="slidenum">
              <a:rPr lang="de-DE" altLang="de-DE" smtClean="0"/>
              <a:pPr eaLnBrk="1" hangingPunct="1"/>
              <a:t>559</a:t>
            </a:fld>
            <a:endParaRPr lang="de-DE" altLang="de-DE"/>
          </a:p>
        </p:txBody>
      </p:sp>
      <p:sp>
        <p:nvSpPr>
          <p:cNvPr id="1034243" name="Rectangle 2"/>
          <p:cNvSpPr>
            <a:spLocks noGrp="1" noRot="1" noChangeAspect="1" noChangeArrowheads="1" noTextEdit="1"/>
          </p:cNvSpPr>
          <p:nvPr>
            <p:ph type="sldImg"/>
          </p:nvPr>
        </p:nvSpPr>
        <p:spPr>
          <a:ln/>
        </p:spPr>
      </p:sp>
      <p:sp>
        <p:nvSpPr>
          <p:cNvPr id="103424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550205514"/>
      </p:ext>
    </p:extLst>
  </p:cSld>
  <p:clrMapOvr>
    <a:masterClrMapping/>
  </p:clrMapOvr>
</p:notes>
</file>

<file path=ppt/notesSlides/notesSlide4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26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3254F22-7AB8-4EF8-A2FE-3561558F159A}" type="slidenum">
              <a:rPr lang="de-DE" altLang="de-DE" smtClean="0"/>
              <a:pPr eaLnBrk="1" hangingPunct="1"/>
              <a:t>560</a:t>
            </a:fld>
            <a:endParaRPr lang="de-DE" altLang="de-DE"/>
          </a:p>
        </p:txBody>
      </p:sp>
      <p:sp>
        <p:nvSpPr>
          <p:cNvPr id="1035267" name="Rectangle 2"/>
          <p:cNvSpPr>
            <a:spLocks noGrp="1" noRot="1" noChangeAspect="1" noChangeArrowheads="1" noTextEdit="1"/>
          </p:cNvSpPr>
          <p:nvPr>
            <p:ph type="sldImg"/>
          </p:nvPr>
        </p:nvSpPr>
        <p:spPr>
          <a:ln/>
        </p:spPr>
      </p:sp>
      <p:sp>
        <p:nvSpPr>
          <p:cNvPr id="103526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719102928"/>
      </p:ext>
    </p:extLst>
  </p:cSld>
  <p:clrMapOvr>
    <a:masterClrMapping/>
  </p:clrMapOvr>
</p:notes>
</file>

<file path=ppt/notesSlides/notesSlide4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29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DC79FD6-76D3-4971-8488-B333112D49A6}" type="slidenum">
              <a:rPr lang="de-DE" altLang="de-DE" smtClean="0"/>
              <a:pPr eaLnBrk="1" hangingPunct="1"/>
              <a:t>561</a:t>
            </a:fld>
            <a:endParaRPr lang="de-DE" altLang="de-DE"/>
          </a:p>
        </p:txBody>
      </p:sp>
      <p:sp>
        <p:nvSpPr>
          <p:cNvPr id="1036291" name="Rectangle 2"/>
          <p:cNvSpPr>
            <a:spLocks noGrp="1" noRot="1" noChangeAspect="1" noChangeArrowheads="1" noTextEdit="1"/>
          </p:cNvSpPr>
          <p:nvPr>
            <p:ph type="sldImg"/>
          </p:nvPr>
        </p:nvSpPr>
        <p:spPr>
          <a:xfrm>
            <a:off x="995363" y="769938"/>
            <a:ext cx="5113337" cy="3835400"/>
          </a:xfrm>
          <a:ln/>
        </p:spPr>
      </p:sp>
      <p:sp>
        <p:nvSpPr>
          <p:cNvPr id="1036292"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500065135"/>
      </p:ext>
    </p:extLst>
  </p:cSld>
  <p:clrMapOvr>
    <a:masterClrMapping/>
  </p:clrMapOvr>
</p:notes>
</file>

<file path=ppt/notesSlides/notesSlide4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obere Zahl gibt an, wieviel Items maximal in diesem </a:t>
            </a:r>
          </a:p>
        </p:txBody>
      </p:sp>
      <p:sp>
        <p:nvSpPr>
          <p:cNvPr id="4" name="Foliennummernplatzhalter 3"/>
          <p:cNvSpPr>
            <a:spLocks noGrp="1"/>
          </p:cNvSpPr>
          <p:nvPr>
            <p:ph type="sldNum" sz="quarter" idx="10"/>
          </p:nvPr>
        </p:nvSpPr>
        <p:spPr/>
        <p:txBody>
          <a:bodyPr/>
          <a:lstStyle/>
          <a:p>
            <a:pPr>
              <a:defRPr/>
            </a:pPr>
            <a:fld id="{8F2A6DE9-2C2A-47E2-A7F9-AD00AAF2042F}" type="slidenum">
              <a:rPr lang="de-DE" smtClean="0"/>
              <a:pPr>
                <a:defRPr/>
              </a:pPr>
              <a:t>564</a:t>
            </a:fld>
            <a:endParaRPr lang="de-DE"/>
          </a:p>
        </p:txBody>
      </p:sp>
    </p:spTree>
    <p:extLst>
      <p:ext uri="{BB962C8B-B14F-4D97-AF65-F5344CB8AC3E}">
        <p14:creationId xmlns:p14="http://schemas.microsoft.com/office/powerpoint/2010/main" val="17918323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11BA2CF-AE3F-449A-A4FC-939268151246}" type="slidenum">
              <a:rPr lang="de-DE" altLang="de-DE" smtClean="0"/>
              <a:pPr eaLnBrk="1" hangingPunct="1"/>
              <a:t>48</a:t>
            </a:fld>
            <a:endParaRPr lang="de-DE" altLang="de-DE"/>
          </a:p>
        </p:txBody>
      </p:sp>
      <p:sp>
        <p:nvSpPr>
          <p:cNvPr id="623619" name="Rectangle 2"/>
          <p:cNvSpPr>
            <a:spLocks noGrp="1" noRot="1" noChangeAspect="1" noChangeArrowheads="1" noTextEdit="1"/>
          </p:cNvSpPr>
          <p:nvPr>
            <p:ph type="sldImg"/>
          </p:nvPr>
        </p:nvSpPr>
        <p:spPr>
          <a:ln/>
        </p:spPr>
      </p:sp>
      <p:sp>
        <p:nvSpPr>
          <p:cNvPr id="62362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228253730"/>
      </p:ext>
    </p:extLst>
  </p:cSld>
  <p:clrMapOvr>
    <a:masterClrMapping/>
  </p:clrMapOvr>
</p:notes>
</file>

<file path=ppt/notesSlides/notesSlide4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31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7C61D11-0EE2-4A8F-A4AE-F0C97911C280}" type="slidenum">
              <a:rPr lang="de-DE" altLang="de-DE" smtClean="0"/>
              <a:pPr eaLnBrk="1" hangingPunct="1"/>
              <a:t>565</a:t>
            </a:fld>
            <a:endParaRPr lang="de-DE" altLang="de-DE"/>
          </a:p>
        </p:txBody>
      </p:sp>
      <p:sp>
        <p:nvSpPr>
          <p:cNvPr id="1037315" name="Rectangle 2"/>
          <p:cNvSpPr>
            <a:spLocks noGrp="1" noRot="1" noChangeAspect="1" noChangeArrowheads="1" noTextEdit="1"/>
          </p:cNvSpPr>
          <p:nvPr>
            <p:ph type="sldImg"/>
          </p:nvPr>
        </p:nvSpPr>
        <p:spPr>
          <a:xfrm>
            <a:off x="995363" y="769938"/>
            <a:ext cx="5113337" cy="3835400"/>
          </a:xfrm>
          <a:ln/>
        </p:spPr>
      </p:sp>
      <p:sp>
        <p:nvSpPr>
          <p:cNvPr id="1037316"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4127916609"/>
      </p:ext>
    </p:extLst>
  </p:cSld>
  <p:clrMapOvr>
    <a:masterClrMapping/>
  </p:clrMapOvr>
</p:notes>
</file>

<file path=ppt/notesSlides/notesSlide4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94E7707-D3CC-4590-8364-7BB541E1C1DD}" type="slidenum">
              <a:rPr lang="de-DE" altLang="de-DE" smtClean="0"/>
              <a:pPr eaLnBrk="1" hangingPunct="1"/>
              <a:t>566</a:t>
            </a:fld>
            <a:endParaRPr lang="de-DE" altLang="de-DE"/>
          </a:p>
        </p:txBody>
      </p:sp>
      <p:sp>
        <p:nvSpPr>
          <p:cNvPr id="1038339" name="Rectangle 2"/>
          <p:cNvSpPr>
            <a:spLocks noGrp="1" noRot="1" noChangeAspect="1" noChangeArrowheads="1" noTextEdit="1"/>
          </p:cNvSpPr>
          <p:nvPr>
            <p:ph type="sldImg"/>
          </p:nvPr>
        </p:nvSpPr>
        <p:spPr>
          <a:xfrm>
            <a:off x="995363" y="769938"/>
            <a:ext cx="5113337" cy="3835400"/>
          </a:xfrm>
          <a:ln/>
        </p:spPr>
      </p:sp>
      <p:sp>
        <p:nvSpPr>
          <p:cNvPr id="1038340"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1563363629"/>
      </p:ext>
    </p:extLst>
  </p:cSld>
  <p:clrMapOvr>
    <a:masterClrMapping/>
  </p:clrMapOvr>
</p:notes>
</file>

<file path=ppt/notesSlides/notesSlide4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3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1CDDB03-D623-4850-9E01-432668587370}" type="slidenum">
              <a:rPr lang="de-DE" altLang="de-DE" smtClean="0"/>
              <a:pPr eaLnBrk="1" hangingPunct="1"/>
              <a:t>567</a:t>
            </a:fld>
            <a:endParaRPr lang="de-DE" altLang="de-DE"/>
          </a:p>
        </p:txBody>
      </p:sp>
      <p:sp>
        <p:nvSpPr>
          <p:cNvPr id="1039363" name="Rectangle 2"/>
          <p:cNvSpPr>
            <a:spLocks noGrp="1" noRot="1" noChangeAspect="1" noChangeArrowheads="1" noTextEdit="1"/>
          </p:cNvSpPr>
          <p:nvPr>
            <p:ph type="sldImg"/>
          </p:nvPr>
        </p:nvSpPr>
        <p:spPr>
          <a:xfrm>
            <a:off x="995363" y="769938"/>
            <a:ext cx="5113337" cy="3835400"/>
          </a:xfrm>
          <a:ln/>
        </p:spPr>
      </p:sp>
      <p:sp>
        <p:nvSpPr>
          <p:cNvPr id="1039364"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3362045955"/>
      </p:ext>
    </p:extLst>
  </p:cSld>
  <p:clrMapOvr>
    <a:masterClrMapping/>
  </p:clrMapOvr>
</p:notes>
</file>

<file path=ppt/notesSlides/notesSlide4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3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15DE888-3056-4335-A560-80056D0CFA82}" type="slidenum">
              <a:rPr lang="de-DE" altLang="de-DE" smtClean="0"/>
              <a:pPr eaLnBrk="1" hangingPunct="1"/>
              <a:t>568</a:t>
            </a:fld>
            <a:endParaRPr lang="de-DE" altLang="de-DE"/>
          </a:p>
        </p:txBody>
      </p:sp>
      <p:sp>
        <p:nvSpPr>
          <p:cNvPr id="1040387" name="Rectangle 2"/>
          <p:cNvSpPr>
            <a:spLocks noGrp="1" noRot="1" noChangeAspect="1" noChangeArrowheads="1" noTextEdit="1"/>
          </p:cNvSpPr>
          <p:nvPr>
            <p:ph type="sldImg"/>
          </p:nvPr>
        </p:nvSpPr>
        <p:spPr>
          <a:xfrm>
            <a:off x="995363" y="769938"/>
            <a:ext cx="5113337" cy="3835400"/>
          </a:xfrm>
          <a:ln/>
        </p:spPr>
      </p:sp>
      <p:sp>
        <p:nvSpPr>
          <p:cNvPr id="1040388"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1757639549"/>
      </p:ext>
    </p:extLst>
  </p:cSld>
  <p:clrMapOvr>
    <a:masterClrMapping/>
  </p:clrMapOvr>
</p:notes>
</file>

<file path=ppt/notesSlides/notesSlide4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2AE708B-B0FE-41B6-90E2-668521825ADF}" type="slidenum">
              <a:rPr lang="de-DE" altLang="de-DE" smtClean="0"/>
              <a:pPr eaLnBrk="1" hangingPunct="1"/>
              <a:t>569</a:t>
            </a:fld>
            <a:endParaRPr lang="de-DE" altLang="de-DE"/>
          </a:p>
        </p:txBody>
      </p:sp>
      <p:sp>
        <p:nvSpPr>
          <p:cNvPr id="1041411" name="Rectangle 2"/>
          <p:cNvSpPr>
            <a:spLocks noGrp="1" noRot="1" noChangeAspect="1" noChangeArrowheads="1" noTextEdit="1"/>
          </p:cNvSpPr>
          <p:nvPr>
            <p:ph type="sldImg"/>
          </p:nvPr>
        </p:nvSpPr>
        <p:spPr>
          <a:xfrm>
            <a:off x="993775" y="766763"/>
            <a:ext cx="5119688" cy="3840162"/>
          </a:xfrm>
          <a:ln/>
        </p:spPr>
      </p:sp>
      <p:sp>
        <p:nvSpPr>
          <p:cNvPr id="1041412" name="Rectangle 3"/>
          <p:cNvSpPr>
            <a:spLocks noGrp="1" noChangeArrowheads="1"/>
          </p:cNvSpPr>
          <p:nvPr>
            <p:ph type="body" idx="1"/>
          </p:nvPr>
        </p:nvSpPr>
        <p:spPr>
          <a:xfrm>
            <a:off x="711200" y="4860925"/>
            <a:ext cx="5678488" cy="4606925"/>
          </a:xfrm>
          <a:noFill/>
        </p:spPr>
        <p:txBody>
          <a:bodyPr/>
          <a:lstStyle/>
          <a:p>
            <a:pPr eaLnBrk="1" hangingPunct="1"/>
            <a:endParaRPr lang="de-DE" altLang="de-DE"/>
          </a:p>
        </p:txBody>
      </p:sp>
    </p:spTree>
    <p:extLst>
      <p:ext uri="{BB962C8B-B14F-4D97-AF65-F5344CB8AC3E}">
        <p14:creationId xmlns:p14="http://schemas.microsoft.com/office/powerpoint/2010/main" val="2538600873"/>
      </p:ext>
    </p:extLst>
  </p:cSld>
  <p:clrMapOvr>
    <a:masterClrMapping/>
  </p:clrMapOvr>
</p:notes>
</file>

<file path=ppt/notesSlides/notesSlide4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47BF9F9-D89B-439E-8F12-54AADAC8B925}" type="slidenum">
              <a:rPr lang="de-DE" altLang="de-DE" smtClean="0"/>
              <a:pPr eaLnBrk="1" hangingPunct="1"/>
              <a:t>570</a:t>
            </a:fld>
            <a:endParaRPr lang="de-DE" altLang="de-DE"/>
          </a:p>
        </p:txBody>
      </p:sp>
      <p:sp>
        <p:nvSpPr>
          <p:cNvPr id="1042435" name="Rectangle 2"/>
          <p:cNvSpPr>
            <a:spLocks noGrp="1" noRot="1" noChangeAspect="1" noChangeArrowheads="1" noTextEdit="1"/>
          </p:cNvSpPr>
          <p:nvPr>
            <p:ph type="sldImg"/>
          </p:nvPr>
        </p:nvSpPr>
        <p:spPr>
          <a:xfrm>
            <a:off x="993775" y="766763"/>
            <a:ext cx="5119688" cy="3840162"/>
          </a:xfrm>
          <a:ln/>
        </p:spPr>
      </p:sp>
      <p:sp>
        <p:nvSpPr>
          <p:cNvPr id="1042436" name="Rectangle 3"/>
          <p:cNvSpPr>
            <a:spLocks noGrp="1" noChangeArrowheads="1"/>
          </p:cNvSpPr>
          <p:nvPr>
            <p:ph type="body" idx="1"/>
          </p:nvPr>
        </p:nvSpPr>
        <p:spPr>
          <a:xfrm>
            <a:off x="711200" y="4860925"/>
            <a:ext cx="5678488" cy="4606925"/>
          </a:xfrm>
          <a:noFill/>
        </p:spPr>
        <p:txBody>
          <a:bodyPr/>
          <a:lstStyle/>
          <a:p>
            <a:pPr eaLnBrk="1" hangingPunct="1"/>
            <a:endParaRPr lang="de-DE" altLang="de-DE"/>
          </a:p>
        </p:txBody>
      </p:sp>
    </p:spTree>
    <p:extLst>
      <p:ext uri="{BB962C8B-B14F-4D97-AF65-F5344CB8AC3E}">
        <p14:creationId xmlns:p14="http://schemas.microsoft.com/office/powerpoint/2010/main" val="2941231152"/>
      </p:ext>
    </p:extLst>
  </p:cSld>
  <p:clrMapOvr>
    <a:masterClrMapping/>
  </p:clrMapOvr>
</p:notes>
</file>

<file path=ppt/notesSlides/notesSlide4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8540981-AA43-468A-8A28-DFE80BCC18F4}" type="slidenum">
              <a:rPr lang="de-DE" altLang="de-DE" smtClean="0"/>
              <a:pPr eaLnBrk="1" hangingPunct="1"/>
              <a:t>571</a:t>
            </a:fld>
            <a:endParaRPr lang="de-DE" altLang="de-DE"/>
          </a:p>
        </p:txBody>
      </p:sp>
      <p:sp>
        <p:nvSpPr>
          <p:cNvPr id="1043459" name="Rectangle 2"/>
          <p:cNvSpPr>
            <a:spLocks noGrp="1" noRot="1" noChangeAspect="1" noChangeArrowheads="1" noTextEdit="1"/>
          </p:cNvSpPr>
          <p:nvPr>
            <p:ph type="sldImg"/>
          </p:nvPr>
        </p:nvSpPr>
        <p:spPr>
          <a:xfrm>
            <a:off x="995363" y="769938"/>
            <a:ext cx="5113337" cy="3835400"/>
          </a:xfrm>
          <a:ln/>
        </p:spPr>
      </p:sp>
      <p:sp>
        <p:nvSpPr>
          <p:cNvPr id="1043460"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338644469"/>
      </p:ext>
    </p:extLst>
  </p:cSld>
  <p:clrMapOvr>
    <a:masterClrMapping/>
  </p:clrMapOvr>
</p:notes>
</file>

<file path=ppt/notesSlides/notesSlide4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2E78829-F216-4092-935A-779DC820FCFF}" type="slidenum">
              <a:rPr lang="de-DE" altLang="de-DE" smtClean="0"/>
              <a:pPr eaLnBrk="1" hangingPunct="1"/>
              <a:t>572</a:t>
            </a:fld>
            <a:endParaRPr lang="de-DE" altLang="de-DE"/>
          </a:p>
        </p:txBody>
      </p:sp>
      <p:sp>
        <p:nvSpPr>
          <p:cNvPr id="1044483" name="Rectangle 2"/>
          <p:cNvSpPr>
            <a:spLocks noGrp="1" noRot="1" noChangeAspect="1" noChangeArrowheads="1" noTextEdit="1"/>
          </p:cNvSpPr>
          <p:nvPr>
            <p:ph type="sldImg"/>
          </p:nvPr>
        </p:nvSpPr>
        <p:spPr>
          <a:xfrm>
            <a:off x="995363" y="769938"/>
            <a:ext cx="5113337" cy="3835400"/>
          </a:xfrm>
          <a:ln/>
        </p:spPr>
      </p:sp>
      <p:sp>
        <p:nvSpPr>
          <p:cNvPr id="1044484"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4054254490"/>
      </p:ext>
    </p:extLst>
  </p:cSld>
  <p:clrMapOvr>
    <a:masterClrMapping/>
  </p:clrMapOvr>
</p:notes>
</file>

<file path=ppt/notesSlides/notesSlide4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40B173B-B8CF-45E2-B97E-7377614A9623}" type="slidenum">
              <a:rPr lang="de-DE" altLang="de-DE" smtClean="0"/>
              <a:pPr eaLnBrk="1" hangingPunct="1"/>
              <a:t>573</a:t>
            </a:fld>
            <a:endParaRPr lang="de-DE" altLang="de-DE"/>
          </a:p>
        </p:txBody>
      </p:sp>
      <p:sp>
        <p:nvSpPr>
          <p:cNvPr id="1045507" name="Rectangle 2"/>
          <p:cNvSpPr>
            <a:spLocks noGrp="1" noRot="1" noChangeAspect="1" noChangeArrowheads="1" noTextEdit="1"/>
          </p:cNvSpPr>
          <p:nvPr>
            <p:ph type="sldImg"/>
          </p:nvPr>
        </p:nvSpPr>
        <p:spPr>
          <a:xfrm>
            <a:off x="995363" y="769938"/>
            <a:ext cx="5113337" cy="3835400"/>
          </a:xfrm>
          <a:ln/>
        </p:spPr>
      </p:sp>
      <p:sp>
        <p:nvSpPr>
          <p:cNvPr id="1045508"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3603294436"/>
      </p:ext>
    </p:extLst>
  </p:cSld>
  <p:clrMapOvr>
    <a:masterClrMapping/>
  </p:clrMapOvr>
</p:notes>
</file>

<file path=ppt/notesSlides/notesSlide4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F9208AD-978E-43EA-9312-386C80FB04A2}" type="slidenum">
              <a:rPr lang="de-DE" altLang="de-DE" smtClean="0"/>
              <a:pPr eaLnBrk="1" hangingPunct="1"/>
              <a:t>574</a:t>
            </a:fld>
            <a:endParaRPr lang="de-DE" altLang="de-DE"/>
          </a:p>
        </p:txBody>
      </p:sp>
      <p:sp>
        <p:nvSpPr>
          <p:cNvPr id="1046531" name="Rectangle 2"/>
          <p:cNvSpPr>
            <a:spLocks noGrp="1" noRot="1" noChangeAspect="1" noChangeArrowheads="1" noTextEdit="1"/>
          </p:cNvSpPr>
          <p:nvPr>
            <p:ph type="sldImg"/>
          </p:nvPr>
        </p:nvSpPr>
        <p:spPr>
          <a:xfrm>
            <a:off x="995363" y="769938"/>
            <a:ext cx="5113337" cy="3835400"/>
          </a:xfrm>
          <a:ln/>
        </p:spPr>
      </p:sp>
      <p:sp>
        <p:nvSpPr>
          <p:cNvPr id="1046532"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42863355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B841E97-6C2A-40B5-A607-4B97C7F51805}" type="slidenum">
              <a:rPr lang="de-DE" altLang="de-DE" smtClean="0"/>
              <a:pPr eaLnBrk="1" hangingPunct="1"/>
              <a:t>49</a:t>
            </a:fld>
            <a:endParaRPr lang="de-DE" altLang="de-DE"/>
          </a:p>
        </p:txBody>
      </p:sp>
      <p:sp>
        <p:nvSpPr>
          <p:cNvPr id="624643" name="Rectangle 2"/>
          <p:cNvSpPr>
            <a:spLocks noGrp="1" noRot="1" noChangeAspect="1" noChangeArrowheads="1" noTextEdit="1"/>
          </p:cNvSpPr>
          <p:nvPr>
            <p:ph type="sldImg"/>
          </p:nvPr>
        </p:nvSpPr>
        <p:spPr>
          <a:ln/>
        </p:spPr>
      </p:sp>
      <p:sp>
        <p:nvSpPr>
          <p:cNvPr id="62464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928908149"/>
      </p:ext>
    </p:extLst>
  </p:cSld>
  <p:clrMapOvr>
    <a:masterClrMapping/>
  </p:clrMapOvr>
</p:notes>
</file>

<file path=ppt/notesSlides/notesSlide4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49F8DF3-519C-4DAC-BFF7-10F2CD84CA22}" type="slidenum">
              <a:rPr lang="de-DE" altLang="de-DE" smtClean="0"/>
              <a:pPr eaLnBrk="1" hangingPunct="1"/>
              <a:t>575</a:t>
            </a:fld>
            <a:endParaRPr lang="de-DE" altLang="de-DE"/>
          </a:p>
        </p:txBody>
      </p:sp>
      <p:sp>
        <p:nvSpPr>
          <p:cNvPr id="1047555" name="Rectangle 2"/>
          <p:cNvSpPr>
            <a:spLocks noGrp="1" noRot="1" noChangeAspect="1" noChangeArrowheads="1" noTextEdit="1"/>
          </p:cNvSpPr>
          <p:nvPr>
            <p:ph type="sldImg"/>
          </p:nvPr>
        </p:nvSpPr>
        <p:spPr>
          <a:xfrm>
            <a:off x="995363" y="769938"/>
            <a:ext cx="5113337" cy="3835400"/>
          </a:xfrm>
          <a:ln/>
        </p:spPr>
      </p:sp>
      <p:sp>
        <p:nvSpPr>
          <p:cNvPr id="1047556"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3286970312"/>
      </p:ext>
    </p:extLst>
  </p:cSld>
  <p:clrMapOvr>
    <a:masterClrMapping/>
  </p:clrMapOvr>
</p:notes>
</file>

<file path=ppt/notesSlides/notesSlide4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F5005DB-0F38-47DB-A3DA-5E4A16087A86}" type="slidenum">
              <a:rPr lang="de-DE" altLang="de-DE" smtClean="0"/>
              <a:pPr eaLnBrk="1" hangingPunct="1"/>
              <a:t>576</a:t>
            </a:fld>
            <a:endParaRPr lang="de-DE" altLang="de-DE"/>
          </a:p>
        </p:txBody>
      </p:sp>
      <p:sp>
        <p:nvSpPr>
          <p:cNvPr id="1048579" name="Rectangle 2"/>
          <p:cNvSpPr>
            <a:spLocks noGrp="1" noRot="1" noChangeAspect="1" noChangeArrowheads="1" noTextEdit="1"/>
          </p:cNvSpPr>
          <p:nvPr>
            <p:ph type="sldImg"/>
          </p:nvPr>
        </p:nvSpPr>
        <p:spPr>
          <a:xfrm>
            <a:off x="995363" y="769938"/>
            <a:ext cx="5113337" cy="3835400"/>
          </a:xfrm>
          <a:ln/>
        </p:spPr>
      </p:sp>
      <p:sp>
        <p:nvSpPr>
          <p:cNvPr id="1048580"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355686238"/>
      </p:ext>
    </p:extLst>
  </p:cSld>
  <p:clrMapOvr>
    <a:masterClrMapping/>
  </p:clrMapOvr>
</p:notes>
</file>

<file path=ppt/notesSlides/notesSlide4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6339D78-DE66-4D8D-A4BD-1D2396312E00}" type="slidenum">
              <a:rPr lang="de-DE" altLang="de-DE" smtClean="0"/>
              <a:pPr eaLnBrk="1" hangingPunct="1"/>
              <a:t>577</a:t>
            </a:fld>
            <a:endParaRPr lang="de-DE" altLang="de-DE"/>
          </a:p>
        </p:txBody>
      </p:sp>
      <p:sp>
        <p:nvSpPr>
          <p:cNvPr id="1049603" name="Rectangle 2"/>
          <p:cNvSpPr>
            <a:spLocks noGrp="1" noRot="1" noChangeAspect="1" noChangeArrowheads="1" noTextEdit="1"/>
          </p:cNvSpPr>
          <p:nvPr>
            <p:ph type="sldImg"/>
          </p:nvPr>
        </p:nvSpPr>
        <p:spPr>
          <a:xfrm>
            <a:off x="995363" y="769938"/>
            <a:ext cx="5113337" cy="3835400"/>
          </a:xfrm>
          <a:ln/>
        </p:spPr>
      </p:sp>
      <p:sp>
        <p:nvSpPr>
          <p:cNvPr id="1049604"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3585407113"/>
      </p:ext>
    </p:extLst>
  </p:cSld>
  <p:clrMapOvr>
    <a:masterClrMapping/>
  </p:clrMapOvr>
</p:notes>
</file>

<file path=ppt/notesSlides/notesSlide4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6B49845-CEA0-4185-ACA0-8870A97C5E1B}" type="slidenum">
              <a:rPr lang="de-DE" altLang="de-DE" smtClean="0"/>
              <a:pPr eaLnBrk="1" hangingPunct="1"/>
              <a:t>578</a:t>
            </a:fld>
            <a:endParaRPr lang="de-DE" altLang="de-DE"/>
          </a:p>
        </p:txBody>
      </p:sp>
      <p:sp>
        <p:nvSpPr>
          <p:cNvPr id="1050627" name="Rectangle 2"/>
          <p:cNvSpPr>
            <a:spLocks noGrp="1" noRot="1" noChangeAspect="1" noChangeArrowheads="1" noTextEdit="1"/>
          </p:cNvSpPr>
          <p:nvPr>
            <p:ph type="sldImg"/>
          </p:nvPr>
        </p:nvSpPr>
        <p:spPr>
          <a:xfrm>
            <a:off x="995363" y="769938"/>
            <a:ext cx="5113337" cy="3835400"/>
          </a:xfrm>
          <a:ln/>
        </p:spPr>
      </p:sp>
      <p:sp>
        <p:nvSpPr>
          <p:cNvPr id="1050628"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390145327"/>
      </p:ext>
    </p:extLst>
  </p:cSld>
  <p:clrMapOvr>
    <a:masterClrMapping/>
  </p:clrMapOvr>
</p:notes>
</file>

<file path=ppt/notesSlides/notesSlide4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3A6DBF4-B32E-4450-B7EE-C6C7B954121B}" type="slidenum">
              <a:rPr lang="de-DE" altLang="de-DE" smtClean="0"/>
              <a:pPr eaLnBrk="1" hangingPunct="1"/>
              <a:t>579</a:t>
            </a:fld>
            <a:endParaRPr lang="de-DE" altLang="de-DE"/>
          </a:p>
        </p:txBody>
      </p:sp>
      <p:sp>
        <p:nvSpPr>
          <p:cNvPr id="1051651" name="Rectangle 2"/>
          <p:cNvSpPr>
            <a:spLocks noGrp="1" noRot="1" noChangeAspect="1" noChangeArrowheads="1" noTextEdit="1"/>
          </p:cNvSpPr>
          <p:nvPr>
            <p:ph type="sldImg"/>
          </p:nvPr>
        </p:nvSpPr>
        <p:spPr>
          <a:xfrm>
            <a:off x="995363" y="769938"/>
            <a:ext cx="5113337" cy="3835400"/>
          </a:xfrm>
          <a:ln/>
        </p:spPr>
      </p:sp>
      <p:sp>
        <p:nvSpPr>
          <p:cNvPr id="1051652"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692654545"/>
      </p:ext>
    </p:extLst>
  </p:cSld>
  <p:clrMapOvr>
    <a:masterClrMapping/>
  </p:clrMapOvr>
</p:notes>
</file>

<file path=ppt/notesSlides/notesSlide4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69A93B2-3656-4F45-B97E-3D95CCFE579A}" type="slidenum">
              <a:rPr lang="de-DE" altLang="de-DE" smtClean="0"/>
              <a:pPr eaLnBrk="1" hangingPunct="1"/>
              <a:t>580</a:t>
            </a:fld>
            <a:endParaRPr lang="de-DE" altLang="de-DE"/>
          </a:p>
        </p:txBody>
      </p:sp>
      <p:sp>
        <p:nvSpPr>
          <p:cNvPr id="1052675" name="Rectangle 2"/>
          <p:cNvSpPr>
            <a:spLocks noGrp="1" noRot="1" noChangeAspect="1" noChangeArrowheads="1" noTextEdit="1"/>
          </p:cNvSpPr>
          <p:nvPr>
            <p:ph type="sldImg"/>
          </p:nvPr>
        </p:nvSpPr>
        <p:spPr>
          <a:xfrm>
            <a:off x="995363" y="769938"/>
            <a:ext cx="5113337" cy="3835400"/>
          </a:xfrm>
          <a:ln/>
        </p:spPr>
      </p:sp>
      <p:sp>
        <p:nvSpPr>
          <p:cNvPr id="1052676"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3636598571"/>
      </p:ext>
    </p:extLst>
  </p:cSld>
  <p:clrMapOvr>
    <a:masterClrMapping/>
  </p:clrMapOvr>
</p:notes>
</file>

<file path=ppt/notesSlides/notesSlide4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D6AB991-D1A8-489D-88F9-4784C070E1DA}" type="slidenum">
              <a:rPr lang="de-DE" altLang="de-DE" smtClean="0"/>
              <a:pPr eaLnBrk="1" hangingPunct="1"/>
              <a:t>581</a:t>
            </a:fld>
            <a:endParaRPr lang="de-DE" altLang="de-DE"/>
          </a:p>
        </p:txBody>
      </p:sp>
      <p:sp>
        <p:nvSpPr>
          <p:cNvPr id="1053699" name="Rectangle 2"/>
          <p:cNvSpPr>
            <a:spLocks noGrp="1" noRot="1" noChangeAspect="1" noChangeArrowheads="1" noTextEdit="1"/>
          </p:cNvSpPr>
          <p:nvPr>
            <p:ph type="sldImg"/>
          </p:nvPr>
        </p:nvSpPr>
        <p:spPr>
          <a:xfrm>
            <a:off x="995363" y="769938"/>
            <a:ext cx="5113337" cy="3835400"/>
          </a:xfrm>
          <a:ln/>
        </p:spPr>
      </p:sp>
      <p:sp>
        <p:nvSpPr>
          <p:cNvPr id="1053700"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2968705546"/>
      </p:ext>
    </p:extLst>
  </p:cSld>
  <p:clrMapOvr>
    <a:masterClrMapping/>
  </p:clrMapOvr>
</p:notes>
</file>

<file path=ppt/notesSlides/notesSlide4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0ACCD10-076F-4F66-A453-F752F7EE987F}" type="slidenum">
              <a:rPr lang="de-DE" altLang="de-DE" smtClean="0"/>
              <a:pPr eaLnBrk="1" hangingPunct="1"/>
              <a:t>582</a:t>
            </a:fld>
            <a:endParaRPr lang="de-DE" altLang="de-DE"/>
          </a:p>
        </p:txBody>
      </p:sp>
      <p:sp>
        <p:nvSpPr>
          <p:cNvPr id="1054723" name="Rectangle 2"/>
          <p:cNvSpPr>
            <a:spLocks noGrp="1" noRot="1" noChangeAspect="1" noChangeArrowheads="1" noTextEdit="1"/>
          </p:cNvSpPr>
          <p:nvPr>
            <p:ph type="sldImg"/>
          </p:nvPr>
        </p:nvSpPr>
        <p:spPr>
          <a:xfrm>
            <a:off x="995363" y="769938"/>
            <a:ext cx="5113337" cy="3835400"/>
          </a:xfrm>
          <a:ln/>
        </p:spPr>
      </p:sp>
      <p:sp>
        <p:nvSpPr>
          <p:cNvPr id="1054724"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3800187382"/>
      </p:ext>
    </p:extLst>
  </p:cSld>
  <p:clrMapOvr>
    <a:masterClrMapping/>
  </p:clrMapOvr>
</p:notes>
</file>

<file path=ppt/notesSlides/notesSlide4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61BFB6E-BA83-4E16-949C-0CA1C96A4204}" type="slidenum">
              <a:rPr lang="de-DE" altLang="de-DE" smtClean="0"/>
              <a:pPr eaLnBrk="1" hangingPunct="1"/>
              <a:t>583</a:t>
            </a:fld>
            <a:endParaRPr lang="de-DE" altLang="de-DE"/>
          </a:p>
        </p:txBody>
      </p:sp>
      <p:sp>
        <p:nvSpPr>
          <p:cNvPr id="1055747" name="Rectangle 2"/>
          <p:cNvSpPr>
            <a:spLocks noGrp="1" noRot="1" noChangeAspect="1" noChangeArrowheads="1" noTextEdit="1"/>
          </p:cNvSpPr>
          <p:nvPr>
            <p:ph type="sldImg"/>
          </p:nvPr>
        </p:nvSpPr>
        <p:spPr>
          <a:xfrm>
            <a:off x="995363" y="769938"/>
            <a:ext cx="5113337" cy="3835400"/>
          </a:xfrm>
          <a:ln/>
        </p:spPr>
      </p:sp>
      <p:sp>
        <p:nvSpPr>
          <p:cNvPr id="1055748"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331373203"/>
      </p:ext>
    </p:extLst>
  </p:cSld>
  <p:clrMapOvr>
    <a:masterClrMapping/>
  </p:clrMapOvr>
</p:notes>
</file>

<file path=ppt/notesSlides/notesSlide4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94C91AB-A3C0-48E2-A3DF-D3BE153CAC33}" type="slidenum">
              <a:rPr lang="de-DE" altLang="de-DE" smtClean="0"/>
              <a:pPr eaLnBrk="1" hangingPunct="1"/>
              <a:t>584</a:t>
            </a:fld>
            <a:endParaRPr lang="de-DE" altLang="de-DE"/>
          </a:p>
        </p:txBody>
      </p:sp>
      <p:sp>
        <p:nvSpPr>
          <p:cNvPr id="1056771" name="Rectangle 2"/>
          <p:cNvSpPr>
            <a:spLocks noGrp="1" noRot="1" noChangeAspect="1" noChangeArrowheads="1" noTextEdit="1"/>
          </p:cNvSpPr>
          <p:nvPr>
            <p:ph type="sldImg"/>
          </p:nvPr>
        </p:nvSpPr>
        <p:spPr>
          <a:xfrm>
            <a:off x="995363" y="769938"/>
            <a:ext cx="5113337" cy="3835400"/>
          </a:xfrm>
          <a:ln/>
        </p:spPr>
      </p:sp>
      <p:sp>
        <p:nvSpPr>
          <p:cNvPr id="1056772"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26657660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FAEFBAD-7353-4760-9670-ACC33C007F0E}" type="slidenum">
              <a:rPr lang="de-DE" altLang="de-DE" smtClean="0"/>
              <a:pPr eaLnBrk="1" hangingPunct="1"/>
              <a:t>50</a:t>
            </a:fld>
            <a:endParaRPr lang="de-DE" altLang="de-DE"/>
          </a:p>
        </p:txBody>
      </p:sp>
      <p:sp>
        <p:nvSpPr>
          <p:cNvPr id="628739" name="Rectangle 2"/>
          <p:cNvSpPr>
            <a:spLocks noGrp="1" noRot="1" noChangeAspect="1" noChangeArrowheads="1" noTextEdit="1"/>
          </p:cNvSpPr>
          <p:nvPr>
            <p:ph type="sldImg"/>
          </p:nvPr>
        </p:nvSpPr>
        <p:spPr>
          <a:ln/>
        </p:spPr>
      </p:sp>
      <p:sp>
        <p:nvSpPr>
          <p:cNvPr id="62874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4198043043"/>
      </p:ext>
    </p:extLst>
  </p:cSld>
  <p:clrMapOvr>
    <a:masterClrMapping/>
  </p:clrMapOvr>
</p:notes>
</file>

<file path=ppt/notesSlides/notesSlide4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4B8C839-76F0-4B43-9821-D9C7ADD7128F}" type="slidenum">
              <a:rPr lang="de-DE" altLang="de-DE" smtClean="0"/>
              <a:pPr eaLnBrk="1" hangingPunct="1"/>
              <a:t>585</a:t>
            </a:fld>
            <a:endParaRPr lang="de-DE" altLang="de-DE"/>
          </a:p>
        </p:txBody>
      </p:sp>
      <p:sp>
        <p:nvSpPr>
          <p:cNvPr id="1057795" name="Rectangle 2"/>
          <p:cNvSpPr>
            <a:spLocks noGrp="1" noRot="1" noChangeAspect="1" noChangeArrowheads="1" noTextEdit="1"/>
          </p:cNvSpPr>
          <p:nvPr>
            <p:ph type="sldImg"/>
          </p:nvPr>
        </p:nvSpPr>
        <p:spPr>
          <a:xfrm>
            <a:off x="995363" y="769938"/>
            <a:ext cx="5113337" cy="3835400"/>
          </a:xfrm>
          <a:ln/>
        </p:spPr>
      </p:sp>
      <p:sp>
        <p:nvSpPr>
          <p:cNvPr id="1057796"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3437152535"/>
      </p:ext>
    </p:extLst>
  </p:cSld>
  <p:clrMapOvr>
    <a:masterClrMapping/>
  </p:clrMapOvr>
</p:notes>
</file>

<file path=ppt/notesSlides/notesSlide4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A840E4E-D6AA-4ECD-A854-DE6B545E6F76}" type="slidenum">
              <a:rPr lang="de-DE" altLang="de-DE" smtClean="0"/>
              <a:pPr eaLnBrk="1" hangingPunct="1"/>
              <a:t>586</a:t>
            </a:fld>
            <a:endParaRPr lang="de-DE" altLang="de-DE"/>
          </a:p>
        </p:txBody>
      </p:sp>
      <p:sp>
        <p:nvSpPr>
          <p:cNvPr id="1058819" name="Rectangle 2"/>
          <p:cNvSpPr>
            <a:spLocks noGrp="1" noRot="1" noChangeAspect="1" noChangeArrowheads="1" noTextEdit="1"/>
          </p:cNvSpPr>
          <p:nvPr>
            <p:ph type="sldImg"/>
          </p:nvPr>
        </p:nvSpPr>
        <p:spPr>
          <a:xfrm>
            <a:off x="995363" y="769938"/>
            <a:ext cx="5113337" cy="3835400"/>
          </a:xfrm>
          <a:ln/>
        </p:spPr>
      </p:sp>
      <p:sp>
        <p:nvSpPr>
          <p:cNvPr id="1058820"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1016999383"/>
      </p:ext>
    </p:extLst>
  </p:cSld>
  <p:clrMapOvr>
    <a:masterClrMapping/>
  </p:clrMapOvr>
</p:notes>
</file>

<file path=ppt/notesSlides/notesSlide4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44D1FA2-C8D9-48B3-90B7-BA0EE5F9CE14}" type="slidenum">
              <a:rPr lang="de-DE" altLang="de-DE" smtClean="0"/>
              <a:pPr eaLnBrk="1" hangingPunct="1"/>
              <a:t>587</a:t>
            </a:fld>
            <a:endParaRPr lang="de-DE" altLang="de-DE"/>
          </a:p>
        </p:txBody>
      </p:sp>
      <p:sp>
        <p:nvSpPr>
          <p:cNvPr id="1059843" name="Rectangle 2"/>
          <p:cNvSpPr>
            <a:spLocks noGrp="1" noRot="1" noChangeAspect="1" noChangeArrowheads="1" noTextEdit="1"/>
          </p:cNvSpPr>
          <p:nvPr>
            <p:ph type="sldImg"/>
          </p:nvPr>
        </p:nvSpPr>
        <p:spPr>
          <a:xfrm>
            <a:off x="995363" y="769938"/>
            <a:ext cx="5113337" cy="3835400"/>
          </a:xfrm>
          <a:ln/>
        </p:spPr>
      </p:sp>
      <p:sp>
        <p:nvSpPr>
          <p:cNvPr id="1059844"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1955330564"/>
      </p:ext>
    </p:extLst>
  </p:cSld>
  <p:clrMapOvr>
    <a:masterClrMapping/>
  </p:clrMapOvr>
</p:notes>
</file>

<file path=ppt/notesSlides/notesSlide4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BDF624D-87AC-440D-8130-72A6CBCFE9A1}" type="slidenum">
              <a:rPr lang="de-DE" altLang="de-DE" smtClean="0"/>
              <a:pPr eaLnBrk="1" hangingPunct="1"/>
              <a:t>588</a:t>
            </a:fld>
            <a:endParaRPr lang="de-DE" altLang="de-DE"/>
          </a:p>
        </p:txBody>
      </p:sp>
      <p:sp>
        <p:nvSpPr>
          <p:cNvPr id="1060867" name="Rectangle 2"/>
          <p:cNvSpPr>
            <a:spLocks noGrp="1" noRot="1" noChangeAspect="1" noChangeArrowheads="1" noTextEdit="1"/>
          </p:cNvSpPr>
          <p:nvPr>
            <p:ph type="sldImg"/>
          </p:nvPr>
        </p:nvSpPr>
        <p:spPr>
          <a:xfrm>
            <a:off x="995363" y="769938"/>
            <a:ext cx="5113337" cy="3835400"/>
          </a:xfrm>
          <a:ln/>
        </p:spPr>
      </p:sp>
      <p:sp>
        <p:nvSpPr>
          <p:cNvPr id="1060868"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3220804677"/>
      </p:ext>
    </p:extLst>
  </p:cSld>
  <p:clrMapOvr>
    <a:masterClrMapping/>
  </p:clrMapOvr>
</p:notes>
</file>

<file path=ppt/notesSlides/notesSlide4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B247CB3-B144-4AF5-BCAD-5475C4A7E6B0}" type="slidenum">
              <a:rPr lang="de-DE" altLang="de-DE" smtClean="0"/>
              <a:pPr eaLnBrk="1" hangingPunct="1"/>
              <a:t>589</a:t>
            </a:fld>
            <a:endParaRPr lang="de-DE" altLang="de-DE"/>
          </a:p>
        </p:txBody>
      </p:sp>
      <p:sp>
        <p:nvSpPr>
          <p:cNvPr id="1061891" name="Rectangle 2"/>
          <p:cNvSpPr>
            <a:spLocks noGrp="1" noRot="1" noChangeAspect="1" noChangeArrowheads="1" noTextEdit="1"/>
          </p:cNvSpPr>
          <p:nvPr>
            <p:ph type="sldImg"/>
          </p:nvPr>
        </p:nvSpPr>
        <p:spPr>
          <a:xfrm>
            <a:off x="995363" y="769938"/>
            <a:ext cx="5113337" cy="3835400"/>
          </a:xfrm>
          <a:ln/>
        </p:spPr>
      </p:sp>
      <p:sp>
        <p:nvSpPr>
          <p:cNvPr id="1061892"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803135097"/>
      </p:ext>
    </p:extLst>
  </p:cSld>
  <p:clrMapOvr>
    <a:masterClrMapping/>
  </p:clrMapOvr>
</p:notes>
</file>

<file path=ppt/notesSlides/notesSlide4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C66C61E-4084-4D4F-AFE2-1D5D4F30BDA5}" type="slidenum">
              <a:rPr lang="de-DE" altLang="de-DE" smtClean="0"/>
              <a:pPr eaLnBrk="1" hangingPunct="1"/>
              <a:t>590</a:t>
            </a:fld>
            <a:endParaRPr lang="de-DE" altLang="de-DE"/>
          </a:p>
        </p:txBody>
      </p:sp>
      <p:sp>
        <p:nvSpPr>
          <p:cNvPr id="1062915" name="Rectangle 2"/>
          <p:cNvSpPr>
            <a:spLocks noGrp="1" noRot="1" noChangeAspect="1" noChangeArrowheads="1" noTextEdit="1"/>
          </p:cNvSpPr>
          <p:nvPr>
            <p:ph type="sldImg"/>
          </p:nvPr>
        </p:nvSpPr>
        <p:spPr>
          <a:xfrm>
            <a:off x="995363" y="769938"/>
            <a:ext cx="5113337" cy="3835400"/>
          </a:xfrm>
          <a:ln/>
        </p:spPr>
      </p:sp>
      <p:sp>
        <p:nvSpPr>
          <p:cNvPr id="1062916"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4198201887"/>
      </p:ext>
    </p:extLst>
  </p:cSld>
  <p:clrMapOvr>
    <a:masterClrMapping/>
  </p:clrMapOvr>
</p:notes>
</file>

<file path=ppt/notesSlides/notesSlide4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21CE22F-4A08-4B91-BED6-129B61AE9B31}" type="slidenum">
              <a:rPr lang="de-DE" altLang="de-DE" smtClean="0"/>
              <a:pPr eaLnBrk="1" hangingPunct="1"/>
              <a:t>591</a:t>
            </a:fld>
            <a:endParaRPr lang="de-DE" altLang="de-DE"/>
          </a:p>
        </p:txBody>
      </p:sp>
      <p:sp>
        <p:nvSpPr>
          <p:cNvPr id="1063939" name="Rectangle 2"/>
          <p:cNvSpPr>
            <a:spLocks noGrp="1" noRot="1" noChangeAspect="1" noChangeArrowheads="1" noTextEdit="1"/>
          </p:cNvSpPr>
          <p:nvPr>
            <p:ph type="sldImg"/>
          </p:nvPr>
        </p:nvSpPr>
        <p:spPr>
          <a:xfrm>
            <a:off x="995363" y="769938"/>
            <a:ext cx="5113337" cy="3835400"/>
          </a:xfrm>
          <a:ln/>
        </p:spPr>
      </p:sp>
      <p:sp>
        <p:nvSpPr>
          <p:cNvPr id="1063940"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3590408287"/>
      </p:ext>
    </p:extLst>
  </p:cSld>
  <p:clrMapOvr>
    <a:masterClrMapping/>
  </p:clrMapOvr>
</p:notes>
</file>

<file path=ppt/notesSlides/notesSlide4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A8706B2-C486-42D4-8839-80BD3D17803F}" type="slidenum">
              <a:rPr lang="de-DE" altLang="de-DE" smtClean="0"/>
              <a:pPr eaLnBrk="1" hangingPunct="1"/>
              <a:t>592</a:t>
            </a:fld>
            <a:endParaRPr lang="de-DE" altLang="de-DE"/>
          </a:p>
        </p:txBody>
      </p:sp>
      <p:sp>
        <p:nvSpPr>
          <p:cNvPr id="1064963" name="Rectangle 2"/>
          <p:cNvSpPr>
            <a:spLocks noGrp="1" noRot="1" noChangeAspect="1" noChangeArrowheads="1" noTextEdit="1"/>
          </p:cNvSpPr>
          <p:nvPr>
            <p:ph type="sldImg"/>
          </p:nvPr>
        </p:nvSpPr>
        <p:spPr>
          <a:xfrm>
            <a:off x="995363" y="769938"/>
            <a:ext cx="5113337" cy="3835400"/>
          </a:xfrm>
          <a:ln/>
        </p:spPr>
      </p:sp>
      <p:sp>
        <p:nvSpPr>
          <p:cNvPr id="1064964"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1987653260"/>
      </p:ext>
    </p:extLst>
  </p:cSld>
  <p:clrMapOvr>
    <a:masterClrMapping/>
  </p:clrMapOvr>
</p:notes>
</file>

<file path=ppt/notesSlides/notesSlide4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EAC0F98-9ABC-4547-B608-1FC959C88575}" type="slidenum">
              <a:rPr lang="de-DE" altLang="de-DE" smtClean="0"/>
              <a:pPr eaLnBrk="1" hangingPunct="1"/>
              <a:t>594</a:t>
            </a:fld>
            <a:endParaRPr lang="de-DE" altLang="de-DE"/>
          </a:p>
        </p:txBody>
      </p:sp>
      <p:sp>
        <p:nvSpPr>
          <p:cNvPr id="1065987" name="Rectangle 2"/>
          <p:cNvSpPr>
            <a:spLocks noGrp="1" noRot="1" noChangeAspect="1" noChangeArrowheads="1" noTextEdit="1"/>
          </p:cNvSpPr>
          <p:nvPr>
            <p:ph type="sldImg"/>
          </p:nvPr>
        </p:nvSpPr>
        <p:spPr>
          <a:xfrm>
            <a:off x="995363" y="769938"/>
            <a:ext cx="5113337" cy="3835400"/>
          </a:xfrm>
          <a:ln/>
        </p:spPr>
      </p:sp>
      <p:sp>
        <p:nvSpPr>
          <p:cNvPr id="1065988"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3185252509"/>
      </p:ext>
    </p:extLst>
  </p:cSld>
  <p:clrMapOvr>
    <a:masterClrMapping/>
  </p:clrMapOvr>
</p:notes>
</file>

<file path=ppt/notesSlides/notesSlide4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0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A79C8B6-82CD-4EEA-AB66-8B71CA0BBAC9}" type="slidenum">
              <a:rPr lang="de-DE" altLang="de-DE" smtClean="0"/>
              <a:pPr eaLnBrk="1" hangingPunct="1"/>
              <a:t>595</a:t>
            </a:fld>
            <a:endParaRPr lang="de-DE" altLang="de-DE"/>
          </a:p>
        </p:txBody>
      </p:sp>
      <p:sp>
        <p:nvSpPr>
          <p:cNvPr id="1067011" name="Rectangle 2"/>
          <p:cNvSpPr>
            <a:spLocks noGrp="1" noRot="1" noChangeAspect="1" noChangeArrowheads="1" noTextEdit="1"/>
          </p:cNvSpPr>
          <p:nvPr>
            <p:ph type="sldImg"/>
          </p:nvPr>
        </p:nvSpPr>
        <p:spPr>
          <a:xfrm>
            <a:off x="995363" y="769938"/>
            <a:ext cx="5113337" cy="3835400"/>
          </a:xfrm>
          <a:ln/>
        </p:spPr>
      </p:sp>
      <p:sp>
        <p:nvSpPr>
          <p:cNvPr id="1067012"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11211270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72B74AE-2FB5-44A4-88B7-4957920D751C}" type="slidenum">
              <a:rPr lang="de-DE" altLang="de-DE" smtClean="0"/>
              <a:pPr eaLnBrk="1" hangingPunct="1"/>
              <a:t>51</a:t>
            </a:fld>
            <a:endParaRPr lang="de-DE" altLang="de-DE"/>
          </a:p>
        </p:txBody>
      </p:sp>
      <p:sp>
        <p:nvSpPr>
          <p:cNvPr id="629763" name="Rectangle 2"/>
          <p:cNvSpPr>
            <a:spLocks noGrp="1" noRot="1" noChangeAspect="1" noChangeArrowheads="1" noTextEdit="1"/>
          </p:cNvSpPr>
          <p:nvPr>
            <p:ph type="sldImg"/>
          </p:nvPr>
        </p:nvSpPr>
        <p:spPr>
          <a:ln/>
        </p:spPr>
      </p:sp>
      <p:sp>
        <p:nvSpPr>
          <p:cNvPr id="62976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575701156"/>
      </p:ext>
    </p:extLst>
  </p:cSld>
  <p:clrMapOvr>
    <a:masterClrMapping/>
  </p:clrMapOvr>
</p:notes>
</file>

<file path=ppt/notesSlides/notesSlide4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FB06C01-117B-464E-A8E8-AA144E2E704D}" type="slidenum">
              <a:rPr lang="de-DE" altLang="de-DE" smtClean="0"/>
              <a:pPr eaLnBrk="1" hangingPunct="1"/>
              <a:t>596</a:t>
            </a:fld>
            <a:endParaRPr lang="de-DE" altLang="de-DE"/>
          </a:p>
        </p:txBody>
      </p:sp>
      <p:sp>
        <p:nvSpPr>
          <p:cNvPr id="1068035" name="Rectangle 2"/>
          <p:cNvSpPr>
            <a:spLocks noGrp="1" noRot="1" noChangeAspect="1" noChangeArrowheads="1" noTextEdit="1"/>
          </p:cNvSpPr>
          <p:nvPr>
            <p:ph type="sldImg"/>
          </p:nvPr>
        </p:nvSpPr>
        <p:spPr>
          <a:xfrm>
            <a:off x="995363" y="769938"/>
            <a:ext cx="5113337" cy="3835400"/>
          </a:xfrm>
          <a:ln/>
        </p:spPr>
      </p:sp>
      <p:sp>
        <p:nvSpPr>
          <p:cNvPr id="1068036"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231966890"/>
      </p:ext>
    </p:extLst>
  </p:cSld>
  <p:clrMapOvr>
    <a:masterClrMapping/>
  </p:clrMapOvr>
</p:notes>
</file>

<file path=ppt/notesSlides/notesSlide4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363021A-3F37-4BF9-A930-2DC0CDF31A61}" type="slidenum">
              <a:rPr lang="de-DE" altLang="de-DE" smtClean="0"/>
              <a:pPr eaLnBrk="1" hangingPunct="1"/>
              <a:t>597</a:t>
            </a:fld>
            <a:endParaRPr lang="de-DE" altLang="de-DE"/>
          </a:p>
        </p:txBody>
      </p:sp>
      <p:sp>
        <p:nvSpPr>
          <p:cNvPr id="1069059" name="Rectangle 2"/>
          <p:cNvSpPr>
            <a:spLocks noGrp="1" noRot="1" noChangeAspect="1" noChangeArrowheads="1" noTextEdit="1"/>
          </p:cNvSpPr>
          <p:nvPr>
            <p:ph type="sldImg"/>
          </p:nvPr>
        </p:nvSpPr>
        <p:spPr>
          <a:xfrm>
            <a:off x="995363" y="769938"/>
            <a:ext cx="5113337" cy="3835400"/>
          </a:xfrm>
          <a:ln/>
        </p:spPr>
      </p:sp>
      <p:sp>
        <p:nvSpPr>
          <p:cNvPr id="1069060"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2941624103"/>
      </p:ext>
    </p:extLst>
  </p:cSld>
  <p:clrMapOvr>
    <a:masterClrMapping/>
  </p:clrMapOvr>
</p:notes>
</file>

<file path=ppt/notesSlides/notesSlide4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5257427-B369-4116-AC91-829CFC381D34}" type="slidenum">
              <a:rPr lang="de-DE" altLang="de-DE" smtClean="0"/>
              <a:pPr eaLnBrk="1" hangingPunct="1"/>
              <a:t>598</a:t>
            </a:fld>
            <a:endParaRPr lang="de-DE" altLang="de-DE"/>
          </a:p>
        </p:txBody>
      </p:sp>
      <p:sp>
        <p:nvSpPr>
          <p:cNvPr id="1070083" name="Rectangle 2"/>
          <p:cNvSpPr>
            <a:spLocks noGrp="1" noRot="1" noChangeAspect="1" noChangeArrowheads="1" noTextEdit="1"/>
          </p:cNvSpPr>
          <p:nvPr>
            <p:ph type="sldImg"/>
          </p:nvPr>
        </p:nvSpPr>
        <p:spPr>
          <a:xfrm>
            <a:off x="995363" y="769938"/>
            <a:ext cx="5113337" cy="3835400"/>
          </a:xfrm>
          <a:ln/>
        </p:spPr>
      </p:sp>
      <p:sp>
        <p:nvSpPr>
          <p:cNvPr id="1070084"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3463628941"/>
      </p:ext>
    </p:extLst>
  </p:cSld>
  <p:clrMapOvr>
    <a:masterClrMapping/>
  </p:clrMapOvr>
</p:notes>
</file>

<file path=ppt/notesSlides/notesSlide4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8DF18DE-1ECA-495C-A104-7F1C51C02C66}" type="slidenum">
              <a:rPr lang="de-DE" altLang="de-DE" smtClean="0"/>
              <a:pPr eaLnBrk="1" hangingPunct="1"/>
              <a:t>599</a:t>
            </a:fld>
            <a:endParaRPr lang="de-DE" altLang="de-DE"/>
          </a:p>
        </p:txBody>
      </p:sp>
      <p:sp>
        <p:nvSpPr>
          <p:cNvPr id="1071107" name="Rectangle 2"/>
          <p:cNvSpPr>
            <a:spLocks noGrp="1" noRot="1" noChangeAspect="1" noChangeArrowheads="1" noTextEdit="1"/>
          </p:cNvSpPr>
          <p:nvPr>
            <p:ph type="sldImg"/>
          </p:nvPr>
        </p:nvSpPr>
        <p:spPr>
          <a:xfrm>
            <a:off x="995363" y="769938"/>
            <a:ext cx="5113337" cy="3835400"/>
          </a:xfrm>
          <a:ln/>
        </p:spPr>
      </p:sp>
      <p:sp>
        <p:nvSpPr>
          <p:cNvPr id="1071108"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1689220287"/>
      </p:ext>
    </p:extLst>
  </p:cSld>
  <p:clrMapOvr>
    <a:masterClrMapping/>
  </p:clrMapOvr>
</p:notes>
</file>

<file path=ppt/notesSlides/notesSlide4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3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56CE00B-A7E9-4304-ADF3-F9B5A791FD71}" type="slidenum">
              <a:rPr lang="de-DE" altLang="de-DE" smtClean="0"/>
              <a:pPr eaLnBrk="1" hangingPunct="1"/>
              <a:t>600</a:t>
            </a:fld>
            <a:endParaRPr lang="de-DE" altLang="de-DE"/>
          </a:p>
        </p:txBody>
      </p:sp>
      <p:sp>
        <p:nvSpPr>
          <p:cNvPr id="1072131" name="Rectangle 2"/>
          <p:cNvSpPr>
            <a:spLocks noGrp="1" noRot="1" noChangeAspect="1" noChangeArrowheads="1" noTextEdit="1"/>
          </p:cNvSpPr>
          <p:nvPr>
            <p:ph type="sldImg"/>
          </p:nvPr>
        </p:nvSpPr>
        <p:spPr>
          <a:ln/>
        </p:spPr>
      </p:sp>
      <p:sp>
        <p:nvSpPr>
          <p:cNvPr id="107213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905706517"/>
      </p:ext>
    </p:extLst>
  </p:cSld>
  <p:clrMapOvr>
    <a:masterClrMapping/>
  </p:clrMapOvr>
</p:notes>
</file>

<file path=ppt/notesSlides/notesSlide4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4C06F68-97C7-45DB-A5EB-F5DDE6FCB77C}" type="slidenum">
              <a:rPr lang="de-DE" altLang="de-DE" smtClean="0"/>
              <a:pPr eaLnBrk="1" hangingPunct="1"/>
              <a:t>601</a:t>
            </a:fld>
            <a:endParaRPr lang="de-DE" altLang="de-DE"/>
          </a:p>
        </p:txBody>
      </p:sp>
      <p:sp>
        <p:nvSpPr>
          <p:cNvPr id="1073155" name="Rectangle 2"/>
          <p:cNvSpPr>
            <a:spLocks noGrp="1" noRot="1" noChangeAspect="1" noChangeArrowheads="1" noTextEdit="1"/>
          </p:cNvSpPr>
          <p:nvPr>
            <p:ph type="sldImg"/>
          </p:nvPr>
        </p:nvSpPr>
        <p:spPr>
          <a:xfrm>
            <a:off x="995363" y="769938"/>
            <a:ext cx="5113337" cy="3835400"/>
          </a:xfrm>
          <a:ln/>
        </p:spPr>
      </p:sp>
      <p:sp>
        <p:nvSpPr>
          <p:cNvPr id="1073156"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2370373760"/>
      </p:ext>
    </p:extLst>
  </p:cSld>
  <p:clrMapOvr>
    <a:masterClrMapping/>
  </p:clrMapOvr>
</p:notes>
</file>

<file path=ppt/notesSlides/notesSlide4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48034B0-AA0B-40A7-B015-E61FDB2A8925}" type="slidenum">
              <a:rPr lang="de-DE" altLang="de-DE" smtClean="0"/>
              <a:pPr eaLnBrk="1" hangingPunct="1"/>
              <a:t>602</a:t>
            </a:fld>
            <a:endParaRPr lang="de-DE" altLang="de-DE"/>
          </a:p>
        </p:txBody>
      </p:sp>
      <p:sp>
        <p:nvSpPr>
          <p:cNvPr id="1074179" name="Rectangle 2"/>
          <p:cNvSpPr>
            <a:spLocks noGrp="1" noRot="1" noChangeAspect="1" noChangeArrowheads="1" noTextEdit="1"/>
          </p:cNvSpPr>
          <p:nvPr>
            <p:ph type="sldImg"/>
          </p:nvPr>
        </p:nvSpPr>
        <p:spPr>
          <a:xfrm>
            <a:off x="995363" y="769938"/>
            <a:ext cx="5113337" cy="3835400"/>
          </a:xfrm>
          <a:ln/>
        </p:spPr>
      </p:sp>
      <p:sp>
        <p:nvSpPr>
          <p:cNvPr id="1074180"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1537262554"/>
      </p:ext>
    </p:extLst>
  </p:cSld>
  <p:clrMapOvr>
    <a:masterClrMapping/>
  </p:clrMapOvr>
</p:notes>
</file>

<file path=ppt/notesSlides/notesSlide4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1A3F804-4036-4ED0-8075-68647A4BF2CC}" type="slidenum">
              <a:rPr lang="de-DE" altLang="de-DE" smtClean="0"/>
              <a:pPr eaLnBrk="1" hangingPunct="1"/>
              <a:t>603</a:t>
            </a:fld>
            <a:endParaRPr lang="de-DE" altLang="de-DE"/>
          </a:p>
        </p:txBody>
      </p:sp>
      <p:sp>
        <p:nvSpPr>
          <p:cNvPr id="1075203" name="Rectangle 2"/>
          <p:cNvSpPr>
            <a:spLocks noGrp="1" noRot="1" noChangeAspect="1" noChangeArrowheads="1" noTextEdit="1"/>
          </p:cNvSpPr>
          <p:nvPr>
            <p:ph type="sldImg"/>
          </p:nvPr>
        </p:nvSpPr>
        <p:spPr>
          <a:xfrm>
            <a:off x="993775" y="769938"/>
            <a:ext cx="5113338" cy="3835400"/>
          </a:xfrm>
          <a:ln/>
        </p:spPr>
      </p:sp>
      <p:sp>
        <p:nvSpPr>
          <p:cNvPr id="1075204" name="Rectangle 3"/>
          <p:cNvSpPr>
            <a:spLocks noGrp="1" noChangeArrowheads="1"/>
          </p:cNvSpPr>
          <p:nvPr>
            <p:ph type="body" idx="1"/>
          </p:nvPr>
        </p:nvSpPr>
        <p:spPr>
          <a:xfrm>
            <a:off x="709613" y="4860925"/>
            <a:ext cx="5680075" cy="4603750"/>
          </a:xfrm>
          <a:noFill/>
        </p:spPr>
        <p:txBody>
          <a:bodyPr/>
          <a:lstStyle/>
          <a:p>
            <a:pPr eaLnBrk="1" hangingPunct="1"/>
            <a:r>
              <a:rPr lang="de-DE" altLang="de-DE"/>
              <a:t>es gibt schönere Bilder mit besser platzierten Uhren</a:t>
            </a:r>
          </a:p>
        </p:txBody>
      </p:sp>
    </p:spTree>
    <p:extLst>
      <p:ext uri="{BB962C8B-B14F-4D97-AF65-F5344CB8AC3E}">
        <p14:creationId xmlns:p14="http://schemas.microsoft.com/office/powerpoint/2010/main" val="503839193"/>
      </p:ext>
    </p:extLst>
  </p:cSld>
  <p:clrMapOvr>
    <a:masterClrMapping/>
  </p:clrMapOvr>
</p:notes>
</file>

<file path=ppt/notesSlides/notesSlide4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2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1FF13C5-C50D-4698-A34B-7D3C131E7DFE}" type="slidenum">
              <a:rPr lang="de-DE" altLang="de-DE" smtClean="0"/>
              <a:pPr eaLnBrk="1" hangingPunct="1"/>
              <a:t>604</a:t>
            </a:fld>
            <a:endParaRPr lang="de-DE" altLang="de-DE"/>
          </a:p>
        </p:txBody>
      </p:sp>
      <p:sp>
        <p:nvSpPr>
          <p:cNvPr id="1076227" name="Rectangle 2"/>
          <p:cNvSpPr>
            <a:spLocks noGrp="1" noRot="1" noChangeAspect="1" noChangeArrowheads="1" noTextEdit="1"/>
          </p:cNvSpPr>
          <p:nvPr>
            <p:ph type="sldImg"/>
          </p:nvPr>
        </p:nvSpPr>
        <p:spPr>
          <a:xfrm>
            <a:off x="995363" y="769938"/>
            <a:ext cx="5113337" cy="3835400"/>
          </a:xfrm>
          <a:ln/>
        </p:spPr>
      </p:sp>
      <p:sp>
        <p:nvSpPr>
          <p:cNvPr id="1076228"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4252605012"/>
      </p:ext>
    </p:extLst>
  </p:cSld>
  <p:clrMapOvr>
    <a:masterClrMapping/>
  </p:clrMapOvr>
</p:notes>
</file>

<file path=ppt/notesSlides/notesSlide4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42559AA-F9E4-4AFA-B1DB-F8218A4A712E}" type="slidenum">
              <a:rPr lang="de-DE" altLang="de-DE" smtClean="0"/>
              <a:pPr eaLnBrk="1" hangingPunct="1"/>
              <a:t>605</a:t>
            </a:fld>
            <a:endParaRPr lang="de-DE" altLang="de-DE"/>
          </a:p>
        </p:txBody>
      </p:sp>
      <p:sp>
        <p:nvSpPr>
          <p:cNvPr id="1077251" name="Rectangle 2"/>
          <p:cNvSpPr>
            <a:spLocks noGrp="1" noRot="1" noChangeAspect="1" noChangeArrowheads="1" noTextEdit="1"/>
          </p:cNvSpPr>
          <p:nvPr>
            <p:ph type="sldImg"/>
          </p:nvPr>
        </p:nvSpPr>
        <p:spPr>
          <a:xfrm>
            <a:off x="995363" y="769938"/>
            <a:ext cx="5113337" cy="3835400"/>
          </a:xfrm>
          <a:ln/>
        </p:spPr>
      </p:sp>
      <p:sp>
        <p:nvSpPr>
          <p:cNvPr id="1077252"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24849242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57513D0-8D64-43E9-9A62-19BAFC307ACC}" type="slidenum">
              <a:rPr lang="de-DE" altLang="de-DE" smtClean="0"/>
              <a:pPr eaLnBrk="1" hangingPunct="1"/>
              <a:t>52</a:t>
            </a:fld>
            <a:endParaRPr lang="de-DE" altLang="de-DE"/>
          </a:p>
        </p:txBody>
      </p:sp>
      <p:sp>
        <p:nvSpPr>
          <p:cNvPr id="630787" name="Rectangle 2"/>
          <p:cNvSpPr>
            <a:spLocks noGrp="1" noRot="1" noChangeAspect="1" noChangeArrowheads="1" noTextEdit="1"/>
          </p:cNvSpPr>
          <p:nvPr>
            <p:ph type="sldImg"/>
          </p:nvPr>
        </p:nvSpPr>
        <p:spPr>
          <a:ln/>
        </p:spPr>
      </p:sp>
      <p:sp>
        <p:nvSpPr>
          <p:cNvPr id="63078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095038051"/>
      </p:ext>
    </p:extLst>
  </p:cSld>
  <p:clrMapOvr>
    <a:masterClrMapping/>
  </p:clrMapOvr>
</p:notes>
</file>

<file path=ppt/notesSlides/notesSlide4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A577377-73A7-4832-B1D0-9B437199DDE7}" type="slidenum">
              <a:rPr lang="de-DE" altLang="de-DE" smtClean="0"/>
              <a:pPr eaLnBrk="1" hangingPunct="1"/>
              <a:t>606</a:t>
            </a:fld>
            <a:endParaRPr lang="de-DE" altLang="de-DE"/>
          </a:p>
        </p:txBody>
      </p:sp>
      <p:sp>
        <p:nvSpPr>
          <p:cNvPr id="1078275" name="Rectangle 2"/>
          <p:cNvSpPr>
            <a:spLocks noGrp="1" noRot="1" noChangeAspect="1" noChangeArrowheads="1" noTextEdit="1"/>
          </p:cNvSpPr>
          <p:nvPr>
            <p:ph type="sldImg"/>
          </p:nvPr>
        </p:nvSpPr>
        <p:spPr>
          <a:xfrm>
            <a:off x="995363" y="769938"/>
            <a:ext cx="5113337" cy="3835400"/>
          </a:xfrm>
          <a:ln/>
        </p:spPr>
      </p:sp>
      <p:sp>
        <p:nvSpPr>
          <p:cNvPr id="1078276"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1608624930"/>
      </p:ext>
    </p:extLst>
  </p:cSld>
  <p:clrMapOvr>
    <a:masterClrMapping/>
  </p:clrMapOvr>
</p:notes>
</file>

<file path=ppt/notesSlides/notesSlide4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2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5E4D01E-CFFF-4CA7-AC83-BCE4FE432BAA}" type="slidenum">
              <a:rPr lang="de-DE" altLang="de-DE" smtClean="0"/>
              <a:pPr eaLnBrk="1" hangingPunct="1"/>
              <a:t>607</a:t>
            </a:fld>
            <a:endParaRPr lang="de-DE" altLang="de-DE"/>
          </a:p>
        </p:txBody>
      </p:sp>
      <p:sp>
        <p:nvSpPr>
          <p:cNvPr id="1079299" name="Rectangle 2"/>
          <p:cNvSpPr>
            <a:spLocks noGrp="1" noRot="1" noChangeAspect="1" noChangeArrowheads="1" noTextEdit="1"/>
          </p:cNvSpPr>
          <p:nvPr>
            <p:ph type="sldImg"/>
          </p:nvPr>
        </p:nvSpPr>
        <p:spPr>
          <a:xfrm>
            <a:off x="995363" y="769938"/>
            <a:ext cx="5113337" cy="3835400"/>
          </a:xfrm>
          <a:ln/>
        </p:spPr>
      </p:sp>
      <p:sp>
        <p:nvSpPr>
          <p:cNvPr id="1079300"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4084566847"/>
      </p:ext>
    </p:extLst>
  </p:cSld>
  <p:clrMapOvr>
    <a:masterClrMapping/>
  </p:clrMapOvr>
</p:notes>
</file>

<file path=ppt/notesSlides/notesSlide4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B4BDCD2-1A2D-4B40-BAF7-1F1255F6C2F0}" type="slidenum">
              <a:rPr lang="de-DE" altLang="de-DE" smtClean="0"/>
              <a:pPr eaLnBrk="1" hangingPunct="1"/>
              <a:t>608</a:t>
            </a:fld>
            <a:endParaRPr lang="de-DE" altLang="de-DE"/>
          </a:p>
        </p:txBody>
      </p:sp>
      <p:sp>
        <p:nvSpPr>
          <p:cNvPr id="1080323" name="Rectangle 2"/>
          <p:cNvSpPr>
            <a:spLocks noGrp="1" noRot="1" noChangeAspect="1" noChangeArrowheads="1" noTextEdit="1"/>
          </p:cNvSpPr>
          <p:nvPr>
            <p:ph type="sldImg"/>
          </p:nvPr>
        </p:nvSpPr>
        <p:spPr>
          <a:xfrm>
            <a:off x="995363" y="769938"/>
            <a:ext cx="5113337" cy="3835400"/>
          </a:xfrm>
          <a:ln/>
        </p:spPr>
      </p:sp>
      <p:sp>
        <p:nvSpPr>
          <p:cNvPr id="1080324"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467033712"/>
      </p:ext>
    </p:extLst>
  </p:cSld>
  <p:clrMapOvr>
    <a:masterClrMapping/>
  </p:clrMapOvr>
</p:notes>
</file>

<file path=ppt/notesSlides/notesSlide4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3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C7811CA-DC7F-4D23-BD5F-E6A4CF1EF50B}" type="slidenum">
              <a:rPr lang="de-DE" altLang="de-DE" smtClean="0"/>
              <a:pPr eaLnBrk="1" hangingPunct="1"/>
              <a:t>609</a:t>
            </a:fld>
            <a:endParaRPr lang="de-DE" altLang="de-DE"/>
          </a:p>
        </p:txBody>
      </p:sp>
      <p:sp>
        <p:nvSpPr>
          <p:cNvPr id="1081347" name="Rectangle 2"/>
          <p:cNvSpPr>
            <a:spLocks noGrp="1" noRot="1" noChangeAspect="1" noChangeArrowheads="1" noTextEdit="1"/>
          </p:cNvSpPr>
          <p:nvPr>
            <p:ph type="sldImg"/>
          </p:nvPr>
        </p:nvSpPr>
        <p:spPr>
          <a:xfrm>
            <a:off x="995363" y="769938"/>
            <a:ext cx="5113337" cy="3835400"/>
          </a:xfrm>
          <a:ln/>
        </p:spPr>
      </p:sp>
      <p:sp>
        <p:nvSpPr>
          <p:cNvPr id="1081348"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2292158179"/>
      </p:ext>
    </p:extLst>
  </p:cSld>
  <p:clrMapOvr>
    <a:masterClrMapping/>
  </p:clrMapOvr>
</p:notes>
</file>

<file path=ppt/notesSlides/notesSlide4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AF463C1-B022-4A55-AAEB-6FA85274A5EB}" type="slidenum">
              <a:rPr lang="de-DE" altLang="de-DE" smtClean="0"/>
              <a:pPr eaLnBrk="1" hangingPunct="1"/>
              <a:t>610</a:t>
            </a:fld>
            <a:endParaRPr lang="de-DE" altLang="de-DE"/>
          </a:p>
        </p:txBody>
      </p:sp>
      <p:sp>
        <p:nvSpPr>
          <p:cNvPr id="1082371" name="Rectangle 2"/>
          <p:cNvSpPr>
            <a:spLocks noGrp="1" noRot="1" noChangeAspect="1" noChangeArrowheads="1" noTextEdit="1"/>
          </p:cNvSpPr>
          <p:nvPr>
            <p:ph type="sldImg"/>
          </p:nvPr>
        </p:nvSpPr>
        <p:spPr>
          <a:xfrm>
            <a:off x="995363" y="769938"/>
            <a:ext cx="5113337" cy="3835400"/>
          </a:xfrm>
          <a:ln/>
        </p:spPr>
      </p:sp>
      <p:sp>
        <p:nvSpPr>
          <p:cNvPr id="1082372"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3290377807"/>
      </p:ext>
    </p:extLst>
  </p:cSld>
  <p:clrMapOvr>
    <a:masterClrMapping/>
  </p:clrMapOvr>
</p:notes>
</file>

<file path=ppt/notesSlides/notesSlide4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B746CBA-10CF-4ABA-B327-F8F993E91775}" type="slidenum">
              <a:rPr lang="de-DE" altLang="de-DE" smtClean="0"/>
              <a:pPr eaLnBrk="1" hangingPunct="1"/>
              <a:t>611</a:t>
            </a:fld>
            <a:endParaRPr lang="de-DE" altLang="de-DE"/>
          </a:p>
        </p:txBody>
      </p:sp>
      <p:sp>
        <p:nvSpPr>
          <p:cNvPr id="1083395" name="Rectangle 2"/>
          <p:cNvSpPr>
            <a:spLocks noGrp="1" noRot="1" noChangeAspect="1" noChangeArrowheads="1" noTextEdit="1"/>
          </p:cNvSpPr>
          <p:nvPr>
            <p:ph type="sldImg"/>
          </p:nvPr>
        </p:nvSpPr>
        <p:spPr>
          <a:xfrm>
            <a:off x="995363" y="769938"/>
            <a:ext cx="5113337" cy="3835400"/>
          </a:xfrm>
          <a:ln/>
        </p:spPr>
      </p:sp>
      <p:sp>
        <p:nvSpPr>
          <p:cNvPr id="1083396"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3940145209"/>
      </p:ext>
    </p:extLst>
  </p:cSld>
  <p:clrMapOvr>
    <a:masterClrMapping/>
  </p:clrMapOvr>
</p:notes>
</file>

<file path=ppt/notesSlides/notesSlide4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BF9E1E2-CB05-4920-A78A-872961F64300}" type="slidenum">
              <a:rPr lang="de-DE" altLang="de-DE" smtClean="0"/>
              <a:pPr eaLnBrk="1" hangingPunct="1"/>
              <a:t>612</a:t>
            </a:fld>
            <a:endParaRPr lang="de-DE" altLang="de-DE"/>
          </a:p>
        </p:txBody>
      </p:sp>
      <p:sp>
        <p:nvSpPr>
          <p:cNvPr id="1084419" name="Rectangle 2"/>
          <p:cNvSpPr>
            <a:spLocks noGrp="1" noRot="1" noChangeAspect="1" noChangeArrowheads="1" noTextEdit="1"/>
          </p:cNvSpPr>
          <p:nvPr>
            <p:ph type="sldImg"/>
          </p:nvPr>
        </p:nvSpPr>
        <p:spPr>
          <a:xfrm>
            <a:off x="995363" y="769938"/>
            <a:ext cx="5113337" cy="3835400"/>
          </a:xfrm>
          <a:ln/>
        </p:spPr>
      </p:sp>
      <p:sp>
        <p:nvSpPr>
          <p:cNvPr id="1084420"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831983596"/>
      </p:ext>
    </p:extLst>
  </p:cSld>
  <p:clrMapOvr>
    <a:masterClrMapping/>
  </p:clrMapOvr>
</p:notes>
</file>

<file path=ppt/notesSlides/notesSlide4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8B857CA-5423-4826-BDFE-0016BF8B9417}" type="slidenum">
              <a:rPr lang="de-DE" altLang="de-DE" smtClean="0"/>
              <a:pPr eaLnBrk="1" hangingPunct="1"/>
              <a:t>613</a:t>
            </a:fld>
            <a:endParaRPr lang="de-DE" altLang="de-DE"/>
          </a:p>
        </p:txBody>
      </p:sp>
      <p:sp>
        <p:nvSpPr>
          <p:cNvPr id="1085443" name="Rectangle 2"/>
          <p:cNvSpPr>
            <a:spLocks noGrp="1" noRot="1" noChangeAspect="1" noChangeArrowheads="1" noTextEdit="1"/>
          </p:cNvSpPr>
          <p:nvPr>
            <p:ph type="sldImg"/>
          </p:nvPr>
        </p:nvSpPr>
        <p:spPr>
          <a:xfrm>
            <a:off x="995363" y="769938"/>
            <a:ext cx="5113337" cy="3835400"/>
          </a:xfrm>
          <a:ln/>
        </p:spPr>
      </p:sp>
      <p:sp>
        <p:nvSpPr>
          <p:cNvPr id="1085444"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802623291"/>
      </p:ext>
    </p:extLst>
  </p:cSld>
  <p:clrMapOvr>
    <a:masterClrMapping/>
  </p:clrMapOvr>
</p:notes>
</file>

<file path=ppt/notesSlides/notesSlide4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46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A568F7D-D24E-45AD-AC3C-37FE62344163}" type="slidenum">
              <a:rPr lang="de-DE" altLang="de-DE" smtClean="0"/>
              <a:pPr eaLnBrk="1" hangingPunct="1"/>
              <a:t>614</a:t>
            </a:fld>
            <a:endParaRPr lang="de-DE" altLang="de-DE"/>
          </a:p>
        </p:txBody>
      </p:sp>
      <p:sp>
        <p:nvSpPr>
          <p:cNvPr id="1086467" name="Rectangle 2"/>
          <p:cNvSpPr>
            <a:spLocks noGrp="1" noRot="1" noChangeAspect="1" noChangeArrowheads="1" noTextEdit="1"/>
          </p:cNvSpPr>
          <p:nvPr>
            <p:ph type="sldImg"/>
          </p:nvPr>
        </p:nvSpPr>
        <p:spPr>
          <a:xfrm>
            <a:off x="995363" y="769938"/>
            <a:ext cx="5113337" cy="3835400"/>
          </a:xfrm>
          <a:ln/>
        </p:spPr>
      </p:sp>
      <p:sp>
        <p:nvSpPr>
          <p:cNvPr id="1086468"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1476306579"/>
      </p:ext>
    </p:extLst>
  </p:cSld>
  <p:clrMapOvr>
    <a:masterClrMapping/>
  </p:clrMapOvr>
</p:notes>
</file>

<file path=ppt/notesSlides/notesSlide4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49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2BD4651-6A1B-4DFD-B10C-0A0295F19706}" type="slidenum">
              <a:rPr lang="de-DE" altLang="de-DE" smtClean="0"/>
              <a:pPr eaLnBrk="1" hangingPunct="1"/>
              <a:t>615</a:t>
            </a:fld>
            <a:endParaRPr lang="de-DE" altLang="de-DE"/>
          </a:p>
        </p:txBody>
      </p:sp>
      <p:sp>
        <p:nvSpPr>
          <p:cNvPr id="1087491" name="Rectangle 2"/>
          <p:cNvSpPr>
            <a:spLocks noGrp="1" noRot="1" noChangeAspect="1" noChangeArrowheads="1" noTextEdit="1"/>
          </p:cNvSpPr>
          <p:nvPr>
            <p:ph type="sldImg"/>
          </p:nvPr>
        </p:nvSpPr>
        <p:spPr>
          <a:xfrm>
            <a:off x="995363" y="769938"/>
            <a:ext cx="5113337" cy="3835400"/>
          </a:xfrm>
          <a:ln/>
        </p:spPr>
      </p:sp>
      <p:sp>
        <p:nvSpPr>
          <p:cNvPr id="1087492"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1769530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B48A122-C378-4BA4-983C-E1E5CB1E4A9E}" type="slidenum">
              <a:rPr lang="de-DE" altLang="de-DE" smtClean="0"/>
              <a:pPr eaLnBrk="1" hangingPunct="1"/>
              <a:t>5</a:t>
            </a:fld>
            <a:endParaRPr lang="de-DE" altLang="de-DE"/>
          </a:p>
        </p:txBody>
      </p:sp>
      <p:sp>
        <p:nvSpPr>
          <p:cNvPr id="582659" name="Rectangle 2"/>
          <p:cNvSpPr>
            <a:spLocks noGrp="1" noRot="1" noChangeAspect="1" noChangeArrowheads="1" noTextEdit="1"/>
          </p:cNvSpPr>
          <p:nvPr>
            <p:ph type="sldImg"/>
          </p:nvPr>
        </p:nvSpPr>
        <p:spPr>
          <a:xfrm>
            <a:off x="992188" y="768350"/>
            <a:ext cx="5116512" cy="3836988"/>
          </a:xfrm>
          <a:ln/>
        </p:spPr>
      </p:sp>
      <p:sp>
        <p:nvSpPr>
          <p:cNvPr id="582660" name="Rectangle 3"/>
          <p:cNvSpPr>
            <a:spLocks noGrp="1" noChangeArrowheads="1"/>
          </p:cNvSpPr>
          <p:nvPr>
            <p:ph type="body" idx="1"/>
          </p:nvPr>
        </p:nvSpPr>
        <p:spPr>
          <a:xfrm>
            <a:off x="946150" y="4860925"/>
            <a:ext cx="5207000" cy="4605338"/>
          </a:xfrm>
          <a:noFill/>
        </p:spPr>
        <p:txBody>
          <a:bodyPr/>
          <a:lstStyle/>
          <a:p>
            <a:pPr eaLnBrk="1" hangingPunct="1"/>
            <a:endParaRPr lang="de-DE" altLang="de-DE"/>
          </a:p>
        </p:txBody>
      </p:sp>
    </p:spTree>
    <p:extLst>
      <p:ext uri="{BB962C8B-B14F-4D97-AF65-F5344CB8AC3E}">
        <p14:creationId xmlns:p14="http://schemas.microsoft.com/office/powerpoint/2010/main" val="27579648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8D862A7-9CA1-43E1-B950-3F8977C6982D}" type="slidenum">
              <a:rPr lang="de-DE" altLang="de-DE" smtClean="0"/>
              <a:pPr eaLnBrk="1" hangingPunct="1"/>
              <a:t>53</a:t>
            </a:fld>
            <a:endParaRPr lang="de-DE" altLang="de-DE"/>
          </a:p>
        </p:txBody>
      </p:sp>
      <p:sp>
        <p:nvSpPr>
          <p:cNvPr id="631811" name="Rectangle 2"/>
          <p:cNvSpPr>
            <a:spLocks noGrp="1" noRot="1" noChangeAspect="1" noChangeArrowheads="1" noTextEdit="1"/>
          </p:cNvSpPr>
          <p:nvPr>
            <p:ph type="sldImg"/>
          </p:nvPr>
        </p:nvSpPr>
        <p:spPr>
          <a:ln/>
        </p:spPr>
      </p:sp>
      <p:sp>
        <p:nvSpPr>
          <p:cNvPr id="63181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542037827"/>
      </p:ext>
    </p:extLst>
  </p:cSld>
  <p:clrMapOvr>
    <a:masterClrMapping/>
  </p:clrMapOvr>
</p:notes>
</file>

<file path=ppt/notesSlides/notesSlide5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51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3E7A09C-CD5E-45E6-AA9E-04F18616265F}" type="slidenum">
              <a:rPr lang="de-DE" altLang="de-DE" smtClean="0"/>
              <a:pPr eaLnBrk="1" hangingPunct="1"/>
              <a:t>616</a:t>
            </a:fld>
            <a:endParaRPr lang="de-DE" altLang="de-DE"/>
          </a:p>
        </p:txBody>
      </p:sp>
      <p:sp>
        <p:nvSpPr>
          <p:cNvPr id="1088515" name="Rectangle 2"/>
          <p:cNvSpPr>
            <a:spLocks noGrp="1" noRot="1" noChangeAspect="1" noChangeArrowheads="1" noTextEdit="1"/>
          </p:cNvSpPr>
          <p:nvPr>
            <p:ph type="sldImg"/>
          </p:nvPr>
        </p:nvSpPr>
        <p:spPr>
          <a:xfrm>
            <a:off x="995363" y="769938"/>
            <a:ext cx="5113337" cy="3835400"/>
          </a:xfrm>
          <a:ln/>
        </p:spPr>
      </p:sp>
      <p:sp>
        <p:nvSpPr>
          <p:cNvPr id="1088516"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2430562785"/>
      </p:ext>
    </p:extLst>
  </p:cSld>
  <p:clrMapOvr>
    <a:masterClrMapping/>
  </p:clrMapOvr>
</p:notes>
</file>

<file path=ppt/notesSlides/notesSlide5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5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B302D8D-45B8-4F10-908D-71FC9B7556C0}" type="slidenum">
              <a:rPr lang="de-DE" altLang="de-DE" smtClean="0"/>
              <a:pPr eaLnBrk="1" hangingPunct="1"/>
              <a:t>617</a:t>
            </a:fld>
            <a:endParaRPr lang="de-DE" altLang="de-DE"/>
          </a:p>
        </p:txBody>
      </p:sp>
      <p:sp>
        <p:nvSpPr>
          <p:cNvPr id="1089539" name="Rectangle 2"/>
          <p:cNvSpPr>
            <a:spLocks noGrp="1" noRot="1" noChangeAspect="1" noChangeArrowheads="1" noTextEdit="1"/>
          </p:cNvSpPr>
          <p:nvPr>
            <p:ph type="sldImg"/>
          </p:nvPr>
        </p:nvSpPr>
        <p:spPr>
          <a:xfrm>
            <a:off x="995363" y="769938"/>
            <a:ext cx="5113337" cy="3835400"/>
          </a:xfrm>
          <a:ln/>
        </p:spPr>
      </p:sp>
      <p:sp>
        <p:nvSpPr>
          <p:cNvPr id="1089540"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4110412521"/>
      </p:ext>
    </p:extLst>
  </p:cSld>
  <p:clrMapOvr>
    <a:masterClrMapping/>
  </p:clrMapOvr>
</p:notes>
</file>

<file path=ppt/notesSlides/notesSlide5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C782252-BA51-4030-93F6-09B3FF903202}" type="slidenum">
              <a:rPr lang="de-DE" altLang="de-DE" smtClean="0"/>
              <a:pPr eaLnBrk="1" hangingPunct="1"/>
              <a:t>618</a:t>
            </a:fld>
            <a:endParaRPr lang="de-DE" altLang="de-DE"/>
          </a:p>
        </p:txBody>
      </p:sp>
      <p:sp>
        <p:nvSpPr>
          <p:cNvPr id="1090563" name="Rectangle 2"/>
          <p:cNvSpPr>
            <a:spLocks noGrp="1" noRot="1" noChangeAspect="1" noChangeArrowheads="1" noTextEdit="1"/>
          </p:cNvSpPr>
          <p:nvPr>
            <p:ph type="sldImg"/>
          </p:nvPr>
        </p:nvSpPr>
        <p:spPr>
          <a:ln/>
        </p:spPr>
      </p:sp>
      <p:sp>
        <p:nvSpPr>
          <p:cNvPr id="109056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908534532"/>
      </p:ext>
    </p:extLst>
  </p:cSld>
  <p:clrMapOvr>
    <a:masterClrMapping/>
  </p:clrMapOvr>
</p:notes>
</file>

<file path=ppt/notesSlides/notesSlide5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5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0CB5B82-C515-4306-8090-5ACE249CA095}" type="slidenum">
              <a:rPr lang="de-DE" altLang="de-DE" smtClean="0"/>
              <a:pPr eaLnBrk="1" hangingPunct="1"/>
              <a:t>619</a:t>
            </a:fld>
            <a:endParaRPr lang="de-DE" altLang="de-DE"/>
          </a:p>
        </p:txBody>
      </p:sp>
      <p:sp>
        <p:nvSpPr>
          <p:cNvPr id="1091587" name="Rectangle 2"/>
          <p:cNvSpPr>
            <a:spLocks noGrp="1" noRot="1" noChangeAspect="1" noChangeArrowheads="1" noTextEdit="1"/>
          </p:cNvSpPr>
          <p:nvPr>
            <p:ph type="sldImg"/>
          </p:nvPr>
        </p:nvSpPr>
        <p:spPr>
          <a:xfrm>
            <a:off x="995363" y="769938"/>
            <a:ext cx="5113337" cy="3835400"/>
          </a:xfrm>
          <a:ln/>
        </p:spPr>
      </p:sp>
      <p:sp>
        <p:nvSpPr>
          <p:cNvPr id="1091588" name="Rectangle 3"/>
          <p:cNvSpPr>
            <a:spLocks noGrp="1" noChangeArrowheads="1"/>
          </p:cNvSpPr>
          <p:nvPr>
            <p:ph type="body" idx="1"/>
          </p:nvPr>
        </p:nvSpPr>
        <p:spPr>
          <a:xfrm>
            <a:off x="709613" y="4859338"/>
            <a:ext cx="5680075" cy="4605337"/>
          </a:xfrm>
          <a:noFill/>
        </p:spPr>
        <p:txBody>
          <a:bodyPr/>
          <a:lstStyle/>
          <a:p>
            <a:pPr eaLnBrk="1" hangingPunct="1"/>
            <a:endParaRPr lang="de-DE" altLang="de-DE"/>
          </a:p>
        </p:txBody>
      </p:sp>
    </p:spTree>
    <p:extLst>
      <p:ext uri="{BB962C8B-B14F-4D97-AF65-F5344CB8AC3E}">
        <p14:creationId xmlns:p14="http://schemas.microsoft.com/office/powerpoint/2010/main" val="30942644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79A5908-45A2-4526-B9E4-535A9CFD76E5}" type="slidenum">
              <a:rPr lang="de-DE" altLang="de-DE" smtClean="0"/>
              <a:pPr eaLnBrk="1" hangingPunct="1"/>
              <a:t>54</a:t>
            </a:fld>
            <a:endParaRPr lang="de-DE" altLang="de-DE"/>
          </a:p>
        </p:txBody>
      </p:sp>
      <p:sp>
        <p:nvSpPr>
          <p:cNvPr id="632835" name="Rectangle 2"/>
          <p:cNvSpPr>
            <a:spLocks noGrp="1" noRot="1" noChangeAspect="1" noChangeArrowheads="1" noTextEdit="1"/>
          </p:cNvSpPr>
          <p:nvPr>
            <p:ph type="sldImg"/>
          </p:nvPr>
        </p:nvSpPr>
        <p:spPr>
          <a:ln/>
        </p:spPr>
      </p:sp>
      <p:sp>
        <p:nvSpPr>
          <p:cNvPr id="63283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9534722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C645BCF-26BC-4B44-A1F9-70B4F3AD9137}" type="slidenum">
              <a:rPr lang="de-DE" altLang="de-DE" smtClean="0"/>
              <a:pPr eaLnBrk="1" hangingPunct="1"/>
              <a:t>55</a:t>
            </a:fld>
            <a:endParaRPr lang="de-DE" altLang="de-DE"/>
          </a:p>
        </p:txBody>
      </p:sp>
      <p:sp>
        <p:nvSpPr>
          <p:cNvPr id="633859" name="Rectangle 2"/>
          <p:cNvSpPr>
            <a:spLocks noGrp="1" noRot="1" noChangeAspect="1" noChangeArrowheads="1" noTextEdit="1"/>
          </p:cNvSpPr>
          <p:nvPr>
            <p:ph type="sldImg"/>
          </p:nvPr>
        </p:nvSpPr>
        <p:spPr>
          <a:ln/>
        </p:spPr>
      </p:sp>
      <p:sp>
        <p:nvSpPr>
          <p:cNvPr id="63386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4086532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AC2D982-4DEB-4D19-B4CE-0B90214D2058}" type="slidenum">
              <a:rPr lang="de-DE" altLang="de-DE" smtClean="0"/>
              <a:pPr eaLnBrk="1" hangingPunct="1"/>
              <a:t>56</a:t>
            </a:fld>
            <a:endParaRPr lang="de-DE" altLang="de-DE"/>
          </a:p>
        </p:txBody>
      </p:sp>
      <p:sp>
        <p:nvSpPr>
          <p:cNvPr id="634883" name="Rectangle 2"/>
          <p:cNvSpPr>
            <a:spLocks noGrp="1" noRot="1" noChangeAspect="1" noChangeArrowheads="1" noTextEdit="1"/>
          </p:cNvSpPr>
          <p:nvPr>
            <p:ph type="sldImg"/>
          </p:nvPr>
        </p:nvSpPr>
        <p:spPr>
          <a:ln/>
        </p:spPr>
      </p:sp>
      <p:sp>
        <p:nvSpPr>
          <p:cNvPr id="63488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1323033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1166A45-9476-48DC-98FE-41DDAFE681B2}" type="slidenum">
              <a:rPr lang="de-DE" altLang="de-DE" smtClean="0"/>
              <a:pPr eaLnBrk="1" hangingPunct="1"/>
              <a:t>57</a:t>
            </a:fld>
            <a:endParaRPr lang="de-DE" altLang="de-DE"/>
          </a:p>
        </p:txBody>
      </p:sp>
      <p:sp>
        <p:nvSpPr>
          <p:cNvPr id="635907" name="Rectangle 2"/>
          <p:cNvSpPr>
            <a:spLocks noGrp="1" noRot="1" noChangeAspect="1" noChangeArrowheads="1" noTextEdit="1"/>
          </p:cNvSpPr>
          <p:nvPr>
            <p:ph type="sldImg"/>
          </p:nvPr>
        </p:nvSpPr>
        <p:spPr>
          <a:ln/>
        </p:spPr>
      </p:sp>
      <p:sp>
        <p:nvSpPr>
          <p:cNvPr id="63590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3734910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5392FE7-98F3-4D0D-94F2-0DACA5CE15E2}" type="slidenum">
              <a:rPr lang="de-DE" altLang="de-DE" smtClean="0"/>
              <a:pPr eaLnBrk="1" hangingPunct="1"/>
              <a:t>58</a:t>
            </a:fld>
            <a:endParaRPr lang="de-DE" altLang="de-DE"/>
          </a:p>
        </p:txBody>
      </p:sp>
      <p:sp>
        <p:nvSpPr>
          <p:cNvPr id="636931" name="Rectangle 2"/>
          <p:cNvSpPr>
            <a:spLocks noGrp="1" noRot="1" noChangeAspect="1" noChangeArrowheads="1" noTextEdit="1"/>
          </p:cNvSpPr>
          <p:nvPr>
            <p:ph type="sldImg"/>
          </p:nvPr>
        </p:nvSpPr>
        <p:spPr>
          <a:ln/>
        </p:spPr>
      </p:sp>
      <p:sp>
        <p:nvSpPr>
          <p:cNvPr id="63693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1353783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E3A5FF5-92C1-485E-9ED1-21DAFD04A896}" type="slidenum">
              <a:rPr lang="de-DE" altLang="de-DE" smtClean="0"/>
              <a:pPr eaLnBrk="1" hangingPunct="1"/>
              <a:t>59</a:t>
            </a:fld>
            <a:endParaRPr lang="de-DE" altLang="de-DE"/>
          </a:p>
        </p:txBody>
      </p:sp>
      <p:sp>
        <p:nvSpPr>
          <p:cNvPr id="637955" name="Rectangle 2"/>
          <p:cNvSpPr>
            <a:spLocks noGrp="1" noRot="1" noChangeAspect="1" noChangeArrowheads="1" noTextEdit="1"/>
          </p:cNvSpPr>
          <p:nvPr>
            <p:ph type="sldImg"/>
          </p:nvPr>
        </p:nvSpPr>
        <p:spPr>
          <a:ln/>
        </p:spPr>
      </p:sp>
      <p:sp>
        <p:nvSpPr>
          <p:cNvPr id="63795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6862909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C081F2A-AFA9-4634-AC6B-CD4FAD2E546D}" type="slidenum">
              <a:rPr lang="de-DE" altLang="de-DE" smtClean="0"/>
              <a:pPr eaLnBrk="1" hangingPunct="1"/>
              <a:t>60</a:t>
            </a:fld>
            <a:endParaRPr lang="de-DE" altLang="de-DE"/>
          </a:p>
        </p:txBody>
      </p:sp>
      <p:sp>
        <p:nvSpPr>
          <p:cNvPr id="638979" name="Rectangle 2"/>
          <p:cNvSpPr>
            <a:spLocks noGrp="1" noRot="1" noChangeAspect="1" noChangeArrowheads="1" noTextEdit="1"/>
          </p:cNvSpPr>
          <p:nvPr>
            <p:ph type="sldImg"/>
          </p:nvPr>
        </p:nvSpPr>
        <p:spPr>
          <a:ln/>
        </p:spPr>
      </p:sp>
      <p:sp>
        <p:nvSpPr>
          <p:cNvPr id="63898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2475720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D39A811-04F3-4A43-9411-9AAFDD8430D3}" type="slidenum">
              <a:rPr lang="de-DE" altLang="de-DE" smtClean="0"/>
              <a:pPr eaLnBrk="1" hangingPunct="1"/>
              <a:t>61</a:t>
            </a:fld>
            <a:endParaRPr lang="de-DE" altLang="de-DE"/>
          </a:p>
        </p:txBody>
      </p:sp>
      <p:sp>
        <p:nvSpPr>
          <p:cNvPr id="640003" name="Rectangle 2"/>
          <p:cNvSpPr>
            <a:spLocks noGrp="1" noRot="1" noChangeAspect="1" noChangeArrowheads="1" noTextEdit="1"/>
          </p:cNvSpPr>
          <p:nvPr>
            <p:ph type="sldImg"/>
          </p:nvPr>
        </p:nvSpPr>
        <p:spPr>
          <a:ln/>
        </p:spPr>
      </p:sp>
      <p:sp>
        <p:nvSpPr>
          <p:cNvPr id="64000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2720959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A91E296-621E-415B-B032-6F910CFB25F9}" type="slidenum">
              <a:rPr lang="de-DE" altLang="de-DE" smtClean="0"/>
              <a:pPr eaLnBrk="1" hangingPunct="1"/>
              <a:t>62</a:t>
            </a:fld>
            <a:endParaRPr lang="de-DE" altLang="de-DE"/>
          </a:p>
        </p:txBody>
      </p:sp>
      <p:sp>
        <p:nvSpPr>
          <p:cNvPr id="641027" name="Rectangle 2"/>
          <p:cNvSpPr>
            <a:spLocks noGrp="1" noRot="1" noChangeAspect="1" noChangeArrowheads="1" noTextEdit="1"/>
          </p:cNvSpPr>
          <p:nvPr>
            <p:ph type="sldImg"/>
          </p:nvPr>
        </p:nvSpPr>
        <p:spPr>
          <a:ln/>
        </p:spPr>
      </p:sp>
      <p:sp>
        <p:nvSpPr>
          <p:cNvPr id="64102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723415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17CF193-1F8C-4ABA-8B81-5749FA493E27}" type="slidenum">
              <a:rPr lang="de-DE" altLang="de-DE" smtClean="0"/>
              <a:pPr eaLnBrk="1" hangingPunct="1"/>
              <a:t>6</a:t>
            </a:fld>
            <a:endParaRPr lang="de-DE" altLang="de-DE"/>
          </a:p>
        </p:txBody>
      </p:sp>
      <p:sp>
        <p:nvSpPr>
          <p:cNvPr id="583683" name="Rectangle 2"/>
          <p:cNvSpPr>
            <a:spLocks noGrp="1" noRot="1" noChangeAspect="1" noChangeArrowheads="1" noTextEdit="1"/>
          </p:cNvSpPr>
          <p:nvPr>
            <p:ph type="sldImg"/>
          </p:nvPr>
        </p:nvSpPr>
        <p:spPr>
          <a:xfrm>
            <a:off x="992188" y="768350"/>
            <a:ext cx="5116512" cy="3836988"/>
          </a:xfrm>
          <a:ln/>
        </p:spPr>
      </p:sp>
      <p:sp>
        <p:nvSpPr>
          <p:cNvPr id="583684" name="Rectangle 3"/>
          <p:cNvSpPr>
            <a:spLocks noGrp="1" noChangeArrowheads="1"/>
          </p:cNvSpPr>
          <p:nvPr>
            <p:ph type="body" idx="1"/>
          </p:nvPr>
        </p:nvSpPr>
        <p:spPr>
          <a:xfrm>
            <a:off x="946150" y="4860925"/>
            <a:ext cx="5207000" cy="4605338"/>
          </a:xfrm>
          <a:noFill/>
        </p:spPr>
        <p:txBody>
          <a:bodyPr/>
          <a:lstStyle/>
          <a:p>
            <a:pPr eaLnBrk="1" hangingPunct="1"/>
            <a:endParaRPr lang="de-DE" altLang="de-DE"/>
          </a:p>
        </p:txBody>
      </p:sp>
    </p:spTree>
    <p:extLst>
      <p:ext uri="{BB962C8B-B14F-4D97-AF65-F5344CB8AC3E}">
        <p14:creationId xmlns:p14="http://schemas.microsoft.com/office/powerpoint/2010/main" val="15186052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3347C69-D5BF-4940-8B00-BF93B80BBC8E}" type="slidenum">
              <a:rPr lang="de-DE" altLang="de-DE" smtClean="0"/>
              <a:pPr eaLnBrk="1" hangingPunct="1"/>
              <a:t>63</a:t>
            </a:fld>
            <a:endParaRPr lang="de-DE" altLang="de-DE"/>
          </a:p>
        </p:txBody>
      </p:sp>
      <p:sp>
        <p:nvSpPr>
          <p:cNvPr id="642051" name="Rectangle 2"/>
          <p:cNvSpPr>
            <a:spLocks noGrp="1" noRot="1" noChangeAspect="1" noChangeArrowheads="1" noTextEdit="1"/>
          </p:cNvSpPr>
          <p:nvPr>
            <p:ph type="sldImg"/>
          </p:nvPr>
        </p:nvSpPr>
        <p:spPr>
          <a:ln/>
        </p:spPr>
      </p:sp>
      <p:sp>
        <p:nvSpPr>
          <p:cNvPr id="64205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411031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10A35BB-19DF-4AC7-ABD8-6D9946539BEB}" type="slidenum">
              <a:rPr lang="de-DE" altLang="de-DE" smtClean="0"/>
              <a:pPr eaLnBrk="1" hangingPunct="1"/>
              <a:t>64</a:t>
            </a:fld>
            <a:endParaRPr lang="de-DE" altLang="de-DE"/>
          </a:p>
        </p:txBody>
      </p:sp>
      <p:sp>
        <p:nvSpPr>
          <p:cNvPr id="643075" name="Rectangle 2"/>
          <p:cNvSpPr>
            <a:spLocks noGrp="1" noRot="1" noChangeAspect="1" noChangeArrowheads="1" noTextEdit="1"/>
          </p:cNvSpPr>
          <p:nvPr>
            <p:ph type="sldImg"/>
          </p:nvPr>
        </p:nvSpPr>
        <p:spPr>
          <a:ln/>
        </p:spPr>
      </p:sp>
      <p:sp>
        <p:nvSpPr>
          <p:cNvPr id="64307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4260705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4A84E518-E526-4C2B-88EA-C4EE0818911D}" type="slidenum">
              <a:rPr lang="de-DE" altLang="de-DE" smtClean="0"/>
              <a:pPr eaLnBrk="1" hangingPunct="1"/>
              <a:t>65</a:t>
            </a:fld>
            <a:endParaRPr lang="de-DE" altLang="de-DE"/>
          </a:p>
        </p:txBody>
      </p:sp>
      <p:sp>
        <p:nvSpPr>
          <p:cNvPr id="644099" name="Rectangle 2"/>
          <p:cNvSpPr>
            <a:spLocks noGrp="1" noRot="1" noChangeAspect="1" noChangeArrowheads="1" noTextEdit="1"/>
          </p:cNvSpPr>
          <p:nvPr>
            <p:ph type="sldImg"/>
          </p:nvPr>
        </p:nvSpPr>
        <p:spPr>
          <a:ln/>
        </p:spPr>
      </p:sp>
      <p:sp>
        <p:nvSpPr>
          <p:cNvPr id="64410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9166306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CF37C3C-B8DF-46F0-B214-B5CDF52048F8}" type="slidenum">
              <a:rPr lang="de-DE" altLang="de-DE" smtClean="0"/>
              <a:pPr eaLnBrk="1" hangingPunct="1"/>
              <a:t>66</a:t>
            </a:fld>
            <a:endParaRPr lang="de-DE" altLang="de-DE"/>
          </a:p>
        </p:txBody>
      </p:sp>
      <p:sp>
        <p:nvSpPr>
          <p:cNvPr id="645123" name="Rectangle 2"/>
          <p:cNvSpPr>
            <a:spLocks noGrp="1" noRot="1" noChangeAspect="1" noChangeArrowheads="1" noTextEdit="1"/>
          </p:cNvSpPr>
          <p:nvPr>
            <p:ph type="sldImg"/>
          </p:nvPr>
        </p:nvSpPr>
        <p:spPr>
          <a:ln/>
        </p:spPr>
      </p:sp>
      <p:sp>
        <p:nvSpPr>
          <p:cNvPr id="64512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4828096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B58E297-4DCE-420E-B68B-EB65DA5E1B6D}" type="slidenum">
              <a:rPr lang="de-DE" altLang="de-DE" smtClean="0"/>
              <a:pPr eaLnBrk="1" hangingPunct="1"/>
              <a:t>67</a:t>
            </a:fld>
            <a:endParaRPr lang="de-DE" altLang="de-DE"/>
          </a:p>
        </p:txBody>
      </p:sp>
      <p:sp>
        <p:nvSpPr>
          <p:cNvPr id="646147" name="Rectangle 2"/>
          <p:cNvSpPr>
            <a:spLocks noGrp="1" noRot="1" noChangeAspect="1" noChangeArrowheads="1" noTextEdit="1"/>
          </p:cNvSpPr>
          <p:nvPr>
            <p:ph type="sldImg"/>
          </p:nvPr>
        </p:nvSpPr>
        <p:spPr>
          <a:ln/>
        </p:spPr>
      </p:sp>
      <p:sp>
        <p:nvSpPr>
          <p:cNvPr id="64614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7614925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9E172CC0-7005-411B-BC25-8E0A7A74297C}" type="slidenum">
              <a:rPr lang="de-DE" altLang="de-DE" smtClean="0"/>
              <a:pPr eaLnBrk="1" hangingPunct="1"/>
              <a:t>68</a:t>
            </a:fld>
            <a:endParaRPr lang="de-DE" altLang="de-DE"/>
          </a:p>
        </p:txBody>
      </p:sp>
      <p:sp>
        <p:nvSpPr>
          <p:cNvPr id="647171" name="Rectangle 2"/>
          <p:cNvSpPr>
            <a:spLocks noGrp="1" noRot="1" noChangeAspect="1" noChangeArrowheads="1" noTextEdit="1"/>
          </p:cNvSpPr>
          <p:nvPr>
            <p:ph type="sldImg"/>
          </p:nvPr>
        </p:nvSpPr>
        <p:spPr>
          <a:ln/>
        </p:spPr>
      </p:sp>
      <p:sp>
        <p:nvSpPr>
          <p:cNvPr id="64717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5078189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CA7C796-94CF-4373-BDCB-0F9DAE0CDE37}" type="slidenum">
              <a:rPr lang="de-DE" altLang="de-DE" smtClean="0"/>
              <a:pPr eaLnBrk="1" hangingPunct="1"/>
              <a:t>69</a:t>
            </a:fld>
            <a:endParaRPr lang="de-DE" altLang="de-DE"/>
          </a:p>
        </p:txBody>
      </p:sp>
      <p:sp>
        <p:nvSpPr>
          <p:cNvPr id="648195" name="Rectangle 2"/>
          <p:cNvSpPr>
            <a:spLocks noGrp="1" noRot="1" noChangeAspect="1" noChangeArrowheads="1" noTextEdit="1"/>
          </p:cNvSpPr>
          <p:nvPr>
            <p:ph type="sldImg"/>
          </p:nvPr>
        </p:nvSpPr>
        <p:spPr>
          <a:ln/>
        </p:spPr>
      </p:sp>
      <p:sp>
        <p:nvSpPr>
          <p:cNvPr id="64819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3199092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33011DA-FEC0-4149-AC47-5DB5F88D0FA8}" type="slidenum">
              <a:rPr lang="de-DE" altLang="de-DE" smtClean="0"/>
              <a:pPr eaLnBrk="1" hangingPunct="1"/>
              <a:t>70</a:t>
            </a:fld>
            <a:endParaRPr lang="de-DE" altLang="de-DE"/>
          </a:p>
        </p:txBody>
      </p:sp>
      <p:sp>
        <p:nvSpPr>
          <p:cNvPr id="649219" name="Rectangle 2"/>
          <p:cNvSpPr>
            <a:spLocks noGrp="1" noRot="1" noChangeAspect="1" noChangeArrowheads="1" noTextEdit="1"/>
          </p:cNvSpPr>
          <p:nvPr>
            <p:ph type="sldImg"/>
          </p:nvPr>
        </p:nvSpPr>
        <p:spPr>
          <a:ln/>
        </p:spPr>
      </p:sp>
      <p:sp>
        <p:nvSpPr>
          <p:cNvPr id="64922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6520274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3EDE477-18C3-4138-B628-00EAACE1261E}" type="slidenum">
              <a:rPr lang="de-DE" altLang="de-DE" smtClean="0"/>
              <a:pPr eaLnBrk="1" hangingPunct="1"/>
              <a:t>71</a:t>
            </a:fld>
            <a:endParaRPr lang="de-DE" altLang="de-DE"/>
          </a:p>
        </p:txBody>
      </p:sp>
      <p:sp>
        <p:nvSpPr>
          <p:cNvPr id="650243" name="Rectangle 2"/>
          <p:cNvSpPr>
            <a:spLocks noGrp="1" noRot="1" noChangeAspect="1" noChangeArrowheads="1" noTextEdit="1"/>
          </p:cNvSpPr>
          <p:nvPr>
            <p:ph type="sldImg"/>
          </p:nvPr>
        </p:nvSpPr>
        <p:spPr>
          <a:ln/>
        </p:spPr>
      </p:sp>
      <p:sp>
        <p:nvSpPr>
          <p:cNvPr id="65024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6294731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71C58B3-32A1-40F4-B931-C7DBB356DC20}" type="slidenum">
              <a:rPr lang="de-DE" altLang="de-DE" smtClean="0"/>
              <a:pPr eaLnBrk="1" hangingPunct="1"/>
              <a:t>72</a:t>
            </a:fld>
            <a:endParaRPr lang="de-DE" altLang="de-DE"/>
          </a:p>
        </p:txBody>
      </p:sp>
      <p:sp>
        <p:nvSpPr>
          <p:cNvPr id="651267" name="Rectangle 2"/>
          <p:cNvSpPr>
            <a:spLocks noGrp="1" noRot="1" noChangeAspect="1" noChangeArrowheads="1" noTextEdit="1"/>
          </p:cNvSpPr>
          <p:nvPr>
            <p:ph type="sldImg"/>
          </p:nvPr>
        </p:nvSpPr>
        <p:spPr>
          <a:ln/>
        </p:spPr>
      </p:sp>
      <p:sp>
        <p:nvSpPr>
          <p:cNvPr id="65126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481347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61A3440-1759-43E3-A944-C353103C7904}" type="slidenum">
              <a:rPr lang="de-DE" altLang="de-DE" smtClean="0"/>
              <a:pPr eaLnBrk="1" hangingPunct="1"/>
              <a:t>7</a:t>
            </a:fld>
            <a:endParaRPr lang="de-DE" altLang="de-DE"/>
          </a:p>
        </p:txBody>
      </p:sp>
      <p:sp>
        <p:nvSpPr>
          <p:cNvPr id="584707" name="Rectangle 2"/>
          <p:cNvSpPr>
            <a:spLocks noGrp="1" noRot="1" noChangeAspect="1" noChangeArrowheads="1" noTextEdit="1"/>
          </p:cNvSpPr>
          <p:nvPr>
            <p:ph type="sldImg"/>
          </p:nvPr>
        </p:nvSpPr>
        <p:spPr>
          <a:xfrm>
            <a:off x="992188" y="768350"/>
            <a:ext cx="5116512" cy="3836988"/>
          </a:xfrm>
          <a:ln/>
        </p:spPr>
      </p:sp>
      <p:sp>
        <p:nvSpPr>
          <p:cNvPr id="584708" name="Rectangle 3"/>
          <p:cNvSpPr>
            <a:spLocks noGrp="1" noChangeArrowheads="1"/>
          </p:cNvSpPr>
          <p:nvPr>
            <p:ph type="body" idx="1"/>
          </p:nvPr>
        </p:nvSpPr>
        <p:spPr>
          <a:xfrm>
            <a:off x="946150" y="4860925"/>
            <a:ext cx="5207000" cy="4605338"/>
          </a:xfrm>
          <a:noFill/>
        </p:spPr>
        <p:txBody>
          <a:bodyPr/>
          <a:lstStyle/>
          <a:p>
            <a:pPr eaLnBrk="1" hangingPunct="1"/>
            <a:endParaRPr lang="de-DE" altLang="de-DE"/>
          </a:p>
        </p:txBody>
      </p:sp>
    </p:spTree>
    <p:extLst>
      <p:ext uri="{BB962C8B-B14F-4D97-AF65-F5344CB8AC3E}">
        <p14:creationId xmlns:p14="http://schemas.microsoft.com/office/powerpoint/2010/main" val="25565341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8729675-643A-4837-A0B5-AC034F95C210}" type="slidenum">
              <a:rPr lang="de-DE" altLang="de-DE" smtClean="0"/>
              <a:pPr eaLnBrk="1" hangingPunct="1"/>
              <a:t>73</a:t>
            </a:fld>
            <a:endParaRPr lang="de-DE" altLang="de-DE"/>
          </a:p>
        </p:txBody>
      </p:sp>
      <p:sp>
        <p:nvSpPr>
          <p:cNvPr id="652291" name="Rectangle 2"/>
          <p:cNvSpPr>
            <a:spLocks noGrp="1" noRot="1" noChangeAspect="1" noChangeArrowheads="1" noTextEdit="1"/>
          </p:cNvSpPr>
          <p:nvPr>
            <p:ph type="sldImg"/>
          </p:nvPr>
        </p:nvSpPr>
        <p:spPr>
          <a:ln/>
        </p:spPr>
      </p:sp>
      <p:sp>
        <p:nvSpPr>
          <p:cNvPr id="65229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7526853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805E467-0689-4CC4-90A6-25F5538DCEBE}" type="slidenum">
              <a:rPr lang="de-DE" altLang="de-DE" smtClean="0"/>
              <a:pPr eaLnBrk="1" hangingPunct="1"/>
              <a:t>74</a:t>
            </a:fld>
            <a:endParaRPr lang="de-DE" altLang="de-DE"/>
          </a:p>
        </p:txBody>
      </p:sp>
      <p:sp>
        <p:nvSpPr>
          <p:cNvPr id="653315" name="Rectangle 2"/>
          <p:cNvSpPr>
            <a:spLocks noGrp="1" noRot="1" noChangeAspect="1" noChangeArrowheads="1" noTextEdit="1"/>
          </p:cNvSpPr>
          <p:nvPr>
            <p:ph type="sldImg"/>
          </p:nvPr>
        </p:nvSpPr>
        <p:spPr>
          <a:ln/>
        </p:spPr>
      </p:sp>
      <p:sp>
        <p:nvSpPr>
          <p:cNvPr id="65331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920235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ACA77AB5-E2DC-4595-86F8-B171FD61B3D0}" type="slidenum">
              <a:rPr lang="de-DE" altLang="de-DE" smtClean="0"/>
              <a:pPr eaLnBrk="1" hangingPunct="1"/>
              <a:t>75</a:t>
            </a:fld>
            <a:endParaRPr lang="de-DE" altLang="de-DE"/>
          </a:p>
        </p:txBody>
      </p:sp>
      <p:sp>
        <p:nvSpPr>
          <p:cNvPr id="654339" name="Rectangle 2"/>
          <p:cNvSpPr>
            <a:spLocks noGrp="1" noRot="1" noChangeAspect="1" noChangeArrowheads="1" noTextEdit="1"/>
          </p:cNvSpPr>
          <p:nvPr>
            <p:ph type="sldImg"/>
          </p:nvPr>
        </p:nvSpPr>
        <p:spPr>
          <a:ln/>
        </p:spPr>
      </p:sp>
      <p:sp>
        <p:nvSpPr>
          <p:cNvPr id="65434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2251735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A79952C-6867-4934-BAF5-48CC4E274A75}" type="slidenum">
              <a:rPr lang="de-DE" altLang="de-DE" smtClean="0"/>
              <a:pPr eaLnBrk="1" hangingPunct="1"/>
              <a:t>76</a:t>
            </a:fld>
            <a:endParaRPr lang="de-DE" altLang="de-DE"/>
          </a:p>
        </p:txBody>
      </p:sp>
      <p:sp>
        <p:nvSpPr>
          <p:cNvPr id="655363" name="Rectangle 2"/>
          <p:cNvSpPr>
            <a:spLocks noGrp="1" noRot="1" noChangeAspect="1" noChangeArrowheads="1" noTextEdit="1"/>
          </p:cNvSpPr>
          <p:nvPr>
            <p:ph type="sldImg"/>
          </p:nvPr>
        </p:nvSpPr>
        <p:spPr>
          <a:ln/>
        </p:spPr>
      </p:sp>
      <p:sp>
        <p:nvSpPr>
          <p:cNvPr id="65536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3231134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4BC8E07-8843-41AB-B3AC-74DBC76E5BA5}" type="slidenum">
              <a:rPr lang="de-DE" altLang="de-DE" smtClean="0"/>
              <a:pPr eaLnBrk="1" hangingPunct="1"/>
              <a:t>77</a:t>
            </a:fld>
            <a:endParaRPr lang="de-DE" altLang="de-DE"/>
          </a:p>
        </p:txBody>
      </p:sp>
      <p:sp>
        <p:nvSpPr>
          <p:cNvPr id="656387" name="Rectangle 2"/>
          <p:cNvSpPr>
            <a:spLocks noGrp="1" noRot="1" noChangeAspect="1" noChangeArrowheads="1" noTextEdit="1"/>
          </p:cNvSpPr>
          <p:nvPr>
            <p:ph type="sldImg"/>
          </p:nvPr>
        </p:nvSpPr>
        <p:spPr>
          <a:ln/>
        </p:spPr>
      </p:sp>
      <p:sp>
        <p:nvSpPr>
          <p:cNvPr id="65638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39073005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6AD5E80F-DDB1-4F77-945B-C09C70F56E07}" type="slidenum">
              <a:rPr lang="de-DE" altLang="de-DE" smtClean="0"/>
              <a:pPr eaLnBrk="1" hangingPunct="1"/>
              <a:t>78</a:t>
            </a:fld>
            <a:endParaRPr lang="de-DE" altLang="de-DE"/>
          </a:p>
        </p:txBody>
      </p:sp>
      <p:sp>
        <p:nvSpPr>
          <p:cNvPr id="657411" name="Rectangle 2"/>
          <p:cNvSpPr>
            <a:spLocks noGrp="1" noRot="1" noChangeAspect="1" noChangeArrowheads="1" noTextEdit="1"/>
          </p:cNvSpPr>
          <p:nvPr>
            <p:ph type="sldImg"/>
          </p:nvPr>
        </p:nvSpPr>
        <p:spPr>
          <a:ln/>
        </p:spPr>
      </p:sp>
      <p:sp>
        <p:nvSpPr>
          <p:cNvPr id="65741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9242266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6914A4B-CA77-4EE8-9B51-EE5BAD2FAEDA}" type="slidenum">
              <a:rPr lang="de-DE" altLang="de-DE" smtClean="0"/>
              <a:pPr eaLnBrk="1" hangingPunct="1"/>
              <a:t>79</a:t>
            </a:fld>
            <a:endParaRPr lang="de-DE" altLang="de-DE"/>
          </a:p>
        </p:txBody>
      </p:sp>
      <p:sp>
        <p:nvSpPr>
          <p:cNvPr id="658435" name="Rectangle 2"/>
          <p:cNvSpPr>
            <a:spLocks noGrp="1" noRot="1" noChangeAspect="1" noChangeArrowheads="1" noTextEdit="1"/>
          </p:cNvSpPr>
          <p:nvPr>
            <p:ph type="sldImg"/>
          </p:nvPr>
        </p:nvSpPr>
        <p:spPr>
          <a:ln/>
        </p:spPr>
      </p:sp>
      <p:sp>
        <p:nvSpPr>
          <p:cNvPr id="65843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68496639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6A030E8-DBC4-44BD-8199-AD3023D243DA}" type="slidenum">
              <a:rPr lang="de-DE" altLang="de-DE" smtClean="0"/>
              <a:pPr eaLnBrk="1" hangingPunct="1"/>
              <a:t>81</a:t>
            </a:fld>
            <a:endParaRPr lang="de-DE" altLang="de-DE"/>
          </a:p>
        </p:txBody>
      </p:sp>
      <p:sp>
        <p:nvSpPr>
          <p:cNvPr id="659459" name="Rectangle 2"/>
          <p:cNvSpPr>
            <a:spLocks noGrp="1" noRot="1" noChangeAspect="1" noChangeArrowheads="1" noTextEdit="1"/>
          </p:cNvSpPr>
          <p:nvPr>
            <p:ph type="sldImg"/>
          </p:nvPr>
        </p:nvSpPr>
        <p:spPr>
          <a:ln/>
        </p:spPr>
      </p:sp>
      <p:sp>
        <p:nvSpPr>
          <p:cNvPr id="65946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85850485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11C0B1B-36A4-41F5-BC33-40C5EED7AACC}" type="slidenum">
              <a:rPr lang="de-DE" altLang="de-DE" smtClean="0"/>
              <a:pPr eaLnBrk="1" hangingPunct="1"/>
              <a:t>82</a:t>
            </a:fld>
            <a:endParaRPr lang="de-DE" altLang="de-DE"/>
          </a:p>
        </p:txBody>
      </p:sp>
      <p:sp>
        <p:nvSpPr>
          <p:cNvPr id="660483" name="Rectangle 2"/>
          <p:cNvSpPr>
            <a:spLocks noGrp="1" noRot="1" noChangeAspect="1" noChangeArrowheads="1" noTextEdit="1"/>
          </p:cNvSpPr>
          <p:nvPr>
            <p:ph type="sldImg"/>
          </p:nvPr>
        </p:nvSpPr>
        <p:spPr>
          <a:ln/>
        </p:spPr>
      </p:sp>
      <p:sp>
        <p:nvSpPr>
          <p:cNvPr id="66048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88772609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42D45E6-E128-48DA-9FBE-B6305D489BEB}" type="slidenum">
              <a:rPr lang="de-DE" altLang="de-DE" smtClean="0"/>
              <a:pPr eaLnBrk="1" hangingPunct="1"/>
              <a:t>83</a:t>
            </a:fld>
            <a:endParaRPr lang="de-DE" altLang="de-DE"/>
          </a:p>
        </p:txBody>
      </p:sp>
      <p:sp>
        <p:nvSpPr>
          <p:cNvPr id="661507" name="Rectangle 2"/>
          <p:cNvSpPr>
            <a:spLocks noGrp="1" noRot="1" noChangeAspect="1" noChangeArrowheads="1" noTextEdit="1"/>
          </p:cNvSpPr>
          <p:nvPr>
            <p:ph type="sldImg"/>
          </p:nvPr>
        </p:nvSpPr>
        <p:spPr>
          <a:ln/>
        </p:spPr>
      </p:sp>
      <p:sp>
        <p:nvSpPr>
          <p:cNvPr id="66150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673045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2D73921D-2E7B-4BE6-B5B2-E4492A2F07FC}" type="slidenum">
              <a:rPr lang="de-DE" altLang="de-DE" smtClean="0"/>
              <a:pPr eaLnBrk="1" hangingPunct="1"/>
              <a:t>8</a:t>
            </a:fld>
            <a:endParaRPr lang="de-DE" altLang="de-DE"/>
          </a:p>
        </p:txBody>
      </p:sp>
      <p:sp>
        <p:nvSpPr>
          <p:cNvPr id="585731" name="Rectangle 2"/>
          <p:cNvSpPr>
            <a:spLocks noGrp="1" noRot="1" noChangeAspect="1" noChangeArrowheads="1" noTextEdit="1"/>
          </p:cNvSpPr>
          <p:nvPr>
            <p:ph type="sldImg"/>
          </p:nvPr>
        </p:nvSpPr>
        <p:spPr>
          <a:ln/>
        </p:spPr>
      </p:sp>
      <p:sp>
        <p:nvSpPr>
          <p:cNvPr id="58573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2504445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EDFF971E-94C9-4D82-BFEC-3CC6CA2A01B6}" type="slidenum">
              <a:rPr lang="de-DE" altLang="de-DE" smtClean="0"/>
              <a:pPr eaLnBrk="1" hangingPunct="1"/>
              <a:t>84</a:t>
            </a:fld>
            <a:endParaRPr lang="de-DE" altLang="de-DE"/>
          </a:p>
        </p:txBody>
      </p:sp>
      <p:sp>
        <p:nvSpPr>
          <p:cNvPr id="662531" name="Rectangle 2"/>
          <p:cNvSpPr>
            <a:spLocks noGrp="1" noRot="1" noChangeAspect="1" noChangeArrowheads="1" noTextEdit="1"/>
          </p:cNvSpPr>
          <p:nvPr>
            <p:ph type="sldImg"/>
          </p:nvPr>
        </p:nvSpPr>
        <p:spPr>
          <a:ln/>
        </p:spPr>
      </p:sp>
      <p:sp>
        <p:nvSpPr>
          <p:cNvPr id="66253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99912402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59BBEB9-0E6D-4EFA-BC0E-EBFE11211E2E}" type="slidenum">
              <a:rPr lang="de-DE" altLang="de-DE" smtClean="0"/>
              <a:pPr eaLnBrk="1" hangingPunct="1"/>
              <a:t>85</a:t>
            </a:fld>
            <a:endParaRPr lang="de-DE" altLang="de-DE"/>
          </a:p>
        </p:txBody>
      </p:sp>
      <p:sp>
        <p:nvSpPr>
          <p:cNvPr id="663555" name="Rectangle 2"/>
          <p:cNvSpPr>
            <a:spLocks noGrp="1" noRot="1" noChangeAspect="1" noChangeArrowheads="1" noTextEdit="1"/>
          </p:cNvSpPr>
          <p:nvPr>
            <p:ph type="sldImg"/>
          </p:nvPr>
        </p:nvSpPr>
        <p:spPr>
          <a:ln/>
        </p:spPr>
      </p:sp>
      <p:sp>
        <p:nvSpPr>
          <p:cNvPr id="66355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39659851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CD1F0984-7EDF-4E16-A97C-CCB3B54CBCB7}" type="slidenum">
              <a:rPr lang="de-DE" altLang="de-DE" smtClean="0"/>
              <a:pPr eaLnBrk="1" hangingPunct="1"/>
              <a:t>86</a:t>
            </a:fld>
            <a:endParaRPr lang="de-DE" altLang="de-DE"/>
          </a:p>
        </p:txBody>
      </p:sp>
      <p:sp>
        <p:nvSpPr>
          <p:cNvPr id="664579" name="Rectangle 2"/>
          <p:cNvSpPr>
            <a:spLocks noGrp="1" noRot="1" noChangeAspect="1" noChangeArrowheads="1" noTextEdit="1"/>
          </p:cNvSpPr>
          <p:nvPr>
            <p:ph type="sldImg"/>
          </p:nvPr>
        </p:nvSpPr>
        <p:spPr>
          <a:xfrm>
            <a:off x="992188" y="765175"/>
            <a:ext cx="5122862" cy="3841750"/>
          </a:xfrm>
          <a:ln/>
        </p:spPr>
      </p:sp>
      <p:sp>
        <p:nvSpPr>
          <p:cNvPr id="664580" name="Rectangle 3"/>
          <p:cNvSpPr>
            <a:spLocks noGrp="1" noChangeArrowheads="1"/>
          </p:cNvSpPr>
          <p:nvPr>
            <p:ph type="body" idx="1"/>
          </p:nvPr>
        </p:nvSpPr>
        <p:spPr>
          <a:xfrm>
            <a:off x="946150" y="4860925"/>
            <a:ext cx="5207000" cy="4608513"/>
          </a:xfrm>
          <a:noFill/>
        </p:spPr>
        <p:txBody>
          <a:bodyPr/>
          <a:lstStyle/>
          <a:p>
            <a:pPr eaLnBrk="1" hangingPunct="1"/>
            <a:endParaRPr lang="de-DE" altLang="de-DE"/>
          </a:p>
        </p:txBody>
      </p:sp>
    </p:spTree>
    <p:extLst>
      <p:ext uri="{BB962C8B-B14F-4D97-AF65-F5344CB8AC3E}">
        <p14:creationId xmlns:p14="http://schemas.microsoft.com/office/powerpoint/2010/main" val="407139252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FC2119AD-0AB0-43C8-820B-C9DF71BDD915}" type="slidenum">
              <a:rPr lang="de-DE" altLang="de-DE" smtClean="0"/>
              <a:pPr eaLnBrk="1" hangingPunct="1"/>
              <a:t>87</a:t>
            </a:fld>
            <a:endParaRPr lang="de-DE" altLang="de-DE"/>
          </a:p>
        </p:txBody>
      </p:sp>
      <p:sp>
        <p:nvSpPr>
          <p:cNvPr id="665603" name="Rectangle 2"/>
          <p:cNvSpPr>
            <a:spLocks noGrp="1" noRot="1" noChangeAspect="1" noChangeArrowheads="1" noTextEdit="1"/>
          </p:cNvSpPr>
          <p:nvPr>
            <p:ph type="sldImg"/>
          </p:nvPr>
        </p:nvSpPr>
        <p:spPr>
          <a:ln/>
        </p:spPr>
      </p:sp>
      <p:sp>
        <p:nvSpPr>
          <p:cNvPr id="66560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51393709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EAAA6B9-E992-4F5D-91E0-06ED29BFB32D}" type="slidenum">
              <a:rPr lang="de-DE" altLang="de-DE" smtClean="0"/>
              <a:pPr eaLnBrk="1" hangingPunct="1"/>
              <a:t>88</a:t>
            </a:fld>
            <a:endParaRPr lang="de-DE" altLang="de-DE"/>
          </a:p>
        </p:txBody>
      </p:sp>
      <p:sp>
        <p:nvSpPr>
          <p:cNvPr id="666627" name="Rectangle 2"/>
          <p:cNvSpPr>
            <a:spLocks noGrp="1" noRot="1" noChangeAspect="1" noChangeArrowheads="1" noTextEdit="1"/>
          </p:cNvSpPr>
          <p:nvPr>
            <p:ph type="sldImg"/>
          </p:nvPr>
        </p:nvSpPr>
        <p:spPr>
          <a:ln/>
        </p:spPr>
      </p:sp>
      <p:sp>
        <p:nvSpPr>
          <p:cNvPr id="66662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4869392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B2BE10B-F4D9-4F20-9EAA-A69C4EA23446}" type="slidenum">
              <a:rPr lang="de-DE" altLang="de-DE" smtClean="0"/>
              <a:pPr eaLnBrk="1" hangingPunct="1"/>
              <a:t>89</a:t>
            </a:fld>
            <a:endParaRPr lang="de-DE" altLang="de-DE"/>
          </a:p>
        </p:txBody>
      </p:sp>
      <p:sp>
        <p:nvSpPr>
          <p:cNvPr id="667651" name="Rectangle 2"/>
          <p:cNvSpPr>
            <a:spLocks noGrp="1" noRot="1" noChangeAspect="1" noChangeArrowheads="1" noTextEdit="1"/>
          </p:cNvSpPr>
          <p:nvPr>
            <p:ph type="sldImg"/>
          </p:nvPr>
        </p:nvSpPr>
        <p:spPr>
          <a:ln/>
        </p:spPr>
      </p:sp>
      <p:sp>
        <p:nvSpPr>
          <p:cNvPr id="66765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16274659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9C3F6CF-5B06-4813-842A-3DA2157CD150}" type="slidenum">
              <a:rPr lang="de-DE" altLang="de-DE" smtClean="0"/>
              <a:pPr eaLnBrk="1" hangingPunct="1"/>
              <a:t>90</a:t>
            </a:fld>
            <a:endParaRPr lang="de-DE" altLang="de-DE"/>
          </a:p>
        </p:txBody>
      </p:sp>
      <p:sp>
        <p:nvSpPr>
          <p:cNvPr id="668675" name="Rectangle 2"/>
          <p:cNvSpPr>
            <a:spLocks noGrp="1" noRot="1" noChangeAspect="1" noChangeArrowheads="1" noTextEdit="1"/>
          </p:cNvSpPr>
          <p:nvPr>
            <p:ph type="sldImg"/>
          </p:nvPr>
        </p:nvSpPr>
        <p:spPr>
          <a:ln/>
        </p:spPr>
      </p:sp>
      <p:sp>
        <p:nvSpPr>
          <p:cNvPr id="66867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407073553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E736456-0DD6-46C9-A934-A02A9837ED6E}" type="slidenum">
              <a:rPr lang="de-DE" altLang="de-DE" smtClean="0"/>
              <a:pPr eaLnBrk="1" hangingPunct="1"/>
              <a:t>91</a:t>
            </a:fld>
            <a:endParaRPr lang="de-DE" altLang="de-DE"/>
          </a:p>
        </p:txBody>
      </p:sp>
      <p:sp>
        <p:nvSpPr>
          <p:cNvPr id="669699" name="Rectangle 2"/>
          <p:cNvSpPr>
            <a:spLocks noGrp="1" noRot="1" noChangeAspect="1" noChangeArrowheads="1" noTextEdit="1"/>
          </p:cNvSpPr>
          <p:nvPr>
            <p:ph type="sldImg"/>
          </p:nvPr>
        </p:nvSpPr>
        <p:spPr>
          <a:ln/>
        </p:spPr>
      </p:sp>
      <p:sp>
        <p:nvSpPr>
          <p:cNvPr id="66970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96674349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DDD5448E-67EA-43EB-A54A-0DEA6501C475}" type="slidenum">
              <a:rPr lang="de-DE" altLang="de-DE" smtClean="0"/>
              <a:pPr eaLnBrk="1" hangingPunct="1"/>
              <a:t>92</a:t>
            </a:fld>
            <a:endParaRPr lang="de-DE" altLang="de-DE"/>
          </a:p>
        </p:txBody>
      </p:sp>
      <p:sp>
        <p:nvSpPr>
          <p:cNvPr id="670723" name="Rectangle 2"/>
          <p:cNvSpPr>
            <a:spLocks noGrp="1" noRot="1" noChangeAspect="1" noChangeArrowheads="1" noTextEdit="1"/>
          </p:cNvSpPr>
          <p:nvPr>
            <p:ph type="sldImg"/>
          </p:nvPr>
        </p:nvSpPr>
        <p:spPr>
          <a:ln/>
        </p:spPr>
      </p:sp>
      <p:sp>
        <p:nvSpPr>
          <p:cNvPr id="67072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24025149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A39E7A5-98F4-4E3B-91A8-A4733FED8D9C}" type="slidenum">
              <a:rPr lang="de-DE" altLang="de-DE" smtClean="0"/>
              <a:pPr eaLnBrk="1" hangingPunct="1"/>
              <a:t>93</a:t>
            </a:fld>
            <a:endParaRPr lang="de-DE" altLang="de-DE"/>
          </a:p>
        </p:txBody>
      </p:sp>
      <p:sp>
        <p:nvSpPr>
          <p:cNvPr id="671747" name="Rectangle 2"/>
          <p:cNvSpPr>
            <a:spLocks noGrp="1" noRot="1" noChangeAspect="1" noChangeArrowheads="1" noTextEdit="1"/>
          </p:cNvSpPr>
          <p:nvPr>
            <p:ph type="sldImg"/>
          </p:nvPr>
        </p:nvSpPr>
        <p:spPr>
          <a:ln/>
        </p:spPr>
      </p:sp>
      <p:sp>
        <p:nvSpPr>
          <p:cNvPr id="67174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934180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83FC1C7-2732-4762-8B9B-2E3DE289C5DA}" type="slidenum">
              <a:rPr lang="de-DE" altLang="de-DE" smtClean="0"/>
              <a:pPr eaLnBrk="1" hangingPunct="1"/>
              <a:t>9</a:t>
            </a:fld>
            <a:endParaRPr lang="de-DE" altLang="de-DE"/>
          </a:p>
        </p:txBody>
      </p:sp>
      <p:sp>
        <p:nvSpPr>
          <p:cNvPr id="586755" name="Rectangle 2"/>
          <p:cNvSpPr>
            <a:spLocks noGrp="1" noRot="1" noChangeAspect="1" noChangeArrowheads="1" noTextEdit="1"/>
          </p:cNvSpPr>
          <p:nvPr>
            <p:ph type="sldImg"/>
          </p:nvPr>
        </p:nvSpPr>
        <p:spPr>
          <a:ln/>
        </p:spPr>
      </p:sp>
      <p:sp>
        <p:nvSpPr>
          <p:cNvPr id="58675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81803128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19164AA2-EB10-47D1-8170-35164F897F52}" type="slidenum">
              <a:rPr lang="de-DE" altLang="de-DE" smtClean="0"/>
              <a:pPr eaLnBrk="1" hangingPunct="1"/>
              <a:t>94</a:t>
            </a:fld>
            <a:endParaRPr lang="de-DE" altLang="de-DE"/>
          </a:p>
        </p:txBody>
      </p:sp>
      <p:sp>
        <p:nvSpPr>
          <p:cNvPr id="672771" name="Rectangle 2"/>
          <p:cNvSpPr>
            <a:spLocks noGrp="1" noRot="1" noChangeAspect="1" noChangeArrowheads="1" noTextEdit="1"/>
          </p:cNvSpPr>
          <p:nvPr>
            <p:ph type="sldImg"/>
          </p:nvPr>
        </p:nvSpPr>
        <p:spPr>
          <a:ln/>
        </p:spPr>
      </p:sp>
      <p:sp>
        <p:nvSpPr>
          <p:cNvPr id="67277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06785783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3EA58B4-71BE-48B7-90CD-962C70E80E9F}" type="slidenum">
              <a:rPr lang="de-DE" altLang="de-DE" smtClean="0"/>
              <a:pPr eaLnBrk="1" hangingPunct="1"/>
              <a:t>95</a:t>
            </a:fld>
            <a:endParaRPr lang="de-DE" altLang="de-DE"/>
          </a:p>
        </p:txBody>
      </p:sp>
      <p:sp>
        <p:nvSpPr>
          <p:cNvPr id="673795" name="Rectangle 2"/>
          <p:cNvSpPr>
            <a:spLocks noGrp="1" noRot="1" noChangeAspect="1" noChangeArrowheads="1" noTextEdit="1"/>
          </p:cNvSpPr>
          <p:nvPr>
            <p:ph type="sldImg"/>
          </p:nvPr>
        </p:nvSpPr>
        <p:spPr>
          <a:ln/>
        </p:spPr>
      </p:sp>
      <p:sp>
        <p:nvSpPr>
          <p:cNvPr id="67379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90159304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108DDF5-3C79-48D4-962C-3C968D4820D6}" type="slidenum">
              <a:rPr lang="de-DE" altLang="de-DE" smtClean="0"/>
              <a:pPr eaLnBrk="1" hangingPunct="1"/>
              <a:t>96</a:t>
            </a:fld>
            <a:endParaRPr lang="de-DE" altLang="de-DE"/>
          </a:p>
        </p:txBody>
      </p:sp>
      <p:sp>
        <p:nvSpPr>
          <p:cNvPr id="674819" name="Rectangle 2"/>
          <p:cNvSpPr>
            <a:spLocks noGrp="1" noRot="1" noChangeAspect="1" noChangeArrowheads="1" noTextEdit="1"/>
          </p:cNvSpPr>
          <p:nvPr>
            <p:ph type="sldImg"/>
          </p:nvPr>
        </p:nvSpPr>
        <p:spPr>
          <a:ln/>
        </p:spPr>
      </p:sp>
      <p:sp>
        <p:nvSpPr>
          <p:cNvPr id="67482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57882725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8F28691D-2811-4E63-A1F3-074B4C622750}" type="slidenum">
              <a:rPr lang="de-DE" altLang="de-DE" smtClean="0"/>
              <a:pPr eaLnBrk="1" hangingPunct="1"/>
              <a:t>97</a:t>
            </a:fld>
            <a:endParaRPr lang="de-DE" altLang="de-DE"/>
          </a:p>
        </p:txBody>
      </p:sp>
      <p:sp>
        <p:nvSpPr>
          <p:cNvPr id="675843" name="Rectangle 2"/>
          <p:cNvSpPr>
            <a:spLocks noGrp="1" noRot="1" noChangeAspect="1" noChangeArrowheads="1" noTextEdit="1"/>
          </p:cNvSpPr>
          <p:nvPr>
            <p:ph type="sldImg"/>
          </p:nvPr>
        </p:nvSpPr>
        <p:spPr>
          <a:ln/>
        </p:spPr>
      </p:sp>
      <p:sp>
        <p:nvSpPr>
          <p:cNvPr id="67584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78309214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760E006E-29A0-4973-A407-7CC46E2220DC}" type="slidenum">
              <a:rPr lang="de-DE" altLang="de-DE" smtClean="0"/>
              <a:pPr eaLnBrk="1" hangingPunct="1"/>
              <a:t>98</a:t>
            </a:fld>
            <a:endParaRPr lang="de-DE" altLang="de-DE"/>
          </a:p>
        </p:txBody>
      </p:sp>
      <p:sp>
        <p:nvSpPr>
          <p:cNvPr id="676867" name="Rectangle 2"/>
          <p:cNvSpPr>
            <a:spLocks noGrp="1" noRot="1" noChangeAspect="1" noChangeArrowheads="1" noTextEdit="1"/>
          </p:cNvSpPr>
          <p:nvPr>
            <p:ph type="sldImg"/>
          </p:nvPr>
        </p:nvSpPr>
        <p:spPr>
          <a:ln/>
        </p:spPr>
      </p:sp>
      <p:sp>
        <p:nvSpPr>
          <p:cNvPr id="67686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14466979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74F08FA-6D94-4AC0-A643-F38F70AA996A}" type="slidenum">
              <a:rPr lang="de-DE" altLang="de-DE" smtClean="0"/>
              <a:pPr eaLnBrk="1" hangingPunct="1"/>
              <a:t>99</a:t>
            </a:fld>
            <a:endParaRPr lang="de-DE" altLang="de-DE"/>
          </a:p>
        </p:txBody>
      </p:sp>
      <p:sp>
        <p:nvSpPr>
          <p:cNvPr id="677891" name="Rectangle 2"/>
          <p:cNvSpPr>
            <a:spLocks noGrp="1" noRot="1" noChangeAspect="1" noChangeArrowheads="1" noTextEdit="1"/>
          </p:cNvSpPr>
          <p:nvPr>
            <p:ph type="sldImg"/>
          </p:nvPr>
        </p:nvSpPr>
        <p:spPr>
          <a:ln/>
        </p:spPr>
      </p:sp>
      <p:sp>
        <p:nvSpPr>
          <p:cNvPr id="677892"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8946932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BFE5A9A0-4A47-4C37-91C6-97FB549D938B}" type="slidenum">
              <a:rPr lang="de-DE" altLang="de-DE" smtClean="0"/>
              <a:pPr eaLnBrk="1" hangingPunct="1"/>
              <a:t>100</a:t>
            </a:fld>
            <a:endParaRPr lang="de-DE" altLang="de-DE"/>
          </a:p>
        </p:txBody>
      </p:sp>
      <p:sp>
        <p:nvSpPr>
          <p:cNvPr id="678915" name="Rectangle 2"/>
          <p:cNvSpPr>
            <a:spLocks noGrp="1" noRot="1" noChangeAspect="1" noChangeArrowheads="1" noTextEdit="1"/>
          </p:cNvSpPr>
          <p:nvPr>
            <p:ph type="sldImg"/>
          </p:nvPr>
        </p:nvSpPr>
        <p:spPr>
          <a:ln/>
        </p:spPr>
      </p:sp>
      <p:sp>
        <p:nvSpPr>
          <p:cNvPr id="678916"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418110257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3203F698-E127-47A6-B045-10BC04869996}" type="slidenum">
              <a:rPr lang="de-DE" altLang="de-DE" smtClean="0"/>
              <a:pPr eaLnBrk="1" hangingPunct="1"/>
              <a:t>101</a:t>
            </a:fld>
            <a:endParaRPr lang="de-DE" altLang="de-DE"/>
          </a:p>
        </p:txBody>
      </p:sp>
      <p:sp>
        <p:nvSpPr>
          <p:cNvPr id="679939" name="Rectangle 2"/>
          <p:cNvSpPr>
            <a:spLocks noGrp="1" noRot="1" noChangeAspect="1" noChangeArrowheads="1" noTextEdit="1"/>
          </p:cNvSpPr>
          <p:nvPr>
            <p:ph type="sldImg"/>
          </p:nvPr>
        </p:nvSpPr>
        <p:spPr>
          <a:ln/>
        </p:spPr>
      </p:sp>
      <p:sp>
        <p:nvSpPr>
          <p:cNvPr id="67994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63117877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58BA9D7E-9991-4470-A44F-B385A7118779}" type="slidenum">
              <a:rPr lang="de-DE" altLang="de-DE" smtClean="0"/>
              <a:pPr eaLnBrk="1" hangingPunct="1"/>
              <a:t>102</a:t>
            </a:fld>
            <a:endParaRPr lang="de-DE" altLang="de-DE"/>
          </a:p>
        </p:txBody>
      </p:sp>
      <p:sp>
        <p:nvSpPr>
          <p:cNvPr id="680963" name="Rectangle 2"/>
          <p:cNvSpPr>
            <a:spLocks noGrp="1" noRot="1" noChangeAspect="1" noChangeArrowheads="1" noTextEdit="1"/>
          </p:cNvSpPr>
          <p:nvPr>
            <p:ph type="sldImg"/>
          </p:nvPr>
        </p:nvSpPr>
        <p:spPr>
          <a:ln/>
        </p:spPr>
      </p:sp>
      <p:sp>
        <p:nvSpPr>
          <p:cNvPr id="680964"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58853980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7"/>
          <p:cNvSpPr>
            <a:spLocks noGrp="1" noChangeArrowheads="1"/>
          </p:cNvSpPr>
          <p:nvPr>
            <p:ph type="sldNum" sz="quarter" idx="5"/>
          </p:nvPr>
        </p:nvSpPr>
        <p:spPr>
          <a:noFill/>
        </p:spPr>
        <p:txBody>
          <a:bodyPr/>
          <a:lstStyle>
            <a:lvl1pPr defTabSz="973138" eaLnBrk="0" hangingPunct="0">
              <a:defRPr>
                <a:solidFill>
                  <a:schemeClr val="tx1"/>
                </a:solidFill>
                <a:latin typeface="Arial" charset="0"/>
              </a:defRPr>
            </a:lvl1pPr>
            <a:lvl2pPr marL="742950" indent="-285750" defTabSz="973138" eaLnBrk="0" hangingPunct="0">
              <a:defRPr>
                <a:solidFill>
                  <a:schemeClr val="tx1"/>
                </a:solidFill>
                <a:latin typeface="Arial" charset="0"/>
              </a:defRPr>
            </a:lvl2pPr>
            <a:lvl3pPr marL="1143000" indent="-228600" defTabSz="973138" eaLnBrk="0" hangingPunct="0">
              <a:defRPr>
                <a:solidFill>
                  <a:schemeClr val="tx1"/>
                </a:solidFill>
                <a:latin typeface="Arial" charset="0"/>
              </a:defRPr>
            </a:lvl3pPr>
            <a:lvl4pPr marL="1600200" indent="-228600" defTabSz="973138" eaLnBrk="0" hangingPunct="0">
              <a:defRPr>
                <a:solidFill>
                  <a:schemeClr val="tx1"/>
                </a:solidFill>
                <a:latin typeface="Arial" charset="0"/>
              </a:defRPr>
            </a:lvl4pPr>
            <a:lvl5pPr marL="2057400" indent="-228600" defTabSz="973138" eaLnBrk="0" hangingPunct="0">
              <a:defRPr>
                <a:solidFill>
                  <a:schemeClr val="tx1"/>
                </a:solidFill>
                <a:latin typeface="Arial" charset="0"/>
              </a:defRPr>
            </a:lvl5pPr>
            <a:lvl6pPr marL="2514600" indent="-228600" defTabSz="973138" eaLnBrk="0" fontAlgn="base" hangingPunct="0">
              <a:spcBef>
                <a:spcPct val="0"/>
              </a:spcBef>
              <a:spcAft>
                <a:spcPct val="0"/>
              </a:spcAft>
              <a:defRPr>
                <a:solidFill>
                  <a:schemeClr val="tx1"/>
                </a:solidFill>
                <a:latin typeface="Arial" charset="0"/>
              </a:defRPr>
            </a:lvl6pPr>
            <a:lvl7pPr marL="2971800" indent="-228600" defTabSz="973138" eaLnBrk="0" fontAlgn="base" hangingPunct="0">
              <a:spcBef>
                <a:spcPct val="0"/>
              </a:spcBef>
              <a:spcAft>
                <a:spcPct val="0"/>
              </a:spcAft>
              <a:defRPr>
                <a:solidFill>
                  <a:schemeClr val="tx1"/>
                </a:solidFill>
                <a:latin typeface="Arial" charset="0"/>
              </a:defRPr>
            </a:lvl7pPr>
            <a:lvl8pPr marL="3429000" indent="-228600" defTabSz="973138" eaLnBrk="0" fontAlgn="base" hangingPunct="0">
              <a:spcBef>
                <a:spcPct val="0"/>
              </a:spcBef>
              <a:spcAft>
                <a:spcPct val="0"/>
              </a:spcAft>
              <a:defRPr>
                <a:solidFill>
                  <a:schemeClr val="tx1"/>
                </a:solidFill>
                <a:latin typeface="Arial" charset="0"/>
              </a:defRPr>
            </a:lvl8pPr>
            <a:lvl9pPr marL="3886200" indent="-228600" defTabSz="973138" eaLnBrk="0" fontAlgn="base" hangingPunct="0">
              <a:spcBef>
                <a:spcPct val="0"/>
              </a:spcBef>
              <a:spcAft>
                <a:spcPct val="0"/>
              </a:spcAft>
              <a:defRPr>
                <a:solidFill>
                  <a:schemeClr val="tx1"/>
                </a:solidFill>
                <a:latin typeface="Arial" charset="0"/>
              </a:defRPr>
            </a:lvl9pPr>
          </a:lstStyle>
          <a:p>
            <a:pPr eaLnBrk="1" hangingPunct="1"/>
            <a:fld id="{0E649019-2E27-4B6B-A9CE-AD80CF094DBE}" type="slidenum">
              <a:rPr lang="de-DE" altLang="de-DE" smtClean="0"/>
              <a:pPr eaLnBrk="1" hangingPunct="1"/>
              <a:t>103</a:t>
            </a:fld>
            <a:endParaRPr lang="de-DE" altLang="de-DE"/>
          </a:p>
        </p:txBody>
      </p:sp>
      <p:sp>
        <p:nvSpPr>
          <p:cNvPr id="681987" name="Rectangle 2"/>
          <p:cNvSpPr>
            <a:spLocks noGrp="1" noRot="1" noChangeAspect="1" noChangeArrowheads="1" noTextEdit="1"/>
          </p:cNvSpPr>
          <p:nvPr>
            <p:ph type="sldImg"/>
          </p:nvPr>
        </p:nvSpPr>
        <p:spPr>
          <a:ln/>
        </p:spPr>
      </p:sp>
      <p:sp>
        <p:nvSpPr>
          <p:cNvPr id="68198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827201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5"/>
          <p:cNvSpPr>
            <a:spLocks noGrp="1" noChangeArrowheads="1"/>
          </p:cNvSpPr>
          <p:nvPr>
            <p:ph type="ftr" sz="quarter" idx="10"/>
          </p:nvPr>
        </p:nvSpPr>
        <p:spPr>
          <a:ln/>
        </p:spPr>
        <p:txBody>
          <a:bodyPr/>
          <a:lstStyle>
            <a:lvl1pPr>
              <a:defRPr/>
            </a:lvl1pPr>
          </a:lstStyle>
          <a:p>
            <a:pPr>
              <a:defRPr/>
            </a:pPr>
            <a:r>
              <a:rPr lang="de-DE"/>
              <a:t>Stephan Kleuker</a:t>
            </a:r>
          </a:p>
        </p:txBody>
      </p:sp>
    </p:spTree>
    <p:extLst>
      <p:ext uri="{BB962C8B-B14F-4D97-AF65-F5344CB8AC3E}">
        <p14:creationId xmlns:p14="http://schemas.microsoft.com/office/powerpoint/2010/main" val="1011594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ln/>
        </p:spPr>
        <p:txBody>
          <a:bodyPr/>
          <a:lstStyle>
            <a:lvl1pPr>
              <a:defRPr/>
            </a:lvl1pPr>
          </a:lstStyle>
          <a:p>
            <a:pPr>
              <a:defRPr/>
            </a:pPr>
            <a:r>
              <a:rPr lang="de-DE"/>
              <a:t>Stephan Kleuker</a:t>
            </a:r>
          </a:p>
        </p:txBody>
      </p:sp>
    </p:spTree>
    <p:extLst>
      <p:ext uri="{BB962C8B-B14F-4D97-AF65-F5344CB8AC3E}">
        <p14:creationId xmlns:p14="http://schemas.microsoft.com/office/powerpoint/2010/main" val="4214161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60350"/>
            <a:ext cx="2057400" cy="6121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60350"/>
            <a:ext cx="6019800" cy="6121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ln/>
        </p:spPr>
        <p:txBody>
          <a:bodyPr/>
          <a:lstStyle>
            <a:lvl1pPr>
              <a:defRPr/>
            </a:lvl1pPr>
          </a:lstStyle>
          <a:p>
            <a:pPr>
              <a:defRPr/>
            </a:pPr>
            <a:r>
              <a:rPr lang="de-DE"/>
              <a:t>Stephan Kleuker</a:t>
            </a:r>
          </a:p>
        </p:txBody>
      </p:sp>
    </p:spTree>
    <p:extLst>
      <p:ext uri="{BB962C8B-B14F-4D97-AF65-F5344CB8AC3E}">
        <p14:creationId xmlns:p14="http://schemas.microsoft.com/office/powerpoint/2010/main" val="2211790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8313" y="260350"/>
            <a:ext cx="8135937" cy="777875"/>
          </a:xfrm>
        </p:spPr>
        <p:txBody>
          <a:bodyPr/>
          <a:lstStyle/>
          <a:p>
            <a:r>
              <a:rPr lang="de-DE"/>
              <a:t>Titelmasterformat durch Klicken bearbeiten</a:t>
            </a:r>
          </a:p>
        </p:txBody>
      </p:sp>
      <p:sp>
        <p:nvSpPr>
          <p:cNvPr id="3" name="Textplatzhalter 2"/>
          <p:cNvSpPr>
            <a:spLocks noGrp="1"/>
          </p:cNvSpPr>
          <p:nvPr>
            <p:ph type="body" sz="half" idx="1"/>
          </p:nvPr>
        </p:nvSpPr>
        <p:spPr>
          <a:xfrm>
            <a:off x="457200" y="1125538"/>
            <a:ext cx="4038600" cy="52562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125538"/>
            <a:ext cx="4038600" cy="52562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p:cNvSpPr>
            <a:spLocks noGrp="1" noChangeArrowheads="1"/>
          </p:cNvSpPr>
          <p:nvPr>
            <p:ph type="ftr" sz="quarter" idx="10"/>
          </p:nvPr>
        </p:nvSpPr>
        <p:spPr>
          <a:ln/>
        </p:spPr>
        <p:txBody>
          <a:bodyPr/>
          <a:lstStyle>
            <a:lvl1pPr>
              <a:defRPr/>
            </a:lvl1pPr>
          </a:lstStyle>
          <a:p>
            <a:pPr>
              <a:defRPr/>
            </a:pPr>
            <a:r>
              <a:rPr lang="de-DE"/>
              <a:t>Stephan Kleuker</a:t>
            </a:r>
          </a:p>
        </p:txBody>
      </p:sp>
    </p:spTree>
    <p:extLst>
      <p:ext uri="{BB962C8B-B14F-4D97-AF65-F5344CB8AC3E}">
        <p14:creationId xmlns:p14="http://schemas.microsoft.com/office/powerpoint/2010/main" val="3576245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68313" y="260350"/>
            <a:ext cx="8135937" cy="777875"/>
          </a:xfrm>
        </p:spPr>
        <p:txBody>
          <a:bodyPr/>
          <a:lstStyle/>
          <a:p>
            <a:r>
              <a:rPr lang="de-DE"/>
              <a:t>Titelmasterformat durch Klicken bearbeiten</a:t>
            </a:r>
          </a:p>
        </p:txBody>
      </p:sp>
      <p:sp>
        <p:nvSpPr>
          <p:cNvPr id="3" name="Tabellenplatzhalter 2"/>
          <p:cNvSpPr>
            <a:spLocks noGrp="1"/>
          </p:cNvSpPr>
          <p:nvPr>
            <p:ph type="tbl" idx="1"/>
          </p:nvPr>
        </p:nvSpPr>
        <p:spPr>
          <a:xfrm>
            <a:off x="457200" y="1125538"/>
            <a:ext cx="8229600" cy="5256212"/>
          </a:xfrm>
        </p:spPr>
        <p:txBody>
          <a:bodyPr/>
          <a:lstStyle/>
          <a:p>
            <a:pPr lvl="0"/>
            <a:endParaRPr lang="de-DE" noProof="0"/>
          </a:p>
        </p:txBody>
      </p:sp>
      <p:sp>
        <p:nvSpPr>
          <p:cNvPr id="4" name="Rectangle 5"/>
          <p:cNvSpPr>
            <a:spLocks noGrp="1" noChangeArrowheads="1"/>
          </p:cNvSpPr>
          <p:nvPr>
            <p:ph type="ftr" sz="quarter" idx="10"/>
          </p:nvPr>
        </p:nvSpPr>
        <p:spPr>
          <a:ln/>
        </p:spPr>
        <p:txBody>
          <a:bodyPr/>
          <a:lstStyle>
            <a:lvl1pPr>
              <a:defRPr/>
            </a:lvl1pPr>
          </a:lstStyle>
          <a:p>
            <a:pPr>
              <a:defRPr/>
            </a:pPr>
            <a:r>
              <a:rPr lang="de-DE"/>
              <a:t>Stephan Kleuker</a:t>
            </a:r>
          </a:p>
        </p:txBody>
      </p:sp>
    </p:spTree>
    <p:extLst>
      <p:ext uri="{BB962C8B-B14F-4D97-AF65-F5344CB8AC3E}">
        <p14:creationId xmlns:p14="http://schemas.microsoft.com/office/powerpoint/2010/main" val="1078385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68313" y="260350"/>
            <a:ext cx="8135937" cy="777875"/>
          </a:xfrm>
        </p:spPr>
        <p:txBody>
          <a:bodyPr/>
          <a:lstStyle/>
          <a:p>
            <a:r>
              <a:rPr lang="de-DE"/>
              <a:t>Titelmasterformat durch Klicken bearbeiten</a:t>
            </a:r>
          </a:p>
        </p:txBody>
      </p:sp>
      <p:sp>
        <p:nvSpPr>
          <p:cNvPr id="3" name="Textplatzhalter 2"/>
          <p:cNvSpPr>
            <a:spLocks noGrp="1"/>
          </p:cNvSpPr>
          <p:nvPr>
            <p:ph type="body" sz="half" idx="1"/>
          </p:nvPr>
        </p:nvSpPr>
        <p:spPr>
          <a:xfrm>
            <a:off x="457200" y="1125538"/>
            <a:ext cx="4038600" cy="52562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1125538"/>
            <a:ext cx="4038600" cy="25511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648200" y="3829050"/>
            <a:ext cx="4038600" cy="25527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5"/>
          <p:cNvSpPr>
            <a:spLocks noGrp="1" noChangeArrowheads="1"/>
          </p:cNvSpPr>
          <p:nvPr>
            <p:ph type="ftr" sz="quarter" idx="10"/>
          </p:nvPr>
        </p:nvSpPr>
        <p:spPr>
          <a:ln/>
        </p:spPr>
        <p:txBody>
          <a:bodyPr/>
          <a:lstStyle>
            <a:lvl1pPr>
              <a:defRPr/>
            </a:lvl1pPr>
          </a:lstStyle>
          <a:p>
            <a:pPr>
              <a:defRPr/>
            </a:pPr>
            <a:r>
              <a:rPr lang="de-DE"/>
              <a:t>Stephan Kleuker</a:t>
            </a:r>
          </a:p>
        </p:txBody>
      </p:sp>
    </p:spTree>
    <p:extLst>
      <p:ext uri="{BB962C8B-B14F-4D97-AF65-F5344CB8AC3E}">
        <p14:creationId xmlns:p14="http://schemas.microsoft.com/office/powerpoint/2010/main" val="4082272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468313" y="260350"/>
            <a:ext cx="8135937" cy="777875"/>
          </a:xfrm>
        </p:spPr>
        <p:txBody>
          <a:bodyPr/>
          <a:lstStyle/>
          <a:p>
            <a:r>
              <a:rPr lang="de-DE"/>
              <a:t>Titelmasterformat durch Klicken bearbeiten</a:t>
            </a:r>
          </a:p>
        </p:txBody>
      </p:sp>
      <p:sp>
        <p:nvSpPr>
          <p:cNvPr id="3" name="Textplatzhalter 2"/>
          <p:cNvSpPr>
            <a:spLocks noGrp="1"/>
          </p:cNvSpPr>
          <p:nvPr>
            <p:ph type="body" sz="half" idx="1"/>
          </p:nvPr>
        </p:nvSpPr>
        <p:spPr>
          <a:xfrm>
            <a:off x="457200" y="1125538"/>
            <a:ext cx="8229600" cy="25511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57200" y="3829050"/>
            <a:ext cx="8229600" cy="25527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p:cNvSpPr>
            <a:spLocks noGrp="1" noChangeArrowheads="1"/>
          </p:cNvSpPr>
          <p:nvPr>
            <p:ph type="ftr" sz="quarter" idx="10"/>
          </p:nvPr>
        </p:nvSpPr>
        <p:spPr>
          <a:ln/>
        </p:spPr>
        <p:txBody>
          <a:bodyPr/>
          <a:lstStyle>
            <a:lvl1pPr>
              <a:defRPr/>
            </a:lvl1pPr>
          </a:lstStyle>
          <a:p>
            <a:pPr>
              <a:defRPr/>
            </a:pPr>
            <a:r>
              <a:rPr lang="de-DE"/>
              <a:t>Stephan Kleuker</a:t>
            </a:r>
          </a:p>
        </p:txBody>
      </p:sp>
    </p:spTree>
    <p:extLst>
      <p:ext uri="{BB962C8B-B14F-4D97-AF65-F5344CB8AC3E}">
        <p14:creationId xmlns:p14="http://schemas.microsoft.com/office/powerpoint/2010/main" val="273854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ln/>
        </p:spPr>
        <p:txBody>
          <a:bodyPr/>
          <a:lstStyle>
            <a:lvl1pPr>
              <a:defRPr/>
            </a:lvl1pPr>
          </a:lstStyle>
          <a:p>
            <a:pPr>
              <a:defRPr/>
            </a:pPr>
            <a:r>
              <a:rPr lang="de-DE"/>
              <a:t>Stephan Kleuker</a:t>
            </a:r>
          </a:p>
        </p:txBody>
      </p:sp>
    </p:spTree>
    <p:extLst>
      <p:ext uri="{BB962C8B-B14F-4D97-AF65-F5344CB8AC3E}">
        <p14:creationId xmlns:p14="http://schemas.microsoft.com/office/powerpoint/2010/main" val="2428629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5"/>
          <p:cNvSpPr>
            <a:spLocks noGrp="1" noChangeArrowheads="1"/>
          </p:cNvSpPr>
          <p:nvPr>
            <p:ph type="ftr" sz="quarter" idx="10"/>
          </p:nvPr>
        </p:nvSpPr>
        <p:spPr>
          <a:ln/>
        </p:spPr>
        <p:txBody>
          <a:bodyPr/>
          <a:lstStyle>
            <a:lvl1pPr>
              <a:defRPr/>
            </a:lvl1pPr>
          </a:lstStyle>
          <a:p>
            <a:pPr>
              <a:defRPr/>
            </a:pPr>
            <a:r>
              <a:rPr lang="de-DE"/>
              <a:t>Stephan Kleuker</a:t>
            </a:r>
          </a:p>
        </p:txBody>
      </p:sp>
    </p:spTree>
    <p:extLst>
      <p:ext uri="{BB962C8B-B14F-4D97-AF65-F5344CB8AC3E}">
        <p14:creationId xmlns:p14="http://schemas.microsoft.com/office/powerpoint/2010/main" val="3201863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125538"/>
            <a:ext cx="403860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125538"/>
            <a:ext cx="403860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p:cNvSpPr>
            <a:spLocks noGrp="1" noChangeArrowheads="1"/>
          </p:cNvSpPr>
          <p:nvPr>
            <p:ph type="ftr" sz="quarter" idx="10"/>
          </p:nvPr>
        </p:nvSpPr>
        <p:spPr>
          <a:ln/>
        </p:spPr>
        <p:txBody>
          <a:bodyPr/>
          <a:lstStyle>
            <a:lvl1pPr>
              <a:defRPr/>
            </a:lvl1pPr>
          </a:lstStyle>
          <a:p>
            <a:pPr>
              <a:defRPr/>
            </a:pPr>
            <a:r>
              <a:rPr lang="de-DE"/>
              <a:t>Stephan Kleuker</a:t>
            </a:r>
          </a:p>
        </p:txBody>
      </p:sp>
    </p:spTree>
    <p:extLst>
      <p:ext uri="{BB962C8B-B14F-4D97-AF65-F5344CB8AC3E}">
        <p14:creationId xmlns:p14="http://schemas.microsoft.com/office/powerpoint/2010/main" val="22655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5"/>
          <p:cNvSpPr>
            <a:spLocks noGrp="1" noChangeArrowheads="1"/>
          </p:cNvSpPr>
          <p:nvPr>
            <p:ph type="ftr" sz="quarter" idx="10"/>
          </p:nvPr>
        </p:nvSpPr>
        <p:spPr>
          <a:ln/>
        </p:spPr>
        <p:txBody>
          <a:bodyPr/>
          <a:lstStyle>
            <a:lvl1pPr>
              <a:defRPr/>
            </a:lvl1pPr>
          </a:lstStyle>
          <a:p>
            <a:pPr>
              <a:defRPr/>
            </a:pPr>
            <a:r>
              <a:rPr lang="de-DE"/>
              <a:t>Stephan Kleuker</a:t>
            </a:r>
          </a:p>
        </p:txBody>
      </p:sp>
    </p:spTree>
    <p:extLst>
      <p:ext uri="{BB962C8B-B14F-4D97-AF65-F5344CB8AC3E}">
        <p14:creationId xmlns:p14="http://schemas.microsoft.com/office/powerpoint/2010/main" val="1359318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5"/>
          <p:cNvSpPr>
            <a:spLocks noGrp="1" noChangeArrowheads="1"/>
          </p:cNvSpPr>
          <p:nvPr>
            <p:ph type="ftr" sz="quarter" idx="10"/>
          </p:nvPr>
        </p:nvSpPr>
        <p:spPr>
          <a:ln/>
        </p:spPr>
        <p:txBody>
          <a:bodyPr/>
          <a:lstStyle>
            <a:lvl1pPr>
              <a:defRPr/>
            </a:lvl1pPr>
          </a:lstStyle>
          <a:p>
            <a:pPr>
              <a:defRPr/>
            </a:pPr>
            <a:r>
              <a:rPr lang="de-DE"/>
              <a:t>Stephan Kleuker</a:t>
            </a:r>
          </a:p>
        </p:txBody>
      </p:sp>
    </p:spTree>
    <p:extLst>
      <p:ext uri="{BB962C8B-B14F-4D97-AF65-F5344CB8AC3E}">
        <p14:creationId xmlns:p14="http://schemas.microsoft.com/office/powerpoint/2010/main" val="1675167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de-DE"/>
              <a:t>Stephan Kleuker</a:t>
            </a:r>
          </a:p>
        </p:txBody>
      </p:sp>
    </p:spTree>
    <p:extLst>
      <p:ext uri="{BB962C8B-B14F-4D97-AF65-F5344CB8AC3E}">
        <p14:creationId xmlns:p14="http://schemas.microsoft.com/office/powerpoint/2010/main" val="790555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a:t>Stephan Kleuker</a:t>
            </a:r>
          </a:p>
        </p:txBody>
      </p:sp>
    </p:spTree>
    <p:extLst>
      <p:ext uri="{BB962C8B-B14F-4D97-AF65-F5344CB8AC3E}">
        <p14:creationId xmlns:p14="http://schemas.microsoft.com/office/powerpoint/2010/main" val="2756572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a:t>Stephan Kleuker</a:t>
            </a:r>
          </a:p>
        </p:txBody>
      </p:sp>
    </p:spTree>
    <p:extLst>
      <p:ext uri="{BB962C8B-B14F-4D97-AF65-F5344CB8AC3E}">
        <p14:creationId xmlns:p14="http://schemas.microsoft.com/office/powerpoint/2010/main" val="1153151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260350"/>
            <a:ext cx="813593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Rectangle 3"/>
          <p:cNvSpPr>
            <a:spLocks noGrp="1" noChangeArrowheads="1"/>
          </p:cNvSpPr>
          <p:nvPr>
            <p:ph type="body" idx="1"/>
          </p:nvPr>
        </p:nvSpPr>
        <p:spPr bwMode="auto">
          <a:xfrm>
            <a:off x="457200" y="1125538"/>
            <a:ext cx="8229600"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9" name="Rectangle 5"/>
          <p:cNvSpPr>
            <a:spLocks noGrp="1" noChangeArrowheads="1"/>
          </p:cNvSpPr>
          <p:nvPr>
            <p:ph type="ftr" sz="quarter" idx="3"/>
          </p:nvPr>
        </p:nvSpPr>
        <p:spPr bwMode="auto">
          <a:xfrm>
            <a:off x="4932363" y="6453188"/>
            <a:ext cx="18002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vl1pPr>
          </a:lstStyle>
          <a:p>
            <a:pPr>
              <a:defRPr/>
            </a:pPr>
            <a:r>
              <a:rPr lang="de-DE"/>
              <a:t>Stephan Kleuker</a:t>
            </a:r>
          </a:p>
        </p:txBody>
      </p:sp>
      <p:sp>
        <p:nvSpPr>
          <p:cNvPr id="2" name="Line 8"/>
          <p:cNvSpPr>
            <a:spLocks noChangeShapeType="1"/>
          </p:cNvSpPr>
          <p:nvPr/>
        </p:nvSpPr>
        <p:spPr bwMode="auto">
          <a:xfrm>
            <a:off x="460375" y="990600"/>
            <a:ext cx="8150225" cy="0"/>
          </a:xfrm>
          <a:prstGeom prst="line">
            <a:avLst/>
          </a:prstGeom>
          <a:noFill/>
          <a:ln w="25400">
            <a:solidFill>
              <a:srgbClr val="042EAE"/>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0" name="Rectangle 10"/>
          <p:cNvSpPr>
            <a:spLocks noChangeArrowheads="1"/>
          </p:cNvSpPr>
          <p:nvPr/>
        </p:nvSpPr>
        <p:spPr bwMode="auto">
          <a:xfrm>
            <a:off x="468313" y="6453188"/>
            <a:ext cx="3167062"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200"/>
              <a:t>Grundkurs Software-Engineering mit UML</a:t>
            </a:r>
          </a:p>
        </p:txBody>
      </p:sp>
      <p:sp>
        <p:nvSpPr>
          <p:cNvPr id="1031" name="Line 11"/>
          <p:cNvSpPr>
            <a:spLocks noChangeShapeType="1"/>
          </p:cNvSpPr>
          <p:nvPr/>
        </p:nvSpPr>
        <p:spPr bwMode="auto">
          <a:xfrm>
            <a:off x="468313" y="6381750"/>
            <a:ext cx="8150225" cy="0"/>
          </a:xfrm>
          <a:prstGeom prst="line">
            <a:avLst/>
          </a:prstGeom>
          <a:noFill/>
          <a:ln w="25400">
            <a:solidFill>
              <a:srgbClr val="042EAE"/>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2" name="Rectangle 12"/>
          <p:cNvSpPr>
            <a:spLocks noChangeArrowheads="1"/>
          </p:cNvSpPr>
          <p:nvPr/>
        </p:nvSpPr>
        <p:spPr bwMode="auto">
          <a:xfrm>
            <a:off x="6516688" y="6453188"/>
            <a:ext cx="21590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735F766-00C7-4EB1-BD21-B0B9E251CF11}" type="slidenum">
              <a:rPr lang="de-DE" altLang="de-DE" sz="1200"/>
              <a:pPr algn="r" eaLnBrk="1" hangingPunct="1"/>
              <a:t>‹Nr.›</a:t>
            </a:fld>
            <a:endParaRPr lang="de-DE" altLang="de-DE" sz="12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slide" Target="slide1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hyperlink" Target="http://nlpportal.org/nlpedia/wiki/Metamodell" TargetMode="Externa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slide" Target="slide138.xml"/><Relationship Id="rId7" Type="http://schemas.openxmlformats.org/officeDocument/2006/relationships/slide" Target="slide176.xml"/><Relationship Id="rId2" Type="http://schemas.openxmlformats.org/officeDocument/2006/relationships/notesSlide" Target="../notesSlides/notesSlide118.xml"/><Relationship Id="rId1" Type="http://schemas.openxmlformats.org/officeDocument/2006/relationships/slideLayout" Target="../slideLayouts/slideLayout2.xml"/><Relationship Id="rId6" Type="http://schemas.openxmlformats.org/officeDocument/2006/relationships/slide" Target="slide163.xml"/><Relationship Id="rId5" Type="http://schemas.openxmlformats.org/officeDocument/2006/relationships/slide" Target="slide152.xml"/><Relationship Id="rId4" Type="http://schemas.openxmlformats.org/officeDocument/2006/relationships/slide" Target="slide139.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2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7.xml"/><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142.xml"/><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44.xml"/><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46.xml"/><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47.xml"/><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48.xml"/><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49.xml"/><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51.xml"/><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52.xml"/><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8" Type="http://schemas.openxmlformats.org/officeDocument/2006/relationships/slide" Target="slide193.xml"/><Relationship Id="rId3" Type="http://schemas.openxmlformats.org/officeDocument/2006/relationships/slide" Target="slide183.xml"/><Relationship Id="rId7" Type="http://schemas.openxmlformats.org/officeDocument/2006/relationships/slide" Target="slide208.xml"/><Relationship Id="rId2" Type="http://schemas.openxmlformats.org/officeDocument/2006/relationships/notesSlide" Target="../notesSlides/notesSlide153.xml"/><Relationship Id="rId1" Type="http://schemas.openxmlformats.org/officeDocument/2006/relationships/slideLayout" Target="../slideLayouts/slideLayout2.xml"/><Relationship Id="rId6" Type="http://schemas.openxmlformats.org/officeDocument/2006/relationships/slide" Target="slide198.xml"/><Relationship Id="rId5" Type="http://schemas.openxmlformats.org/officeDocument/2006/relationships/slide" Target="slide188.xml"/><Relationship Id="rId4" Type="http://schemas.openxmlformats.org/officeDocument/2006/relationships/slide" Target="slide184.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0.png"/><Relationship Id="rId4" Type="http://schemas.openxmlformats.org/officeDocument/2006/relationships/oleObject" Target="../embeddings/oleObject3.bin"/></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59.xml"/><Relationship Id="rId7"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61.png"/><Relationship Id="rId4" Type="http://schemas.openxmlformats.org/officeDocument/2006/relationships/oleObject" Target="../embeddings/oleObject4.bin"/><Relationship Id="rId9" Type="http://schemas.openxmlformats.org/officeDocument/2006/relationships/image" Target="../media/image63.png"/></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64.png"/><Relationship Id="rId4" Type="http://schemas.openxmlformats.org/officeDocument/2006/relationships/oleObject" Target="../embeddings/oleObject7.bin"/></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65.png"/><Relationship Id="rId4"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66.png"/><Relationship Id="rId4" Type="http://schemas.openxmlformats.org/officeDocument/2006/relationships/oleObject" Target="../embeddings/oleObject9.bin"/></Relationships>
</file>

<file path=ppt/slides/_rels/slide19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69.png"/><Relationship Id="rId4" Type="http://schemas.openxmlformats.org/officeDocument/2006/relationships/oleObject" Target="../embeddings/oleObject10.bin"/></Relationships>
</file>

<file path=ppt/slides/_rels/slide19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5.xml"/><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72.png"/><Relationship Id="rId4" Type="http://schemas.openxmlformats.org/officeDocument/2006/relationships/oleObject" Target="../embeddings/oleObject11.bin"/></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72.png"/><Relationship Id="rId4" Type="http://schemas.openxmlformats.org/officeDocument/2006/relationships/oleObject" Target="../embeddings/oleObject12.bin"/></Relationships>
</file>

<file path=ppt/slides/_rels/slide19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74.png"/><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8" Type="http://schemas.openxmlformats.org/officeDocument/2006/relationships/slide" Target="slide354.xml"/><Relationship Id="rId13" Type="http://schemas.openxmlformats.org/officeDocument/2006/relationships/slide" Target="slide531.xml"/><Relationship Id="rId3" Type="http://schemas.openxmlformats.org/officeDocument/2006/relationships/slide" Target="slide3.xml"/><Relationship Id="rId7" Type="http://schemas.openxmlformats.org/officeDocument/2006/relationships/slide" Target="slide137.xml"/><Relationship Id="rId12" Type="http://schemas.openxmlformats.org/officeDocument/2006/relationships/slide" Target="slide42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64.xml"/><Relationship Id="rId11" Type="http://schemas.openxmlformats.org/officeDocument/2006/relationships/slide" Target="slide399.xml"/><Relationship Id="rId5" Type="http://schemas.openxmlformats.org/officeDocument/2006/relationships/slide" Target="slide35.xml"/><Relationship Id="rId10" Type="http://schemas.openxmlformats.org/officeDocument/2006/relationships/slide" Target="slide242.xml"/><Relationship Id="rId4" Type="http://schemas.openxmlformats.org/officeDocument/2006/relationships/slide" Target="slide11.xml"/><Relationship Id="rId9" Type="http://schemas.openxmlformats.org/officeDocument/2006/relationships/slide" Target="slide215.xml"/><Relationship Id="rId14" Type="http://schemas.openxmlformats.org/officeDocument/2006/relationships/slide" Target="slide18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77.png"/><Relationship Id="rId4" Type="http://schemas.openxmlformats.org/officeDocument/2006/relationships/oleObject" Target="../embeddings/oleObject14.bin"/></Relationships>
</file>

<file path=ppt/slides/_rels/slide20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74.xml"/><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79.png"/><Relationship Id="rId4" Type="http://schemas.openxmlformats.org/officeDocument/2006/relationships/oleObject" Target="../embeddings/oleObject15.bin"/></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6.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slide" Target="slide217.xml"/><Relationship Id="rId2" Type="http://schemas.openxmlformats.org/officeDocument/2006/relationships/notesSlide" Target="../notesSlides/notesSlide185.xml"/><Relationship Id="rId1" Type="http://schemas.openxmlformats.org/officeDocument/2006/relationships/slideLayout" Target="../slideLayouts/slideLayout2.xml"/><Relationship Id="rId4" Type="http://schemas.openxmlformats.org/officeDocument/2006/relationships/slide" Target="slide233.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90.xml"/><Relationship Id="rId1" Type="http://schemas.openxmlformats.org/officeDocument/2006/relationships/slideLayout" Target="../slideLayouts/slideLayout6.xml"/></Relationships>
</file>

<file path=ppt/slides/_rels/slide22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92.xml"/><Relationship Id="rId1" Type="http://schemas.openxmlformats.org/officeDocument/2006/relationships/slideLayout" Target="../slideLayouts/slideLayout6.xml"/></Relationships>
</file>

<file path=ppt/slides/_rels/slide22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0.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6.xml"/></Relationships>
</file>

<file path=ppt/slides/_rels/slide231.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6.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95.xml"/><Relationship Id="rId1" Type="http://schemas.openxmlformats.org/officeDocument/2006/relationships/slideLayout" Target="../slideLayouts/slideLayout1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4.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3" Type="http://schemas.openxmlformats.org/officeDocument/2006/relationships/slide" Target="slide270.xml"/><Relationship Id="rId2" Type="http://schemas.openxmlformats.org/officeDocument/2006/relationships/notesSlide" Target="../notesSlides/notesSlide204.xml"/><Relationship Id="rId1" Type="http://schemas.openxmlformats.org/officeDocument/2006/relationships/slideLayout" Target="../slideLayouts/slideLayout2.xml"/><Relationship Id="rId6" Type="http://schemas.openxmlformats.org/officeDocument/2006/relationships/slide" Target="slide349.xml"/><Relationship Id="rId5" Type="http://schemas.openxmlformats.org/officeDocument/2006/relationships/slide" Target="slide260.xml"/><Relationship Id="rId4" Type="http://schemas.openxmlformats.org/officeDocument/2006/relationships/slide" Target="slide246.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207.xml"/><Relationship Id="rId1" Type="http://schemas.openxmlformats.org/officeDocument/2006/relationships/slideLayout" Target="../slideLayouts/slideLayout2.xml"/><Relationship Id="rId4" Type="http://schemas.openxmlformats.org/officeDocument/2006/relationships/image" Target="../media/image95.jpeg"/></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image" Target="../media/image97.jpg"/><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11.xml"/><Relationship Id="rId1" Type="http://schemas.openxmlformats.org/officeDocument/2006/relationships/slideLayout" Target="../slideLayouts/slideLayout6.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3" Type="http://schemas.openxmlformats.org/officeDocument/2006/relationships/notesSlide" Target="../notesSlides/notesSlide216.xml"/><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image" Target="../media/image100.png"/><Relationship Id="rId5" Type="http://schemas.openxmlformats.org/officeDocument/2006/relationships/oleObject" Target="../embeddings/oleObject16.bin"/><Relationship Id="rId4" Type="http://schemas.openxmlformats.org/officeDocument/2006/relationships/image" Target="../media/image101.jpeg"/></Relationships>
</file>

<file path=ppt/slides/_rels/slide263.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23.xml"/><Relationship Id="rId1" Type="http://schemas.openxmlformats.org/officeDocument/2006/relationships/slideLayout" Target="../slideLayouts/slideLayout6.xml"/></Relationships>
</file>

<file path=ppt/slides/_rels/slide272.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3" Type="http://schemas.openxmlformats.org/officeDocument/2006/relationships/notesSlide" Target="../notesSlides/notesSlide227.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07.png"/><Relationship Id="rId4" Type="http://schemas.openxmlformats.org/officeDocument/2006/relationships/oleObject" Target="../embeddings/oleObject17.bin"/></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6.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3" Type="http://schemas.openxmlformats.org/officeDocument/2006/relationships/image" Target="../media/image109.jpg"/><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image" Target="../media/image110.jpg"/><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image" Target="../media/image111.jpg"/><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240.xml"/><Relationship Id="rId1" Type="http://schemas.openxmlformats.org/officeDocument/2006/relationships/slideLayout" Target="../slideLayouts/slideLayout6.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0.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image" Target="../media/image117.jpg"/><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image" Target="../media/image118.jpg"/><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image" Target="../media/image119.jpg"/><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2" Type="http://schemas.openxmlformats.org/officeDocument/2006/relationships/image" Target="../media/image120.jpg"/><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hyperlink" Target="https://www.lestard.eu/2018/implement-your-own-redux-in-java/" TargetMode="External"/><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image" Target="../media/image12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image" Target="../media/image122.jpg"/><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image" Target="../media/image123.jpg"/><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image" Target="../media/image124.jpg"/><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image" Target="../media/image125.jpg"/><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image" Target="../media/image126.jpg"/><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image" Target="../media/image127.jpg"/><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2" Type="http://schemas.openxmlformats.org/officeDocument/2006/relationships/image" Target="../media/image128.jpg"/><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2" Type="http://schemas.openxmlformats.org/officeDocument/2006/relationships/image" Target="../media/image129.jpg"/><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41.xml"/><Relationship Id="rId3" Type="http://schemas.openxmlformats.org/officeDocument/2006/relationships/slide" Target="slide36.xml"/><Relationship Id="rId7" Type="http://schemas.openxmlformats.org/officeDocument/2006/relationships/slide" Target="slide50.xml"/><Relationship Id="rId12" Type="http://schemas.openxmlformats.org/officeDocument/2006/relationships/slide" Target="slide60.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slide" Target="slide40.xml"/><Relationship Id="rId11" Type="http://schemas.openxmlformats.org/officeDocument/2006/relationships/slide" Target="slide57.xml"/><Relationship Id="rId5" Type="http://schemas.openxmlformats.org/officeDocument/2006/relationships/slide" Target="slide39.xml"/><Relationship Id="rId10" Type="http://schemas.openxmlformats.org/officeDocument/2006/relationships/slide" Target="slide53.xml"/><Relationship Id="rId4" Type="http://schemas.openxmlformats.org/officeDocument/2006/relationships/slide" Target="slide38.xml"/><Relationship Id="rId9" Type="http://schemas.openxmlformats.org/officeDocument/2006/relationships/slide" Target="slide47.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4.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6.xml"/></Relationships>
</file>

<file path=ppt/slides/_rels/slide352.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249.xml"/><Relationship Id="rId1" Type="http://schemas.openxmlformats.org/officeDocument/2006/relationships/slideLayout" Target="../slideLayouts/slideLayout6.xml"/></Relationships>
</file>

<file path=ppt/slides/_rels/slide353.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250.xml"/><Relationship Id="rId7" Type="http://schemas.openxmlformats.org/officeDocument/2006/relationships/image" Target="../media/image132.pn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19.bin"/><Relationship Id="rId11" Type="http://schemas.openxmlformats.org/officeDocument/2006/relationships/oleObject" Target="../embeddings/oleObject23.bin"/><Relationship Id="rId5" Type="http://schemas.openxmlformats.org/officeDocument/2006/relationships/image" Target="../media/image131.png"/><Relationship Id="rId10" Type="http://schemas.openxmlformats.org/officeDocument/2006/relationships/oleObject" Target="../embeddings/oleObject22.bin"/><Relationship Id="rId4" Type="http://schemas.openxmlformats.org/officeDocument/2006/relationships/oleObject" Target="../embeddings/oleObject18.bin"/><Relationship Id="rId9" Type="http://schemas.openxmlformats.org/officeDocument/2006/relationships/oleObject" Target="../embeddings/oleObject21.bin"/></Relationships>
</file>

<file path=ppt/slides/_rels/slide354.xml.rels><?xml version="1.0" encoding="UTF-8" standalone="yes"?>
<Relationships xmlns="http://schemas.openxmlformats.org/package/2006/relationships"><Relationship Id="rId8" Type="http://schemas.openxmlformats.org/officeDocument/2006/relationships/slide" Target="slide375.xml"/><Relationship Id="rId13" Type="http://schemas.openxmlformats.org/officeDocument/2006/relationships/slide" Target="slide387.xml"/><Relationship Id="rId3" Type="http://schemas.openxmlformats.org/officeDocument/2006/relationships/slide" Target="slide356.xml"/><Relationship Id="rId7" Type="http://schemas.openxmlformats.org/officeDocument/2006/relationships/slide" Target="slide371.xml"/><Relationship Id="rId12" Type="http://schemas.openxmlformats.org/officeDocument/2006/relationships/slide" Target="slide370.xml"/><Relationship Id="rId2" Type="http://schemas.openxmlformats.org/officeDocument/2006/relationships/notesSlide" Target="../notesSlides/notesSlide251.xml"/><Relationship Id="rId1" Type="http://schemas.openxmlformats.org/officeDocument/2006/relationships/slideLayout" Target="../slideLayouts/slideLayout2.xml"/><Relationship Id="rId6" Type="http://schemas.openxmlformats.org/officeDocument/2006/relationships/slide" Target="slide384.xml"/><Relationship Id="rId11" Type="http://schemas.openxmlformats.org/officeDocument/2006/relationships/slide" Target="slide395.xml"/><Relationship Id="rId5" Type="http://schemas.openxmlformats.org/officeDocument/2006/relationships/slide" Target="slide363.xml"/><Relationship Id="rId10" Type="http://schemas.openxmlformats.org/officeDocument/2006/relationships/slide" Target="slide392.xml"/><Relationship Id="rId4" Type="http://schemas.openxmlformats.org/officeDocument/2006/relationships/slide" Target="slide358.xml"/><Relationship Id="rId9" Type="http://schemas.openxmlformats.org/officeDocument/2006/relationships/slide" Target="slide390.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4.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6.xml"/></Relationships>
</file>

<file path=ppt/slides/_rels/slide378.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274.xml"/><Relationship Id="rId1" Type="http://schemas.openxmlformats.org/officeDocument/2006/relationships/slideLayout" Target="../slideLayouts/slideLayout6.xml"/></Relationships>
</file>

<file path=ppt/slides/_rels/slide379.xml.rels><?xml version="1.0" encoding="UTF-8" standalone="yes"?>
<Relationships xmlns="http://schemas.openxmlformats.org/package/2006/relationships"><Relationship Id="rId3" Type="http://schemas.openxmlformats.org/officeDocument/2006/relationships/notesSlide" Target="../notesSlides/notesSlide275.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136.png"/><Relationship Id="rId4" Type="http://schemas.openxmlformats.org/officeDocument/2006/relationships/oleObject" Target="../embeddings/oleObject24.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285.xml"/><Relationship Id="rId1" Type="http://schemas.openxmlformats.org/officeDocument/2006/relationships/slideLayout" Target="../slideLayouts/slideLayout6.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287.xml"/><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3" Type="http://schemas.openxmlformats.org/officeDocument/2006/relationships/notesSlide" Target="../notesSlides/notesSlide291.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139.png"/><Relationship Id="rId4" Type="http://schemas.openxmlformats.org/officeDocument/2006/relationships/oleObject" Target="../embeddings/oleObject25.bin"/></Relationships>
</file>

<file path=ppt/slides/_rels/slide398.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8" Type="http://schemas.openxmlformats.org/officeDocument/2006/relationships/slide" Target="slide415.xml"/><Relationship Id="rId3" Type="http://schemas.openxmlformats.org/officeDocument/2006/relationships/hyperlink" Target="https://www.usability-in-germany.de/glossar/usability-evaluation" TargetMode="External"/><Relationship Id="rId7" Type="http://schemas.openxmlformats.org/officeDocument/2006/relationships/slide" Target="slide412.xml"/><Relationship Id="rId2" Type="http://schemas.openxmlformats.org/officeDocument/2006/relationships/notesSlide" Target="../notesSlides/notesSlide293.xml"/><Relationship Id="rId1" Type="http://schemas.openxmlformats.org/officeDocument/2006/relationships/slideLayout" Target="../slideLayouts/slideLayout2.xml"/><Relationship Id="rId6" Type="http://schemas.openxmlformats.org/officeDocument/2006/relationships/slide" Target="slide400.xml"/><Relationship Id="rId5" Type="http://schemas.openxmlformats.org/officeDocument/2006/relationships/slide" Target="slide403.xml"/><Relationship Id="rId4" Type="http://schemas.openxmlformats.org/officeDocument/2006/relationships/hyperlink" Target="https://webstandards.hhs.gov/guidelin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3" Type="http://schemas.openxmlformats.org/officeDocument/2006/relationships/image" Target="../media/image140.wmf"/><Relationship Id="rId2" Type="http://schemas.openxmlformats.org/officeDocument/2006/relationships/notesSlide" Target="../notesSlides/notesSlide297.xml"/><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2" Type="http://schemas.openxmlformats.org/officeDocument/2006/relationships/image" Target="../media/image141.jpeg"/><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0.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3" Type="http://schemas.openxmlformats.org/officeDocument/2006/relationships/notesSlide" Target="../notesSlides/notesSlide315.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142.png"/><Relationship Id="rId4" Type="http://schemas.openxmlformats.org/officeDocument/2006/relationships/oleObject" Target="../embeddings/oleObject26.bin"/></Relationships>
</file>

<file path=ppt/slides/_rels/slide423.xml.rels><?xml version="1.0" encoding="UTF-8" standalone="yes"?>
<Relationships xmlns="http://schemas.openxmlformats.org/package/2006/relationships"><Relationship Id="rId8" Type="http://schemas.openxmlformats.org/officeDocument/2006/relationships/slide" Target="slide477.xml"/><Relationship Id="rId3" Type="http://schemas.openxmlformats.org/officeDocument/2006/relationships/slide" Target="slide424.xml"/><Relationship Id="rId7" Type="http://schemas.openxmlformats.org/officeDocument/2006/relationships/slide" Target="slide456.xml"/><Relationship Id="rId12" Type="http://schemas.openxmlformats.org/officeDocument/2006/relationships/slide" Target="slide448.xml"/><Relationship Id="rId2" Type="http://schemas.openxmlformats.org/officeDocument/2006/relationships/notesSlide" Target="../notesSlides/notesSlide316.xml"/><Relationship Id="rId1" Type="http://schemas.openxmlformats.org/officeDocument/2006/relationships/slideLayout" Target="../slideLayouts/slideLayout2.xml"/><Relationship Id="rId6" Type="http://schemas.openxmlformats.org/officeDocument/2006/relationships/slide" Target="slide495.xml"/><Relationship Id="rId11" Type="http://schemas.openxmlformats.org/officeDocument/2006/relationships/slide" Target="slide523.xml"/><Relationship Id="rId5" Type="http://schemas.openxmlformats.org/officeDocument/2006/relationships/slide" Target="slide433.xml"/><Relationship Id="rId10" Type="http://schemas.openxmlformats.org/officeDocument/2006/relationships/slide" Target="slide519.xml"/><Relationship Id="rId4" Type="http://schemas.openxmlformats.org/officeDocument/2006/relationships/slide" Target="slide426.xml"/><Relationship Id="rId9" Type="http://schemas.openxmlformats.org/officeDocument/2006/relationships/slide" Target="slide512.xml"/></Relationships>
</file>

<file path=ppt/slides/_rels/slide424.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326.xml"/><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3" Type="http://schemas.openxmlformats.org/officeDocument/2006/relationships/hyperlink" Target="http://site.mockito.org/" TargetMode="External"/><Relationship Id="rId2" Type="http://schemas.openxmlformats.org/officeDocument/2006/relationships/notesSlide" Target="../notesSlides/notesSlide345.xml"/><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0.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15.xml"/></Relationships>
</file>

<file path=ppt/slides/_rels/slide462.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15.xml"/></Relationships>
</file>

<file path=ppt/slides/_rels/slide464.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15.xml"/></Relationships>
</file>

<file path=ppt/slides/_rels/slide466.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3" Type="http://schemas.openxmlformats.org/officeDocument/2006/relationships/image" Target="../media/image144.wmf"/><Relationship Id="rId2" Type="http://schemas.openxmlformats.org/officeDocument/2006/relationships/notesSlide" Target="../notesSlides/notesSlide369.xml"/><Relationship Id="rId1" Type="http://schemas.openxmlformats.org/officeDocument/2006/relationships/slideLayout" Target="../slideLayouts/slideLayout12.xml"/></Relationships>
</file>

<file path=ppt/slides/_rels/slide479.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80.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3" Type="http://schemas.openxmlformats.org/officeDocument/2006/relationships/image" Target="../media/image145.wmf"/><Relationship Id="rId2" Type="http://schemas.openxmlformats.org/officeDocument/2006/relationships/notesSlide" Target="../notesSlides/notesSlide372.xml"/><Relationship Id="rId1" Type="http://schemas.openxmlformats.org/officeDocument/2006/relationships/slideLayout" Target="../slideLayouts/slideLayout12.xml"/></Relationships>
</file>

<file path=ppt/slides/_rels/slide482.xml.rels><?xml version="1.0" encoding="UTF-8" standalone="yes"?>
<Relationships xmlns="http://schemas.openxmlformats.org/package/2006/relationships"><Relationship Id="rId3" Type="http://schemas.openxmlformats.org/officeDocument/2006/relationships/image" Target="../media/image145.wmf"/><Relationship Id="rId2" Type="http://schemas.openxmlformats.org/officeDocument/2006/relationships/notesSlide" Target="../notesSlides/notesSlide373.xml"/><Relationship Id="rId1" Type="http://schemas.openxmlformats.org/officeDocument/2006/relationships/slideLayout" Target="../slideLayouts/slideLayout12.xml"/></Relationships>
</file>

<file path=ppt/slides/_rels/slide483.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3" Type="http://schemas.openxmlformats.org/officeDocument/2006/relationships/notesSlide" Target="../notesSlides/notesSlide375.xml"/><Relationship Id="rId2" Type="http://schemas.openxmlformats.org/officeDocument/2006/relationships/slideLayout" Target="../slideLayouts/slideLayout12.xml"/><Relationship Id="rId1" Type="http://schemas.openxmlformats.org/officeDocument/2006/relationships/vmlDrawing" Target="../drawings/vmlDrawing20.vml"/><Relationship Id="rId5" Type="http://schemas.openxmlformats.org/officeDocument/2006/relationships/image" Target="../media/image146.png"/><Relationship Id="rId4" Type="http://schemas.openxmlformats.org/officeDocument/2006/relationships/oleObject" Target="../embeddings/oleObject27.bin"/></Relationships>
</file>

<file path=ppt/slides/_rels/slide485.xml.rels><?xml version="1.0" encoding="UTF-8" standalone="yes"?>
<Relationships xmlns="http://schemas.openxmlformats.org/package/2006/relationships"><Relationship Id="rId2" Type="http://schemas.openxmlformats.org/officeDocument/2006/relationships/notesSlide" Target="../notesSlides/notesSlide376.xml"/><Relationship Id="rId1" Type="http://schemas.openxmlformats.org/officeDocument/2006/relationships/slideLayout" Target="../slideLayouts/slideLayout14.xml"/></Relationships>
</file>

<file path=ppt/slides/_rels/slide486.xml.rels><?xml version="1.0" encoding="UTF-8" standalone="yes"?>
<Relationships xmlns="http://schemas.openxmlformats.org/package/2006/relationships"><Relationship Id="rId2" Type="http://schemas.openxmlformats.org/officeDocument/2006/relationships/notesSlide" Target="../notesSlides/notesSlide377.xml"/><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2" Type="http://schemas.openxmlformats.org/officeDocument/2006/relationships/notesSlide" Target="../notesSlides/notesSlide378.xml"/><Relationship Id="rId1" Type="http://schemas.openxmlformats.org/officeDocument/2006/relationships/slideLayout" Target="../slideLayouts/slideLayout14.xml"/></Relationships>
</file>

<file path=ppt/slides/_rels/slide488.xml.rels><?xml version="1.0" encoding="UTF-8" standalone="yes"?>
<Relationships xmlns="http://schemas.openxmlformats.org/package/2006/relationships"><Relationship Id="rId2" Type="http://schemas.openxmlformats.org/officeDocument/2006/relationships/notesSlide" Target="../notesSlides/notesSlide379.xml"/><Relationship Id="rId1" Type="http://schemas.openxmlformats.org/officeDocument/2006/relationships/slideLayout" Target="../slideLayouts/slideLayout6.xml"/></Relationships>
</file>

<file path=ppt/slides/_rels/slide489.xml.rels><?xml version="1.0" encoding="UTF-8" standalone="yes"?>
<Relationships xmlns="http://schemas.openxmlformats.org/package/2006/relationships"><Relationship Id="rId2" Type="http://schemas.openxmlformats.org/officeDocument/2006/relationships/notesSlide" Target="../notesSlides/notesSlide38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2" Type="http://schemas.openxmlformats.org/officeDocument/2006/relationships/notesSlide" Target="../notesSlides/notesSlide381.xml"/><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2" Type="http://schemas.openxmlformats.org/officeDocument/2006/relationships/notesSlide" Target="../notesSlides/notesSlide382.xml"/><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2" Type="http://schemas.openxmlformats.org/officeDocument/2006/relationships/notesSlide" Target="../notesSlides/notesSlide383.xml"/><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2" Type="http://schemas.openxmlformats.org/officeDocument/2006/relationships/notesSlide" Target="../notesSlides/notesSlide384.xml"/><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2" Type="http://schemas.openxmlformats.org/officeDocument/2006/relationships/notesSlide" Target="../notesSlides/notesSlide385.xml"/><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2" Type="http://schemas.openxmlformats.org/officeDocument/2006/relationships/notesSlide" Target="../notesSlides/notesSlide38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tmp/bsp/process/workflow/ovu_req.htm" TargetMode="External"/><Relationship Id="rId13" Type="http://schemas.openxmlformats.org/officeDocument/2006/relationships/image" Target="../media/image19.png"/><Relationship Id="rId18" Type="http://schemas.openxmlformats.org/officeDocument/2006/relationships/hyperlink" Target="../tmp/bsp/process/workflow/ovu_cm.htm" TargetMode="External"/><Relationship Id="rId3" Type="http://schemas.openxmlformats.org/officeDocument/2006/relationships/image" Target="../media/image14.png"/><Relationship Id="rId21" Type="http://schemas.openxmlformats.org/officeDocument/2006/relationships/image" Target="../media/image23.png"/><Relationship Id="rId7" Type="http://schemas.openxmlformats.org/officeDocument/2006/relationships/image" Target="../media/image16.png"/><Relationship Id="rId12" Type="http://schemas.openxmlformats.org/officeDocument/2006/relationships/hyperlink" Target="../tmp/bsp/process/workflow/ovu_impl.htm" TargetMode="External"/><Relationship Id="rId17" Type="http://schemas.openxmlformats.org/officeDocument/2006/relationships/image" Target="../media/image21.png"/><Relationship Id="rId2" Type="http://schemas.openxmlformats.org/officeDocument/2006/relationships/notesSlide" Target="../notesSlides/notesSlide47.xml"/><Relationship Id="rId16" Type="http://schemas.openxmlformats.org/officeDocument/2006/relationships/hyperlink" Target="../tmp/bsp/process/workflow/ovu_dep.htm" TargetMode="External"/><Relationship Id="rId20" Type="http://schemas.openxmlformats.org/officeDocument/2006/relationships/hyperlink" Target="../tmp/bsp/process/workflow/ovu_mgm.htm" TargetMode="External"/><Relationship Id="rId1" Type="http://schemas.openxmlformats.org/officeDocument/2006/relationships/slideLayout" Target="../slideLayouts/slideLayout6.xml"/><Relationship Id="rId6" Type="http://schemas.openxmlformats.org/officeDocument/2006/relationships/hyperlink" Target="../tmp/bsp/process/workflow/ovu_busm.htm" TargetMode="External"/><Relationship Id="rId11" Type="http://schemas.openxmlformats.org/officeDocument/2006/relationships/image" Target="../media/image18.png"/><Relationship Id="rId24" Type="http://schemas.openxmlformats.org/officeDocument/2006/relationships/image" Target="../media/image25.wmf"/><Relationship Id="rId5" Type="http://schemas.openxmlformats.org/officeDocument/2006/relationships/hyperlink" Target="itrwkfls/iwf_iwfs.htm" TargetMode="External"/><Relationship Id="rId15" Type="http://schemas.openxmlformats.org/officeDocument/2006/relationships/image" Target="../media/image20.png"/><Relationship Id="rId23" Type="http://schemas.openxmlformats.org/officeDocument/2006/relationships/image" Target="../media/image24.png"/><Relationship Id="rId10" Type="http://schemas.openxmlformats.org/officeDocument/2006/relationships/hyperlink" Target="../tmp/bsp/process/workflow/ovu_and.htm" TargetMode="External"/><Relationship Id="rId19"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17.png"/><Relationship Id="rId14" Type="http://schemas.openxmlformats.org/officeDocument/2006/relationships/hyperlink" Target="../tmp/bsp/process/workflow/ovu_test.htm" TargetMode="External"/><Relationship Id="rId22" Type="http://schemas.openxmlformats.org/officeDocument/2006/relationships/hyperlink" Target="../tmp/bsp/process/workflow/ovu_env.htm" TargetMode="External"/></Relationships>
</file>

<file path=ppt/slides/_rels/slide500.xml.rels><?xml version="1.0" encoding="UTF-8" standalone="yes"?>
<Relationships xmlns="http://schemas.openxmlformats.org/package/2006/relationships"><Relationship Id="rId2" Type="http://schemas.openxmlformats.org/officeDocument/2006/relationships/notesSlide" Target="../notesSlides/notesSlide387.xml"/><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2" Type="http://schemas.openxmlformats.org/officeDocument/2006/relationships/notesSlide" Target="../notesSlides/notesSlide388.xml"/><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2" Type="http://schemas.openxmlformats.org/officeDocument/2006/relationships/notesSlide" Target="../notesSlides/notesSlide389.xml"/><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2" Type="http://schemas.openxmlformats.org/officeDocument/2006/relationships/notesSlide" Target="../notesSlides/notesSlide390.xml"/><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2" Type="http://schemas.openxmlformats.org/officeDocument/2006/relationships/notesSlide" Target="../notesSlides/notesSlide391.xml"/><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2" Type="http://schemas.openxmlformats.org/officeDocument/2006/relationships/notesSlide" Target="../notesSlides/notesSlide392.xml"/><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2" Type="http://schemas.openxmlformats.org/officeDocument/2006/relationships/notesSlide" Target="../notesSlides/notesSlide393.xml"/><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2" Type="http://schemas.openxmlformats.org/officeDocument/2006/relationships/notesSlide" Target="../notesSlides/notesSlide394.xml"/><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2" Type="http://schemas.openxmlformats.org/officeDocument/2006/relationships/notesSlide" Target="../notesSlides/notesSlide395.xml"/><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3" Type="http://schemas.openxmlformats.org/officeDocument/2006/relationships/hyperlink" Target="http://jakarta.apache.org/jmeter/" TargetMode="External"/><Relationship Id="rId2" Type="http://schemas.openxmlformats.org/officeDocument/2006/relationships/notesSlide" Target="../notesSlides/notesSlide39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3" Type="http://schemas.openxmlformats.org/officeDocument/2006/relationships/hyperlink" Target="http://www.seleniumhq.org/" TargetMode="External"/><Relationship Id="rId2" Type="http://schemas.openxmlformats.org/officeDocument/2006/relationships/notesSlide" Target="../notesSlides/notesSlide397.xml"/><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2" Type="http://schemas.openxmlformats.org/officeDocument/2006/relationships/notesSlide" Target="../notesSlides/notesSlide398.xml"/><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2" Type="http://schemas.openxmlformats.org/officeDocument/2006/relationships/notesSlide" Target="../notesSlides/notesSlide399.xml"/><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2" Type="http://schemas.openxmlformats.org/officeDocument/2006/relationships/notesSlide" Target="../notesSlides/notesSlide400.xml"/><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2" Type="http://schemas.openxmlformats.org/officeDocument/2006/relationships/notesSlide" Target="../notesSlides/notesSlide401.xml"/><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2" Type="http://schemas.openxmlformats.org/officeDocument/2006/relationships/notesSlide" Target="../notesSlides/notesSlide402.xml"/><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2" Type="http://schemas.openxmlformats.org/officeDocument/2006/relationships/notesSlide" Target="../notesSlides/notesSlide403.xml"/><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2" Type="http://schemas.openxmlformats.org/officeDocument/2006/relationships/notesSlide" Target="../notesSlides/notesSlide404.xml"/><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2" Type="http://schemas.openxmlformats.org/officeDocument/2006/relationships/notesSlide" Target="../notesSlides/notesSlide405.xml"/><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2" Type="http://schemas.openxmlformats.org/officeDocument/2006/relationships/notesSlide" Target="../notesSlides/notesSlide40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20.xml.rels><?xml version="1.0" encoding="UTF-8" standalone="yes"?>
<Relationships xmlns="http://schemas.openxmlformats.org/package/2006/relationships"><Relationship Id="rId2" Type="http://schemas.openxmlformats.org/officeDocument/2006/relationships/notesSlide" Target="../notesSlides/notesSlide407.xml"/><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3" Type="http://schemas.openxmlformats.org/officeDocument/2006/relationships/notesSlide" Target="../notesSlides/notesSlide408.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147.png"/><Relationship Id="rId4" Type="http://schemas.openxmlformats.org/officeDocument/2006/relationships/oleObject" Target="../embeddings/oleObject28.bin"/></Relationships>
</file>

<file path=ppt/slides/_rels/slide522.xml.rels><?xml version="1.0" encoding="UTF-8" standalone="yes"?>
<Relationships xmlns="http://schemas.openxmlformats.org/package/2006/relationships"><Relationship Id="rId2" Type="http://schemas.openxmlformats.org/officeDocument/2006/relationships/notesSlide" Target="../notesSlides/notesSlide409.xml"/><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2" Type="http://schemas.openxmlformats.org/officeDocument/2006/relationships/notesSlide" Target="../notesSlides/notesSlide410.xml"/><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2" Type="http://schemas.openxmlformats.org/officeDocument/2006/relationships/notesSlide" Target="../notesSlides/notesSlide411.xml"/><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3" Type="http://schemas.openxmlformats.org/officeDocument/2006/relationships/notesSlide" Target="../notesSlides/notesSlide412.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148.png"/><Relationship Id="rId4" Type="http://schemas.openxmlformats.org/officeDocument/2006/relationships/oleObject" Target="../embeddings/oleObject29.bin"/></Relationships>
</file>

<file path=ppt/slides/_rels/slide526.xml.rels><?xml version="1.0" encoding="UTF-8" standalone="yes"?>
<Relationships xmlns="http://schemas.openxmlformats.org/package/2006/relationships"><Relationship Id="rId3" Type="http://schemas.openxmlformats.org/officeDocument/2006/relationships/notesSlide" Target="../notesSlides/notesSlide413.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149.png"/><Relationship Id="rId4" Type="http://schemas.openxmlformats.org/officeDocument/2006/relationships/oleObject" Target="../embeddings/oleObject30.bin"/></Relationships>
</file>

<file path=ppt/slides/_rels/slide527.xml.rels><?xml version="1.0" encoding="UTF-8" standalone="yes"?>
<Relationships xmlns="http://schemas.openxmlformats.org/package/2006/relationships"><Relationship Id="rId3" Type="http://schemas.openxmlformats.org/officeDocument/2006/relationships/notesSlide" Target="../notesSlides/notesSlide414.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150.png"/><Relationship Id="rId4" Type="http://schemas.openxmlformats.org/officeDocument/2006/relationships/oleObject" Target="../embeddings/oleObject31.bin"/></Relationships>
</file>

<file path=ppt/slides/_rels/slide528.xml.rels><?xml version="1.0" encoding="UTF-8" standalone="yes"?>
<Relationships xmlns="http://schemas.openxmlformats.org/package/2006/relationships"><Relationship Id="rId2" Type="http://schemas.openxmlformats.org/officeDocument/2006/relationships/notesSlide" Target="../notesSlides/notesSlide415.xml"/><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2" Type="http://schemas.openxmlformats.org/officeDocument/2006/relationships/notesSlide" Target="../notesSlides/notesSlide4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2" Type="http://schemas.openxmlformats.org/officeDocument/2006/relationships/notesSlide" Target="../notesSlides/notesSlide417.xml"/><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8" Type="http://schemas.openxmlformats.org/officeDocument/2006/relationships/slide" Target="slide606.xml"/><Relationship Id="rId3" Type="http://schemas.openxmlformats.org/officeDocument/2006/relationships/slide" Target="slide552.xml"/><Relationship Id="rId7" Type="http://schemas.openxmlformats.org/officeDocument/2006/relationships/slide" Target="slide594.xml"/><Relationship Id="rId2" Type="http://schemas.openxmlformats.org/officeDocument/2006/relationships/notesSlide" Target="../notesSlides/notesSlide418.xml"/><Relationship Id="rId1" Type="http://schemas.openxmlformats.org/officeDocument/2006/relationships/slideLayout" Target="../slideLayouts/slideLayout2.xml"/><Relationship Id="rId6" Type="http://schemas.openxmlformats.org/officeDocument/2006/relationships/slide" Target="slide565.xml"/><Relationship Id="rId5" Type="http://schemas.openxmlformats.org/officeDocument/2006/relationships/slide" Target="slide538.xml"/><Relationship Id="rId4" Type="http://schemas.openxmlformats.org/officeDocument/2006/relationships/slide" Target="slide532.xml"/></Relationships>
</file>

<file path=ppt/slides/_rels/slide532.xml.rels><?xml version="1.0" encoding="UTF-8" standalone="yes"?>
<Relationships xmlns="http://schemas.openxmlformats.org/package/2006/relationships"><Relationship Id="rId3" Type="http://schemas.openxmlformats.org/officeDocument/2006/relationships/image" Target="../media/image151.wmf"/><Relationship Id="rId2" Type="http://schemas.openxmlformats.org/officeDocument/2006/relationships/notesSlide" Target="../notesSlides/notesSlide419.xml"/><Relationship Id="rId1" Type="http://schemas.openxmlformats.org/officeDocument/2006/relationships/slideLayout" Target="../slideLayouts/slideLayout2.xml"/></Relationships>
</file>

<file path=ppt/slides/_rels/slide533.xml.rels><?xml version="1.0" encoding="UTF-8" standalone="yes"?>
<Relationships xmlns="http://schemas.openxmlformats.org/package/2006/relationships"><Relationship Id="rId2" Type="http://schemas.openxmlformats.org/officeDocument/2006/relationships/notesSlide" Target="../notesSlides/notesSlide420.xml"/><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2" Type="http://schemas.openxmlformats.org/officeDocument/2006/relationships/notesSlide" Target="../notesSlides/notesSlide421.xml"/><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3" Type="http://schemas.openxmlformats.org/officeDocument/2006/relationships/image" Target="../media/image152.wmf"/><Relationship Id="rId2" Type="http://schemas.openxmlformats.org/officeDocument/2006/relationships/notesSlide" Target="../notesSlides/notesSlide422.xml"/><Relationship Id="rId1" Type="http://schemas.openxmlformats.org/officeDocument/2006/relationships/slideLayout" Target="../slideLayouts/slideLayout6.xml"/></Relationships>
</file>

<file path=ppt/slides/_rels/slide536.xml.rels><?xml version="1.0" encoding="UTF-8" standalone="yes"?>
<Relationships xmlns="http://schemas.openxmlformats.org/package/2006/relationships"><Relationship Id="rId2" Type="http://schemas.openxmlformats.org/officeDocument/2006/relationships/notesSlide" Target="../notesSlides/notesSlide423.xml"/><Relationship Id="rId1" Type="http://schemas.openxmlformats.org/officeDocument/2006/relationships/slideLayout" Target="../slideLayouts/slideLayout2.xml"/></Relationships>
</file>

<file path=ppt/slides/_rels/slide537.xml.rels><?xml version="1.0" encoding="UTF-8" standalone="yes"?>
<Relationships xmlns="http://schemas.openxmlformats.org/package/2006/relationships"><Relationship Id="rId2" Type="http://schemas.openxmlformats.org/officeDocument/2006/relationships/notesSlide" Target="../notesSlides/notesSlide424.xml"/><Relationship Id="rId1" Type="http://schemas.openxmlformats.org/officeDocument/2006/relationships/slideLayout" Target="../slideLayouts/slideLayout2.xml"/></Relationships>
</file>

<file path=ppt/slides/_rels/slide538.xml.rels><?xml version="1.0" encoding="UTF-8" standalone="yes"?>
<Relationships xmlns="http://schemas.openxmlformats.org/package/2006/relationships"><Relationship Id="rId2" Type="http://schemas.openxmlformats.org/officeDocument/2006/relationships/notesSlide" Target="../notesSlides/notesSlide425.xml"/><Relationship Id="rId1" Type="http://schemas.openxmlformats.org/officeDocument/2006/relationships/slideLayout" Target="../slideLayouts/slideLayout2.xml"/></Relationships>
</file>

<file path=ppt/slides/_rels/slide539.xml.rels><?xml version="1.0" encoding="UTF-8" standalone="yes"?>
<Relationships xmlns="http://schemas.openxmlformats.org/package/2006/relationships"><Relationship Id="rId2" Type="http://schemas.openxmlformats.org/officeDocument/2006/relationships/notesSlide" Target="../notesSlides/notesSlide4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0.xml.rels><?xml version="1.0" encoding="UTF-8" standalone="yes"?>
<Relationships xmlns="http://schemas.openxmlformats.org/package/2006/relationships"><Relationship Id="rId2" Type="http://schemas.openxmlformats.org/officeDocument/2006/relationships/notesSlide" Target="../notesSlides/notesSlide427.xml"/><Relationship Id="rId1" Type="http://schemas.openxmlformats.org/officeDocument/2006/relationships/slideLayout" Target="../slideLayouts/slideLayout2.xml"/></Relationships>
</file>

<file path=ppt/slides/_rels/slide541.xml.rels><?xml version="1.0" encoding="UTF-8" standalone="yes"?>
<Relationships xmlns="http://schemas.openxmlformats.org/package/2006/relationships"><Relationship Id="rId2" Type="http://schemas.openxmlformats.org/officeDocument/2006/relationships/notesSlide" Target="../notesSlides/notesSlide428.xml"/><Relationship Id="rId1" Type="http://schemas.openxmlformats.org/officeDocument/2006/relationships/slideLayout" Target="../slideLayouts/slideLayout2.xml"/></Relationships>
</file>

<file path=ppt/slides/_rels/slide542.xml.rels><?xml version="1.0" encoding="UTF-8" standalone="yes"?>
<Relationships xmlns="http://schemas.openxmlformats.org/package/2006/relationships"><Relationship Id="rId2" Type="http://schemas.openxmlformats.org/officeDocument/2006/relationships/notesSlide" Target="../notesSlides/notesSlide429.xml"/><Relationship Id="rId1" Type="http://schemas.openxmlformats.org/officeDocument/2006/relationships/slideLayout" Target="../slideLayouts/slideLayout2.xml"/></Relationships>
</file>

<file path=ppt/slides/_rels/slide543.xml.rels><?xml version="1.0" encoding="UTF-8" standalone="yes"?>
<Relationships xmlns="http://schemas.openxmlformats.org/package/2006/relationships"><Relationship Id="rId2" Type="http://schemas.openxmlformats.org/officeDocument/2006/relationships/notesSlide" Target="../notesSlides/notesSlide430.xml"/><Relationship Id="rId1" Type="http://schemas.openxmlformats.org/officeDocument/2006/relationships/slideLayout" Target="../slideLayouts/slideLayout2.xml"/></Relationships>
</file>

<file path=ppt/slides/_rels/slide544.xml.rels><?xml version="1.0" encoding="UTF-8" standalone="yes"?>
<Relationships xmlns="http://schemas.openxmlformats.org/package/2006/relationships"><Relationship Id="rId2" Type="http://schemas.openxmlformats.org/officeDocument/2006/relationships/notesSlide" Target="../notesSlides/notesSlide431.xml"/><Relationship Id="rId1" Type="http://schemas.openxmlformats.org/officeDocument/2006/relationships/slideLayout" Target="../slideLayouts/slideLayout2.xml"/></Relationships>
</file>

<file path=ppt/slides/_rels/slide545.xml.rels><?xml version="1.0" encoding="UTF-8" standalone="yes"?>
<Relationships xmlns="http://schemas.openxmlformats.org/package/2006/relationships"><Relationship Id="rId2" Type="http://schemas.openxmlformats.org/officeDocument/2006/relationships/notesSlide" Target="../notesSlides/notesSlide432.xml"/><Relationship Id="rId1" Type="http://schemas.openxmlformats.org/officeDocument/2006/relationships/slideLayout" Target="../slideLayouts/slideLayout2.xml"/></Relationships>
</file>

<file path=ppt/slides/_rels/slide546.xml.rels><?xml version="1.0" encoding="UTF-8" standalone="yes"?>
<Relationships xmlns="http://schemas.openxmlformats.org/package/2006/relationships"><Relationship Id="rId2" Type="http://schemas.openxmlformats.org/officeDocument/2006/relationships/notesSlide" Target="../notesSlides/notesSlide433.xml"/><Relationship Id="rId1" Type="http://schemas.openxmlformats.org/officeDocument/2006/relationships/slideLayout" Target="../slideLayouts/slideLayout2.xml"/></Relationships>
</file>

<file path=ppt/slides/_rels/slide547.xml.rels><?xml version="1.0" encoding="UTF-8" standalone="yes"?>
<Relationships xmlns="http://schemas.openxmlformats.org/package/2006/relationships"><Relationship Id="rId2" Type="http://schemas.openxmlformats.org/officeDocument/2006/relationships/notesSlide" Target="../notesSlides/notesSlide434.xml"/><Relationship Id="rId1" Type="http://schemas.openxmlformats.org/officeDocument/2006/relationships/slideLayout" Target="../slideLayouts/slideLayout2.xml"/></Relationships>
</file>

<file path=ppt/slides/_rels/slide548.xml.rels><?xml version="1.0" encoding="UTF-8" standalone="yes"?>
<Relationships xmlns="http://schemas.openxmlformats.org/package/2006/relationships"><Relationship Id="rId2" Type="http://schemas.openxmlformats.org/officeDocument/2006/relationships/notesSlide" Target="../notesSlides/notesSlide435.xml"/><Relationship Id="rId1" Type="http://schemas.openxmlformats.org/officeDocument/2006/relationships/slideLayout" Target="../slideLayouts/slideLayout2.xml"/></Relationships>
</file>

<file path=ppt/slides/_rels/slide549.xml.rels><?xml version="1.0" encoding="UTF-8" standalone="yes"?>
<Relationships xmlns="http://schemas.openxmlformats.org/package/2006/relationships"><Relationship Id="rId2" Type="http://schemas.openxmlformats.org/officeDocument/2006/relationships/notesSlide" Target="../notesSlides/notesSlide436.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0.xml.rels><?xml version="1.0" encoding="UTF-8" standalone="yes"?>
<Relationships xmlns="http://schemas.openxmlformats.org/package/2006/relationships"><Relationship Id="rId2" Type="http://schemas.openxmlformats.org/officeDocument/2006/relationships/notesSlide" Target="../notesSlides/notesSlide437.xml"/><Relationship Id="rId1" Type="http://schemas.openxmlformats.org/officeDocument/2006/relationships/slideLayout" Target="../slideLayouts/slideLayout2.xml"/></Relationships>
</file>

<file path=ppt/slides/_rels/slide551.xml.rels><?xml version="1.0" encoding="UTF-8" standalone="yes"?>
<Relationships xmlns="http://schemas.openxmlformats.org/package/2006/relationships"><Relationship Id="rId2" Type="http://schemas.openxmlformats.org/officeDocument/2006/relationships/notesSlide" Target="../notesSlides/notesSlide438.xml"/><Relationship Id="rId1" Type="http://schemas.openxmlformats.org/officeDocument/2006/relationships/slideLayout" Target="../slideLayouts/slideLayout2.xml"/></Relationships>
</file>

<file path=ppt/slides/_rels/slide552.xml.rels><?xml version="1.0" encoding="UTF-8" standalone="yes"?>
<Relationships xmlns="http://schemas.openxmlformats.org/package/2006/relationships"><Relationship Id="rId2" Type="http://schemas.openxmlformats.org/officeDocument/2006/relationships/notesSlide" Target="../notesSlides/notesSlide439.xml"/><Relationship Id="rId1" Type="http://schemas.openxmlformats.org/officeDocument/2006/relationships/slideLayout" Target="../slideLayouts/slideLayout2.xml"/></Relationships>
</file>

<file path=ppt/slides/_rels/slide553.xml.rels><?xml version="1.0" encoding="UTF-8" standalone="yes"?>
<Relationships xmlns="http://schemas.openxmlformats.org/package/2006/relationships"><Relationship Id="rId2" Type="http://schemas.openxmlformats.org/officeDocument/2006/relationships/notesSlide" Target="../notesSlides/notesSlide440.xml"/><Relationship Id="rId1" Type="http://schemas.openxmlformats.org/officeDocument/2006/relationships/slideLayout" Target="../slideLayouts/slideLayout2.xml"/></Relationships>
</file>

<file path=ppt/slides/_rels/slide554.xml.rels><?xml version="1.0" encoding="UTF-8" standalone="yes"?>
<Relationships xmlns="http://schemas.openxmlformats.org/package/2006/relationships"><Relationship Id="rId2" Type="http://schemas.openxmlformats.org/officeDocument/2006/relationships/notesSlide" Target="../notesSlides/notesSlide441.xml"/><Relationship Id="rId1" Type="http://schemas.openxmlformats.org/officeDocument/2006/relationships/slideLayout" Target="../slideLayouts/slideLayout2.xml"/></Relationships>
</file>

<file path=ppt/slides/_rels/slide555.xml.rels><?xml version="1.0" encoding="UTF-8" standalone="yes"?>
<Relationships xmlns="http://schemas.openxmlformats.org/package/2006/relationships"><Relationship Id="rId3" Type="http://schemas.openxmlformats.org/officeDocument/2006/relationships/image" Target="../media/image153.wmf"/><Relationship Id="rId2" Type="http://schemas.openxmlformats.org/officeDocument/2006/relationships/notesSlide" Target="../notesSlides/notesSlide442.xml"/><Relationship Id="rId1" Type="http://schemas.openxmlformats.org/officeDocument/2006/relationships/slideLayout" Target="../slideLayouts/slideLayout2.xml"/></Relationships>
</file>

<file path=ppt/slides/_rels/slide556.xml.rels><?xml version="1.0" encoding="UTF-8" standalone="yes"?>
<Relationships xmlns="http://schemas.openxmlformats.org/package/2006/relationships"><Relationship Id="rId2" Type="http://schemas.openxmlformats.org/officeDocument/2006/relationships/notesSlide" Target="../notesSlides/notesSlide443.xml"/><Relationship Id="rId1" Type="http://schemas.openxmlformats.org/officeDocument/2006/relationships/slideLayout" Target="../slideLayouts/slideLayout2.xml"/></Relationships>
</file>

<file path=ppt/slides/_rels/slide557.xml.rels><?xml version="1.0" encoding="UTF-8" standalone="yes"?>
<Relationships xmlns="http://schemas.openxmlformats.org/package/2006/relationships"><Relationship Id="rId2" Type="http://schemas.openxmlformats.org/officeDocument/2006/relationships/notesSlide" Target="../notesSlides/notesSlide444.xml"/><Relationship Id="rId1" Type="http://schemas.openxmlformats.org/officeDocument/2006/relationships/slideLayout" Target="../slideLayouts/slideLayout2.xml"/></Relationships>
</file>

<file path=ppt/slides/_rels/slide558.xml.rels><?xml version="1.0" encoding="UTF-8" standalone="yes"?>
<Relationships xmlns="http://schemas.openxmlformats.org/package/2006/relationships"><Relationship Id="rId3" Type="http://schemas.openxmlformats.org/officeDocument/2006/relationships/image" Target="../media/image154.wmf"/><Relationship Id="rId2" Type="http://schemas.openxmlformats.org/officeDocument/2006/relationships/notesSlide" Target="../notesSlides/notesSlide445.xml"/><Relationship Id="rId1" Type="http://schemas.openxmlformats.org/officeDocument/2006/relationships/slideLayout" Target="../slideLayouts/slideLayout6.xml"/></Relationships>
</file>

<file path=ppt/slides/_rels/slide559.xml.rels><?xml version="1.0" encoding="UTF-8" standalone="yes"?>
<Relationships xmlns="http://schemas.openxmlformats.org/package/2006/relationships"><Relationship Id="rId3" Type="http://schemas.openxmlformats.org/officeDocument/2006/relationships/image" Target="../media/image155.wmf"/><Relationship Id="rId2" Type="http://schemas.openxmlformats.org/officeDocument/2006/relationships/notesSlide" Target="../notesSlides/notesSlide446.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0.xml.rels><?xml version="1.0" encoding="UTF-8" standalone="yes"?>
<Relationships xmlns="http://schemas.openxmlformats.org/package/2006/relationships"><Relationship Id="rId3" Type="http://schemas.openxmlformats.org/officeDocument/2006/relationships/image" Target="../media/image155.wmf"/><Relationship Id="rId2" Type="http://schemas.openxmlformats.org/officeDocument/2006/relationships/notesSlide" Target="../notesSlides/notesSlide447.xml"/><Relationship Id="rId1" Type="http://schemas.openxmlformats.org/officeDocument/2006/relationships/slideLayout" Target="../slideLayouts/slideLayout6.xml"/></Relationships>
</file>

<file path=ppt/slides/_rels/slide561.xml.rels><?xml version="1.0" encoding="UTF-8" standalone="yes"?>
<Relationships xmlns="http://schemas.openxmlformats.org/package/2006/relationships"><Relationship Id="rId2" Type="http://schemas.openxmlformats.org/officeDocument/2006/relationships/notesSlide" Target="../notesSlides/notesSlide448.xml"/><Relationship Id="rId1" Type="http://schemas.openxmlformats.org/officeDocument/2006/relationships/slideLayout" Target="../slideLayouts/slideLayout6.xml"/></Relationships>
</file>

<file path=ppt/slides/_rels/slide562.xml.rels><?xml version="1.0" encoding="UTF-8" standalone="yes"?>
<Relationships xmlns="http://schemas.openxmlformats.org/package/2006/relationships"><Relationship Id="rId2" Type="http://schemas.openxmlformats.org/officeDocument/2006/relationships/image" Target="../media/image156.wmf"/><Relationship Id="rId1" Type="http://schemas.openxmlformats.org/officeDocument/2006/relationships/slideLayout" Target="../slideLayouts/slideLayout6.xml"/></Relationships>
</file>

<file path=ppt/slides/_rels/slide563.xml.rels><?xml version="1.0" encoding="UTF-8" standalone="yes"?>
<Relationships xmlns="http://schemas.openxmlformats.org/package/2006/relationships"><Relationship Id="rId2" Type="http://schemas.openxmlformats.org/officeDocument/2006/relationships/image" Target="../media/image156.wmf"/><Relationship Id="rId1" Type="http://schemas.openxmlformats.org/officeDocument/2006/relationships/slideLayout" Target="../slideLayouts/slideLayout6.xml"/></Relationships>
</file>

<file path=ppt/slides/_rels/slide564.xml.rels><?xml version="1.0" encoding="UTF-8" standalone="yes"?>
<Relationships xmlns="http://schemas.openxmlformats.org/package/2006/relationships"><Relationship Id="rId2" Type="http://schemas.openxmlformats.org/officeDocument/2006/relationships/notesSlide" Target="../notesSlides/notesSlide449.xml"/><Relationship Id="rId1" Type="http://schemas.openxmlformats.org/officeDocument/2006/relationships/slideLayout" Target="../slideLayouts/slideLayout6.xml"/></Relationships>
</file>

<file path=ppt/slides/_rels/slide565.xml.rels><?xml version="1.0" encoding="UTF-8" standalone="yes"?>
<Relationships xmlns="http://schemas.openxmlformats.org/package/2006/relationships"><Relationship Id="rId2" Type="http://schemas.openxmlformats.org/officeDocument/2006/relationships/notesSlide" Target="../notesSlides/notesSlide450.xml"/><Relationship Id="rId1" Type="http://schemas.openxmlformats.org/officeDocument/2006/relationships/slideLayout" Target="../slideLayouts/slideLayout2.xml"/></Relationships>
</file>

<file path=ppt/slides/_rels/slide566.xml.rels><?xml version="1.0" encoding="UTF-8" standalone="yes"?>
<Relationships xmlns="http://schemas.openxmlformats.org/package/2006/relationships"><Relationship Id="rId2" Type="http://schemas.openxmlformats.org/officeDocument/2006/relationships/notesSlide" Target="../notesSlides/notesSlide451.xml"/><Relationship Id="rId1" Type="http://schemas.openxmlformats.org/officeDocument/2006/relationships/slideLayout" Target="../slideLayouts/slideLayout2.xml"/></Relationships>
</file>

<file path=ppt/slides/_rels/slide567.xml.rels><?xml version="1.0" encoding="UTF-8" standalone="yes"?>
<Relationships xmlns="http://schemas.openxmlformats.org/package/2006/relationships"><Relationship Id="rId2" Type="http://schemas.openxmlformats.org/officeDocument/2006/relationships/notesSlide" Target="../notesSlides/notesSlide452.xml"/><Relationship Id="rId1" Type="http://schemas.openxmlformats.org/officeDocument/2006/relationships/slideLayout" Target="../slideLayouts/slideLayout2.xml"/></Relationships>
</file>

<file path=ppt/slides/_rels/slide568.xml.rels><?xml version="1.0" encoding="UTF-8" standalone="yes"?>
<Relationships xmlns="http://schemas.openxmlformats.org/package/2006/relationships"><Relationship Id="rId2" Type="http://schemas.openxmlformats.org/officeDocument/2006/relationships/notesSlide" Target="../notesSlides/notesSlide453.xml"/><Relationship Id="rId1" Type="http://schemas.openxmlformats.org/officeDocument/2006/relationships/slideLayout" Target="../slideLayouts/slideLayout12.xml"/></Relationships>
</file>

<file path=ppt/slides/_rels/slide569.xml.rels><?xml version="1.0" encoding="UTF-8" standalone="yes"?>
<Relationships xmlns="http://schemas.openxmlformats.org/package/2006/relationships"><Relationship Id="rId2" Type="http://schemas.openxmlformats.org/officeDocument/2006/relationships/notesSlide" Target="../notesSlides/notesSlide454.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0.xml.rels><?xml version="1.0" encoding="UTF-8" standalone="yes"?>
<Relationships xmlns="http://schemas.openxmlformats.org/package/2006/relationships"><Relationship Id="rId2" Type="http://schemas.openxmlformats.org/officeDocument/2006/relationships/notesSlide" Target="../notesSlides/notesSlide455.xml"/><Relationship Id="rId1" Type="http://schemas.openxmlformats.org/officeDocument/2006/relationships/slideLayout" Target="../slideLayouts/slideLayout13.xml"/></Relationships>
</file>

<file path=ppt/slides/_rels/slide571.xml.rels><?xml version="1.0" encoding="UTF-8" standalone="yes"?>
<Relationships xmlns="http://schemas.openxmlformats.org/package/2006/relationships"><Relationship Id="rId3" Type="http://schemas.openxmlformats.org/officeDocument/2006/relationships/image" Target="../media/image157.wmf"/><Relationship Id="rId2" Type="http://schemas.openxmlformats.org/officeDocument/2006/relationships/notesSlide" Target="../notesSlides/notesSlide456.xml"/><Relationship Id="rId1" Type="http://schemas.openxmlformats.org/officeDocument/2006/relationships/slideLayout" Target="../slideLayouts/slideLayout6.xml"/></Relationships>
</file>

<file path=ppt/slides/_rels/slide572.xml.rels><?xml version="1.0" encoding="UTF-8" standalone="yes"?>
<Relationships xmlns="http://schemas.openxmlformats.org/package/2006/relationships"><Relationship Id="rId2" Type="http://schemas.openxmlformats.org/officeDocument/2006/relationships/notesSlide" Target="../notesSlides/notesSlide457.xml"/><Relationship Id="rId1" Type="http://schemas.openxmlformats.org/officeDocument/2006/relationships/slideLayout" Target="../slideLayouts/slideLayout2.xml"/></Relationships>
</file>

<file path=ppt/slides/_rels/slide573.xml.rels><?xml version="1.0" encoding="UTF-8" standalone="yes"?>
<Relationships xmlns="http://schemas.openxmlformats.org/package/2006/relationships"><Relationship Id="rId2" Type="http://schemas.openxmlformats.org/officeDocument/2006/relationships/notesSlide" Target="../notesSlides/notesSlide458.xml"/><Relationship Id="rId1" Type="http://schemas.openxmlformats.org/officeDocument/2006/relationships/slideLayout" Target="../slideLayouts/slideLayout2.xml"/></Relationships>
</file>

<file path=ppt/slides/_rels/slide574.xml.rels><?xml version="1.0" encoding="UTF-8" standalone="yes"?>
<Relationships xmlns="http://schemas.openxmlformats.org/package/2006/relationships"><Relationship Id="rId3" Type="http://schemas.openxmlformats.org/officeDocument/2006/relationships/notesSlide" Target="../notesSlides/notesSlide459.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158.png"/><Relationship Id="rId4" Type="http://schemas.openxmlformats.org/officeDocument/2006/relationships/oleObject" Target="../embeddings/oleObject32.bin"/></Relationships>
</file>

<file path=ppt/slides/_rels/slide575.xml.rels><?xml version="1.0" encoding="UTF-8" standalone="yes"?>
<Relationships xmlns="http://schemas.openxmlformats.org/package/2006/relationships"><Relationship Id="rId3" Type="http://schemas.openxmlformats.org/officeDocument/2006/relationships/notesSlide" Target="../notesSlides/notesSlide460.xml"/><Relationship Id="rId7" Type="http://schemas.openxmlformats.org/officeDocument/2006/relationships/image" Target="../media/image159.png"/><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34.bin"/><Relationship Id="rId5" Type="http://schemas.openxmlformats.org/officeDocument/2006/relationships/image" Target="../media/image158.png"/><Relationship Id="rId4" Type="http://schemas.openxmlformats.org/officeDocument/2006/relationships/oleObject" Target="../embeddings/oleObject33.bin"/></Relationships>
</file>

<file path=ppt/slides/_rels/slide576.xml.rels><?xml version="1.0" encoding="UTF-8" standalone="yes"?>
<Relationships xmlns="http://schemas.openxmlformats.org/package/2006/relationships"><Relationship Id="rId2" Type="http://schemas.openxmlformats.org/officeDocument/2006/relationships/notesSlide" Target="../notesSlides/notesSlide461.xml"/><Relationship Id="rId1" Type="http://schemas.openxmlformats.org/officeDocument/2006/relationships/slideLayout" Target="../slideLayouts/slideLayout13.xml"/></Relationships>
</file>

<file path=ppt/slides/_rels/slide577.xml.rels><?xml version="1.0" encoding="UTF-8" standalone="yes"?>
<Relationships xmlns="http://schemas.openxmlformats.org/package/2006/relationships"><Relationship Id="rId2" Type="http://schemas.openxmlformats.org/officeDocument/2006/relationships/notesSlide" Target="../notesSlides/notesSlide462.xml"/><Relationship Id="rId1" Type="http://schemas.openxmlformats.org/officeDocument/2006/relationships/slideLayout" Target="../slideLayouts/slideLayout2.xml"/></Relationships>
</file>

<file path=ppt/slides/_rels/slide578.xml.rels><?xml version="1.0" encoding="UTF-8" standalone="yes"?>
<Relationships xmlns="http://schemas.openxmlformats.org/package/2006/relationships"><Relationship Id="rId2" Type="http://schemas.openxmlformats.org/officeDocument/2006/relationships/notesSlide" Target="../notesSlides/notesSlide463.xml"/><Relationship Id="rId1" Type="http://schemas.openxmlformats.org/officeDocument/2006/relationships/slideLayout" Target="../slideLayouts/slideLayout2.xml"/></Relationships>
</file>

<file path=ppt/slides/_rels/slide579.xml.rels><?xml version="1.0" encoding="UTF-8" standalone="yes"?>
<Relationships xmlns="http://schemas.openxmlformats.org/package/2006/relationships"><Relationship Id="rId3" Type="http://schemas.openxmlformats.org/officeDocument/2006/relationships/image" Target="../media/image160.wmf"/><Relationship Id="rId2" Type="http://schemas.openxmlformats.org/officeDocument/2006/relationships/notesSlide" Target="../notesSlides/notesSlide46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0.xml.rels><?xml version="1.0" encoding="UTF-8" standalone="yes"?>
<Relationships xmlns="http://schemas.openxmlformats.org/package/2006/relationships"><Relationship Id="rId2" Type="http://schemas.openxmlformats.org/officeDocument/2006/relationships/notesSlide" Target="../notesSlides/notesSlide465.xml"/><Relationship Id="rId1" Type="http://schemas.openxmlformats.org/officeDocument/2006/relationships/slideLayout" Target="../slideLayouts/slideLayout2.xml"/></Relationships>
</file>

<file path=ppt/slides/_rels/slide581.xml.rels><?xml version="1.0" encoding="UTF-8" standalone="yes"?>
<Relationships xmlns="http://schemas.openxmlformats.org/package/2006/relationships"><Relationship Id="rId2" Type="http://schemas.openxmlformats.org/officeDocument/2006/relationships/notesSlide" Target="../notesSlides/notesSlide466.xml"/><Relationship Id="rId1" Type="http://schemas.openxmlformats.org/officeDocument/2006/relationships/slideLayout" Target="../slideLayouts/slideLayout2.xml"/></Relationships>
</file>

<file path=ppt/slides/_rels/slide582.xml.rels><?xml version="1.0" encoding="UTF-8" standalone="yes"?>
<Relationships xmlns="http://schemas.openxmlformats.org/package/2006/relationships"><Relationship Id="rId2" Type="http://schemas.openxmlformats.org/officeDocument/2006/relationships/notesSlide" Target="../notesSlides/notesSlide467.xml"/><Relationship Id="rId1" Type="http://schemas.openxmlformats.org/officeDocument/2006/relationships/slideLayout" Target="../slideLayouts/slideLayout2.xml"/></Relationships>
</file>

<file path=ppt/slides/_rels/slide583.xml.rels><?xml version="1.0" encoding="UTF-8" standalone="yes"?>
<Relationships xmlns="http://schemas.openxmlformats.org/package/2006/relationships"><Relationship Id="rId2" Type="http://schemas.openxmlformats.org/officeDocument/2006/relationships/notesSlide" Target="../notesSlides/notesSlide468.xml"/><Relationship Id="rId1" Type="http://schemas.openxmlformats.org/officeDocument/2006/relationships/slideLayout" Target="../slideLayouts/slideLayout2.xml"/></Relationships>
</file>

<file path=ppt/slides/_rels/slide584.xml.rels><?xml version="1.0" encoding="UTF-8" standalone="yes"?>
<Relationships xmlns="http://schemas.openxmlformats.org/package/2006/relationships"><Relationship Id="rId2" Type="http://schemas.openxmlformats.org/officeDocument/2006/relationships/notesSlide" Target="../notesSlides/notesSlide469.xml"/><Relationship Id="rId1" Type="http://schemas.openxmlformats.org/officeDocument/2006/relationships/slideLayout" Target="../slideLayouts/slideLayout2.xml"/></Relationships>
</file>

<file path=ppt/slides/_rels/slide585.xml.rels><?xml version="1.0" encoding="UTF-8" standalone="yes"?>
<Relationships xmlns="http://schemas.openxmlformats.org/package/2006/relationships"><Relationship Id="rId2" Type="http://schemas.openxmlformats.org/officeDocument/2006/relationships/notesSlide" Target="../notesSlides/notesSlide470.xml"/><Relationship Id="rId1" Type="http://schemas.openxmlformats.org/officeDocument/2006/relationships/slideLayout" Target="../slideLayouts/slideLayout2.xml"/></Relationships>
</file>

<file path=ppt/slides/_rels/slide586.xml.rels><?xml version="1.0" encoding="UTF-8" standalone="yes"?>
<Relationships xmlns="http://schemas.openxmlformats.org/package/2006/relationships"><Relationship Id="rId2" Type="http://schemas.openxmlformats.org/officeDocument/2006/relationships/notesSlide" Target="../notesSlides/notesSlide471.xml"/><Relationship Id="rId1" Type="http://schemas.openxmlformats.org/officeDocument/2006/relationships/slideLayout" Target="../slideLayouts/slideLayout2.xml"/></Relationships>
</file>

<file path=ppt/slides/_rels/slide587.xml.rels><?xml version="1.0" encoding="UTF-8" standalone="yes"?>
<Relationships xmlns="http://schemas.openxmlformats.org/package/2006/relationships"><Relationship Id="rId2" Type="http://schemas.openxmlformats.org/officeDocument/2006/relationships/notesSlide" Target="../notesSlides/notesSlide472.xml"/><Relationship Id="rId1" Type="http://schemas.openxmlformats.org/officeDocument/2006/relationships/slideLayout" Target="../slideLayouts/slideLayout2.xml"/></Relationships>
</file>

<file path=ppt/slides/_rels/slide588.xml.rels><?xml version="1.0" encoding="UTF-8" standalone="yes"?>
<Relationships xmlns="http://schemas.openxmlformats.org/package/2006/relationships"><Relationship Id="rId2" Type="http://schemas.openxmlformats.org/officeDocument/2006/relationships/notesSlide" Target="../notesSlides/notesSlide473.xml"/><Relationship Id="rId1" Type="http://schemas.openxmlformats.org/officeDocument/2006/relationships/slideLayout" Target="../slideLayouts/slideLayout2.xml"/></Relationships>
</file>

<file path=ppt/slides/_rels/slide589.xml.rels><?xml version="1.0" encoding="UTF-8" standalone="yes"?>
<Relationships xmlns="http://schemas.openxmlformats.org/package/2006/relationships"><Relationship Id="rId2" Type="http://schemas.openxmlformats.org/officeDocument/2006/relationships/notesSlide" Target="../notesSlides/notesSlide47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90.xml.rels><?xml version="1.0" encoding="UTF-8" standalone="yes"?>
<Relationships xmlns="http://schemas.openxmlformats.org/package/2006/relationships"><Relationship Id="rId2" Type="http://schemas.openxmlformats.org/officeDocument/2006/relationships/notesSlide" Target="../notesSlides/notesSlide475.xml"/><Relationship Id="rId1" Type="http://schemas.openxmlformats.org/officeDocument/2006/relationships/slideLayout" Target="../slideLayouts/slideLayout2.xml"/></Relationships>
</file>

<file path=ppt/slides/_rels/slide591.xml.rels><?xml version="1.0" encoding="UTF-8" standalone="yes"?>
<Relationships xmlns="http://schemas.openxmlformats.org/package/2006/relationships"><Relationship Id="rId2" Type="http://schemas.openxmlformats.org/officeDocument/2006/relationships/notesSlide" Target="../notesSlides/notesSlide476.xml"/><Relationship Id="rId1" Type="http://schemas.openxmlformats.org/officeDocument/2006/relationships/slideLayout" Target="../slideLayouts/slideLayout2.xml"/></Relationships>
</file>

<file path=ppt/slides/_rels/slide592.xml.rels><?xml version="1.0" encoding="UTF-8" standalone="yes"?>
<Relationships xmlns="http://schemas.openxmlformats.org/package/2006/relationships"><Relationship Id="rId2" Type="http://schemas.openxmlformats.org/officeDocument/2006/relationships/notesSlide" Target="../notesSlides/notesSlide477.xml"/><Relationship Id="rId1" Type="http://schemas.openxmlformats.org/officeDocument/2006/relationships/slideLayout" Target="../slideLayouts/slideLayout2.xml"/></Relationships>
</file>

<file path=ppt/slides/_rels/slide593.xml.rels><?xml version="1.0" encoding="UTF-8" standalone="yes"?>
<Relationships xmlns="http://schemas.openxmlformats.org/package/2006/relationships"><Relationship Id="rId2" Type="http://schemas.openxmlformats.org/officeDocument/2006/relationships/image" Target="../media/image161.emf"/><Relationship Id="rId1" Type="http://schemas.openxmlformats.org/officeDocument/2006/relationships/slideLayout" Target="../slideLayouts/slideLayout2.xml"/></Relationships>
</file>

<file path=ppt/slides/_rels/slide594.xml.rels><?xml version="1.0" encoding="UTF-8" standalone="yes"?>
<Relationships xmlns="http://schemas.openxmlformats.org/package/2006/relationships"><Relationship Id="rId2" Type="http://schemas.openxmlformats.org/officeDocument/2006/relationships/notesSlide" Target="../notesSlides/notesSlide478.xml"/><Relationship Id="rId1" Type="http://schemas.openxmlformats.org/officeDocument/2006/relationships/slideLayout" Target="../slideLayouts/slideLayout2.xml"/></Relationships>
</file>

<file path=ppt/slides/_rels/slide595.xml.rels><?xml version="1.0" encoding="UTF-8" standalone="yes"?>
<Relationships xmlns="http://schemas.openxmlformats.org/package/2006/relationships"><Relationship Id="rId2" Type="http://schemas.openxmlformats.org/officeDocument/2006/relationships/notesSlide" Target="../notesSlides/notesSlide479.xml"/><Relationship Id="rId1" Type="http://schemas.openxmlformats.org/officeDocument/2006/relationships/slideLayout" Target="../slideLayouts/slideLayout2.xml"/></Relationships>
</file>

<file path=ppt/slides/_rels/slide596.xml.rels><?xml version="1.0" encoding="UTF-8" standalone="yes"?>
<Relationships xmlns="http://schemas.openxmlformats.org/package/2006/relationships"><Relationship Id="rId2" Type="http://schemas.openxmlformats.org/officeDocument/2006/relationships/notesSlide" Target="../notesSlides/notesSlide480.xml"/><Relationship Id="rId1" Type="http://schemas.openxmlformats.org/officeDocument/2006/relationships/slideLayout" Target="../slideLayouts/slideLayout2.xml"/></Relationships>
</file>

<file path=ppt/slides/_rels/slide597.xml.rels><?xml version="1.0" encoding="UTF-8" standalone="yes"?>
<Relationships xmlns="http://schemas.openxmlformats.org/package/2006/relationships"><Relationship Id="rId2" Type="http://schemas.openxmlformats.org/officeDocument/2006/relationships/notesSlide" Target="../notesSlides/notesSlide481.xml"/><Relationship Id="rId1" Type="http://schemas.openxmlformats.org/officeDocument/2006/relationships/slideLayout" Target="../slideLayouts/slideLayout12.xml"/></Relationships>
</file>

<file path=ppt/slides/_rels/slide598.xml.rels><?xml version="1.0" encoding="UTF-8" standalone="yes"?>
<Relationships xmlns="http://schemas.openxmlformats.org/package/2006/relationships"><Relationship Id="rId2" Type="http://schemas.openxmlformats.org/officeDocument/2006/relationships/notesSlide" Target="../notesSlides/notesSlide482.xml"/><Relationship Id="rId1" Type="http://schemas.openxmlformats.org/officeDocument/2006/relationships/slideLayout" Target="../slideLayouts/slideLayout2.xml"/></Relationships>
</file>

<file path=ppt/slides/_rels/slide599.xml.rels><?xml version="1.0" encoding="UTF-8" standalone="yes"?>
<Relationships xmlns="http://schemas.openxmlformats.org/package/2006/relationships"><Relationship Id="rId2" Type="http://schemas.openxmlformats.org/officeDocument/2006/relationships/notesSlide" Target="../notesSlides/notesSlide48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extremeprogramming.org/" TargetMode="External"/><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00.xml.rels><?xml version="1.0" encoding="UTF-8" standalone="yes"?>
<Relationships xmlns="http://schemas.openxmlformats.org/package/2006/relationships"><Relationship Id="rId2" Type="http://schemas.openxmlformats.org/officeDocument/2006/relationships/notesSlide" Target="../notesSlides/notesSlide484.xml"/><Relationship Id="rId1" Type="http://schemas.openxmlformats.org/officeDocument/2006/relationships/slideLayout" Target="../slideLayouts/slideLayout2.xml"/></Relationships>
</file>

<file path=ppt/slides/_rels/slide601.xml.rels><?xml version="1.0" encoding="UTF-8" standalone="yes"?>
<Relationships xmlns="http://schemas.openxmlformats.org/package/2006/relationships"><Relationship Id="rId2" Type="http://schemas.openxmlformats.org/officeDocument/2006/relationships/notesSlide" Target="../notesSlides/notesSlide485.xml"/><Relationship Id="rId1" Type="http://schemas.openxmlformats.org/officeDocument/2006/relationships/slideLayout" Target="../slideLayouts/slideLayout2.xml"/></Relationships>
</file>

<file path=ppt/slides/_rels/slide602.xml.rels><?xml version="1.0" encoding="UTF-8" standalone="yes"?>
<Relationships xmlns="http://schemas.openxmlformats.org/package/2006/relationships"><Relationship Id="rId2" Type="http://schemas.openxmlformats.org/officeDocument/2006/relationships/notesSlide" Target="../notesSlides/notesSlide486.xml"/><Relationship Id="rId1" Type="http://schemas.openxmlformats.org/officeDocument/2006/relationships/slideLayout" Target="../slideLayouts/slideLayout2.xml"/></Relationships>
</file>

<file path=ppt/slides/_rels/slide603.xml.rels><?xml version="1.0" encoding="UTF-8" standalone="yes"?>
<Relationships xmlns="http://schemas.openxmlformats.org/package/2006/relationships"><Relationship Id="rId3" Type="http://schemas.openxmlformats.org/officeDocument/2006/relationships/image" Target="../media/image162.wmf"/><Relationship Id="rId2" Type="http://schemas.openxmlformats.org/officeDocument/2006/relationships/notesSlide" Target="../notesSlides/notesSlide487.xml"/><Relationship Id="rId1" Type="http://schemas.openxmlformats.org/officeDocument/2006/relationships/slideLayout" Target="../slideLayouts/slideLayout2.xml"/></Relationships>
</file>

<file path=ppt/slides/_rels/slide604.xml.rels><?xml version="1.0" encoding="UTF-8" standalone="yes"?>
<Relationships xmlns="http://schemas.openxmlformats.org/package/2006/relationships"><Relationship Id="rId3" Type="http://schemas.openxmlformats.org/officeDocument/2006/relationships/notesSlide" Target="../notesSlides/notesSlide488.xml"/><Relationship Id="rId7" Type="http://schemas.openxmlformats.org/officeDocument/2006/relationships/image" Target="../media/image164.png"/><Relationship Id="rId2" Type="http://schemas.openxmlformats.org/officeDocument/2006/relationships/slideLayout" Target="../slideLayouts/slideLayout4.xml"/><Relationship Id="rId1" Type="http://schemas.openxmlformats.org/officeDocument/2006/relationships/vmlDrawing" Target="../drawings/vmlDrawing27.vml"/><Relationship Id="rId6" Type="http://schemas.openxmlformats.org/officeDocument/2006/relationships/oleObject" Target="../embeddings/oleObject36.bin"/><Relationship Id="rId5" Type="http://schemas.openxmlformats.org/officeDocument/2006/relationships/image" Target="../media/image163.png"/><Relationship Id="rId4" Type="http://schemas.openxmlformats.org/officeDocument/2006/relationships/oleObject" Target="../embeddings/oleObject35.bin"/></Relationships>
</file>

<file path=ppt/slides/_rels/slide605.xml.rels><?xml version="1.0" encoding="UTF-8" standalone="yes"?>
<Relationships xmlns="http://schemas.openxmlformats.org/package/2006/relationships"><Relationship Id="rId2" Type="http://schemas.openxmlformats.org/officeDocument/2006/relationships/notesSlide" Target="../notesSlides/notesSlide489.xml"/><Relationship Id="rId1" Type="http://schemas.openxmlformats.org/officeDocument/2006/relationships/slideLayout" Target="../slideLayouts/slideLayout2.xml"/></Relationships>
</file>

<file path=ppt/slides/_rels/slide606.xml.rels><?xml version="1.0" encoding="UTF-8" standalone="yes"?>
<Relationships xmlns="http://schemas.openxmlformats.org/package/2006/relationships"><Relationship Id="rId2" Type="http://schemas.openxmlformats.org/officeDocument/2006/relationships/notesSlide" Target="../notesSlides/notesSlide490.xml"/><Relationship Id="rId1" Type="http://schemas.openxmlformats.org/officeDocument/2006/relationships/slideLayout" Target="../slideLayouts/slideLayout6.xml"/></Relationships>
</file>

<file path=ppt/slides/_rels/slide607.xml.rels><?xml version="1.0" encoding="UTF-8" standalone="yes"?>
<Relationships xmlns="http://schemas.openxmlformats.org/package/2006/relationships"><Relationship Id="rId2" Type="http://schemas.openxmlformats.org/officeDocument/2006/relationships/notesSlide" Target="../notesSlides/notesSlide491.xml"/><Relationship Id="rId1" Type="http://schemas.openxmlformats.org/officeDocument/2006/relationships/slideLayout" Target="../slideLayouts/slideLayout2.xml"/></Relationships>
</file>

<file path=ppt/slides/_rels/slide608.xml.rels><?xml version="1.0" encoding="UTF-8" standalone="yes"?>
<Relationships xmlns="http://schemas.openxmlformats.org/package/2006/relationships"><Relationship Id="rId2" Type="http://schemas.openxmlformats.org/officeDocument/2006/relationships/notesSlide" Target="../notesSlides/notesSlide492.xml"/><Relationship Id="rId1" Type="http://schemas.openxmlformats.org/officeDocument/2006/relationships/slideLayout" Target="../slideLayouts/slideLayout2.xml"/></Relationships>
</file>

<file path=ppt/slides/_rels/slide609.xml.rels><?xml version="1.0" encoding="UTF-8" standalone="yes"?>
<Relationships xmlns="http://schemas.openxmlformats.org/package/2006/relationships"><Relationship Id="rId2" Type="http://schemas.openxmlformats.org/officeDocument/2006/relationships/notesSlide" Target="../notesSlides/notesSlide49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10.xml.rels><?xml version="1.0" encoding="UTF-8" standalone="yes"?>
<Relationships xmlns="http://schemas.openxmlformats.org/package/2006/relationships"><Relationship Id="rId2" Type="http://schemas.openxmlformats.org/officeDocument/2006/relationships/notesSlide" Target="../notesSlides/notesSlide494.xml"/><Relationship Id="rId1" Type="http://schemas.openxmlformats.org/officeDocument/2006/relationships/slideLayout" Target="../slideLayouts/slideLayout2.xml"/></Relationships>
</file>

<file path=ppt/slides/_rels/slide611.xml.rels><?xml version="1.0" encoding="UTF-8" standalone="yes"?>
<Relationships xmlns="http://schemas.openxmlformats.org/package/2006/relationships"><Relationship Id="rId2" Type="http://schemas.openxmlformats.org/officeDocument/2006/relationships/notesSlide" Target="../notesSlides/notesSlide495.xml"/><Relationship Id="rId1" Type="http://schemas.openxmlformats.org/officeDocument/2006/relationships/slideLayout" Target="../slideLayouts/slideLayout2.xml"/></Relationships>
</file>

<file path=ppt/slides/_rels/slide612.xml.rels><?xml version="1.0" encoding="UTF-8" standalone="yes"?>
<Relationships xmlns="http://schemas.openxmlformats.org/package/2006/relationships"><Relationship Id="rId2" Type="http://schemas.openxmlformats.org/officeDocument/2006/relationships/notesSlide" Target="../notesSlides/notesSlide496.xml"/><Relationship Id="rId1" Type="http://schemas.openxmlformats.org/officeDocument/2006/relationships/slideLayout" Target="../slideLayouts/slideLayout2.xml"/></Relationships>
</file>

<file path=ppt/slides/_rels/slide613.xml.rels><?xml version="1.0" encoding="UTF-8" standalone="yes"?>
<Relationships xmlns="http://schemas.openxmlformats.org/package/2006/relationships"><Relationship Id="rId2" Type="http://schemas.openxmlformats.org/officeDocument/2006/relationships/notesSlide" Target="../notesSlides/notesSlide497.xml"/><Relationship Id="rId1" Type="http://schemas.openxmlformats.org/officeDocument/2006/relationships/slideLayout" Target="../slideLayouts/slideLayout2.xml"/></Relationships>
</file>

<file path=ppt/slides/_rels/slide614.xml.rels><?xml version="1.0" encoding="UTF-8" standalone="yes"?>
<Relationships xmlns="http://schemas.openxmlformats.org/package/2006/relationships"><Relationship Id="rId3" Type="http://schemas.openxmlformats.org/officeDocument/2006/relationships/notesSlide" Target="../notesSlides/notesSlide498.xml"/><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165.png"/><Relationship Id="rId4" Type="http://schemas.openxmlformats.org/officeDocument/2006/relationships/oleObject" Target="../embeddings/oleObject37.bin"/></Relationships>
</file>

<file path=ppt/slides/_rels/slide615.xml.rels><?xml version="1.0" encoding="UTF-8" standalone="yes"?>
<Relationships xmlns="http://schemas.openxmlformats.org/package/2006/relationships"><Relationship Id="rId2" Type="http://schemas.openxmlformats.org/officeDocument/2006/relationships/notesSlide" Target="../notesSlides/notesSlide499.xml"/><Relationship Id="rId1" Type="http://schemas.openxmlformats.org/officeDocument/2006/relationships/slideLayout" Target="../slideLayouts/slideLayout2.xml"/></Relationships>
</file>

<file path=ppt/slides/_rels/slide616.xml.rels><?xml version="1.0" encoding="UTF-8" standalone="yes"?>
<Relationships xmlns="http://schemas.openxmlformats.org/package/2006/relationships"><Relationship Id="rId2" Type="http://schemas.openxmlformats.org/officeDocument/2006/relationships/notesSlide" Target="../notesSlides/notesSlide500.xml"/><Relationship Id="rId1" Type="http://schemas.openxmlformats.org/officeDocument/2006/relationships/slideLayout" Target="../slideLayouts/slideLayout2.xml"/></Relationships>
</file>

<file path=ppt/slides/_rels/slide617.xml.rels><?xml version="1.0" encoding="UTF-8" standalone="yes"?>
<Relationships xmlns="http://schemas.openxmlformats.org/package/2006/relationships"><Relationship Id="rId2" Type="http://schemas.openxmlformats.org/officeDocument/2006/relationships/notesSlide" Target="../notesSlides/notesSlide501.xml"/><Relationship Id="rId1" Type="http://schemas.openxmlformats.org/officeDocument/2006/relationships/slideLayout" Target="../slideLayouts/slideLayout2.xml"/></Relationships>
</file>

<file path=ppt/slides/_rels/slide618.xml.rels><?xml version="1.0" encoding="UTF-8" standalone="yes"?>
<Relationships xmlns="http://schemas.openxmlformats.org/package/2006/relationships"><Relationship Id="rId2" Type="http://schemas.openxmlformats.org/officeDocument/2006/relationships/notesSlide" Target="../notesSlides/notesSlide502.xml"/><Relationship Id="rId1" Type="http://schemas.openxmlformats.org/officeDocument/2006/relationships/slideLayout" Target="../slideLayouts/slideLayout2.xml"/></Relationships>
</file>

<file path=ppt/slides/_rels/slide619.xml.rels><?xml version="1.0" encoding="UTF-8" standalone="yes"?>
<Relationships xmlns="http://schemas.openxmlformats.org/package/2006/relationships"><Relationship Id="rId2" Type="http://schemas.openxmlformats.org/officeDocument/2006/relationships/notesSlide" Target="../notesSlides/notesSlide50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slide" Target="slide132.xml"/><Relationship Id="rId3" Type="http://schemas.openxmlformats.org/officeDocument/2006/relationships/slide" Target="slide69.xml"/><Relationship Id="rId7" Type="http://schemas.openxmlformats.org/officeDocument/2006/relationships/slide" Target="slide130.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slide" Target="slide109.xml"/><Relationship Id="rId5" Type="http://schemas.openxmlformats.org/officeDocument/2006/relationships/slide" Target="slide91.xml"/><Relationship Id="rId4" Type="http://schemas.openxmlformats.org/officeDocument/2006/relationships/slide" Target="slide8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27.png"/><Relationship Id="rId4" Type="http://schemas.openxmlformats.org/officeDocument/2006/relationships/oleObject" Target="../embeddings/oleObject2.bin"/></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uml.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051" name="Rectangle 7">
            <a:hlinkClick r:id="rId3" action="ppaction://hlinksldjump"/>
          </p:cNvPr>
          <p:cNvSpPr>
            <a:spLocks noChangeArrowheads="1"/>
          </p:cNvSpPr>
          <p:nvPr/>
        </p:nvSpPr>
        <p:spPr bwMode="auto">
          <a:xfrm>
            <a:off x="468313" y="1125538"/>
            <a:ext cx="8135937"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2052" name="Rectangle 9"/>
          <p:cNvSpPr>
            <a:spLocks noGrp="1" noChangeArrowheads="1"/>
          </p:cNvSpPr>
          <p:nvPr>
            <p:ph type="title"/>
          </p:nvPr>
        </p:nvSpPr>
        <p:spPr/>
        <p:txBody>
          <a:bodyPr/>
          <a:lstStyle/>
          <a:p>
            <a:pPr eaLnBrk="1" hangingPunct="1"/>
            <a:endParaRPr lang="de-DE" altLang="de-DE"/>
          </a:p>
        </p:txBody>
      </p:sp>
      <p:sp>
        <p:nvSpPr>
          <p:cNvPr id="2053" name="Rectangle 10"/>
          <p:cNvSpPr>
            <a:spLocks noGrp="1" noChangeArrowheads="1"/>
          </p:cNvSpPr>
          <p:nvPr>
            <p:ph type="body" idx="1"/>
          </p:nvPr>
        </p:nvSpPr>
        <p:spPr>
          <a:xfrm>
            <a:off x="457200" y="1052513"/>
            <a:ext cx="8229600" cy="5472112"/>
          </a:xfrm>
        </p:spPr>
        <p:txBody>
          <a:bodyPr/>
          <a:lstStyle/>
          <a:p>
            <a:pPr algn="ctr" eaLnBrk="1" hangingPunct="1">
              <a:lnSpc>
                <a:spcPct val="80000"/>
              </a:lnSpc>
              <a:buFontTx/>
              <a:buNone/>
            </a:pPr>
            <a:endParaRPr lang="de-DE" altLang="de-DE" sz="3200"/>
          </a:p>
          <a:p>
            <a:pPr algn="ctr" eaLnBrk="1" hangingPunct="1">
              <a:lnSpc>
                <a:spcPct val="80000"/>
              </a:lnSpc>
              <a:buFontTx/>
              <a:buNone/>
            </a:pPr>
            <a:r>
              <a:rPr lang="de-DE" altLang="de-DE" sz="4000"/>
              <a:t>Grundkurs Software-Engineering mit UML</a:t>
            </a:r>
          </a:p>
          <a:p>
            <a:pPr algn="ctr" eaLnBrk="1" hangingPunct="1">
              <a:lnSpc>
                <a:spcPct val="80000"/>
              </a:lnSpc>
              <a:buFontTx/>
              <a:buNone/>
            </a:pPr>
            <a:endParaRPr lang="de-DE" altLang="de-DE"/>
          </a:p>
          <a:p>
            <a:pPr algn="ctr" eaLnBrk="1" hangingPunct="1">
              <a:lnSpc>
                <a:spcPct val="80000"/>
              </a:lnSpc>
              <a:buFontTx/>
              <a:buNone/>
            </a:pPr>
            <a:r>
              <a:rPr lang="de-DE" altLang="de-DE" sz="2800"/>
              <a:t>Konzepte für die erfolgreiche Software-Entwicklung</a:t>
            </a:r>
          </a:p>
          <a:p>
            <a:pPr algn="ctr" eaLnBrk="1" hangingPunct="1">
              <a:lnSpc>
                <a:spcPct val="80000"/>
              </a:lnSpc>
              <a:buFontTx/>
              <a:buNone/>
            </a:pPr>
            <a:endParaRPr lang="de-DE" altLang="de-DE" sz="2800"/>
          </a:p>
          <a:p>
            <a:pPr algn="ctr" eaLnBrk="1" hangingPunct="1">
              <a:lnSpc>
                <a:spcPct val="80000"/>
              </a:lnSpc>
              <a:buFontTx/>
              <a:buNone/>
            </a:pPr>
            <a:r>
              <a:rPr lang="de-DE" altLang="de-DE" sz="2800"/>
              <a:t>Prof. Dr. Stephan Kleuker</a:t>
            </a:r>
          </a:p>
          <a:p>
            <a:pPr eaLnBrk="1" hangingPunct="1">
              <a:lnSpc>
                <a:spcPct val="80000"/>
              </a:lnSpc>
            </a:pPr>
            <a:endParaRPr lang="de-DE" altLang="de-DE" sz="2000"/>
          </a:p>
          <a:p>
            <a:pPr eaLnBrk="1" hangingPunct="1">
              <a:lnSpc>
                <a:spcPct val="80000"/>
              </a:lnSpc>
            </a:pPr>
            <a:endParaRPr lang="de-DE" altLang="de-DE" sz="2000"/>
          </a:p>
          <a:p>
            <a:pPr eaLnBrk="1" hangingPunct="1">
              <a:lnSpc>
                <a:spcPct val="80000"/>
              </a:lnSpc>
            </a:pPr>
            <a:r>
              <a:rPr lang="de-DE" altLang="de-DE" sz="2000"/>
              <a:t>Bitte beachten Sie die Rechte des Verlages SpringerTeubner an der Buchinhalten und Bildern</a:t>
            </a:r>
          </a:p>
          <a:p>
            <a:pPr eaLnBrk="1" hangingPunct="1">
              <a:lnSpc>
                <a:spcPct val="80000"/>
              </a:lnSpc>
            </a:pPr>
            <a:r>
              <a:rPr lang="de-DE" altLang="de-DE" sz="2000"/>
              <a:t>Diese Folien sind als Begleitfolien für das Buch konzipiert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1267" name="Rectangle 2"/>
          <p:cNvSpPr>
            <a:spLocks noGrp="1" noChangeArrowheads="1"/>
          </p:cNvSpPr>
          <p:nvPr>
            <p:ph type="title"/>
          </p:nvPr>
        </p:nvSpPr>
        <p:spPr/>
        <p:txBody>
          <a:bodyPr/>
          <a:lstStyle/>
          <a:p>
            <a:pPr eaLnBrk="1" hangingPunct="1"/>
            <a:r>
              <a:rPr lang="de-DE" altLang="de-DE"/>
              <a:t>Definitionsversuch Software-Engineering</a:t>
            </a:r>
          </a:p>
        </p:txBody>
      </p:sp>
      <p:sp>
        <p:nvSpPr>
          <p:cNvPr id="11268" name="Rectangle 3"/>
          <p:cNvSpPr>
            <a:spLocks noGrp="1" noChangeArrowheads="1"/>
          </p:cNvSpPr>
          <p:nvPr>
            <p:ph type="body" idx="1"/>
          </p:nvPr>
        </p:nvSpPr>
        <p:spPr/>
        <p:txBody>
          <a:bodyPr/>
          <a:lstStyle/>
          <a:p>
            <a:pPr indent="20638" eaLnBrk="1" hangingPunct="1">
              <a:buFontTx/>
              <a:buNone/>
            </a:pPr>
            <a:r>
              <a:rPr lang="de-DE" altLang="ja-JP" i="1">
                <a:ea typeface="ＭＳ Ｐゴシック" pitchFamily="34" charset="-128"/>
              </a:rPr>
              <a:t>Zusammenfassend kann man Software-Engineering als die Wissenschaft der systematischen Entwicklung von Software, beginnend bei den Anforderungen bis zur Abnahme des fertigen Produkts und der anschließenden Wartungsphase definieren. Es werden etablierte Lösungsansätze für Teilaufgaben vorgeschlagen, die häufig kombiniert mit neuen Technologien, vor Ihrer Umsetzung auf ihre Anwendbarkeit geprüft werden. Das zentrale Mittel zur Dokumentation von Software-Engineering-Ergebnissen sind UML-Diagramme.</a:t>
            </a:r>
            <a:r>
              <a:rPr lang="de-DE" altLang="ja-JP">
                <a:ea typeface="ＭＳ Ｐゴシック" pitchFamily="34" charset="-128"/>
              </a:rPr>
              <a:t> </a:t>
            </a:r>
            <a:endParaRPr lang="de-DE" altLang="de-DE"/>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06499" name="Rectangle 2"/>
          <p:cNvSpPr>
            <a:spLocks noGrp="1" noChangeArrowheads="1"/>
          </p:cNvSpPr>
          <p:nvPr>
            <p:ph type="title"/>
          </p:nvPr>
        </p:nvSpPr>
        <p:spPr/>
        <p:txBody>
          <a:bodyPr/>
          <a:lstStyle/>
          <a:p>
            <a:pPr eaLnBrk="1" hangingPunct="1"/>
            <a:r>
              <a:rPr lang="de-DE" altLang="de-DE"/>
              <a:t>Beispiel zu &lt;&lt;include&gt;&gt;</a:t>
            </a:r>
          </a:p>
        </p:txBody>
      </p:sp>
      <p:pic>
        <p:nvPicPr>
          <p:cNvPr id="106500" name="Picture 9" descr="Kap04GemeinsameNutzungEinesUseCases"/>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468313" y="1298575"/>
            <a:ext cx="8280400"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07523" name="Rectangle 2"/>
          <p:cNvSpPr>
            <a:spLocks noGrp="1" noChangeArrowheads="1"/>
          </p:cNvSpPr>
          <p:nvPr>
            <p:ph type="title"/>
          </p:nvPr>
        </p:nvSpPr>
        <p:spPr/>
        <p:txBody>
          <a:bodyPr/>
          <a:lstStyle/>
          <a:p>
            <a:pPr eaLnBrk="1" hangingPunct="1"/>
            <a:r>
              <a:rPr lang="de-DE" altLang="de-DE"/>
              <a:t>&lt;&lt;extend&gt;&gt;</a:t>
            </a:r>
          </a:p>
        </p:txBody>
      </p:sp>
      <p:sp>
        <p:nvSpPr>
          <p:cNvPr id="107524" name="Rectangle 3"/>
          <p:cNvSpPr>
            <a:spLocks noGrp="1" noChangeArrowheads="1"/>
          </p:cNvSpPr>
          <p:nvPr>
            <p:ph type="body" idx="1"/>
          </p:nvPr>
        </p:nvSpPr>
        <p:spPr>
          <a:xfrm>
            <a:off x="457200" y="981075"/>
            <a:ext cx="8229600" cy="5256213"/>
          </a:xfrm>
        </p:spPr>
        <p:txBody>
          <a:bodyPr/>
          <a:lstStyle/>
          <a:p>
            <a:pPr eaLnBrk="1" hangingPunct="1"/>
            <a:r>
              <a:rPr lang="de-DE" altLang="de-DE" sz="2000"/>
              <a:t>Seltene Variation des erweiterten Use Cases</a:t>
            </a:r>
          </a:p>
          <a:p>
            <a:pPr eaLnBrk="1" hangingPunct="1"/>
            <a:r>
              <a:rPr lang="de-DE" altLang="de-DE" sz="2000"/>
              <a:t>Wird nur unter bestimmter Bedingung ausgeführt, z. B. Sonderfall oder Fehlerbehandlung </a:t>
            </a:r>
          </a:p>
          <a:p>
            <a:pPr eaLnBrk="1" hangingPunct="1"/>
            <a:r>
              <a:rPr lang="de-DE" altLang="de-DE" sz="2000"/>
              <a:t>eigentlicher Use Case nicht durch Spezialfälle überfrachtet</a:t>
            </a:r>
          </a:p>
        </p:txBody>
      </p:sp>
      <p:pic>
        <p:nvPicPr>
          <p:cNvPr id="107525" name="Picture 9" descr="Kap04ErweiterungEinesUseCases"/>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t="6517" b="7820"/>
          <a:stretch>
            <a:fillRect/>
          </a:stretch>
        </p:blipFill>
        <p:spPr bwMode="auto">
          <a:xfrm>
            <a:off x="539750" y="2492375"/>
            <a:ext cx="7920038"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08547" name="Rectangle 2"/>
          <p:cNvSpPr>
            <a:spLocks noGrp="1" noChangeArrowheads="1"/>
          </p:cNvSpPr>
          <p:nvPr>
            <p:ph type="title"/>
          </p:nvPr>
        </p:nvSpPr>
        <p:spPr/>
        <p:txBody>
          <a:bodyPr/>
          <a:lstStyle/>
          <a:p>
            <a:pPr eaLnBrk="1" hangingPunct="1"/>
            <a:r>
              <a:rPr lang="de-DE" altLang="de-DE"/>
              <a:t>Hinweis zu &lt;&lt;include&gt;&gt;, &lt;&lt;extend&gt;&gt; (persönlich)</a:t>
            </a:r>
          </a:p>
        </p:txBody>
      </p:sp>
      <p:sp>
        <p:nvSpPr>
          <p:cNvPr id="108548" name="Rectangle 3"/>
          <p:cNvSpPr>
            <a:spLocks noGrp="1" noChangeArrowheads="1"/>
          </p:cNvSpPr>
          <p:nvPr>
            <p:ph type="body" idx="1"/>
          </p:nvPr>
        </p:nvSpPr>
        <p:spPr/>
        <p:txBody>
          <a:bodyPr/>
          <a:lstStyle/>
          <a:p>
            <a:pPr eaLnBrk="1" hangingPunct="1"/>
            <a:r>
              <a:rPr lang="de-DE" altLang="de-DE"/>
              <a:t>&lt;&lt;include&gt;&gt; ist ein sehr nützlicher Stereotyp, der die Dokumentation verkürzen kann</a:t>
            </a:r>
          </a:p>
          <a:p>
            <a:pPr eaLnBrk="1" hangingPunct="1"/>
            <a:r>
              <a:rPr lang="de-DE" altLang="de-DE"/>
              <a:t>Gerade bei in der Modellierung unerfahrenen Kunden sollte &lt;&lt;include&gt;&gt; zunächst verheimlicht werden, da sonst funktionale Zerlegungen in Bäumen das Ergebnis sind</a:t>
            </a:r>
          </a:p>
          <a:p>
            <a:pPr eaLnBrk="1" hangingPunct="1"/>
            <a:r>
              <a:rPr lang="de-DE" altLang="de-DE"/>
              <a:t>&lt;&lt;include&gt;&gt; wird dann bei der Dokumentation und späteren Verfeinerung bei der Umstrukturierung der Use Cases als Optimierung eingesetzt</a:t>
            </a:r>
          </a:p>
          <a:p>
            <a:pPr eaLnBrk="1" hangingPunct="1"/>
            <a:r>
              <a:rPr lang="de-DE" altLang="de-DE"/>
              <a:t>Hinweis: &lt;&lt;extend&gt;&gt; und weitere nicht erwähnte Möglichkeiten werden hier ignoriert, da es Kunden eher verwirrt</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09571" name="Rectangle 2"/>
          <p:cNvSpPr>
            <a:spLocks noGrp="1" noChangeArrowheads="1"/>
          </p:cNvSpPr>
          <p:nvPr>
            <p:ph type="title"/>
          </p:nvPr>
        </p:nvSpPr>
        <p:spPr/>
        <p:txBody>
          <a:bodyPr/>
          <a:lstStyle/>
          <a:p>
            <a:pPr eaLnBrk="1" hangingPunct="1"/>
            <a:r>
              <a:rPr lang="de-DE" altLang="de-DE"/>
              <a:t>Beschreibung verschiedener Abläufe</a:t>
            </a:r>
          </a:p>
        </p:txBody>
      </p:sp>
      <p:sp>
        <p:nvSpPr>
          <p:cNvPr id="109572" name="Rectangle 3"/>
          <p:cNvSpPr>
            <a:spLocks noGrp="1" noChangeArrowheads="1"/>
          </p:cNvSpPr>
          <p:nvPr>
            <p:ph type="body" idx="1"/>
          </p:nvPr>
        </p:nvSpPr>
        <p:spPr/>
        <p:txBody>
          <a:bodyPr/>
          <a:lstStyle/>
          <a:p>
            <a:pPr eaLnBrk="1" hangingPunct="1">
              <a:lnSpc>
                <a:spcPct val="90000"/>
              </a:lnSpc>
            </a:pPr>
            <a:r>
              <a:rPr lang="de-DE" altLang="de-DE"/>
              <a:t>Bei Projekten mit enger Kundenbindung (z.B. bei engen  Beziehungen zwischen AG und IT-Abteilung bei Inhouse-Projekten) können Use Cases (oder Nutzer Stories) als Anforderungsdokumentation ausreichen, wenn das Projekt in kleinen Iterationen und der Möglichkeit eines großen Kundeneinflusses entwickelt wird</a:t>
            </a:r>
          </a:p>
          <a:p>
            <a:pPr eaLnBrk="1" hangingPunct="1">
              <a:lnSpc>
                <a:spcPct val="90000"/>
              </a:lnSpc>
            </a:pPr>
            <a:r>
              <a:rPr lang="de-DE" altLang="de-DE"/>
              <a:t>Oftmals ist die Beschreibung der Use Cases aber zu ungenau, gerade bei der Darstellung typischer und Alternativer Abläufe stellt sich die rein sprachliche Beschreibung als recht aufwändig heraus</a:t>
            </a:r>
          </a:p>
          <a:p>
            <a:pPr eaLnBrk="1" hangingPunct="1">
              <a:lnSpc>
                <a:spcPct val="90000"/>
              </a:lnSpc>
            </a:pPr>
            <a:r>
              <a:rPr lang="de-DE" altLang="de-DE"/>
              <a:t>Da die UML eine graphische Sprache ist, stellt sie auch für Ablaufbeschreibungen eine grafische Darstellungsmöglichkeit, nämlich </a:t>
            </a:r>
            <a:r>
              <a:rPr lang="de-DE" altLang="de-DE" i="1"/>
              <a:t>Aktivitätsdiagramme,</a:t>
            </a:r>
            <a:r>
              <a:rPr lang="de-DE" altLang="de-DE"/>
              <a:t> zur Verfügung</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10595" name="Rectangle 2"/>
          <p:cNvSpPr>
            <a:spLocks noGrp="1" noChangeArrowheads="1"/>
          </p:cNvSpPr>
          <p:nvPr>
            <p:ph type="title"/>
          </p:nvPr>
        </p:nvSpPr>
        <p:spPr/>
        <p:txBody>
          <a:bodyPr/>
          <a:lstStyle/>
          <a:p>
            <a:pPr eaLnBrk="1" hangingPunct="1"/>
            <a:r>
              <a:rPr lang="de-DE" altLang="de-DE"/>
              <a:t>Modellierungsrichtlinie für Aktivitätsdiagramme</a:t>
            </a:r>
          </a:p>
        </p:txBody>
      </p:sp>
      <p:sp>
        <p:nvSpPr>
          <p:cNvPr id="110596" name="Rectangle 3"/>
          <p:cNvSpPr>
            <a:spLocks noGrp="1" noChangeArrowheads="1"/>
          </p:cNvSpPr>
          <p:nvPr>
            <p:ph type="body" idx="1"/>
          </p:nvPr>
        </p:nvSpPr>
        <p:spPr>
          <a:xfrm>
            <a:off x="468313" y="981075"/>
            <a:ext cx="8229600" cy="5472113"/>
          </a:xfrm>
        </p:spPr>
        <p:txBody>
          <a:bodyPr/>
          <a:lstStyle/>
          <a:p>
            <a:pPr eaLnBrk="1" hangingPunct="1">
              <a:buFontTx/>
              <a:buNone/>
            </a:pPr>
            <a:r>
              <a:rPr lang="de-DE" altLang="de-DE" sz="2000"/>
              <a:t>Modelliere zu jedem Use Case genau ein Aktivitätsdiagramm</a:t>
            </a:r>
          </a:p>
          <a:p>
            <a:pPr eaLnBrk="1" hangingPunct="1"/>
            <a:r>
              <a:rPr lang="de-DE" altLang="de-DE" sz="2000"/>
              <a:t>Mache aus den Use Case-Schritten Aktionen.</a:t>
            </a:r>
          </a:p>
          <a:p>
            <a:pPr eaLnBrk="1" hangingPunct="1"/>
            <a:r>
              <a:rPr lang="de-DE" altLang="de-DE" sz="2000"/>
              <a:t>Zerlege die Aktionen ggfls. mit einem Aktivitätsdiagramm, so dass sie stets genau einen fachlichen Arbeitsschritt repräsentieren.</a:t>
            </a:r>
          </a:p>
          <a:p>
            <a:pPr eaLnBrk="1" hangingPunct="1"/>
            <a:r>
              <a:rPr lang="de-DE" altLang="de-DE" sz="2000"/>
              <a:t>Ergänze den Ablauf um alle bekannten fachlichen Ausnahmen, fachlichen Fehler und fachlichen Ablaufvarianten, so dass das Diagramm eine vollständige Beschreibung aller zulässigen Ablaufmöglichkeiten darstellt.</a:t>
            </a:r>
          </a:p>
          <a:p>
            <a:pPr eaLnBrk="1" hangingPunct="1"/>
            <a:endParaRPr lang="de-DE" altLang="de-DE" sz="2000"/>
          </a:p>
          <a:p>
            <a:pPr eaLnBrk="1" hangingPunct="1">
              <a:buFontTx/>
              <a:buNone/>
            </a:pPr>
            <a:r>
              <a:rPr lang="de-DE" altLang="de-DE" sz="2000"/>
              <a:t>(sinnvoll jetzt oder später) Modelliere den Objektfluss:</a:t>
            </a:r>
          </a:p>
          <a:p>
            <a:pPr eaLnBrk="1" hangingPunct="1"/>
            <a:r>
              <a:rPr lang="de-DE" altLang="de-DE" sz="2000"/>
              <a:t>Beschreibe zu jeder Aktion die vorausgesetzten (zu verarbeitenden) und resultierenden (erzeugten oder veränderten) Geschäftsobjekte (Produkte).</a:t>
            </a:r>
          </a:p>
          <a:p>
            <a:pPr eaLnBrk="1" hangingPunct="1"/>
            <a:r>
              <a:rPr lang="de-DE" altLang="de-DE" sz="2000"/>
              <a:t>Unterscheide, bei welchen ausgehenden Transitionen bzw. Bedingungen welche Objekte bzw. Objektzustände resultieren.</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16" descr="Kap04TypischerAblaufVonProjektstrukturBearbeiten"/>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1258888" y="1125538"/>
            <a:ext cx="6659562"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11620" name="Rectangle 2"/>
          <p:cNvSpPr>
            <a:spLocks noGrp="1" noChangeArrowheads="1"/>
          </p:cNvSpPr>
          <p:nvPr>
            <p:ph type="title"/>
          </p:nvPr>
        </p:nvSpPr>
        <p:spPr/>
        <p:txBody>
          <a:bodyPr/>
          <a:lstStyle/>
          <a:p>
            <a:pPr eaLnBrk="1" hangingPunct="1"/>
            <a:r>
              <a:rPr lang="de-DE" altLang="de-DE"/>
              <a:t>Aktivitätsdiagramm mit typischen Ablauf</a:t>
            </a:r>
          </a:p>
        </p:txBody>
      </p:sp>
      <p:sp>
        <p:nvSpPr>
          <p:cNvPr id="111621" name="Text Box 7"/>
          <p:cNvSpPr txBox="1">
            <a:spLocks noChangeArrowheads="1"/>
          </p:cNvSpPr>
          <p:nvPr/>
        </p:nvSpPr>
        <p:spPr bwMode="auto">
          <a:xfrm>
            <a:off x="539750" y="5676900"/>
            <a:ext cx="8064500" cy="6318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Anmerkung: typischer Ablauf ist immer einfache Sequenz von Aktionen, Ausnahme wie hier: einfache Schleifen</a:t>
            </a:r>
          </a:p>
        </p:txBody>
      </p:sp>
      <p:sp>
        <p:nvSpPr>
          <p:cNvPr id="111622" name="Text Box 14"/>
          <p:cNvSpPr txBox="1">
            <a:spLocks noChangeArrowheads="1"/>
          </p:cNvSpPr>
          <p:nvPr/>
        </p:nvSpPr>
        <p:spPr bwMode="auto">
          <a:xfrm>
            <a:off x="468313" y="1052513"/>
            <a:ext cx="4772025" cy="327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Use Case: Projektstruktur bearbeiten</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12643" name="Rectangle 2"/>
          <p:cNvSpPr>
            <a:spLocks noGrp="1" noChangeArrowheads="1"/>
          </p:cNvSpPr>
          <p:nvPr>
            <p:ph type="title"/>
          </p:nvPr>
        </p:nvSpPr>
        <p:spPr/>
        <p:txBody>
          <a:bodyPr/>
          <a:lstStyle/>
          <a:p>
            <a:pPr eaLnBrk="1" hangingPunct="1"/>
            <a:r>
              <a:rPr lang="de-DE" altLang="de-DE"/>
              <a:t>Aktivitätsdiagramm um Alternativen ergänzt  </a:t>
            </a:r>
          </a:p>
        </p:txBody>
      </p:sp>
      <p:pic>
        <p:nvPicPr>
          <p:cNvPr id="112644" name="Picture 7" descr="Kap04AlleAblaeufeVonProjektstrukturBearbeiten"/>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t="3375" b="5400"/>
          <a:stretch>
            <a:fillRect/>
          </a:stretch>
        </p:blipFill>
        <p:spPr bwMode="auto">
          <a:xfrm>
            <a:off x="1763713" y="1042988"/>
            <a:ext cx="521335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13667" name="Rectangle 2"/>
          <p:cNvSpPr>
            <a:spLocks noGrp="1" noChangeArrowheads="1"/>
          </p:cNvSpPr>
          <p:nvPr>
            <p:ph type="title"/>
          </p:nvPr>
        </p:nvSpPr>
        <p:spPr/>
        <p:txBody>
          <a:bodyPr/>
          <a:lstStyle/>
          <a:p>
            <a:pPr eaLnBrk="1" hangingPunct="1"/>
            <a:r>
              <a:rPr lang="de-DE" altLang="de-DE"/>
              <a:t>Erinnerung: Modellierung aus Business-Sicht</a:t>
            </a:r>
          </a:p>
        </p:txBody>
      </p:sp>
      <p:pic>
        <p:nvPicPr>
          <p:cNvPr id="113668" name="Picture 4"/>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468313" y="1019175"/>
            <a:ext cx="7920037" cy="534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14691" name="Rectangle 2"/>
          <p:cNvSpPr>
            <a:spLocks noGrp="1" noChangeArrowheads="1"/>
          </p:cNvSpPr>
          <p:nvPr>
            <p:ph type="title"/>
          </p:nvPr>
        </p:nvSpPr>
        <p:spPr/>
        <p:txBody>
          <a:bodyPr/>
          <a:lstStyle/>
          <a:p>
            <a:pPr eaLnBrk="1" hangingPunct="1"/>
            <a:r>
              <a:rPr lang="de-DE" altLang="de-DE"/>
              <a:t>Modellierung aus System-Sicht</a:t>
            </a:r>
          </a:p>
        </p:txBody>
      </p:sp>
      <p:pic>
        <p:nvPicPr>
          <p:cNvPr id="114692" name="Picture 5" descr="Kap04NachverhandlungAusSystemsicht"/>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l="5478" t="6299" b="4094"/>
          <a:stretch>
            <a:fillRect/>
          </a:stretch>
        </p:blipFill>
        <p:spPr bwMode="auto">
          <a:xfrm>
            <a:off x="539750" y="1023938"/>
            <a:ext cx="8083550" cy="5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15715" name="Rectangle 2"/>
          <p:cNvSpPr>
            <a:spLocks noGrp="1" noChangeArrowheads="1"/>
          </p:cNvSpPr>
          <p:nvPr>
            <p:ph type="title"/>
          </p:nvPr>
        </p:nvSpPr>
        <p:spPr/>
        <p:txBody>
          <a:bodyPr/>
          <a:lstStyle/>
          <a:p>
            <a:pPr eaLnBrk="1" hangingPunct="1"/>
            <a:r>
              <a:rPr lang="de-DE" altLang="de-DE"/>
              <a:t>Formulierung von Anforderungen</a:t>
            </a:r>
          </a:p>
        </p:txBody>
      </p:sp>
      <p:sp>
        <p:nvSpPr>
          <p:cNvPr id="115716" name="Rectangle 3"/>
          <p:cNvSpPr>
            <a:spLocks noGrp="1" noChangeArrowheads="1"/>
          </p:cNvSpPr>
          <p:nvPr>
            <p:ph type="body" idx="1"/>
          </p:nvPr>
        </p:nvSpPr>
        <p:spPr>
          <a:xfrm>
            <a:off x="457200" y="1341438"/>
            <a:ext cx="8229600" cy="4895850"/>
          </a:xfrm>
        </p:spPr>
        <p:txBody>
          <a:bodyPr/>
          <a:lstStyle/>
          <a:p>
            <a:pPr eaLnBrk="1" hangingPunct="1">
              <a:lnSpc>
                <a:spcPct val="110000"/>
              </a:lnSpc>
            </a:pPr>
            <a:r>
              <a:rPr lang="de-DE" altLang="de-DE" sz="2000"/>
              <a:t>Analog zu den Use Cases sind die Aktivitätsdiagramme zu dokumentieren, dabei ist genau zu beschreiben, was unter Nutzung welcher Hilfsmittel unter Berücksichtigung welcher Nebenbedingungen gilt</a:t>
            </a:r>
          </a:p>
          <a:p>
            <a:pPr eaLnBrk="1" hangingPunct="1">
              <a:lnSpc>
                <a:spcPct val="110000"/>
              </a:lnSpc>
            </a:pPr>
            <a:r>
              <a:rPr lang="de-DE" altLang="de-DE" sz="2000"/>
              <a:t>Die Beschreibungen können oft unvollständig oder unklar formuliert sein, so dass es in größeren oder kritischeren Projekten sinnvoll ist, die Texte genauer zu analysieren </a:t>
            </a:r>
          </a:p>
          <a:p>
            <a:pPr eaLnBrk="1" hangingPunct="1">
              <a:lnSpc>
                <a:spcPct val="110000"/>
              </a:lnSpc>
            </a:pPr>
            <a:r>
              <a:rPr lang="de-DE" altLang="de-DE" sz="2000"/>
              <a:t>Statt einer Fließtextdokumentation von Aktivitätsdiagrammen, kann eine Darstellung von systematisch abgeleiteten textuellen Anforderungen sinnvoll sein</a:t>
            </a:r>
          </a:p>
          <a:p>
            <a:pPr eaLnBrk="1" hangingPunct="1">
              <a:lnSpc>
                <a:spcPct val="110000"/>
              </a:lnSpc>
            </a:pPr>
            <a:r>
              <a:rPr lang="de-DE" altLang="de-DE" sz="2000"/>
              <a:t>Man benötigt einen Ansatz, Texte möglichst präzise zu formulieren</a:t>
            </a:r>
          </a:p>
          <a:p>
            <a:pPr eaLnBrk="1" hangingPunct="1">
              <a:lnSpc>
                <a:spcPct val="110000"/>
              </a:lnSpc>
            </a:pPr>
            <a:endParaRPr lang="de-DE" altLang="de-DE" sz="2000"/>
          </a:p>
        </p:txBody>
      </p:sp>
      <p:sp>
        <p:nvSpPr>
          <p:cNvPr id="115717"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4.4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2291" name="Rectangle 2"/>
          <p:cNvSpPr>
            <a:spLocks noGrp="1" noChangeArrowheads="1"/>
          </p:cNvSpPr>
          <p:nvPr>
            <p:ph type="title"/>
          </p:nvPr>
        </p:nvSpPr>
        <p:spPr/>
        <p:txBody>
          <a:bodyPr/>
          <a:lstStyle/>
          <a:p>
            <a:pPr eaLnBrk="1" hangingPunct="1"/>
            <a:endParaRPr lang="de-DE" altLang="de-DE"/>
          </a:p>
        </p:txBody>
      </p:sp>
      <p:sp>
        <p:nvSpPr>
          <p:cNvPr id="12292" name="Rectangle 3"/>
          <p:cNvSpPr>
            <a:spLocks noGrp="1" noChangeArrowheads="1"/>
          </p:cNvSpPr>
          <p:nvPr>
            <p:ph type="body" idx="1"/>
          </p:nvPr>
        </p:nvSpPr>
        <p:spPr>
          <a:xfrm>
            <a:off x="971550" y="1125538"/>
            <a:ext cx="7715250" cy="5256212"/>
          </a:xfrm>
        </p:spPr>
        <p:txBody>
          <a:bodyPr/>
          <a:lstStyle/>
          <a:p>
            <a:pPr algn="ctr" eaLnBrk="1" hangingPunct="1">
              <a:buFontTx/>
              <a:buNone/>
            </a:pPr>
            <a:endParaRPr lang="de-DE" altLang="de-DE" sz="4800"/>
          </a:p>
          <a:p>
            <a:pPr algn="ctr" eaLnBrk="1" hangingPunct="1">
              <a:buFontTx/>
              <a:buNone/>
            </a:pPr>
            <a:r>
              <a:rPr lang="de-DE" altLang="de-DE" sz="4800"/>
              <a:t>2. Prozessmodellierung</a:t>
            </a:r>
          </a:p>
          <a:p>
            <a:pPr algn="ctr" eaLnBrk="1" hangingPunct="1">
              <a:buFontTx/>
              <a:buNone/>
            </a:pPr>
            <a:endParaRPr lang="de-DE" altLang="de-DE" sz="4800"/>
          </a:p>
          <a:p>
            <a:pPr eaLnBrk="1" hangingPunct="1">
              <a:buFontTx/>
              <a:buNone/>
            </a:pPr>
            <a:r>
              <a:rPr lang="de-DE" altLang="ja-JP">
                <a:ea typeface="ＭＳ Ｐゴシック" pitchFamily="34" charset="-128"/>
              </a:rPr>
              <a:t>2.1  Unternehmensprozesse</a:t>
            </a:r>
          </a:p>
          <a:p>
            <a:pPr eaLnBrk="1" hangingPunct="1">
              <a:buFontTx/>
              <a:buNone/>
            </a:pPr>
            <a:r>
              <a:rPr lang="de-DE" altLang="ja-JP">
                <a:ea typeface="ＭＳ Ｐゴシック" pitchFamily="34" charset="-128"/>
              </a:rPr>
              <a:t>2.2  Prozessmodellierung mit Aktivitätsdiagrammen</a:t>
            </a:r>
          </a:p>
          <a:p>
            <a:pPr eaLnBrk="1" hangingPunct="1">
              <a:buFontTx/>
              <a:buNone/>
            </a:pPr>
            <a:r>
              <a:rPr lang="de-DE" altLang="ja-JP">
                <a:ea typeface="ＭＳ Ｐゴシック" pitchFamily="34" charset="-128"/>
              </a:rPr>
              <a:t>2.3  Risikomanagement</a:t>
            </a:r>
          </a:p>
          <a:p>
            <a:pPr algn="ctr" eaLnBrk="1" hangingPunct="1">
              <a:buFontTx/>
              <a:buNone/>
            </a:pPr>
            <a:endParaRPr lang="de-DE" altLang="de-DE" sz="4800"/>
          </a:p>
        </p:txBody>
      </p:sp>
      <p:sp>
        <p:nvSpPr>
          <p:cNvPr id="12293" name="Rectangle 4">
            <a:hlinkClick r:id="rId3" action="ppaction://hlinksldjump"/>
          </p:cNvPr>
          <p:cNvSpPr>
            <a:spLocks noChangeArrowheads="1"/>
          </p:cNvSpPr>
          <p:nvPr/>
        </p:nvSpPr>
        <p:spPr bwMode="auto">
          <a:xfrm>
            <a:off x="684213" y="3825875"/>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2294" name="Rectangle 5">
            <a:hlinkClick r:id="rId4" action="ppaction://hlinksldjump"/>
          </p:cNvPr>
          <p:cNvSpPr>
            <a:spLocks noChangeArrowheads="1"/>
          </p:cNvSpPr>
          <p:nvPr/>
        </p:nvSpPr>
        <p:spPr bwMode="auto">
          <a:xfrm>
            <a:off x="684213" y="4257675"/>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2295" name="Rectangle 6">
            <a:hlinkClick r:id="rId5" action="ppaction://hlinksldjump"/>
          </p:cNvPr>
          <p:cNvSpPr>
            <a:spLocks noChangeArrowheads="1"/>
          </p:cNvSpPr>
          <p:nvPr/>
        </p:nvSpPr>
        <p:spPr bwMode="auto">
          <a:xfrm>
            <a:off x="684213" y="4697413"/>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16739" name="Rectangle 2"/>
          <p:cNvSpPr>
            <a:spLocks noGrp="1" noChangeArrowheads="1"/>
          </p:cNvSpPr>
          <p:nvPr>
            <p:ph type="title"/>
          </p:nvPr>
        </p:nvSpPr>
        <p:spPr>
          <a:xfrm>
            <a:off x="250825" y="274638"/>
            <a:ext cx="7920038" cy="777875"/>
          </a:xfrm>
        </p:spPr>
        <p:txBody>
          <a:bodyPr/>
          <a:lstStyle/>
          <a:p>
            <a:pPr eaLnBrk="1" hangingPunct="1"/>
            <a:r>
              <a:rPr lang="de-DE" altLang="de-DE"/>
              <a:t>Probleme mit natürlich-sprachlichen Formulierungen</a:t>
            </a:r>
          </a:p>
        </p:txBody>
      </p:sp>
      <p:sp>
        <p:nvSpPr>
          <p:cNvPr id="116740" name="Rectangle 3"/>
          <p:cNvSpPr>
            <a:spLocks noGrp="1" noChangeArrowheads="1"/>
          </p:cNvSpPr>
          <p:nvPr>
            <p:ph type="body" idx="1"/>
          </p:nvPr>
        </p:nvSpPr>
        <p:spPr/>
        <p:txBody>
          <a:bodyPr/>
          <a:lstStyle/>
          <a:p>
            <a:pPr eaLnBrk="1" hangingPunct="1"/>
            <a:r>
              <a:rPr lang="de-DE" altLang="de-DE"/>
              <a:t>Hauptprozesse der menschlichen Modellbildung</a:t>
            </a:r>
          </a:p>
          <a:p>
            <a:pPr lvl="1" eaLnBrk="1" hangingPunct="1"/>
            <a:r>
              <a:rPr lang="de-DE" altLang="de-DE"/>
              <a:t>Tilgung</a:t>
            </a:r>
          </a:p>
          <a:p>
            <a:pPr lvl="1" eaLnBrk="1" hangingPunct="1"/>
            <a:r>
              <a:rPr lang="de-DE" altLang="de-DE"/>
              <a:t>Generalisierung</a:t>
            </a:r>
          </a:p>
          <a:p>
            <a:pPr lvl="1" eaLnBrk="1" hangingPunct="1"/>
            <a:r>
              <a:rPr lang="de-DE" altLang="de-DE"/>
              <a:t>Nominalisierung</a:t>
            </a:r>
          </a:p>
          <a:p>
            <a:pPr eaLnBrk="1" hangingPunct="1"/>
            <a:r>
              <a:rPr lang="de-DE" altLang="de-DE"/>
              <a:t>Problem:  Anforderungen werden für Menschen mit anderer Modellbildung (da andere Erfahrungen) unsauber formuliert</a:t>
            </a:r>
          </a:p>
          <a:p>
            <a:pPr eaLnBrk="1" hangingPunct="1"/>
            <a:endParaRPr lang="de-DE" altLang="de-DE"/>
          </a:p>
          <a:p>
            <a:pPr eaLnBrk="1" hangingPunct="1"/>
            <a:r>
              <a:rPr lang="de-DE" altLang="de-DE"/>
              <a:t>In Prosatexten sind Wiederholungen unerwünscht; bei Anforderungen müssen immer die gleichen Worte für den gleichen Sachverhalt genutzt werden</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17763" name="Rectangle 2"/>
          <p:cNvSpPr>
            <a:spLocks noGrp="1" noChangeArrowheads="1"/>
          </p:cNvSpPr>
          <p:nvPr>
            <p:ph type="title"/>
          </p:nvPr>
        </p:nvSpPr>
        <p:spPr/>
        <p:txBody>
          <a:bodyPr/>
          <a:lstStyle/>
          <a:p>
            <a:pPr eaLnBrk="1" hangingPunct="1"/>
            <a:r>
              <a:rPr lang="de-DE" altLang="de-DE"/>
              <a:t>Definition: Tilgung</a:t>
            </a:r>
          </a:p>
        </p:txBody>
      </p:sp>
      <p:sp>
        <p:nvSpPr>
          <p:cNvPr id="117764" name="Rectangle 3"/>
          <p:cNvSpPr>
            <a:spLocks noGrp="1" noChangeArrowheads="1"/>
          </p:cNvSpPr>
          <p:nvPr>
            <p:ph type="body" idx="1"/>
          </p:nvPr>
        </p:nvSpPr>
        <p:spPr/>
        <p:txBody>
          <a:bodyPr/>
          <a:lstStyle/>
          <a:p>
            <a:pPr eaLnBrk="1" hangingPunct="1"/>
            <a:r>
              <a:rPr lang="de-DE" altLang="de-DE"/>
              <a:t>Tilgung ist ein Prozess, durch den wir unsere Aufmerksamkeit selektiv bestimmten Dimensionen unserer Erfahrungen zuwenden und andere ausschließen.  (Bandler/Grinder)</a:t>
            </a:r>
          </a:p>
          <a:p>
            <a:pPr eaLnBrk="1" hangingPunct="1"/>
            <a:endParaRPr lang="de-DE" altLang="de-DE"/>
          </a:p>
          <a:p>
            <a:pPr eaLnBrk="1" hangingPunct="1"/>
            <a:r>
              <a:rPr lang="de-DE" altLang="de-DE"/>
              <a:t>Beispiel: Die Fähigkeit des Menschen, In einem Raum voller sprechender Menschen alle anderen Geräusche auszuschließen oder auszufiltern, um der Stimme einer bestimmten Person zuzuhören.</a:t>
            </a:r>
          </a:p>
          <a:p>
            <a:pPr eaLnBrk="1" hangingPunct="1"/>
            <a:endParaRPr lang="de-DE" altLang="de-DE"/>
          </a:p>
          <a:p>
            <a:pPr eaLnBrk="1" hangingPunct="1"/>
            <a:r>
              <a:rPr lang="de-DE" altLang="de-DE"/>
              <a:t>Anforderungen: implizite Annahmen, unvollständige Vergleiche</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18787" name="Rectangle 2"/>
          <p:cNvSpPr>
            <a:spLocks noGrp="1" noChangeArrowheads="1"/>
          </p:cNvSpPr>
          <p:nvPr>
            <p:ph type="title"/>
          </p:nvPr>
        </p:nvSpPr>
        <p:spPr/>
        <p:txBody>
          <a:bodyPr/>
          <a:lstStyle/>
          <a:p>
            <a:pPr eaLnBrk="1" hangingPunct="1"/>
            <a:r>
              <a:rPr lang="de-DE" altLang="de-DE"/>
              <a:t>Beispiele für Tilgungen (1/2)</a:t>
            </a:r>
          </a:p>
        </p:txBody>
      </p:sp>
      <p:sp>
        <p:nvSpPr>
          <p:cNvPr id="118788" name="Rectangle 3"/>
          <p:cNvSpPr>
            <a:spLocks noGrp="1" noChangeArrowheads="1"/>
          </p:cNvSpPr>
          <p:nvPr>
            <p:ph type="body" idx="1"/>
          </p:nvPr>
        </p:nvSpPr>
        <p:spPr>
          <a:xfrm>
            <a:off x="457200" y="981075"/>
            <a:ext cx="8229600" cy="5543550"/>
          </a:xfrm>
        </p:spPr>
        <p:txBody>
          <a:bodyPr/>
          <a:lstStyle/>
          <a:p>
            <a:pPr eaLnBrk="1" hangingPunct="1">
              <a:lnSpc>
                <a:spcPct val="90000"/>
              </a:lnSpc>
            </a:pPr>
            <a:r>
              <a:rPr lang="de-DE" altLang="de-DE"/>
              <a:t>Grundstruktur: Manche Prozessworte (Verben und Prädikate) implizieren zwei oder mehr Substantivargumente</a:t>
            </a:r>
          </a:p>
          <a:p>
            <a:pPr eaLnBrk="1" hangingPunct="1">
              <a:lnSpc>
                <a:spcPct val="90000"/>
              </a:lnSpc>
            </a:pPr>
            <a:r>
              <a:rPr lang="de-DE" altLang="de-DE"/>
              <a:t>Sprachliche Vertreter</a:t>
            </a:r>
          </a:p>
          <a:p>
            <a:pPr lvl="1" eaLnBrk="1" hangingPunct="1">
              <a:lnSpc>
                <a:spcPct val="90000"/>
              </a:lnSpc>
            </a:pPr>
            <a:r>
              <a:rPr lang="de-DE" altLang="de-DE"/>
              <a:t>Eingeben: Wer? Was? Wie? Wo? Wann?</a:t>
            </a:r>
          </a:p>
          <a:p>
            <a:pPr lvl="1" eaLnBrk="1" hangingPunct="1">
              <a:lnSpc>
                <a:spcPct val="90000"/>
              </a:lnSpc>
            </a:pPr>
            <a:r>
              <a:rPr lang="de-DE" altLang="de-DE"/>
              <a:t>Anzeigen: Was? Wo? In welcher Weise? Wann?</a:t>
            </a:r>
          </a:p>
          <a:p>
            <a:pPr lvl="1" eaLnBrk="1" hangingPunct="1">
              <a:lnSpc>
                <a:spcPct val="90000"/>
              </a:lnSpc>
            </a:pPr>
            <a:r>
              <a:rPr lang="de-DE" altLang="de-DE"/>
              <a:t>Übertragen: Wer? Was? Von wo? Wohin? Wann?</a:t>
            </a:r>
          </a:p>
          <a:p>
            <a:pPr lvl="1" eaLnBrk="1" hangingPunct="1">
              <a:lnSpc>
                <a:spcPct val="90000"/>
              </a:lnSpc>
            </a:pPr>
            <a:r>
              <a:rPr lang="de-DE" altLang="de-DE"/>
              <a:t>„Die Auszahlungsmöglichkeit soll überprüft und die Auszahlung verbucht werden“</a:t>
            </a:r>
          </a:p>
          <a:p>
            <a:pPr lvl="1" eaLnBrk="1" hangingPunct="1">
              <a:lnSpc>
                <a:spcPct val="90000"/>
              </a:lnSpc>
            </a:pPr>
            <a:r>
              <a:rPr lang="de-DE" altLang="de-DE"/>
              <a:t>Überprüfen: Wer überprüft? Was wird überprüft? Nach welchen Regeln wird überprüft? Wann wird überprüft? Wie?</a:t>
            </a:r>
          </a:p>
          <a:p>
            <a:pPr lvl="1" eaLnBrk="1" hangingPunct="1">
              <a:lnSpc>
                <a:spcPct val="90000"/>
              </a:lnSpc>
            </a:pPr>
            <a:r>
              <a:rPr lang="de-DE" altLang="de-DE"/>
              <a:t> Verbuchen: Wer verbucht? Was wird verbucht? Wann wird es verbucht? Wie?</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19811" name="Rectangle 2"/>
          <p:cNvSpPr>
            <a:spLocks noGrp="1" noChangeArrowheads="1"/>
          </p:cNvSpPr>
          <p:nvPr>
            <p:ph type="title"/>
          </p:nvPr>
        </p:nvSpPr>
        <p:spPr/>
        <p:txBody>
          <a:bodyPr/>
          <a:lstStyle/>
          <a:p>
            <a:pPr eaLnBrk="1" hangingPunct="1"/>
            <a:r>
              <a:rPr lang="de-DE" altLang="de-DE"/>
              <a:t>Beispiele für Tilgungen (2/2)</a:t>
            </a:r>
          </a:p>
        </p:txBody>
      </p:sp>
      <p:sp>
        <p:nvSpPr>
          <p:cNvPr id="119812" name="Rectangle 3"/>
          <p:cNvSpPr>
            <a:spLocks noGrp="1" noChangeArrowheads="1"/>
          </p:cNvSpPr>
          <p:nvPr>
            <p:ph type="body" idx="1"/>
          </p:nvPr>
        </p:nvSpPr>
        <p:spPr>
          <a:xfrm>
            <a:off x="457200" y="1196975"/>
            <a:ext cx="8229600" cy="5256213"/>
          </a:xfrm>
        </p:spPr>
        <p:txBody>
          <a:bodyPr/>
          <a:lstStyle/>
          <a:p>
            <a:pPr eaLnBrk="1" hangingPunct="1"/>
            <a:r>
              <a:rPr lang="de-DE" altLang="de-DE" sz="2000"/>
              <a:t>Grundstruktur: Der Bezugspunkt. die Messbarkeit und die Messgenauigkeit für einen Komparativ oder Superlativ fehlt.</a:t>
            </a:r>
          </a:p>
          <a:p>
            <a:pPr eaLnBrk="1" hangingPunct="1"/>
            <a:r>
              <a:rPr lang="de-DE" altLang="de-DE" sz="2000"/>
              <a:t>Sprachliche Vertreter: Adjektiv + Endung "-er/en", "-ste"  oder "more", "less", "least", oder "weniger", "mehr"</a:t>
            </a:r>
          </a:p>
          <a:p>
            <a:pPr eaLnBrk="1" hangingPunct="1"/>
            <a:r>
              <a:rPr lang="de-DE" altLang="de-DE" sz="2000"/>
              <a:t>In beiden Sprachen: Adjektive wie leicht, easy, schwer, complicated, ...</a:t>
            </a:r>
          </a:p>
          <a:p>
            <a:pPr eaLnBrk="1" hangingPunct="1"/>
            <a:r>
              <a:rPr lang="de-DE" altLang="de-DE" sz="2000"/>
              <a:t>Für durchschnittlich große Menschen soll das Display im normalen Bedienabstand gut lesbar sein.</a:t>
            </a:r>
          </a:p>
          <a:p>
            <a:pPr eaLnBrk="1" hangingPunct="1"/>
            <a:r>
              <a:rPr lang="de-DE" altLang="de-DE" sz="2000"/>
              <a:t>Die Eingabe des angeforderten Geldbetrages soll vom System durch eine intuitive Benutzerführung so unterstützt werden, dass Fehleingaben minimiert werden.</a:t>
            </a:r>
          </a:p>
          <a:p>
            <a:pPr lvl="1" eaLnBrk="1" hangingPunct="1"/>
            <a:r>
              <a:rPr lang="de-DE" altLang="de-DE" sz="2000"/>
              <a:t>Kann man den Sachverhalt überhaupt messen?</a:t>
            </a:r>
          </a:p>
          <a:p>
            <a:pPr lvl="1" eaLnBrk="1" hangingPunct="1"/>
            <a:r>
              <a:rPr lang="de-DE" altLang="de-DE" sz="2000"/>
              <a:t>Ist der Bezugspunkt des Vergleiches angegeben?</a:t>
            </a:r>
          </a:p>
          <a:p>
            <a:pPr lvl="1" eaLnBrk="1" hangingPunct="1"/>
            <a:r>
              <a:rPr lang="de-DE" altLang="de-DE" sz="2000"/>
              <a:t>Mit welcher Messgenauigkeit wird gemessen?</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20835" name="Rectangle 2"/>
          <p:cNvSpPr>
            <a:spLocks noGrp="1" noChangeArrowheads="1"/>
          </p:cNvSpPr>
          <p:nvPr>
            <p:ph type="title"/>
          </p:nvPr>
        </p:nvSpPr>
        <p:spPr/>
        <p:txBody>
          <a:bodyPr/>
          <a:lstStyle/>
          <a:p>
            <a:pPr eaLnBrk="1" hangingPunct="1"/>
            <a:r>
              <a:rPr lang="de-DE" altLang="de-DE"/>
              <a:t>Definition: Generalisierung</a:t>
            </a:r>
          </a:p>
        </p:txBody>
      </p:sp>
      <p:sp>
        <p:nvSpPr>
          <p:cNvPr id="120836" name="Rectangle 3"/>
          <p:cNvSpPr>
            <a:spLocks noGrp="1" noChangeArrowheads="1"/>
          </p:cNvSpPr>
          <p:nvPr>
            <p:ph type="body" idx="1"/>
          </p:nvPr>
        </p:nvSpPr>
        <p:spPr/>
        <p:txBody>
          <a:bodyPr/>
          <a:lstStyle/>
          <a:p>
            <a:pPr eaLnBrk="1" hangingPunct="1"/>
            <a:r>
              <a:rPr lang="de-DE" altLang="de-DE"/>
              <a:t>Generalisierung ist der Prozess, durch den Elemente oder Teile eines persönlichen Modells von der ursprünglichen Erfahrung abgelöst werden, um dann die gesamte Kategorie, von der diese Erfahrung ein Beispiel darstellt, zu verkörpern. (Bendler/Grindler)</a:t>
            </a:r>
          </a:p>
          <a:p>
            <a:pPr eaLnBrk="1" hangingPunct="1"/>
            <a:endParaRPr lang="de-DE" altLang="de-DE"/>
          </a:p>
          <a:p>
            <a:pPr eaLnBrk="1" hangingPunct="1"/>
            <a:r>
              <a:rPr lang="de-DE" altLang="de-DE"/>
              <a:t>Beispiel: Ein Kind verbrennt sich an einer heißen Herdplatte die Hand. Es sollte für sich die richtige Generalisierung aufstellen, dass es schmerzhaft ist auf heiße Herdplatten zu fassen.</a:t>
            </a:r>
          </a:p>
          <a:p>
            <a:pPr eaLnBrk="1" hangingPunct="1"/>
            <a:endParaRPr lang="de-DE" altLang="de-DE"/>
          </a:p>
          <a:p>
            <a:pPr eaLnBrk="1" hangingPunct="1"/>
            <a:r>
              <a:rPr lang="de-DE" altLang="de-DE"/>
              <a:t>Anforderungen: Universalquantoren, unvollständige Bedingungen</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21859" name="Rectangle 2"/>
          <p:cNvSpPr>
            <a:spLocks noGrp="1" noChangeArrowheads="1"/>
          </p:cNvSpPr>
          <p:nvPr>
            <p:ph type="title"/>
          </p:nvPr>
        </p:nvSpPr>
        <p:spPr/>
        <p:txBody>
          <a:bodyPr/>
          <a:lstStyle/>
          <a:p>
            <a:pPr eaLnBrk="1" hangingPunct="1"/>
            <a:r>
              <a:rPr lang="de-DE" altLang="de-DE"/>
              <a:t>Generalisierung durch Universalquantoren</a:t>
            </a:r>
          </a:p>
        </p:txBody>
      </p:sp>
      <p:sp>
        <p:nvSpPr>
          <p:cNvPr id="121860" name="Rectangle 3"/>
          <p:cNvSpPr>
            <a:spLocks noGrp="1" noChangeArrowheads="1"/>
          </p:cNvSpPr>
          <p:nvPr>
            <p:ph type="body" idx="1"/>
          </p:nvPr>
        </p:nvSpPr>
        <p:spPr/>
        <p:txBody>
          <a:bodyPr/>
          <a:lstStyle/>
          <a:p>
            <a:pPr eaLnBrk="1" hangingPunct="1">
              <a:buFontTx/>
              <a:buNone/>
            </a:pPr>
            <a:r>
              <a:rPr lang="de-DE" altLang="de-DE"/>
              <a:t>Universalquantoren</a:t>
            </a:r>
          </a:p>
          <a:p>
            <a:pPr eaLnBrk="1" hangingPunct="1"/>
            <a:r>
              <a:rPr lang="de-DE" altLang="de-DE"/>
              <a:t>Grundstruktur: Menge an Objekten wird zusammengefasst</a:t>
            </a:r>
          </a:p>
          <a:p>
            <a:pPr eaLnBrk="1" hangingPunct="1"/>
            <a:r>
              <a:rPr lang="de-DE" altLang="de-DE"/>
              <a:t>Sprachliche Vertreter:</a:t>
            </a:r>
          </a:p>
          <a:p>
            <a:pPr lvl="1" eaLnBrk="1" hangingPunct="1"/>
            <a:r>
              <a:rPr lang="de-DE" altLang="de-DE"/>
              <a:t>Im Deutschen: nie, immer, kein, jeder, alle, ...</a:t>
            </a:r>
          </a:p>
          <a:p>
            <a:pPr lvl="1" eaLnBrk="1" hangingPunct="1"/>
            <a:r>
              <a:rPr lang="de-DE" altLang="de-DE"/>
              <a:t>Im Englischen: never, ever, not, each, always, ...</a:t>
            </a:r>
          </a:p>
          <a:p>
            <a:pPr eaLnBrk="1" hangingPunct="1"/>
            <a:r>
              <a:rPr lang="de-DE" altLang="de-DE"/>
              <a:t>Frage:</a:t>
            </a:r>
          </a:p>
          <a:p>
            <a:pPr lvl="1" eaLnBrk="1" hangingPunct="1"/>
            <a:r>
              <a:rPr lang="de-DE" altLang="de-DE"/>
              <a:t>Wirklich alle/jede, immer/nie? Gibt es keine Ausnahme?</a:t>
            </a:r>
          </a:p>
          <a:p>
            <a:pPr lvl="1" eaLnBrk="1" hangingPunct="1"/>
            <a:r>
              <a:rPr lang="de-DE" altLang="de-DE"/>
              <a:t>Achtung! Auch Sätze ohne Universalquantoren überprüfen, die keine Angaben über die Häufigkeit enthalten!</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22883" name="Rectangle 2"/>
          <p:cNvSpPr>
            <a:spLocks noGrp="1" noChangeArrowheads="1"/>
          </p:cNvSpPr>
          <p:nvPr>
            <p:ph type="title"/>
          </p:nvPr>
        </p:nvSpPr>
        <p:spPr/>
        <p:txBody>
          <a:bodyPr/>
          <a:lstStyle/>
          <a:p>
            <a:pPr eaLnBrk="1" hangingPunct="1"/>
            <a:r>
              <a:rPr lang="de-DE" altLang="de-DE"/>
              <a:t>Beispiele für Generalisierungen</a:t>
            </a:r>
          </a:p>
        </p:txBody>
      </p:sp>
      <p:sp>
        <p:nvSpPr>
          <p:cNvPr id="103428" name="Rectangle 3"/>
          <p:cNvSpPr>
            <a:spLocks noGrp="1" noChangeArrowheads="1"/>
          </p:cNvSpPr>
          <p:nvPr>
            <p:ph type="body" idx="1"/>
          </p:nvPr>
        </p:nvSpPr>
        <p:spPr/>
        <p:txBody>
          <a:bodyPr/>
          <a:lstStyle/>
          <a:p>
            <a:pPr eaLnBrk="1" hangingPunct="1">
              <a:defRPr/>
            </a:pPr>
            <a:r>
              <a:rPr lang="de-DE" dirty="0"/>
              <a:t>Jede Auszahlung soll für die Rückverfolgbarkeit zusätzlich mit einem Zeitstempel etikettiert werden.</a:t>
            </a:r>
          </a:p>
          <a:p>
            <a:pPr lvl="1" eaLnBrk="1" hangingPunct="1">
              <a:defRPr/>
            </a:pPr>
            <a:r>
              <a:rPr lang="de-DE" dirty="0"/>
              <a:t>Wirklich jede Auszahlung?</a:t>
            </a:r>
          </a:p>
          <a:p>
            <a:pPr lvl="1" eaLnBrk="1" hangingPunct="1">
              <a:defRPr/>
            </a:pPr>
            <a:endParaRPr lang="de-DE" dirty="0"/>
          </a:p>
          <a:p>
            <a:pPr eaLnBrk="1" hangingPunct="1">
              <a:defRPr/>
            </a:pPr>
            <a:r>
              <a:rPr lang="de-DE" dirty="0"/>
              <a:t>Das System soll eine Sicherung von aufgezeichneten Auszahlungsdaten auf ein externes Speichermedium ermöglichen.</a:t>
            </a:r>
          </a:p>
          <a:p>
            <a:pPr lvl="1" eaLnBrk="1" hangingPunct="1">
              <a:defRPr/>
            </a:pPr>
            <a:r>
              <a:rPr lang="de-DE" dirty="0"/>
              <a:t>Durch jede Person? Immer? Aller Auszahlungsdaten? </a:t>
            </a:r>
          </a:p>
          <a:p>
            <a:pPr marL="457200" lvl="1" indent="0" eaLnBrk="1" hangingPunct="1">
              <a:buFontTx/>
              <a:buNone/>
              <a:defRPr/>
            </a:pPr>
            <a:endParaRPr lang="de-DE"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el 1"/>
          <p:cNvSpPr>
            <a:spLocks noGrp="1"/>
          </p:cNvSpPr>
          <p:nvPr>
            <p:ph type="title"/>
          </p:nvPr>
        </p:nvSpPr>
        <p:spPr/>
        <p:txBody>
          <a:bodyPr/>
          <a:lstStyle/>
          <a:p>
            <a:pPr eaLnBrk="1" hangingPunct="1"/>
            <a:r>
              <a:rPr lang="de-DE" altLang="de-DE"/>
              <a:t>Definition:  Verzerrung</a:t>
            </a:r>
          </a:p>
        </p:txBody>
      </p:sp>
      <p:sp>
        <p:nvSpPr>
          <p:cNvPr id="123907" name="Inhaltsplatzhalter 2"/>
          <p:cNvSpPr>
            <a:spLocks noGrp="1"/>
          </p:cNvSpPr>
          <p:nvPr>
            <p:ph idx="1"/>
          </p:nvPr>
        </p:nvSpPr>
        <p:spPr/>
        <p:txBody>
          <a:bodyPr/>
          <a:lstStyle/>
          <a:p>
            <a:pPr eaLnBrk="1" hangingPunct="1"/>
            <a:r>
              <a:rPr lang="de-DE" altLang="de-DE"/>
              <a:t>Verzerrung ist der Prozess, etwas mittels Überlegungen, Fantasie oder Wünschen, so umzugestalten, dass ein neuer Inhalt oder eine neue Bedeutung entsteht. (Dörrenbacher)</a:t>
            </a:r>
          </a:p>
          <a:p>
            <a:pPr eaLnBrk="1" hangingPunct="1"/>
            <a:endParaRPr lang="de-DE" altLang="de-DE"/>
          </a:p>
          <a:p>
            <a:pPr eaLnBrk="1" hangingPunct="1"/>
            <a:r>
              <a:rPr lang="de-DE" altLang="de-DE"/>
              <a:t>Beispiel: Behauptung, dass auf A dann B folgt oder Gedankenlesen</a:t>
            </a:r>
          </a:p>
          <a:p>
            <a:pPr lvl="1" eaLnBrk="1" hangingPunct="1"/>
            <a:r>
              <a:rPr lang="de-DE" altLang="de-DE"/>
              <a:t>Da jemand zu spät ist, ist das Projekt gefährdet</a:t>
            </a:r>
          </a:p>
          <a:p>
            <a:pPr lvl="1" eaLnBrk="1" hangingPunct="1"/>
            <a:r>
              <a:rPr lang="de-DE" altLang="de-DE"/>
              <a:t>Ich denke, der mag mich nicht</a:t>
            </a:r>
          </a:p>
          <a:p>
            <a:pPr lvl="1" eaLnBrk="1" hangingPunct="1"/>
            <a:r>
              <a:rPr lang="de-DE" altLang="de-DE"/>
              <a:t>Er wollte wissen, wie ich mich jetzt fühle</a:t>
            </a:r>
          </a:p>
          <a:p>
            <a:pPr lvl="1" eaLnBrk="1" hangingPunct="1"/>
            <a:endParaRPr lang="de-DE" altLang="de-DE"/>
          </a:p>
          <a:p>
            <a:pPr eaLnBrk="1" hangingPunct="1"/>
            <a:endParaRPr lang="de-DE" altLang="de-DE"/>
          </a:p>
        </p:txBody>
      </p:sp>
      <p:sp>
        <p:nvSpPr>
          <p:cNvPr id="12390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el 1"/>
          <p:cNvSpPr>
            <a:spLocks noGrp="1"/>
          </p:cNvSpPr>
          <p:nvPr>
            <p:ph type="title"/>
          </p:nvPr>
        </p:nvSpPr>
        <p:spPr/>
        <p:txBody>
          <a:bodyPr/>
          <a:lstStyle/>
          <a:p>
            <a:pPr eaLnBrk="1" hangingPunct="1"/>
            <a:r>
              <a:rPr lang="de-DE" altLang="de-DE"/>
              <a:t>Verzerrung: Beispiele und Analyse</a:t>
            </a:r>
          </a:p>
        </p:txBody>
      </p:sp>
      <p:sp>
        <p:nvSpPr>
          <p:cNvPr id="124931" name="Inhaltsplatzhalter 2"/>
          <p:cNvSpPr>
            <a:spLocks noGrp="1"/>
          </p:cNvSpPr>
          <p:nvPr>
            <p:ph idx="1"/>
          </p:nvPr>
        </p:nvSpPr>
        <p:spPr/>
        <p:txBody>
          <a:bodyPr/>
          <a:lstStyle/>
          <a:p>
            <a:pPr eaLnBrk="1" hangingPunct="1">
              <a:spcBef>
                <a:spcPct val="0"/>
              </a:spcBef>
            </a:pPr>
            <a:r>
              <a:rPr lang="de-DE" altLang="de-DE"/>
              <a:t>Der Nutzer muss zunächst sein Login und dann sein Passwort eingeben.</a:t>
            </a:r>
          </a:p>
          <a:p>
            <a:pPr eaLnBrk="1" hangingPunct="1">
              <a:spcBef>
                <a:spcPct val="0"/>
              </a:spcBef>
            </a:pPr>
            <a:r>
              <a:rPr lang="de-DE" altLang="de-DE"/>
              <a:t>Dem Nutzer muss am Anfang immer die Übersichtsseite gezeigt werden.</a:t>
            </a:r>
          </a:p>
          <a:p>
            <a:pPr eaLnBrk="1" hangingPunct="1">
              <a:spcBef>
                <a:spcPct val="0"/>
              </a:spcBef>
            </a:pPr>
            <a:r>
              <a:rPr lang="de-DE" altLang="de-DE"/>
              <a:t>Der Nutzer muss eingeloggt sein, um die Übersicht zu sehen.</a:t>
            </a:r>
          </a:p>
          <a:p>
            <a:pPr eaLnBrk="1" hangingPunct="1">
              <a:spcBef>
                <a:spcPct val="0"/>
              </a:spcBef>
            </a:pPr>
            <a:endParaRPr lang="de-DE" altLang="de-DE"/>
          </a:p>
          <a:p>
            <a:pPr eaLnBrk="1" hangingPunct="1">
              <a:spcBef>
                <a:spcPct val="0"/>
              </a:spcBef>
            </a:pPr>
            <a:r>
              <a:rPr lang="de-DE" altLang="de-DE"/>
              <a:t>Was führt zur Annahme, dass diese Reihenfolgen notwendig sind?</a:t>
            </a:r>
          </a:p>
          <a:p>
            <a:pPr eaLnBrk="1" hangingPunct="1">
              <a:spcBef>
                <a:spcPct val="0"/>
              </a:spcBef>
            </a:pPr>
            <a:r>
              <a:rPr lang="de-DE" altLang="de-DE"/>
              <a:t>Was würde sich bei einer anderen Reihenfolge oder Verlassen einer Einschränkung ändern?</a:t>
            </a:r>
          </a:p>
          <a:p>
            <a:pPr eaLnBrk="1" hangingPunct="1">
              <a:spcBef>
                <a:spcPct val="0"/>
              </a:spcBef>
            </a:pPr>
            <a:endParaRPr lang="de-DE" altLang="de-DE"/>
          </a:p>
        </p:txBody>
      </p:sp>
      <p:sp>
        <p:nvSpPr>
          <p:cNvPr id="12493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25955" name="Rectangle 2"/>
          <p:cNvSpPr>
            <a:spLocks noGrp="1" noChangeArrowheads="1"/>
          </p:cNvSpPr>
          <p:nvPr>
            <p:ph type="title"/>
          </p:nvPr>
        </p:nvSpPr>
        <p:spPr/>
        <p:txBody>
          <a:bodyPr/>
          <a:lstStyle/>
          <a:p>
            <a:pPr eaLnBrk="1" hangingPunct="1"/>
            <a:r>
              <a:rPr lang="de-DE" altLang="de-DE"/>
              <a:t>Verzerrung durch Nominalisierung</a:t>
            </a:r>
          </a:p>
        </p:txBody>
      </p:sp>
      <p:sp>
        <p:nvSpPr>
          <p:cNvPr id="125956" name="Rectangle 3"/>
          <p:cNvSpPr>
            <a:spLocks noGrp="1" noChangeArrowheads="1"/>
          </p:cNvSpPr>
          <p:nvPr>
            <p:ph type="body" idx="1"/>
          </p:nvPr>
        </p:nvSpPr>
        <p:spPr>
          <a:xfrm>
            <a:off x="457200" y="1196975"/>
            <a:ext cx="8229600" cy="5400675"/>
          </a:xfrm>
        </p:spPr>
        <p:txBody>
          <a:bodyPr/>
          <a:lstStyle/>
          <a:p>
            <a:pPr eaLnBrk="1" hangingPunct="1"/>
            <a:r>
              <a:rPr lang="de-DE" altLang="de-DE" sz="2000"/>
              <a:t>Grundstruktur: Ein Prozesswort (Verb oder Prädikat) wird zu einem Ereigniswort (Substantiv oder Argument) umgeformt.</a:t>
            </a:r>
          </a:p>
          <a:p>
            <a:pPr eaLnBrk="1" hangingPunct="1"/>
            <a:r>
              <a:rPr lang="de-DE" altLang="de-DE" sz="2000"/>
              <a:t>Dadurch wird ein Vorgang zu einem Ereignis und viele vorgangsrelevante Informationen gehen verloren.</a:t>
            </a:r>
          </a:p>
          <a:p>
            <a:pPr eaLnBrk="1" hangingPunct="1"/>
            <a:r>
              <a:rPr lang="de-DE" altLang="de-DE" sz="2000"/>
              <a:t>Es ist möglich, dass sich die Bedeutung der Aussage dadurch ändert.</a:t>
            </a:r>
          </a:p>
          <a:p>
            <a:pPr lvl="1" eaLnBrk="1" hangingPunct="1"/>
            <a:r>
              <a:rPr lang="de-DE" altLang="de-DE" sz="2000"/>
              <a:t>Die Berechtigung für die Administration des Geldautomaten</a:t>
            </a:r>
          </a:p>
          <a:p>
            <a:pPr lvl="1" eaLnBrk="1" hangingPunct="1"/>
            <a:r>
              <a:rPr lang="de-DE" altLang="de-DE" sz="2000"/>
              <a:t>Die Auszahlung wird nach der Buchung durchgeführt</a:t>
            </a:r>
          </a:p>
          <a:p>
            <a:pPr lvl="1" eaLnBrk="1" hangingPunct="1"/>
            <a:endParaRPr lang="de-DE" altLang="de-DE" sz="2000"/>
          </a:p>
          <a:p>
            <a:pPr lvl="1" eaLnBrk="1" hangingPunct="1"/>
            <a:r>
              <a:rPr lang="de-DE" altLang="de-DE" sz="2000"/>
              <a:t>Wer? zahlt wann? Wem? Was? Unter Einhaltung welcher Regeln? Mit welcher Zuverlässigkeit? Mit welcher Verfügbarkeit?</a:t>
            </a:r>
          </a:p>
          <a:p>
            <a:pPr lvl="1" eaLnBrk="1" hangingPunct="1"/>
            <a:r>
              <a:rPr lang="de-DE" altLang="de-DE" sz="2000"/>
              <a:t>Wer? bucht wann? Was? Wohin? Unter Einhaltung welcher Regeln? Mit welcher Zuverlässigkeit? Mit welcher Verfügbarkeit?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3315" name="Rectangle 9"/>
          <p:cNvSpPr>
            <a:spLocks noChangeArrowheads="1"/>
          </p:cNvSpPr>
          <p:nvPr/>
        </p:nvSpPr>
        <p:spPr bwMode="auto">
          <a:xfrm>
            <a:off x="1079500" y="1268413"/>
            <a:ext cx="7237413" cy="4897437"/>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Unternehmensführung</a:t>
            </a:r>
          </a:p>
        </p:txBody>
      </p:sp>
      <p:sp>
        <p:nvSpPr>
          <p:cNvPr id="13316" name="Rectangle 8"/>
          <p:cNvSpPr>
            <a:spLocks noChangeArrowheads="1"/>
          </p:cNvSpPr>
          <p:nvPr/>
        </p:nvSpPr>
        <p:spPr bwMode="auto">
          <a:xfrm>
            <a:off x="4319588" y="1700213"/>
            <a:ext cx="3565525" cy="4249737"/>
          </a:xfrm>
          <a:prstGeom prst="rect">
            <a:avLst/>
          </a:prstGeom>
          <a:solidFill>
            <a:schemeClr val="bg1">
              <a:alpha val="70195"/>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Unterstützung</a:t>
            </a:r>
          </a:p>
        </p:txBody>
      </p:sp>
      <p:sp>
        <p:nvSpPr>
          <p:cNvPr id="13317" name="Rectangle 7"/>
          <p:cNvSpPr>
            <a:spLocks noChangeArrowheads="1"/>
          </p:cNvSpPr>
          <p:nvPr/>
        </p:nvSpPr>
        <p:spPr bwMode="auto">
          <a:xfrm>
            <a:off x="1403350" y="3141663"/>
            <a:ext cx="6121400" cy="2449512"/>
          </a:xfrm>
          <a:prstGeom prst="rect">
            <a:avLst/>
          </a:prstGeom>
          <a:solidFill>
            <a:schemeClr val="bg1">
              <a:alpha val="70195"/>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Controlling                                                                 </a:t>
            </a:r>
          </a:p>
        </p:txBody>
      </p:sp>
      <p:sp>
        <p:nvSpPr>
          <p:cNvPr id="13318" name="Rectangle 6"/>
          <p:cNvSpPr>
            <a:spLocks noChangeArrowheads="1"/>
          </p:cNvSpPr>
          <p:nvPr/>
        </p:nvSpPr>
        <p:spPr bwMode="auto">
          <a:xfrm>
            <a:off x="2916238" y="2205038"/>
            <a:ext cx="3095625" cy="1331912"/>
          </a:xfrm>
          <a:prstGeom prst="rect">
            <a:avLst/>
          </a:prstGeom>
          <a:solidFill>
            <a:schemeClr val="bg1">
              <a:alpha val="70195"/>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Vertrieb</a:t>
            </a:r>
          </a:p>
        </p:txBody>
      </p:sp>
      <p:sp>
        <p:nvSpPr>
          <p:cNvPr id="13319" name="Rectangle 5"/>
          <p:cNvSpPr>
            <a:spLocks noChangeArrowheads="1"/>
          </p:cNvSpPr>
          <p:nvPr/>
        </p:nvSpPr>
        <p:spPr bwMode="auto">
          <a:xfrm>
            <a:off x="4138613" y="2671763"/>
            <a:ext cx="2954337" cy="2628900"/>
          </a:xfrm>
          <a:prstGeom prst="rect">
            <a:avLst/>
          </a:prstGeom>
          <a:solidFill>
            <a:schemeClr val="bg1">
              <a:alpha val="59999"/>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Projektmanagement</a:t>
            </a:r>
          </a:p>
        </p:txBody>
      </p:sp>
      <p:sp>
        <p:nvSpPr>
          <p:cNvPr id="13320" name="Rectangle 2"/>
          <p:cNvSpPr>
            <a:spLocks noGrp="1" noChangeArrowheads="1"/>
          </p:cNvSpPr>
          <p:nvPr>
            <p:ph type="title"/>
          </p:nvPr>
        </p:nvSpPr>
        <p:spPr/>
        <p:txBody>
          <a:bodyPr/>
          <a:lstStyle/>
          <a:p>
            <a:pPr eaLnBrk="1" hangingPunct="1"/>
            <a:r>
              <a:rPr lang="de-DE" altLang="de-DE"/>
              <a:t>Umfeld von SW-Projekten</a:t>
            </a:r>
          </a:p>
        </p:txBody>
      </p:sp>
      <p:sp>
        <p:nvSpPr>
          <p:cNvPr id="13321" name="Rectangle 4"/>
          <p:cNvSpPr>
            <a:spLocks noChangeArrowheads="1"/>
          </p:cNvSpPr>
          <p:nvPr/>
        </p:nvSpPr>
        <p:spPr bwMode="auto">
          <a:xfrm>
            <a:off x="4859338" y="3284538"/>
            <a:ext cx="1800225" cy="1584325"/>
          </a:xfrm>
          <a:prstGeom prst="rect">
            <a:avLst/>
          </a:prstGeom>
          <a:solidFill>
            <a:schemeClr val="bg1">
              <a:alpha val="70195"/>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SW-Projekt</a:t>
            </a:r>
          </a:p>
        </p:txBody>
      </p:sp>
      <p:sp>
        <p:nvSpPr>
          <p:cNvPr id="13322" name="Text Box 10"/>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2.1</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26979" name="Rectangle 2"/>
          <p:cNvSpPr>
            <a:spLocks noGrp="1" noChangeArrowheads="1"/>
          </p:cNvSpPr>
          <p:nvPr>
            <p:ph type="title"/>
          </p:nvPr>
        </p:nvSpPr>
        <p:spPr/>
        <p:txBody>
          <a:bodyPr/>
          <a:lstStyle/>
          <a:p>
            <a:pPr eaLnBrk="1" hangingPunct="1"/>
            <a:r>
              <a:rPr lang="de-DE" altLang="de-DE"/>
              <a:t>Erkennen von Nominalisierungen</a:t>
            </a:r>
          </a:p>
        </p:txBody>
      </p:sp>
      <p:sp>
        <p:nvSpPr>
          <p:cNvPr id="106500" name="Rectangle 3"/>
          <p:cNvSpPr>
            <a:spLocks noGrp="1" noChangeArrowheads="1"/>
          </p:cNvSpPr>
          <p:nvPr>
            <p:ph type="body" idx="1"/>
          </p:nvPr>
        </p:nvSpPr>
        <p:spPr/>
        <p:txBody>
          <a:bodyPr/>
          <a:lstStyle/>
          <a:p>
            <a:pPr eaLnBrk="1" hangingPunct="1">
              <a:buFontTx/>
              <a:buNone/>
              <a:defRPr/>
            </a:pPr>
            <a:r>
              <a:rPr lang="de-DE" sz="2000" dirty="0"/>
              <a:t>Fragen/Vorgehen:</a:t>
            </a:r>
          </a:p>
          <a:p>
            <a:pPr eaLnBrk="1" hangingPunct="1">
              <a:defRPr/>
            </a:pPr>
            <a:r>
              <a:rPr lang="de-DE" sz="2000" dirty="0"/>
              <a:t>Intuition, Sprachgefühl</a:t>
            </a:r>
          </a:p>
          <a:p>
            <a:pPr eaLnBrk="1" hangingPunct="1">
              <a:defRPr/>
            </a:pPr>
            <a:r>
              <a:rPr lang="de-DE" sz="2000" dirty="0"/>
              <a:t>Suche nach ähnlichem Prozesswort</a:t>
            </a:r>
          </a:p>
          <a:p>
            <a:pPr eaLnBrk="1" hangingPunct="1">
              <a:defRPr/>
            </a:pPr>
            <a:r>
              <a:rPr lang="de-DE" sz="2000" dirty="0"/>
              <a:t>Sprachtest durch Einsetzen in "ein(e) andauernde(r) …".  Wahre Substantive passen nicht in diese Aussage</a:t>
            </a:r>
          </a:p>
          <a:p>
            <a:pPr eaLnBrk="1" hangingPunct="1">
              <a:buFontTx/>
              <a:buNone/>
              <a:defRPr/>
            </a:pPr>
            <a:r>
              <a:rPr lang="de-DE" sz="2000" dirty="0"/>
              <a:t>Beispiele:</a:t>
            </a:r>
          </a:p>
          <a:p>
            <a:pPr eaLnBrk="1" hangingPunct="1">
              <a:defRPr/>
            </a:pPr>
            <a:r>
              <a:rPr lang="de-DE" sz="2000" dirty="0"/>
              <a:t>Bei der Auswahl der Auszahlungsfunktion soll die  …	</a:t>
            </a:r>
          </a:p>
          <a:p>
            <a:pPr eaLnBrk="1" hangingPunct="1">
              <a:defRPr/>
            </a:pPr>
            <a:r>
              <a:rPr lang="de-DE" sz="2000" dirty="0"/>
              <a:t>der Anzeige, Benutzerführung, Bestätigung, ....</a:t>
            </a:r>
          </a:p>
          <a:p>
            <a:pPr eaLnBrk="1" hangingPunct="1">
              <a:defRPr/>
            </a:pPr>
            <a:r>
              <a:rPr lang="de-DE" sz="2000" dirty="0"/>
              <a:t>die Eingabe, Erfassung, ....</a:t>
            </a:r>
          </a:p>
          <a:p>
            <a:pPr eaLnBrk="1" hangingPunct="1">
              <a:defRPr/>
            </a:pPr>
            <a:r>
              <a:rPr lang="de-DE" sz="2000" dirty="0"/>
              <a:t>das Ereignis, die Meldung, ...</a:t>
            </a:r>
          </a:p>
          <a:p>
            <a:pPr eaLnBrk="1" hangingPunct="1">
              <a:defRPr/>
            </a:pPr>
            <a:r>
              <a:rPr lang="de-DE" sz="2000" dirty="0"/>
              <a:t>die Buchung, Ausgabe, Prüfung, ....</a:t>
            </a:r>
          </a:p>
          <a:p>
            <a:pPr marL="0" indent="0" eaLnBrk="1" hangingPunct="1">
              <a:buFontTx/>
              <a:buNone/>
              <a:defRPr/>
            </a:pPr>
            <a:endParaRPr lang="de-DE" sz="2000" dirty="0"/>
          </a:p>
          <a:p>
            <a:pPr marL="0" indent="0" eaLnBrk="1" hangingPunct="1">
              <a:buFontTx/>
              <a:buNone/>
              <a:defRPr/>
            </a:pPr>
            <a:r>
              <a:rPr lang="de-DE" sz="2000" dirty="0"/>
              <a:t>Anmerkung: Nominalisierung wird oft auch als Tilgung angesehen     </a:t>
            </a:r>
            <a:r>
              <a:rPr lang="de-DE" sz="1200" dirty="0">
                <a:hlinkClick r:id="rId2"/>
              </a:rPr>
              <a:t>http://nlpportal.org/nlpedia/wiki/Metamodell</a:t>
            </a:r>
            <a:r>
              <a:rPr lang="de-DE" sz="1200" dirty="0"/>
              <a:t> </a:t>
            </a:r>
            <a:endParaRPr lang="de-DE" sz="2000" dirty="0"/>
          </a:p>
          <a:p>
            <a:pPr eaLnBrk="1" hangingPunct="1">
              <a:defRPr/>
            </a:pPr>
            <a:endParaRPr lang="de-DE" sz="2000"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28003" name="Rectangle 2"/>
          <p:cNvSpPr>
            <a:spLocks noGrp="1" noChangeArrowheads="1"/>
          </p:cNvSpPr>
          <p:nvPr>
            <p:ph type="title"/>
          </p:nvPr>
        </p:nvSpPr>
        <p:spPr/>
        <p:txBody>
          <a:bodyPr/>
          <a:lstStyle/>
          <a:p>
            <a:pPr eaLnBrk="1" hangingPunct="1"/>
            <a:r>
              <a:rPr lang="de-DE" altLang="de-DE"/>
              <a:t>Entwicklung strukturierter Anforderungen</a:t>
            </a:r>
          </a:p>
        </p:txBody>
      </p:sp>
      <p:sp>
        <p:nvSpPr>
          <p:cNvPr id="128004" name="Rectangle 3"/>
          <p:cNvSpPr>
            <a:spLocks noGrp="1" noChangeArrowheads="1"/>
          </p:cNvSpPr>
          <p:nvPr>
            <p:ph type="body" idx="1"/>
          </p:nvPr>
        </p:nvSpPr>
        <p:spPr>
          <a:xfrm>
            <a:off x="457200" y="1125538"/>
            <a:ext cx="8229600" cy="5732462"/>
          </a:xfrm>
        </p:spPr>
        <p:txBody>
          <a:bodyPr/>
          <a:lstStyle/>
          <a:p>
            <a:pPr eaLnBrk="1" hangingPunct="1">
              <a:lnSpc>
                <a:spcPct val="120000"/>
              </a:lnSpc>
            </a:pPr>
            <a:r>
              <a:rPr lang="de-DE" altLang="de-DE"/>
              <a:t>ein Ansatz zu qualitativ hochwertigen Anforderungen: erste Version erstellen und dann Textqualität schrittweise verbessern</a:t>
            </a:r>
          </a:p>
          <a:p>
            <a:pPr eaLnBrk="1" hangingPunct="1">
              <a:lnSpc>
                <a:spcPct val="120000"/>
              </a:lnSpc>
            </a:pPr>
            <a:r>
              <a:rPr lang="de-DE" altLang="de-DE"/>
              <a:t>Alternative: „von Anfang an“ hochwertige Anforderungen zu schreiben</a:t>
            </a:r>
          </a:p>
          <a:p>
            <a:pPr eaLnBrk="1" hangingPunct="1">
              <a:lnSpc>
                <a:spcPct val="120000"/>
              </a:lnSpc>
            </a:pPr>
            <a:r>
              <a:rPr lang="de-DE" altLang="de-DE"/>
              <a:t>Dieser Ansatz kann durch Anforderungsschablonen unterstützt werden, die den Satzbau von Anforderungen vorgeben (vorgestellter Ansatz folgt [RS])</a:t>
            </a:r>
          </a:p>
          <a:p>
            <a:pPr eaLnBrk="1" hangingPunct="1">
              <a:lnSpc>
                <a:spcPct val="120000"/>
              </a:lnSpc>
            </a:pPr>
            <a:r>
              <a:rPr lang="de-DE" altLang="de-DE"/>
              <a:t>Man beachte, bereits erwähnte Ausdrucksprobleme auch in diesem Ansatz noch relevant </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29027" name="Rectangle 2"/>
          <p:cNvSpPr>
            <a:spLocks noGrp="1" noChangeArrowheads="1"/>
          </p:cNvSpPr>
          <p:nvPr>
            <p:ph type="title"/>
          </p:nvPr>
        </p:nvSpPr>
        <p:spPr/>
        <p:txBody>
          <a:bodyPr/>
          <a:lstStyle/>
          <a:p>
            <a:pPr eaLnBrk="1" hangingPunct="1"/>
            <a:r>
              <a:rPr lang="de-DE" altLang="de-DE"/>
              <a:t>Charakterisierung von Systemaktivitäten</a:t>
            </a:r>
          </a:p>
        </p:txBody>
      </p:sp>
      <p:sp>
        <p:nvSpPr>
          <p:cNvPr id="129028" name="Rectangle 3"/>
          <p:cNvSpPr>
            <a:spLocks noGrp="1" noChangeArrowheads="1"/>
          </p:cNvSpPr>
          <p:nvPr>
            <p:ph type="body" idx="1"/>
          </p:nvPr>
        </p:nvSpPr>
        <p:spPr>
          <a:xfrm>
            <a:off x="457200" y="1052513"/>
            <a:ext cx="8229600" cy="5472112"/>
          </a:xfrm>
        </p:spPr>
        <p:txBody>
          <a:bodyPr/>
          <a:lstStyle/>
          <a:p>
            <a:pPr eaLnBrk="1" hangingPunct="1">
              <a:lnSpc>
                <a:spcPct val="90000"/>
              </a:lnSpc>
            </a:pPr>
            <a:r>
              <a:rPr lang="de-DE" altLang="de-DE"/>
              <a:t>Selbständige Systemaktivität:</a:t>
            </a:r>
          </a:p>
          <a:p>
            <a:pPr eaLnBrk="1" hangingPunct="1">
              <a:lnSpc>
                <a:spcPct val="90000"/>
              </a:lnSpc>
              <a:buFontTx/>
              <a:buNone/>
            </a:pPr>
            <a:r>
              <a:rPr lang="de-DE" altLang="de-DE"/>
              <a:t>	Das System </a:t>
            </a:r>
            <a:r>
              <a:rPr lang="de-DE" altLang="de-DE" i="1"/>
              <a:t>führt </a:t>
            </a:r>
            <a:r>
              <a:rPr lang="de-DE" altLang="de-DE"/>
              <a:t>den Prozess </a:t>
            </a:r>
            <a:r>
              <a:rPr lang="de-DE" altLang="de-DE" i="1"/>
              <a:t>selbständig </a:t>
            </a:r>
            <a:r>
              <a:rPr lang="de-DE" altLang="de-DE"/>
              <a:t>durch.</a:t>
            </a:r>
          </a:p>
          <a:p>
            <a:pPr eaLnBrk="1" hangingPunct="1">
              <a:lnSpc>
                <a:spcPct val="90000"/>
              </a:lnSpc>
            </a:pPr>
            <a:r>
              <a:rPr lang="de-DE" altLang="de-DE"/>
              <a:t>Benutzerinteraktion:</a:t>
            </a:r>
          </a:p>
          <a:p>
            <a:pPr eaLnBrk="1" hangingPunct="1">
              <a:lnSpc>
                <a:spcPct val="90000"/>
              </a:lnSpc>
              <a:buFontTx/>
              <a:buNone/>
            </a:pPr>
            <a:r>
              <a:rPr lang="de-DE" altLang="de-DE"/>
              <a:t>	Das System </a:t>
            </a:r>
            <a:r>
              <a:rPr lang="de-DE" altLang="de-DE" i="1"/>
              <a:t>stellt </a:t>
            </a:r>
            <a:r>
              <a:rPr lang="de-DE" altLang="de-DE"/>
              <a:t>dem Nutzer die Prozessfunktionalität </a:t>
            </a:r>
            <a:r>
              <a:rPr lang="de-DE" altLang="de-DE" i="1"/>
              <a:t>zur Verfügung</a:t>
            </a:r>
            <a:r>
              <a:rPr lang="de-DE" altLang="de-DE"/>
              <a:t>.</a:t>
            </a:r>
          </a:p>
          <a:p>
            <a:pPr eaLnBrk="1" hangingPunct="1">
              <a:lnSpc>
                <a:spcPct val="90000"/>
              </a:lnSpc>
            </a:pPr>
            <a:r>
              <a:rPr lang="de-DE" altLang="de-DE"/>
              <a:t>Schnittstellenanforderung:</a:t>
            </a:r>
          </a:p>
          <a:p>
            <a:pPr eaLnBrk="1" hangingPunct="1">
              <a:lnSpc>
                <a:spcPct val="90000"/>
              </a:lnSpc>
              <a:buFontTx/>
              <a:buNone/>
            </a:pPr>
            <a:r>
              <a:rPr lang="de-DE" altLang="de-DE"/>
              <a:t>	Das System führt einen Prozess in </a:t>
            </a:r>
            <a:r>
              <a:rPr lang="de-DE" altLang="de-DE" i="1"/>
              <a:t>Abhängigkeit von einem Dritten </a:t>
            </a:r>
            <a:r>
              <a:rPr lang="de-DE" altLang="de-DE"/>
              <a:t>(zum Beispiel einem Fremdsystem) aus, ist an sich passiv und wartet auf ein externes Ereignis.</a:t>
            </a:r>
          </a:p>
          <a:p>
            <a:pPr eaLnBrk="1" hangingPunct="1">
              <a:lnSpc>
                <a:spcPct val="90000"/>
              </a:lnSpc>
            </a:pPr>
            <a:r>
              <a:rPr lang="de-DE" altLang="de-DE"/>
              <a:t>Für jede dieser Systemaktivitäten gibt es eine Schablone.</a:t>
            </a:r>
          </a:p>
          <a:p>
            <a:pPr eaLnBrk="1" hangingPunct="1">
              <a:lnSpc>
                <a:spcPct val="90000"/>
              </a:lnSpc>
            </a:pPr>
            <a:r>
              <a:rPr lang="de-DE" altLang="de-DE"/>
              <a:t>Frage: Werden Systemaktivitäten so in disjunkte Klassen aufgeteilt?</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30051" name="Rectangle 2"/>
          <p:cNvSpPr>
            <a:spLocks noGrp="1" noChangeArrowheads="1"/>
          </p:cNvSpPr>
          <p:nvPr>
            <p:ph type="title"/>
          </p:nvPr>
        </p:nvSpPr>
        <p:spPr/>
        <p:txBody>
          <a:bodyPr/>
          <a:lstStyle/>
          <a:p>
            <a:pPr eaLnBrk="1" hangingPunct="1"/>
            <a:r>
              <a:rPr lang="de-DE" altLang="de-DE"/>
              <a:t>Visualisierung der Systemaktivitäten</a:t>
            </a:r>
          </a:p>
        </p:txBody>
      </p:sp>
      <p:pic>
        <p:nvPicPr>
          <p:cNvPr id="130052" name="Picture 3" descr="Afotypenuebersicht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331913" y="1027113"/>
            <a:ext cx="6273800" cy="521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31075" name="Rectangle 2"/>
          <p:cNvSpPr>
            <a:spLocks noGrp="1" noChangeArrowheads="1"/>
          </p:cNvSpPr>
          <p:nvPr>
            <p:ph type="title"/>
          </p:nvPr>
        </p:nvSpPr>
        <p:spPr/>
        <p:txBody>
          <a:bodyPr/>
          <a:lstStyle/>
          <a:p>
            <a:pPr eaLnBrk="1" hangingPunct="1"/>
            <a:r>
              <a:rPr lang="de-DE" altLang="de-DE"/>
              <a:t>Anforderungsformulierung (Rupp-Schablone)</a:t>
            </a:r>
          </a:p>
        </p:txBody>
      </p:sp>
      <p:grpSp>
        <p:nvGrpSpPr>
          <p:cNvPr id="131076" name="Group 5"/>
          <p:cNvGrpSpPr>
            <a:grpSpLocks/>
          </p:cNvGrpSpPr>
          <p:nvPr/>
        </p:nvGrpSpPr>
        <p:grpSpPr bwMode="auto">
          <a:xfrm>
            <a:off x="376238" y="981075"/>
            <a:ext cx="8659812" cy="2401888"/>
            <a:chOff x="340" y="1857"/>
            <a:chExt cx="5455" cy="1513"/>
          </a:xfrm>
        </p:grpSpPr>
        <p:sp>
          <p:nvSpPr>
            <p:cNvPr id="131078" name="Text Box 6"/>
            <p:cNvSpPr txBox="1">
              <a:spLocks noChangeArrowheads="1"/>
            </p:cNvSpPr>
            <p:nvPr/>
          </p:nvSpPr>
          <p:spPr bwMode="auto">
            <a:xfrm>
              <a:off x="340" y="2296"/>
              <a:ext cx="764" cy="58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&lt;Wann?&gt;</a:t>
              </a:r>
            </a:p>
            <a:p>
              <a:pPr eaLnBrk="1" hangingPunct="1"/>
              <a:r>
                <a:rPr lang="de-DE" altLang="de-DE"/>
                <a:t>&lt;Randbe-</a:t>
              </a:r>
            </a:p>
            <a:p>
              <a:pPr eaLnBrk="1" hangingPunct="1"/>
              <a:r>
                <a:rPr lang="de-DE" altLang="de-DE"/>
                <a:t>dingung&gt;</a:t>
              </a:r>
            </a:p>
          </p:txBody>
        </p:sp>
        <p:sp>
          <p:nvSpPr>
            <p:cNvPr id="131079" name="Text Box 7"/>
            <p:cNvSpPr txBox="1">
              <a:spLocks noChangeArrowheads="1"/>
            </p:cNvSpPr>
            <p:nvPr/>
          </p:nvSpPr>
          <p:spPr bwMode="auto">
            <a:xfrm>
              <a:off x="1292" y="2038"/>
              <a:ext cx="472"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muss</a:t>
              </a:r>
            </a:p>
          </p:txBody>
        </p:sp>
        <p:sp>
          <p:nvSpPr>
            <p:cNvPr id="131080" name="Text Box 8"/>
            <p:cNvSpPr txBox="1">
              <a:spLocks noChangeArrowheads="1"/>
            </p:cNvSpPr>
            <p:nvPr/>
          </p:nvSpPr>
          <p:spPr bwMode="auto">
            <a:xfrm>
              <a:off x="1357" y="2478"/>
              <a:ext cx="344"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soll</a:t>
              </a:r>
            </a:p>
          </p:txBody>
        </p:sp>
        <p:sp>
          <p:nvSpPr>
            <p:cNvPr id="131081" name="Text Box 9"/>
            <p:cNvSpPr txBox="1">
              <a:spLocks noChangeArrowheads="1"/>
            </p:cNvSpPr>
            <p:nvPr/>
          </p:nvSpPr>
          <p:spPr bwMode="auto">
            <a:xfrm>
              <a:off x="1338" y="2915"/>
              <a:ext cx="392"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wird</a:t>
              </a:r>
            </a:p>
          </p:txBody>
        </p:sp>
        <p:sp>
          <p:nvSpPr>
            <p:cNvPr id="131082" name="Text Box 10"/>
            <p:cNvSpPr txBox="1">
              <a:spLocks noChangeArrowheads="1"/>
            </p:cNvSpPr>
            <p:nvPr/>
          </p:nvSpPr>
          <p:spPr bwMode="auto">
            <a:xfrm>
              <a:off x="1973" y="2432"/>
              <a:ext cx="608" cy="41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das </a:t>
              </a:r>
            </a:p>
            <a:p>
              <a:pPr eaLnBrk="1" hangingPunct="1"/>
              <a:r>
                <a:rPr lang="de-DE" altLang="de-DE"/>
                <a:t>System</a:t>
              </a:r>
            </a:p>
          </p:txBody>
        </p:sp>
        <p:sp>
          <p:nvSpPr>
            <p:cNvPr id="131083" name="Text Box 11"/>
            <p:cNvSpPr txBox="1">
              <a:spLocks noChangeArrowheads="1"/>
            </p:cNvSpPr>
            <p:nvPr/>
          </p:nvSpPr>
          <p:spPr bwMode="auto">
            <a:xfrm>
              <a:off x="3243" y="1933"/>
              <a:ext cx="176"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a:t>
              </a:r>
            </a:p>
          </p:txBody>
        </p:sp>
        <p:sp>
          <p:nvSpPr>
            <p:cNvPr id="131084" name="Text Box 12"/>
            <p:cNvSpPr txBox="1">
              <a:spLocks noChangeArrowheads="1"/>
            </p:cNvSpPr>
            <p:nvPr/>
          </p:nvSpPr>
          <p:spPr bwMode="auto">
            <a:xfrm>
              <a:off x="2875" y="2341"/>
              <a:ext cx="912" cy="58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&lt;wem?&gt; die</a:t>
              </a:r>
            </a:p>
            <a:p>
              <a:pPr eaLnBrk="1" hangingPunct="1"/>
              <a:r>
                <a:rPr lang="de-DE" altLang="de-DE"/>
                <a:t>Möglichkeit</a:t>
              </a:r>
            </a:p>
            <a:p>
              <a:pPr eaLnBrk="1" hangingPunct="1"/>
              <a:r>
                <a:rPr lang="de-DE" altLang="de-DE"/>
                <a:t>bieten</a:t>
              </a:r>
            </a:p>
          </p:txBody>
        </p:sp>
        <p:sp>
          <p:nvSpPr>
            <p:cNvPr id="131085" name="Text Box 13"/>
            <p:cNvSpPr txBox="1">
              <a:spLocks noChangeArrowheads="1"/>
            </p:cNvSpPr>
            <p:nvPr/>
          </p:nvSpPr>
          <p:spPr bwMode="auto">
            <a:xfrm>
              <a:off x="2971" y="3096"/>
              <a:ext cx="744"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fähig sein</a:t>
              </a:r>
            </a:p>
          </p:txBody>
        </p:sp>
        <p:sp>
          <p:nvSpPr>
            <p:cNvPr id="131086" name="Text Box 14"/>
            <p:cNvSpPr txBox="1">
              <a:spLocks noChangeArrowheads="1"/>
            </p:cNvSpPr>
            <p:nvPr/>
          </p:nvSpPr>
          <p:spPr bwMode="auto">
            <a:xfrm>
              <a:off x="3958" y="2342"/>
              <a:ext cx="872" cy="58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&lt;Objekt mit</a:t>
              </a:r>
            </a:p>
            <a:p>
              <a:pPr eaLnBrk="1" hangingPunct="1"/>
              <a:r>
                <a:rPr lang="de-DE" altLang="de-DE"/>
                <a:t>Randbedin-</a:t>
              </a:r>
            </a:p>
            <a:p>
              <a:pPr eaLnBrk="1" hangingPunct="1"/>
              <a:r>
                <a:rPr lang="de-DE" altLang="de-DE"/>
                <a:t>gung&gt;</a:t>
              </a:r>
            </a:p>
          </p:txBody>
        </p:sp>
        <p:sp>
          <p:nvSpPr>
            <p:cNvPr id="131087" name="Text Box 15"/>
            <p:cNvSpPr txBox="1">
              <a:spLocks noChangeArrowheads="1"/>
            </p:cNvSpPr>
            <p:nvPr/>
          </p:nvSpPr>
          <p:spPr bwMode="auto">
            <a:xfrm>
              <a:off x="5015" y="2436"/>
              <a:ext cx="780" cy="41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&lt;Prozess-</a:t>
              </a:r>
            </a:p>
            <a:p>
              <a:pPr eaLnBrk="1" hangingPunct="1"/>
              <a:r>
                <a:rPr lang="de-DE" altLang="de-DE"/>
                <a:t>wort&gt;</a:t>
              </a:r>
            </a:p>
          </p:txBody>
        </p:sp>
        <p:sp>
          <p:nvSpPr>
            <p:cNvPr id="131088" name="Text Box 16"/>
            <p:cNvSpPr txBox="1">
              <a:spLocks noChangeArrowheads="1"/>
            </p:cNvSpPr>
            <p:nvPr/>
          </p:nvSpPr>
          <p:spPr bwMode="auto">
            <a:xfrm>
              <a:off x="3379" y="1857"/>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Typ 1</a:t>
              </a:r>
            </a:p>
          </p:txBody>
        </p:sp>
        <p:sp>
          <p:nvSpPr>
            <p:cNvPr id="131089" name="Text Box 17"/>
            <p:cNvSpPr txBox="1">
              <a:spLocks noChangeArrowheads="1"/>
            </p:cNvSpPr>
            <p:nvPr/>
          </p:nvSpPr>
          <p:spPr bwMode="auto">
            <a:xfrm>
              <a:off x="3669" y="3158"/>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Typ 3</a:t>
              </a:r>
            </a:p>
          </p:txBody>
        </p:sp>
        <p:sp>
          <p:nvSpPr>
            <p:cNvPr id="131090" name="Text Box 18"/>
            <p:cNvSpPr txBox="1">
              <a:spLocks noChangeArrowheads="1"/>
            </p:cNvSpPr>
            <p:nvPr/>
          </p:nvSpPr>
          <p:spPr bwMode="auto">
            <a:xfrm>
              <a:off x="3215" y="2160"/>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Typ 2</a:t>
              </a:r>
            </a:p>
          </p:txBody>
        </p:sp>
        <p:sp>
          <p:nvSpPr>
            <p:cNvPr id="131091" name="Line 19"/>
            <p:cNvSpPr>
              <a:spLocks noChangeShapeType="1"/>
            </p:cNvSpPr>
            <p:nvPr/>
          </p:nvSpPr>
          <p:spPr bwMode="auto">
            <a:xfrm flipV="1">
              <a:off x="1111" y="2160"/>
              <a:ext cx="181" cy="31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092" name="Line 20"/>
            <p:cNvSpPr>
              <a:spLocks noChangeShapeType="1"/>
            </p:cNvSpPr>
            <p:nvPr/>
          </p:nvSpPr>
          <p:spPr bwMode="auto">
            <a:xfrm>
              <a:off x="1111" y="2614"/>
              <a:ext cx="22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093" name="Line 21"/>
            <p:cNvSpPr>
              <a:spLocks noChangeShapeType="1"/>
            </p:cNvSpPr>
            <p:nvPr/>
          </p:nvSpPr>
          <p:spPr bwMode="auto">
            <a:xfrm>
              <a:off x="1111" y="2750"/>
              <a:ext cx="227"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094" name="Line 22"/>
            <p:cNvSpPr>
              <a:spLocks noChangeShapeType="1"/>
            </p:cNvSpPr>
            <p:nvPr/>
          </p:nvSpPr>
          <p:spPr bwMode="auto">
            <a:xfrm>
              <a:off x="1746" y="2160"/>
              <a:ext cx="227" cy="3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095" name="Line 23"/>
            <p:cNvSpPr>
              <a:spLocks noChangeShapeType="1"/>
            </p:cNvSpPr>
            <p:nvPr/>
          </p:nvSpPr>
          <p:spPr bwMode="auto">
            <a:xfrm>
              <a:off x="1701" y="2614"/>
              <a:ext cx="2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096" name="Line 24"/>
            <p:cNvSpPr>
              <a:spLocks noChangeShapeType="1"/>
            </p:cNvSpPr>
            <p:nvPr/>
          </p:nvSpPr>
          <p:spPr bwMode="auto">
            <a:xfrm flipV="1">
              <a:off x="1746" y="2750"/>
              <a:ext cx="227"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097" name="Line 25"/>
            <p:cNvSpPr>
              <a:spLocks noChangeShapeType="1"/>
            </p:cNvSpPr>
            <p:nvPr/>
          </p:nvSpPr>
          <p:spPr bwMode="auto">
            <a:xfrm>
              <a:off x="2562" y="2614"/>
              <a:ext cx="31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098" name="Line 26"/>
            <p:cNvSpPr>
              <a:spLocks noChangeShapeType="1"/>
            </p:cNvSpPr>
            <p:nvPr/>
          </p:nvSpPr>
          <p:spPr bwMode="auto">
            <a:xfrm flipV="1">
              <a:off x="2562" y="2069"/>
              <a:ext cx="681" cy="40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099" name="Line 27"/>
            <p:cNvSpPr>
              <a:spLocks noChangeShapeType="1"/>
            </p:cNvSpPr>
            <p:nvPr/>
          </p:nvSpPr>
          <p:spPr bwMode="auto">
            <a:xfrm>
              <a:off x="2562" y="2795"/>
              <a:ext cx="409" cy="4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100" name="Line 28"/>
            <p:cNvSpPr>
              <a:spLocks noChangeShapeType="1"/>
            </p:cNvSpPr>
            <p:nvPr/>
          </p:nvSpPr>
          <p:spPr bwMode="auto">
            <a:xfrm>
              <a:off x="3424" y="2069"/>
              <a:ext cx="545" cy="3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101" name="Line 29"/>
            <p:cNvSpPr>
              <a:spLocks noChangeShapeType="1"/>
            </p:cNvSpPr>
            <p:nvPr/>
          </p:nvSpPr>
          <p:spPr bwMode="auto">
            <a:xfrm>
              <a:off x="3787" y="2614"/>
              <a:ext cx="18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102" name="Line 30"/>
            <p:cNvSpPr>
              <a:spLocks noChangeShapeType="1"/>
            </p:cNvSpPr>
            <p:nvPr/>
          </p:nvSpPr>
          <p:spPr bwMode="auto">
            <a:xfrm flipV="1">
              <a:off x="3696" y="2840"/>
              <a:ext cx="273" cy="3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103" name="Line 31"/>
            <p:cNvSpPr>
              <a:spLocks noChangeShapeType="1"/>
            </p:cNvSpPr>
            <p:nvPr/>
          </p:nvSpPr>
          <p:spPr bwMode="auto">
            <a:xfrm>
              <a:off x="4830" y="2614"/>
              <a:ext cx="18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31077" name="Text Box 33"/>
          <p:cNvSpPr txBox="1">
            <a:spLocks noChangeArrowheads="1"/>
          </p:cNvSpPr>
          <p:nvPr/>
        </p:nvSpPr>
        <p:spPr bwMode="auto">
          <a:xfrm>
            <a:off x="447675" y="3317875"/>
            <a:ext cx="8516938"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altLang="ja-JP" sz="2000" b="1">
                <a:ea typeface="ＭＳ Ｐゴシック" pitchFamily="34" charset="-128"/>
              </a:rPr>
              <a:t>Typ 1: Selbständige Systemaktivität, System führt Prozess selbständig durch, z. B. Berechnung des bisherigen Aufwandes eines Projekts durch Abfrage aller Teilprojekte und Ergebnisanzeige</a:t>
            </a:r>
          </a:p>
          <a:p>
            <a:pPr eaLnBrk="1" hangingPunct="1">
              <a:lnSpc>
                <a:spcPct val="90000"/>
              </a:lnSpc>
            </a:pPr>
            <a:r>
              <a:rPr lang="de-DE" altLang="ja-JP" sz="2000" b="1">
                <a:ea typeface="ＭＳ Ｐゴシック" pitchFamily="34" charset="-128"/>
              </a:rPr>
              <a:t>Typ 2: Benutzerinteraktion, System stellt Nutzer die Prozessfunktionalität zur Verfügung, z: B. Verfügbarkeit eines Eingabefeldes, um den Projektdaten einzugeben</a:t>
            </a:r>
          </a:p>
          <a:p>
            <a:pPr eaLnBrk="1" hangingPunct="1">
              <a:lnSpc>
                <a:spcPct val="90000"/>
              </a:lnSpc>
            </a:pPr>
            <a:r>
              <a:rPr lang="de-DE" altLang="ja-JP" sz="2000" b="1">
                <a:ea typeface="ＭＳ Ｐゴシック" pitchFamily="34" charset="-128"/>
              </a:rPr>
              <a:t>Typ 3: Schnittstellenanforderung, d. h. das System führt einen Prozess in Abhängigkeit von einem Dritten (zum Beispiel einem Fremdsystem) aus, ist an sich passiv und wartet auf ein externes Ereignis, z. B. Anfrage einer anderen Bürosoftware nach einer Übersicht über die laufenden Projekte annehmen</a:t>
            </a:r>
            <a:r>
              <a:rPr lang="de-DE" altLang="ja-JP" sz="2000">
                <a:ea typeface="ＭＳ Ｐゴシック" pitchFamily="34" charset="-128"/>
              </a:rPr>
              <a:t> </a:t>
            </a:r>
            <a:endParaRPr lang="de-DE" altLang="de-DE" sz="200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32099" name="Rectangle 2"/>
          <p:cNvSpPr>
            <a:spLocks noGrp="1" noChangeArrowheads="1"/>
          </p:cNvSpPr>
          <p:nvPr>
            <p:ph type="title"/>
          </p:nvPr>
        </p:nvSpPr>
        <p:spPr/>
        <p:txBody>
          <a:bodyPr/>
          <a:lstStyle/>
          <a:p>
            <a:pPr eaLnBrk="1" hangingPunct="1"/>
            <a:r>
              <a:rPr lang="de-DE" altLang="ja-JP">
                <a:solidFill>
                  <a:schemeClr val="tx1"/>
                </a:solidFill>
                <a:ea typeface="ＭＳ Ｐゴシック" pitchFamily="34" charset="-128"/>
              </a:rPr>
              <a:t>Typ 1: Selbständige Systemaktivität</a:t>
            </a:r>
            <a:endParaRPr lang="de-DE" altLang="de-DE">
              <a:solidFill>
                <a:schemeClr val="tx1"/>
              </a:solidFill>
            </a:endParaRPr>
          </a:p>
        </p:txBody>
      </p:sp>
      <p:grpSp>
        <p:nvGrpSpPr>
          <p:cNvPr id="132100" name="Group 3"/>
          <p:cNvGrpSpPr>
            <a:grpSpLocks/>
          </p:cNvGrpSpPr>
          <p:nvPr/>
        </p:nvGrpSpPr>
        <p:grpSpPr bwMode="auto">
          <a:xfrm>
            <a:off x="376238" y="981075"/>
            <a:ext cx="8659812" cy="2401888"/>
            <a:chOff x="340" y="1857"/>
            <a:chExt cx="5455" cy="1513"/>
          </a:xfrm>
        </p:grpSpPr>
        <p:sp>
          <p:nvSpPr>
            <p:cNvPr id="132102" name="Text Box 4"/>
            <p:cNvSpPr txBox="1">
              <a:spLocks noChangeArrowheads="1"/>
            </p:cNvSpPr>
            <p:nvPr/>
          </p:nvSpPr>
          <p:spPr bwMode="auto">
            <a:xfrm>
              <a:off x="340" y="2296"/>
              <a:ext cx="764" cy="58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&lt;Wann?&gt;</a:t>
              </a:r>
            </a:p>
            <a:p>
              <a:pPr eaLnBrk="1" hangingPunct="1"/>
              <a:r>
                <a:rPr lang="de-DE" altLang="de-DE"/>
                <a:t>&lt;Randbe-</a:t>
              </a:r>
            </a:p>
            <a:p>
              <a:pPr eaLnBrk="1" hangingPunct="1"/>
              <a:r>
                <a:rPr lang="de-DE" altLang="de-DE"/>
                <a:t>dingung&gt;</a:t>
              </a:r>
            </a:p>
          </p:txBody>
        </p:sp>
        <p:sp>
          <p:nvSpPr>
            <p:cNvPr id="132103" name="Text Box 5"/>
            <p:cNvSpPr txBox="1">
              <a:spLocks noChangeArrowheads="1"/>
            </p:cNvSpPr>
            <p:nvPr/>
          </p:nvSpPr>
          <p:spPr bwMode="auto">
            <a:xfrm>
              <a:off x="1292" y="2038"/>
              <a:ext cx="472"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muss</a:t>
              </a:r>
            </a:p>
          </p:txBody>
        </p:sp>
        <p:sp>
          <p:nvSpPr>
            <p:cNvPr id="132104" name="Text Box 6"/>
            <p:cNvSpPr txBox="1">
              <a:spLocks noChangeArrowheads="1"/>
            </p:cNvSpPr>
            <p:nvPr/>
          </p:nvSpPr>
          <p:spPr bwMode="auto">
            <a:xfrm>
              <a:off x="1357" y="2478"/>
              <a:ext cx="344"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soll</a:t>
              </a:r>
            </a:p>
          </p:txBody>
        </p:sp>
        <p:sp>
          <p:nvSpPr>
            <p:cNvPr id="132105" name="Text Box 7"/>
            <p:cNvSpPr txBox="1">
              <a:spLocks noChangeArrowheads="1"/>
            </p:cNvSpPr>
            <p:nvPr/>
          </p:nvSpPr>
          <p:spPr bwMode="auto">
            <a:xfrm>
              <a:off x="1338" y="2915"/>
              <a:ext cx="392"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wird</a:t>
              </a:r>
            </a:p>
          </p:txBody>
        </p:sp>
        <p:sp>
          <p:nvSpPr>
            <p:cNvPr id="132106" name="Text Box 8"/>
            <p:cNvSpPr txBox="1">
              <a:spLocks noChangeArrowheads="1"/>
            </p:cNvSpPr>
            <p:nvPr/>
          </p:nvSpPr>
          <p:spPr bwMode="auto">
            <a:xfrm>
              <a:off x="1973" y="2432"/>
              <a:ext cx="608" cy="41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das </a:t>
              </a:r>
            </a:p>
            <a:p>
              <a:pPr eaLnBrk="1" hangingPunct="1"/>
              <a:r>
                <a:rPr lang="de-DE" altLang="de-DE"/>
                <a:t>System</a:t>
              </a:r>
            </a:p>
          </p:txBody>
        </p:sp>
        <p:sp>
          <p:nvSpPr>
            <p:cNvPr id="132107" name="Text Box 9"/>
            <p:cNvSpPr txBox="1">
              <a:spLocks noChangeArrowheads="1"/>
            </p:cNvSpPr>
            <p:nvPr/>
          </p:nvSpPr>
          <p:spPr bwMode="auto">
            <a:xfrm>
              <a:off x="3243" y="1933"/>
              <a:ext cx="176"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a:t>
              </a:r>
            </a:p>
          </p:txBody>
        </p:sp>
        <p:sp>
          <p:nvSpPr>
            <p:cNvPr id="132108" name="Text Box 10"/>
            <p:cNvSpPr txBox="1">
              <a:spLocks noChangeArrowheads="1"/>
            </p:cNvSpPr>
            <p:nvPr/>
          </p:nvSpPr>
          <p:spPr bwMode="auto">
            <a:xfrm>
              <a:off x="2875" y="2341"/>
              <a:ext cx="912" cy="58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&lt;wem?&gt; die</a:t>
              </a:r>
            </a:p>
            <a:p>
              <a:pPr eaLnBrk="1" hangingPunct="1"/>
              <a:r>
                <a:rPr lang="de-DE" altLang="de-DE"/>
                <a:t>Möglichkeit</a:t>
              </a:r>
            </a:p>
            <a:p>
              <a:pPr eaLnBrk="1" hangingPunct="1"/>
              <a:r>
                <a:rPr lang="de-DE" altLang="de-DE"/>
                <a:t>bieten</a:t>
              </a:r>
            </a:p>
          </p:txBody>
        </p:sp>
        <p:sp>
          <p:nvSpPr>
            <p:cNvPr id="132109" name="Text Box 11"/>
            <p:cNvSpPr txBox="1">
              <a:spLocks noChangeArrowheads="1"/>
            </p:cNvSpPr>
            <p:nvPr/>
          </p:nvSpPr>
          <p:spPr bwMode="auto">
            <a:xfrm>
              <a:off x="2971" y="3096"/>
              <a:ext cx="744"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fähig sein</a:t>
              </a:r>
            </a:p>
          </p:txBody>
        </p:sp>
        <p:sp>
          <p:nvSpPr>
            <p:cNvPr id="132110" name="Text Box 12"/>
            <p:cNvSpPr txBox="1">
              <a:spLocks noChangeArrowheads="1"/>
            </p:cNvSpPr>
            <p:nvPr/>
          </p:nvSpPr>
          <p:spPr bwMode="auto">
            <a:xfrm>
              <a:off x="3958" y="2342"/>
              <a:ext cx="872" cy="58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&lt;Objekt mit</a:t>
              </a:r>
            </a:p>
            <a:p>
              <a:pPr eaLnBrk="1" hangingPunct="1"/>
              <a:r>
                <a:rPr lang="de-DE" altLang="de-DE"/>
                <a:t>Randbedin-</a:t>
              </a:r>
            </a:p>
            <a:p>
              <a:pPr eaLnBrk="1" hangingPunct="1"/>
              <a:r>
                <a:rPr lang="de-DE" altLang="de-DE"/>
                <a:t>gung&gt;</a:t>
              </a:r>
            </a:p>
          </p:txBody>
        </p:sp>
        <p:sp>
          <p:nvSpPr>
            <p:cNvPr id="132111" name="Text Box 13"/>
            <p:cNvSpPr txBox="1">
              <a:spLocks noChangeArrowheads="1"/>
            </p:cNvSpPr>
            <p:nvPr/>
          </p:nvSpPr>
          <p:spPr bwMode="auto">
            <a:xfrm>
              <a:off x="5015" y="2436"/>
              <a:ext cx="780" cy="41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&lt;Prozess-</a:t>
              </a:r>
            </a:p>
            <a:p>
              <a:pPr eaLnBrk="1" hangingPunct="1"/>
              <a:r>
                <a:rPr lang="de-DE" altLang="de-DE"/>
                <a:t>wort&gt;</a:t>
              </a:r>
            </a:p>
          </p:txBody>
        </p:sp>
        <p:sp>
          <p:nvSpPr>
            <p:cNvPr id="132112" name="Text Box 14"/>
            <p:cNvSpPr txBox="1">
              <a:spLocks noChangeArrowheads="1"/>
            </p:cNvSpPr>
            <p:nvPr/>
          </p:nvSpPr>
          <p:spPr bwMode="auto">
            <a:xfrm>
              <a:off x="3379" y="1857"/>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Typ 1</a:t>
              </a:r>
            </a:p>
          </p:txBody>
        </p:sp>
        <p:sp>
          <p:nvSpPr>
            <p:cNvPr id="132113" name="Text Box 15"/>
            <p:cNvSpPr txBox="1">
              <a:spLocks noChangeArrowheads="1"/>
            </p:cNvSpPr>
            <p:nvPr/>
          </p:nvSpPr>
          <p:spPr bwMode="auto">
            <a:xfrm>
              <a:off x="3669" y="3158"/>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Typ 3</a:t>
              </a:r>
            </a:p>
          </p:txBody>
        </p:sp>
        <p:sp>
          <p:nvSpPr>
            <p:cNvPr id="132114" name="Text Box 16"/>
            <p:cNvSpPr txBox="1">
              <a:spLocks noChangeArrowheads="1"/>
            </p:cNvSpPr>
            <p:nvPr/>
          </p:nvSpPr>
          <p:spPr bwMode="auto">
            <a:xfrm>
              <a:off x="3215" y="2160"/>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Typ 2</a:t>
              </a:r>
            </a:p>
          </p:txBody>
        </p:sp>
        <p:sp>
          <p:nvSpPr>
            <p:cNvPr id="132115" name="Line 17"/>
            <p:cNvSpPr>
              <a:spLocks noChangeShapeType="1"/>
            </p:cNvSpPr>
            <p:nvPr/>
          </p:nvSpPr>
          <p:spPr bwMode="auto">
            <a:xfrm flipV="1">
              <a:off x="1111" y="2160"/>
              <a:ext cx="181" cy="31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2116" name="Line 18"/>
            <p:cNvSpPr>
              <a:spLocks noChangeShapeType="1"/>
            </p:cNvSpPr>
            <p:nvPr/>
          </p:nvSpPr>
          <p:spPr bwMode="auto">
            <a:xfrm>
              <a:off x="1111" y="2614"/>
              <a:ext cx="22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2117" name="Line 19"/>
            <p:cNvSpPr>
              <a:spLocks noChangeShapeType="1"/>
            </p:cNvSpPr>
            <p:nvPr/>
          </p:nvSpPr>
          <p:spPr bwMode="auto">
            <a:xfrm>
              <a:off x="1111" y="2750"/>
              <a:ext cx="227"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2118" name="Line 20"/>
            <p:cNvSpPr>
              <a:spLocks noChangeShapeType="1"/>
            </p:cNvSpPr>
            <p:nvPr/>
          </p:nvSpPr>
          <p:spPr bwMode="auto">
            <a:xfrm>
              <a:off x="1746" y="2160"/>
              <a:ext cx="227" cy="3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2119" name="Line 21"/>
            <p:cNvSpPr>
              <a:spLocks noChangeShapeType="1"/>
            </p:cNvSpPr>
            <p:nvPr/>
          </p:nvSpPr>
          <p:spPr bwMode="auto">
            <a:xfrm>
              <a:off x="1701" y="2614"/>
              <a:ext cx="2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2120" name="Line 22"/>
            <p:cNvSpPr>
              <a:spLocks noChangeShapeType="1"/>
            </p:cNvSpPr>
            <p:nvPr/>
          </p:nvSpPr>
          <p:spPr bwMode="auto">
            <a:xfrm flipV="1">
              <a:off x="1746" y="2750"/>
              <a:ext cx="227"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2121" name="Line 23"/>
            <p:cNvSpPr>
              <a:spLocks noChangeShapeType="1"/>
            </p:cNvSpPr>
            <p:nvPr/>
          </p:nvSpPr>
          <p:spPr bwMode="auto">
            <a:xfrm>
              <a:off x="2562" y="2614"/>
              <a:ext cx="31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2122" name="Line 24"/>
            <p:cNvSpPr>
              <a:spLocks noChangeShapeType="1"/>
            </p:cNvSpPr>
            <p:nvPr/>
          </p:nvSpPr>
          <p:spPr bwMode="auto">
            <a:xfrm flipV="1">
              <a:off x="2562" y="2069"/>
              <a:ext cx="681" cy="40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2123" name="Line 25"/>
            <p:cNvSpPr>
              <a:spLocks noChangeShapeType="1"/>
            </p:cNvSpPr>
            <p:nvPr/>
          </p:nvSpPr>
          <p:spPr bwMode="auto">
            <a:xfrm>
              <a:off x="2562" y="2795"/>
              <a:ext cx="409" cy="4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2124" name="Line 26"/>
            <p:cNvSpPr>
              <a:spLocks noChangeShapeType="1"/>
            </p:cNvSpPr>
            <p:nvPr/>
          </p:nvSpPr>
          <p:spPr bwMode="auto">
            <a:xfrm>
              <a:off x="3424" y="2069"/>
              <a:ext cx="545" cy="3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2125" name="Line 27"/>
            <p:cNvSpPr>
              <a:spLocks noChangeShapeType="1"/>
            </p:cNvSpPr>
            <p:nvPr/>
          </p:nvSpPr>
          <p:spPr bwMode="auto">
            <a:xfrm>
              <a:off x="3787" y="2614"/>
              <a:ext cx="18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2126" name="Line 28"/>
            <p:cNvSpPr>
              <a:spLocks noChangeShapeType="1"/>
            </p:cNvSpPr>
            <p:nvPr/>
          </p:nvSpPr>
          <p:spPr bwMode="auto">
            <a:xfrm flipV="1">
              <a:off x="3696" y="2840"/>
              <a:ext cx="273" cy="3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2127" name="Line 29"/>
            <p:cNvSpPr>
              <a:spLocks noChangeShapeType="1"/>
            </p:cNvSpPr>
            <p:nvPr/>
          </p:nvSpPr>
          <p:spPr bwMode="auto">
            <a:xfrm>
              <a:off x="4830" y="2614"/>
              <a:ext cx="18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32101" name="Text Box 30"/>
          <p:cNvSpPr txBox="1">
            <a:spLocks noChangeArrowheads="1"/>
          </p:cNvSpPr>
          <p:nvPr/>
        </p:nvSpPr>
        <p:spPr bwMode="auto">
          <a:xfrm>
            <a:off x="447675" y="3457575"/>
            <a:ext cx="8228013"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altLang="ja-JP" sz="2000" b="1">
                <a:ea typeface="ＭＳ Ｐゴシック" pitchFamily="34" charset="-128"/>
              </a:rPr>
              <a:t>Nach Abschluss der Eingabe (mit „Return“-Taste oder Bestätigungsknopf) bei der Bearbeitung von Daten muss das System neu eingegebene Daten in seine permanente Datenhaltung übernehmen.   [„Daten“ muss konkretisiert werden]</a:t>
            </a:r>
          </a:p>
          <a:p>
            <a:pPr eaLnBrk="1" hangingPunct="1">
              <a:lnSpc>
                <a:spcPct val="90000"/>
              </a:lnSpc>
            </a:pPr>
            <a:endParaRPr lang="de-DE" altLang="ja-JP" sz="2000" b="1">
              <a:ea typeface="ＭＳ Ｐゴシック" pitchFamily="34" charset="-128"/>
            </a:endParaRPr>
          </a:p>
          <a:p>
            <a:pPr eaLnBrk="1" hangingPunct="1">
              <a:lnSpc>
                <a:spcPct val="90000"/>
              </a:lnSpc>
            </a:pPr>
            <a:r>
              <a:rPr lang="de-DE" altLang="ja-JP" sz="2000" b="1">
                <a:ea typeface="ＭＳ Ｐゴシック" pitchFamily="34" charset="-128"/>
              </a:rPr>
              <a:t>Nach der Eingabe eines neuen Teilprojekts oder einer neuen Projektaufgabe und nach der Aktualisierung des Aufwandes eines Teilprojekts oder einer neuen Projektaufgabe muss das System die Aufwandsangaben auf </a:t>
            </a:r>
            <a:r>
              <a:rPr lang="de-DE" altLang="ja-JP" sz="2000" b="1" u="sng">
                <a:ea typeface="ＭＳ Ｐゴシック" pitchFamily="34" charset="-128"/>
              </a:rPr>
              <a:t>Plausibilität</a:t>
            </a:r>
            <a:r>
              <a:rPr lang="de-DE" altLang="ja-JP" sz="2000" b="1">
                <a:ea typeface="ＭＳ Ｐゴシック" pitchFamily="34" charset="-128"/>
              </a:rPr>
              <a:t> prüfen. </a:t>
            </a:r>
          </a:p>
          <a:p>
            <a:pPr eaLnBrk="1" hangingPunct="1">
              <a:lnSpc>
                <a:spcPct val="90000"/>
              </a:lnSpc>
            </a:pPr>
            <a:endParaRPr lang="de-DE" altLang="ja-JP" sz="2000" b="1">
              <a:ea typeface="ＭＳ Ｐゴシック" pitchFamily="34" charset="-128"/>
            </a:endParaRPr>
          </a:p>
          <a:p>
            <a:pPr eaLnBrk="1" hangingPunct="1">
              <a:lnSpc>
                <a:spcPct val="90000"/>
              </a:lnSpc>
            </a:pPr>
            <a:endParaRPr lang="de-DE" altLang="de-DE" sz="2000" b="1"/>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33123" name="Rectangle 2"/>
          <p:cNvSpPr>
            <a:spLocks noGrp="1" noChangeArrowheads="1"/>
          </p:cNvSpPr>
          <p:nvPr>
            <p:ph type="title"/>
          </p:nvPr>
        </p:nvSpPr>
        <p:spPr/>
        <p:txBody>
          <a:bodyPr/>
          <a:lstStyle/>
          <a:p>
            <a:pPr eaLnBrk="1" hangingPunct="1"/>
            <a:r>
              <a:rPr lang="de-DE" altLang="ja-JP">
                <a:solidFill>
                  <a:schemeClr val="tx1"/>
                </a:solidFill>
                <a:ea typeface="ＭＳ Ｐゴシック" pitchFamily="34" charset="-128"/>
              </a:rPr>
              <a:t>Typ 2: Benutzerinteraktion</a:t>
            </a:r>
            <a:endParaRPr lang="de-DE" altLang="de-DE">
              <a:solidFill>
                <a:schemeClr val="tx1"/>
              </a:solidFill>
            </a:endParaRPr>
          </a:p>
        </p:txBody>
      </p:sp>
      <p:grpSp>
        <p:nvGrpSpPr>
          <p:cNvPr id="133124" name="Group 3"/>
          <p:cNvGrpSpPr>
            <a:grpSpLocks/>
          </p:cNvGrpSpPr>
          <p:nvPr/>
        </p:nvGrpSpPr>
        <p:grpSpPr bwMode="auto">
          <a:xfrm>
            <a:off x="376238" y="981075"/>
            <a:ext cx="8659812" cy="2401888"/>
            <a:chOff x="340" y="1857"/>
            <a:chExt cx="5455" cy="1513"/>
          </a:xfrm>
        </p:grpSpPr>
        <p:sp>
          <p:nvSpPr>
            <p:cNvPr id="133126" name="Text Box 4"/>
            <p:cNvSpPr txBox="1">
              <a:spLocks noChangeArrowheads="1"/>
            </p:cNvSpPr>
            <p:nvPr/>
          </p:nvSpPr>
          <p:spPr bwMode="auto">
            <a:xfrm>
              <a:off x="340" y="2296"/>
              <a:ext cx="764" cy="58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&lt;Wann?&gt;</a:t>
              </a:r>
            </a:p>
            <a:p>
              <a:pPr eaLnBrk="1" hangingPunct="1"/>
              <a:r>
                <a:rPr lang="de-DE" altLang="de-DE"/>
                <a:t>&lt;Randbe-</a:t>
              </a:r>
            </a:p>
            <a:p>
              <a:pPr eaLnBrk="1" hangingPunct="1"/>
              <a:r>
                <a:rPr lang="de-DE" altLang="de-DE"/>
                <a:t>dingung&gt;</a:t>
              </a:r>
            </a:p>
          </p:txBody>
        </p:sp>
        <p:sp>
          <p:nvSpPr>
            <p:cNvPr id="133127" name="Text Box 5"/>
            <p:cNvSpPr txBox="1">
              <a:spLocks noChangeArrowheads="1"/>
            </p:cNvSpPr>
            <p:nvPr/>
          </p:nvSpPr>
          <p:spPr bwMode="auto">
            <a:xfrm>
              <a:off x="1292" y="2038"/>
              <a:ext cx="472"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muss</a:t>
              </a:r>
            </a:p>
          </p:txBody>
        </p:sp>
        <p:sp>
          <p:nvSpPr>
            <p:cNvPr id="133128" name="Text Box 6"/>
            <p:cNvSpPr txBox="1">
              <a:spLocks noChangeArrowheads="1"/>
            </p:cNvSpPr>
            <p:nvPr/>
          </p:nvSpPr>
          <p:spPr bwMode="auto">
            <a:xfrm>
              <a:off x="1357" y="2478"/>
              <a:ext cx="344"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soll</a:t>
              </a:r>
            </a:p>
          </p:txBody>
        </p:sp>
        <p:sp>
          <p:nvSpPr>
            <p:cNvPr id="133129" name="Text Box 7"/>
            <p:cNvSpPr txBox="1">
              <a:spLocks noChangeArrowheads="1"/>
            </p:cNvSpPr>
            <p:nvPr/>
          </p:nvSpPr>
          <p:spPr bwMode="auto">
            <a:xfrm>
              <a:off x="1338" y="2915"/>
              <a:ext cx="392"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wird</a:t>
              </a:r>
            </a:p>
          </p:txBody>
        </p:sp>
        <p:sp>
          <p:nvSpPr>
            <p:cNvPr id="133130" name="Text Box 8"/>
            <p:cNvSpPr txBox="1">
              <a:spLocks noChangeArrowheads="1"/>
            </p:cNvSpPr>
            <p:nvPr/>
          </p:nvSpPr>
          <p:spPr bwMode="auto">
            <a:xfrm>
              <a:off x="1973" y="2432"/>
              <a:ext cx="608" cy="41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das </a:t>
              </a:r>
            </a:p>
            <a:p>
              <a:pPr eaLnBrk="1" hangingPunct="1"/>
              <a:r>
                <a:rPr lang="de-DE" altLang="de-DE"/>
                <a:t>System</a:t>
              </a:r>
            </a:p>
          </p:txBody>
        </p:sp>
        <p:sp>
          <p:nvSpPr>
            <p:cNvPr id="133131" name="Text Box 9"/>
            <p:cNvSpPr txBox="1">
              <a:spLocks noChangeArrowheads="1"/>
            </p:cNvSpPr>
            <p:nvPr/>
          </p:nvSpPr>
          <p:spPr bwMode="auto">
            <a:xfrm>
              <a:off x="3243" y="1933"/>
              <a:ext cx="176"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a:t>
              </a:r>
            </a:p>
          </p:txBody>
        </p:sp>
        <p:sp>
          <p:nvSpPr>
            <p:cNvPr id="133132" name="Text Box 10"/>
            <p:cNvSpPr txBox="1">
              <a:spLocks noChangeArrowheads="1"/>
            </p:cNvSpPr>
            <p:nvPr/>
          </p:nvSpPr>
          <p:spPr bwMode="auto">
            <a:xfrm>
              <a:off x="2875" y="2341"/>
              <a:ext cx="912" cy="58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&lt;wem?&gt; die</a:t>
              </a:r>
            </a:p>
            <a:p>
              <a:pPr eaLnBrk="1" hangingPunct="1"/>
              <a:r>
                <a:rPr lang="de-DE" altLang="de-DE"/>
                <a:t>Möglichkeit</a:t>
              </a:r>
            </a:p>
            <a:p>
              <a:pPr eaLnBrk="1" hangingPunct="1"/>
              <a:r>
                <a:rPr lang="de-DE" altLang="de-DE"/>
                <a:t>bieten</a:t>
              </a:r>
            </a:p>
          </p:txBody>
        </p:sp>
        <p:sp>
          <p:nvSpPr>
            <p:cNvPr id="133133" name="Text Box 11"/>
            <p:cNvSpPr txBox="1">
              <a:spLocks noChangeArrowheads="1"/>
            </p:cNvSpPr>
            <p:nvPr/>
          </p:nvSpPr>
          <p:spPr bwMode="auto">
            <a:xfrm>
              <a:off x="2971" y="3096"/>
              <a:ext cx="744"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fähig sein</a:t>
              </a:r>
            </a:p>
          </p:txBody>
        </p:sp>
        <p:sp>
          <p:nvSpPr>
            <p:cNvPr id="133134" name="Text Box 12"/>
            <p:cNvSpPr txBox="1">
              <a:spLocks noChangeArrowheads="1"/>
            </p:cNvSpPr>
            <p:nvPr/>
          </p:nvSpPr>
          <p:spPr bwMode="auto">
            <a:xfrm>
              <a:off x="3958" y="2342"/>
              <a:ext cx="872" cy="58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&lt;Objekt mit</a:t>
              </a:r>
            </a:p>
            <a:p>
              <a:pPr eaLnBrk="1" hangingPunct="1"/>
              <a:r>
                <a:rPr lang="de-DE" altLang="de-DE"/>
                <a:t>Randbedin-</a:t>
              </a:r>
            </a:p>
            <a:p>
              <a:pPr eaLnBrk="1" hangingPunct="1"/>
              <a:r>
                <a:rPr lang="de-DE" altLang="de-DE"/>
                <a:t>gung&gt;</a:t>
              </a:r>
            </a:p>
          </p:txBody>
        </p:sp>
        <p:sp>
          <p:nvSpPr>
            <p:cNvPr id="133135" name="Text Box 13"/>
            <p:cNvSpPr txBox="1">
              <a:spLocks noChangeArrowheads="1"/>
            </p:cNvSpPr>
            <p:nvPr/>
          </p:nvSpPr>
          <p:spPr bwMode="auto">
            <a:xfrm>
              <a:off x="5015" y="2436"/>
              <a:ext cx="780" cy="41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&lt;Prozess-</a:t>
              </a:r>
            </a:p>
            <a:p>
              <a:pPr eaLnBrk="1" hangingPunct="1"/>
              <a:r>
                <a:rPr lang="de-DE" altLang="de-DE"/>
                <a:t>wort&gt;</a:t>
              </a:r>
            </a:p>
          </p:txBody>
        </p:sp>
        <p:sp>
          <p:nvSpPr>
            <p:cNvPr id="133136" name="Text Box 14"/>
            <p:cNvSpPr txBox="1">
              <a:spLocks noChangeArrowheads="1"/>
            </p:cNvSpPr>
            <p:nvPr/>
          </p:nvSpPr>
          <p:spPr bwMode="auto">
            <a:xfrm>
              <a:off x="3379" y="1857"/>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Typ 1</a:t>
              </a:r>
            </a:p>
          </p:txBody>
        </p:sp>
        <p:sp>
          <p:nvSpPr>
            <p:cNvPr id="133137" name="Text Box 15"/>
            <p:cNvSpPr txBox="1">
              <a:spLocks noChangeArrowheads="1"/>
            </p:cNvSpPr>
            <p:nvPr/>
          </p:nvSpPr>
          <p:spPr bwMode="auto">
            <a:xfrm>
              <a:off x="3669" y="3158"/>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Typ 3</a:t>
              </a:r>
            </a:p>
          </p:txBody>
        </p:sp>
        <p:sp>
          <p:nvSpPr>
            <p:cNvPr id="133138" name="Text Box 16"/>
            <p:cNvSpPr txBox="1">
              <a:spLocks noChangeArrowheads="1"/>
            </p:cNvSpPr>
            <p:nvPr/>
          </p:nvSpPr>
          <p:spPr bwMode="auto">
            <a:xfrm>
              <a:off x="3215" y="2160"/>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Typ 2</a:t>
              </a:r>
            </a:p>
          </p:txBody>
        </p:sp>
        <p:sp>
          <p:nvSpPr>
            <p:cNvPr id="133139" name="Line 17"/>
            <p:cNvSpPr>
              <a:spLocks noChangeShapeType="1"/>
            </p:cNvSpPr>
            <p:nvPr/>
          </p:nvSpPr>
          <p:spPr bwMode="auto">
            <a:xfrm flipV="1">
              <a:off x="1111" y="2160"/>
              <a:ext cx="181" cy="31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140" name="Line 18"/>
            <p:cNvSpPr>
              <a:spLocks noChangeShapeType="1"/>
            </p:cNvSpPr>
            <p:nvPr/>
          </p:nvSpPr>
          <p:spPr bwMode="auto">
            <a:xfrm>
              <a:off x="1111" y="2614"/>
              <a:ext cx="22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141" name="Line 19"/>
            <p:cNvSpPr>
              <a:spLocks noChangeShapeType="1"/>
            </p:cNvSpPr>
            <p:nvPr/>
          </p:nvSpPr>
          <p:spPr bwMode="auto">
            <a:xfrm>
              <a:off x="1111" y="2750"/>
              <a:ext cx="227"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142" name="Line 20"/>
            <p:cNvSpPr>
              <a:spLocks noChangeShapeType="1"/>
            </p:cNvSpPr>
            <p:nvPr/>
          </p:nvSpPr>
          <p:spPr bwMode="auto">
            <a:xfrm>
              <a:off x="1746" y="2160"/>
              <a:ext cx="227" cy="3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143" name="Line 21"/>
            <p:cNvSpPr>
              <a:spLocks noChangeShapeType="1"/>
            </p:cNvSpPr>
            <p:nvPr/>
          </p:nvSpPr>
          <p:spPr bwMode="auto">
            <a:xfrm>
              <a:off x="1701" y="2614"/>
              <a:ext cx="2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144" name="Line 22"/>
            <p:cNvSpPr>
              <a:spLocks noChangeShapeType="1"/>
            </p:cNvSpPr>
            <p:nvPr/>
          </p:nvSpPr>
          <p:spPr bwMode="auto">
            <a:xfrm flipV="1">
              <a:off x="1746" y="2750"/>
              <a:ext cx="227"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145" name="Line 23"/>
            <p:cNvSpPr>
              <a:spLocks noChangeShapeType="1"/>
            </p:cNvSpPr>
            <p:nvPr/>
          </p:nvSpPr>
          <p:spPr bwMode="auto">
            <a:xfrm>
              <a:off x="2562" y="2614"/>
              <a:ext cx="31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146" name="Line 24"/>
            <p:cNvSpPr>
              <a:spLocks noChangeShapeType="1"/>
            </p:cNvSpPr>
            <p:nvPr/>
          </p:nvSpPr>
          <p:spPr bwMode="auto">
            <a:xfrm flipV="1">
              <a:off x="2562" y="2069"/>
              <a:ext cx="681" cy="40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147" name="Line 25"/>
            <p:cNvSpPr>
              <a:spLocks noChangeShapeType="1"/>
            </p:cNvSpPr>
            <p:nvPr/>
          </p:nvSpPr>
          <p:spPr bwMode="auto">
            <a:xfrm>
              <a:off x="2562" y="2795"/>
              <a:ext cx="409" cy="4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148" name="Line 26"/>
            <p:cNvSpPr>
              <a:spLocks noChangeShapeType="1"/>
            </p:cNvSpPr>
            <p:nvPr/>
          </p:nvSpPr>
          <p:spPr bwMode="auto">
            <a:xfrm>
              <a:off x="3424" y="2069"/>
              <a:ext cx="545" cy="3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149" name="Line 27"/>
            <p:cNvSpPr>
              <a:spLocks noChangeShapeType="1"/>
            </p:cNvSpPr>
            <p:nvPr/>
          </p:nvSpPr>
          <p:spPr bwMode="auto">
            <a:xfrm>
              <a:off x="3787" y="2614"/>
              <a:ext cx="18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150" name="Line 28"/>
            <p:cNvSpPr>
              <a:spLocks noChangeShapeType="1"/>
            </p:cNvSpPr>
            <p:nvPr/>
          </p:nvSpPr>
          <p:spPr bwMode="auto">
            <a:xfrm flipV="1">
              <a:off x="3696" y="2840"/>
              <a:ext cx="273" cy="3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151" name="Line 29"/>
            <p:cNvSpPr>
              <a:spLocks noChangeShapeType="1"/>
            </p:cNvSpPr>
            <p:nvPr/>
          </p:nvSpPr>
          <p:spPr bwMode="auto">
            <a:xfrm>
              <a:off x="4830" y="2614"/>
              <a:ext cx="18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33125" name="Text Box 30"/>
          <p:cNvSpPr txBox="1">
            <a:spLocks noChangeArrowheads="1"/>
          </p:cNvSpPr>
          <p:nvPr/>
        </p:nvSpPr>
        <p:spPr bwMode="auto">
          <a:xfrm>
            <a:off x="447675" y="3470275"/>
            <a:ext cx="8085138"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altLang="ja-JP" sz="2000" b="1">
                <a:ea typeface="ＭＳ Ｐゴシック" pitchFamily="34" charset="-128"/>
              </a:rPr>
              <a:t>In der Projektbearbeitung muss das System dem Nutzer die Möglichkeit bieten, ein neues Projekt mit Projektausgangsdaten anzulegen.</a:t>
            </a:r>
          </a:p>
          <a:p>
            <a:pPr eaLnBrk="1" hangingPunct="1">
              <a:lnSpc>
                <a:spcPct val="90000"/>
              </a:lnSpc>
            </a:pPr>
            <a:endParaRPr lang="de-DE" altLang="ja-JP" sz="2000" b="1">
              <a:ea typeface="ＭＳ Ｐゴシック" pitchFamily="34" charset="-128"/>
            </a:endParaRPr>
          </a:p>
          <a:p>
            <a:pPr eaLnBrk="1" hangingPunct="1">
              <a:lnSpc>
                <a:spcPct val="90000"/>
              </a:lnSpc>
            </a:pPr>
            <a:r>
              <a:rPr lang="de-DE" altLang="ja-JP" sz="2000" b="1">
                <a:ea typeface="ＭＳ Ｐゴシック" pitchFamily="34" charset="-128"/>
              </a:rPr>
              <a:t>In der Projektbearbeitung muss das System dem Nutzer die Möglichkeit bieten, jedes Projekt auszuwählen. </a:t>
            </a:r>
          </a:p>
          <a:p>
            <a:pPr eaLnBrk="1" hangingPunct="1">
              <a:lnSpc>
                <a:spcPct val="90000"/>
              </a:lnSpc>
            </a:pPr>
            <a:endParaRPr lang="de-DE" altLang="ja-JP" sz="2000" b="1">
              <a:ea typeface="ＭＳ Ｐゴシック" pitchFamily="34" charset="-128"/>
            </a:endParaRPr>
          </a:p>
          <a:p>
            <a:pPr eaLnBrk="1" hangingPunct="1">
              <a:lnSpc>
                <a:spcPct val="90000"/>
              </a:lnSpc>
            </a:pPr>
            <a:r>
              <a:rPr lang="de-DE" altLang="ja-JP" sz="2000" b="1">
                <a:ea typeface="ＭＳ Ｐゴシック" pitchFamily="34" charset="-128"/>
              </a:rPr>
              <a:t>Nach der Projektauswahl muss das System dem Nutzer die Möglichkeit bieten, für existierende Projekte neue Teilprojekte anzulegen. </a:t>
            </a:r>
            <a:endParaRPr lang="de-DE" altLang="de-DE" sz="2000" b="1"/>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34147" name="Rectangle 2"/>
          <p:cNvSpPr>
            <a:spLocks noGrp="1" noChangeArrowheads="1"/>
          </p:cNvSpPr>
          <p:nvPr>
            <p:ph type="title"/>
          </p:nvPr>
        </p:nvSpPr>
        <p:spPr/>
        <p:txBody>
          <a:bodyPr/>
          <a:lstStyle/>
          <a:p>
            <a:pPr eaLnBrk="1" hangingPunct="1"/>
            <a:r>
              <a:rPr lang="de-DE" altLang="ja-JP">
                <a:solidFill>
                  <a:schemeClr val="tx1"/>
                </a:solidFill>
                <a:ea typeface="ＭＳ Ｐゴシック" pitchFamily="34" charset="-128"/>
              </a:rPr>
              <a:t>Typ 3: Schnittstellenanforderung</a:t>
            </a:r>
            <a:endParaRPr lang="de-DE" altLang="de-DE">
              <a:solidFill>
                <a:schemeClr val="tx1"/>
              </a:solidFill>
            </a:endParaRPr>
          </a:p>
        </p:txBody>
      </p:sp>
      <p:grpSp>
        <p:nvGrpSpPr>
          <p:cNvPr id="134148" name="Group 3"/>
          <p:cNvGrpSpPr>
            <a:grpSpLocks/>
          </p:cNvGrpSpPr>
          <p:nvPr/>
        </p:nvGrpSpPr>
        <p:grpSpPr bwMode="auto">
          <a:xfrm>
            <a:off x="376238" y="981075"/>
            <a:ext cx="8659812" cy="2401888"/>
            <a:chOff x="340" y="1857"/>
            <a:chExt cx="5455" cy="1513"/>
          </a:xfrm>
        </p:grpSpPr>
        <p:sp>
          <p:nvSpPr>
            <p:cNvPr id="134150" name="Text Box 4"/>
            <p:cNvSpPr txBox="1">
              <a:spLocks noChangeArrowheads="1"/>
            </p:cNvSpPr>
            <p:nvPr/>
          </p:nvSpPr>
          <p:spPr bwMode="auto">
            <a:xfrm>
              <a:off x="340" y="2296"/>
              <a:ext cx="764" cy="58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&lt;Wann?&gt;</a:t>
              </a:r>
            </a:p>
            <a:p>
              <a:pPr eaLnBrk="1" hangingPunct="1"/>
              <a:r>
                <a:rPr lang="de-DE" altLang="de-DE"/>
                <a:t>&lt;Randbe-</a:t>
              </a:r>
            </a:p>
            <a:p>
              <a:pPr eaLnBrk="1" hangingPunct="1"/>
              <a:r>
                <a:rPr lang="de-DE" altLang="de-DE"/>
                <a:t>dingung&gt;</a:t>
              </a:r>
            </a:p>
          </p:txBody>
        </p:sp>
        <p:sp>
          <p:nvSpPr>
            <p:cNvPr id="134151" name="Text Box 5"/>
            <p:cNvSpPr txBox="1">
              <a:spLocks noChangeArrowheads="1"/>
            </p:cNvSpPr>
            <p:nvPr/>
          </p:nvSpPr>
          <p:spPr bwMode="auto">
            <a:xfrm>
              <a:off x="1292" y="2038"/>
              <a:ext cx="472"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muss</a:t>
              </a:r>
            </a:p>
          </p:txBody>
        </p:sp>
        <p:sp>
          <p:nvSpPr>
            <p:cNvPr id="134152" name="Text Box 6"/>
            <p:cNvSpPr txBox="1">
              <a:spLocks noChangeArrowheads="1"/>
            </p:cNvSpPr>
            <p:nvPr/>
          </p:nvSpPr>
          <p:spPr bwMode="auto">
            <a:xfrm>
              <a:off x="1357" y="2478"/>
              <a:ext cx="344"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soll</a:t>
              </a:r>
            </a:p>
          </p:txBody>
        </p:sp>
        <p:sp>
          <p:nvSpPr>
            <p:cNvPr id="134153" name="Text Box 7"/>
            <p:cNvSpPr txBox="1">
              <a:spLocks noChangeArrowheads="1"/>
            </p:cNvSpPr>
            <p:nvPr/>
          </p:nvSpPr>
          <p:spPr bwMode="auto">
            <a:xfrm>
              <a:off x="1338" y="2915"/>
              <a:ext cx="392"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wird</a:t>
              </a:r>
            </a:p>
          </p:txBody>
        </p:sp>
        <p:sp>
          <p:nvSpPr>
            <p:cNvPr id="134154" name="Text Box 8"/>
            <p:cNvSpPr txBox="1">
              <a:spLocks noChangeArrowheads="1"/>
            </p:cNvSpPr>
            <p:nvPr/>
          </p:nvSpPr>
          <p:spPr bwMode="auto">
            <a:xfrm>
              <a:off x="1973" y="2432"/>
              <a:ext cx="608" cy="41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das </a:t>
              </a:r>
            </a:p>
            <a:p>
              <a:pPr eaLnBrk="1" hangingPunct="1"/>
              <a:r>
                <a:rPr lang="de-DE" altLang="de-DE"/>
                <a:t>System</a:t>
              </a:r>
            </a:p>
          </p:txBody>
        </p:sp>
        <p:sp>
          <p:nvSpPr>
            <p:cNvPr id="134155" name="Text Box 9"/>
            <p:cNvSpPr txBox="1">
              <a:spLocks noChangeArrowheads="1"/>
            </p:cNvSpPr>
            <p:nvPr/>
          </p:nvSpPr>
          <p:spPr bwMode="auto">
            <a:xfrm>
              <a:off x="3243" y="1933"/>
              <a:ext cx="176"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a:t>
              </a:r>
            </a:p>
          </p:txBody>
        </p:sp>
        <p:sp>
          <p:nvSpPr>
            <p:cNvPr id="134156" name="Text Box 10"/>
            <p:cNvSpPr txBox="1">
              <a:spLocks noChangeArrowheads="1"/>
            </p:cNvSpPr>
            <p:nvPr/>
          </p:nvSpPr>
          <p:spPr bwMode="auto">
            <a:xfrm>
              <a:off x="2875" y="2341"/>
              <a:ext cx="912" cy="58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&lt;wem?&gt; die</a:t>
              </a:r>
            </a:p>
            <a:p>
              <a:pPr eaLnBrk="1" hangingPunct="1"/>
              <a:r>
                <a:rPr lang="de-DE" altLang="de-DE"/>
                <a:t>Möglichkeit</a:t>
              </a:r>
            </a:p>
            <a:p>
              <a:pPr eaLnBrk="1" hangingPunct="1"/>
              <a:r>
                <a:rPr lang="de-DE" altLang="de-DE"/>
                <a:t>bieten</a:t>
              </a:r>
            </a:p>
          </p:txBody>
        </p:sp>
        <p:sp>
          <p:nvSpPr>
            <p:cNvPr id="134157" name="Text Box 11"/>
            <p:cNvSpPr txBox="1">
              <a:spLocks noChangeArrowheads="1"/>
            </p:cNvSpPr>
            <p:nvPr/>
          </p:nvSpPr>
          <p:spPr bwMode="auto">
            <a:xfrm>
              <a:off x="2971" y="3096"/>
              <a:ext cx="744" cy="2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fähig sein</a:t>
              </a:r>
            </a:p>
          </p:txBody>
        </p:sp>
        <p:sp>
          <p:nvSpPr>
            <p:cNvPr id="134158" name="Text Box 12"/>
            <p:cNvSpPr txBox="1">
              <a:spLocks noChangeArrowheads="1"/>
            </p:cNvSpPr>
            <p:nvPr/>
          </p:nvSpPr>
          <p:spPr bwMode="auto">
            <a:xfrm>
              <a:off x="3958" y="2342"/>
              <a:ext cx="872" cy="58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&lt;Objekt mit</a:t>
              </a:r>
            </a:p>
            <a:p>
              <a:pPr eaLnBrk="1" hangingPunct="1"/>
              <a:r>
                <a:rPr lang="de-DE" altLang="de-DE"/>
                <a:t>Randbedin-</a:t>
              </a:r>
            </a:p>
            <a:p>
              <a:pPr eaLnBrk="1" hangingPunct="1"/>
              <a:r>
                <a:rPr lang="de-DE" altLang="de-DE"/>
                <a:t>gung&gt;</a:t>
              </a:r>
            </a:p>
          </p:txBody>
        </p:sp>
        <p:sp>
          <p:nvSpPr>
            <p:cNvPr id="134159" name="Text Box 13"/>
            <p:cNvSpPr txBox="1">
              <a:spLocks noChangeArrowheads="1"/>
            </p:cNvSpPr>
            <p:nvPr/>
          </p:nvSpPr>
          <p:spPr bwMode="auto">
            <a:xfrm>
              <a:off x="5015" y="2436"/>
              <a:ext cx="780" cy="41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&lt;Prozess-</a:t>
              </a:r>
            </a:p>
            <a:p>
              <a:pPr eaLnBrk="1" hangingPunct="1"/>
              <a:r>
                <a:rPr lang="de-DE" altLang="de-DE"/>
                <a:t>wort&gt;</a:t>
              </a:r>
            </a:p>
          </p:txBody>
        </p:sp>
        <p:sp>
          <p:nvSpPr>
            <p:cNvPr id="134160" name="Text Box 14"/>
            <p:cNvSpPr txBox="1">
              <a:spLocks noChangeArrowheads="1"/>
            </p:cNvSpPr>
            <p:nvPr/>
          </p:nvSpPr>
          <p:spPr bwMode="auto">
            <a:xfrm>
              <a:off x="3379" y="1857"/>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Typ 1</a:t>
              </a:r>
            </a:p>
          </p:txBody>
        </p:sp>
        <p:sp>
          <p:nvSpPr>
            <p:cNvPr id="134161" name="Text Box 15"/>
            <p:cNvSpPr txBox="1">
              <a:spLocks noChangeArrowheads="1"/>
            </p:cNvSpPr>
            <p:nvPr/>
          </p:nvSpPr>
          <p:spPr bwMode="auto">
            <a:xfrm>
              <a:off x="3669" y="3158"/>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Typ 3</a:t>
              </a:r>
            </a:p>
          </p:txBody>
        </p:sp>
        <p:sp>
          <p:nvSpPr>
            <p:cNvPr id="134162" name="Text Box 16"/>
            <p:cNvSpPr txBox="1">
              <a:spLocks noChangeArrowheads="1"/>
            </p:cNvSpPr>
            <p:nvPr/>
          </p:nvSpPr>
          <p:spPr bwMode="auto">
            <a:xfrm>
              <a:off x="3215" y="2160"/>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Typ 2</a:t>
              </a:r>
            </a:p>
          </p:txBody>
        </p:sp>
        <p:sp>
          <p:nvSpPr>
            <p:cNvPr id="134163" name="Line 17"/>
            <p:cNvSpPr>
              <a:spLocks noChangeShapeType="1"/>
            </p:cNvSpPr>
            <p:nvPr/>
          </p:nvSpPr>
          <p:spPr bwMode="auto">
            <a:xfrm flipV="1">
              <a:off x="1111" y="2160"/>
              <a:ext cx="181" cy="31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4164" name="Line 18"/>
            <p:cNvSpPr>
              <a:spLocks noChangeShapeType="1"/>
            </p:cNvSpPr>
            <p:nvPr/>
          </p:nvSpPr>
          <p:spPr bwMode="auto">
            <a:xfrm>
              <a:off x="1111" y="2614"/>
              <a:ext cx="22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4165" name="Line 19"/>
            <p:cNvSpPr>
              <a:spLocks noChangeShapeType="1"/>
            </p:cNvSpPr>
            <p:nvPr/>
          </p:nvSpPr>
          <p:spPr bwMode="auto">
            <a:xfrm>
              <a:off x="1111" y="2750"/>
              <a:ext cx="227"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4166" name="Line 20"/>
            <p:cNvSpPr>
              <a:spLocks noChangeShapeType="1"/>
            </p:cNvSpPr>
            <p:nvPr/>
          </p:nvSpPr>
          <p:spPr bwMode="auto">
            <a:xfrm>
              <a:off x="1746" y="2160"/>
              <a:ext cx="227" cy="3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4167" name="Line 21"/>
            <p:cNvSpPr>
              <a:spLocks noChangeShapeType="1"/>
            </p:cNvSpPr>
            <p:nvPr/>
          </p:nvSpPr>
          <p:spPr bwMode="auto">
            <a:xfrm>
              <a:off x="1701" y="2614"/>
              <a:ext cx="2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4168" name="Line 22"/>
            <p:cNvSpPr>
              <a:spLocks noChangeShapeType="1"/>
            </p:cNvSpPr>
            <p:nvPr/>
          </p:nvSpPr>
          <p:spPr bwMode="auto">
            <a:xfrm flipV="1">
              <a:off x="1746" y="2750"/>
              <a:ext cx="227"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4169" name="Line 23"/>
            <p:cNvSpPr>
              <a:spLocks noChangeShapeType="1"/>
            </p:cNvSpPr>
            <p:nvPr/>
          </p:nvSpPr>
          <p:spPr bwMode="auto">
            <a:xfrm>
              <a:off x="2562" y="2614"/>
              <a:ext cx="31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4170" name="Line 24"/>
            <p:cNvSpPr>
              <a:spLocks noChangeShapeType="1"/>
            </p:cNvSpPr>
            <p:nvPr/>
          </p:nvSpPr>
          <p:spPr bwMode="auto">
            <a:xfrm flipV="1">
              <a:off x="2562" y="2069"/>
              <a:ext cx="681" cy="40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4171" name="Line 25"/>
            <p:cNvSpPr>
              <a:spLocks noChangeShapeType="1"/>
            </p:cNvSpPr>
            <p:nvPr/>
          </p:nvSpPr>
          <p:spPr bwMode="auto">
            <a:xfrm>
              <a:off x="2562" y="2795"/>
              <a:ext cx="409" cy="4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4172" name="Line 26"/>
            <p:cNvSpPr>
              <a:spLocks noChangeShapeType="1"/>
            </p:cNvSpPr>
            <p:nvPr/>
          </p:nvSpPr>
          <p:spPr bwMode="auto">
            <a:xfrm>
              <a:off x="3424" y="2069"/>
              <a:ext cx="545" cy="3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4173" name="Line 27"/>
            <p:cNvSpPr>
              <a:spLocks noChangeShapeType="1"/>
            </p:cNvSpPr>
            <p:nvPr/>
          </p:nvSpPr>
          <p:spPr bwMode="auto">
            <a:xfrm>
              <a:off x="3787" y="2614"/>
              <a:ext cx="18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4174" name="Line 28"/>
            <p:cNvSpPr>
              <a:spLocks noChangeShapeType="1"/>
            </p:cNvSpPr>
            <p:nvPr/>
          </p:nvSpPr>
          <p:spPr bwMode="auto">
            <a:xfrm flipV="1">
              <a:off x="3696" y="2840"/>
              <a:ext cx="273" cy="3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4175" name="Line 29"/>
            <p:cNvSpPr>
              <a:spLocks noChangeShapeType="1"/>
            </p:cNvSpPr>
            <p:nvPr/>
          </p:nvSpPr>
          <p:spPr bwMode="auto">
            <a:xfrm>
              <a:off x="4830" y="2614"/>
              <a:ext cx="18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34149" name="Text Box 30"/>
          <p:cNvSpPr txBox="1">
            <a:spLocks noChangeArrowheads="1"/>
          </p:cNvSpPr>
          <p:nvPr/>
        </p:nvSpPr>
        <p:spPr bwMode="auto">
          <a:xfrm>
            <a:off x="447675" y="3665538"/>
            <a:ext cx="8516938"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ja-JP" sz="2000" b="1">
                <a:ea typeface="ＭＳ Ｐゴシック" pitchFamily="34" charset="-128"/>
              </a:rPr>
              <a:t>Nach der Kontaktaufnahme durch die Software „Globalview“ muss das System fähig sein, Anfragen nach den Projektnamen, deren Gesamtaufwänden und Fertigstellungsgraden anzunehmen.</a:t>
            </a:r>
          </a:p>
          <a:p>
            <a:pPr eaLnBrk="1" hangingPunct="1"/>
            <a:endParaRPr lang="de-DE" altLang="ja-JP" sz="2000" b="1">
              <a:ea typeface="ＭＳ Ｐゴシック" pitchFamily="34" charset="-128"/>
            </a:endParaRPr>
          </a:p>
          <a:p>
            <a:pPr eaLnBrk="1" hangingPunct="1"/>
            <a:r>
              <a:rPr lang="de-DE" altLang="ja-JP" sz="2000" b="1">
                <a:ea typeface="ＭＳ Ｐゴシック" pitchFamily="34" charset="-128"/>
              </a:rPr>
              <a:t>(folgt Typ2: Nach der Annahme der Anfrage … )</a:t>
            </a:r>
            <a:endParaRPr lang="de-DE" altLang="de-DE" sz="2000" b="1"/>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35171" name="Rectangle 2"/>
          <p:cNvSpPr>
            <a:spLocks noGrp="1" noChangeArrowheads="1"/>
          </p:cNvSpPr>
          <p:nvPr>
            <p:ph type="title"/>
          </p:nvPr>
        </p:nvSpPr>
        <p:spPr>
          <a:xfrm>
            <a:off x="468313" y="274638"/>
            <a:ext cx="7775575" cy="777875"/>
          </a:xfrm>
        </p:spPr>
        <p:txBody>
          <a:bodyPr/>
          <a:lstStyle/>
          <a:p>
            <a:pPr eaLnBrk="1" hangingPunct="1"/>
            <a:r>
              <a:rPr lang="de-DE" altLang="de-DE"/>
              <a:t>Vom Aktivitätsdiagramm zur textuellen Anforderung</a:t>
            </a:r>
          </a:p>
        </p:txBody>
      </p:sp>
      <p:sp>
        <p:nvSpPr>
          <p:cNvPr id="135172" name="Rectangle 3"/>
          <p:cNvSpPr>
            <a:spLocks noGrp="1" noChangeArrowheads="1"/>
          </p:cNvSpPr>
          <p:nvPr>
            <p:ph type="body" idx="1"/>
          </p:nvPr>
        </p:nvSpPr>
        <p:spPr/>
        <p:txBody>
          <a:bodyPr/>
          <a:lstStyle/>
          <a:p>
            <a:pPr eaLnBrk="1" hangingPunct="1">
              <a:lnSpc>
                <a:spcPct val="90000"/>
              </a:lnSpc>
            </a:pPr>
            <a:r>
              <a:rPr lang="de-DE" altLang="de-DE"/>
              <a:t>Jede Aktion wird mit einer Anforderung oder mehreren Anforderungen beschrieben</a:t>
            </a:r>
          </a:p>
          <a:p>
            <a:pPr eaLnBrk="1" hangingPunct="1">
              <a:lnSpc>
                <a:spcPct val="90000"/>
              </a:lnSpc>
            </a:pPr>
            <a:endParaRPr lang="de-DE" altLang="de-DE"/>
          </a:p>
          <a:p>
            <a:pPr eaLnBrk="1" hangingPunct="1">
              <a:lnSpc>
                <a:spcPct val="90000"/>
              </a:lnSpc>
            </a:pPr>
            <a:r>
              <a:rPr lang="de-DE" altLang="de-DE"/>
              <a:t>Jede Transition und Entscheidung wird mit einer Anforderung oder mehreren Anforderungen beschrieben</a:t>
            </a:r>
          </a:p>
          <a:p>
            <a:pPr eaLnBrk="1" hangingPunct="1">
              <a:lnSpc>
                <a:spcPct val="90000"/>
              </a:lnSpc>
            </a:pPr>
            <a:endParaRPr lang="de-DE" altLang="de-DE"/>
          </a:p>
          <a:p>
            <a:pPr eaLnBrk="1" hangingPunct="1">
              <a:lnSpc>
                <a:spcPct val="90000"/>
              </a:lnSpc>
            </a:pPr>
            <a:r>
              <a:rPr lang="de-DE" altLang="de-DE"/>
              <a:t>Aus dem Ablauf der zur Aktion, Transition oder Entscheidung führt, wird der erste Teil der jeweiligen Anforderung („Wann?“) erzeugt.</a:t>
            </a:r>
          </a:p>
          <a:p>
            <a:pPr eaLnBrk="1" hangingPunct="1">
              <a:lnSpc>
                <a:spcPct val="90000"/>
              </a:lnSpc>
            </a:pPr>
            <a:endParaRPr lang="de-DE" altLang="de-DE"/>
          </a:p>
          <a:p>
            <a:pPr eaLnBrk="1" hangingPunct="1">
              <a:lnSpc>
                <a:spcPct val="90000"/>
              </a:lnSpc>
            </a:pPr>
            <a:r>
              <a:rPr lang="de-DE" altLang="de-DE"/>
              <a:t>Hinweis: Anforderungen zum Beispiel stehen im folgenden Kapitel</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36195" name="Rectangle 2"/>
          <p:cNvSpPr>
            <a:spLocks noGrp="1" noChangeArrowheads="1"/>
          </p:cNvSpPr>
          <p:nvPr>
            <p:ph type="title"/>
          </p:nvPr>
        </p:nvSpPr>
        <p:spPr/>
        <p:txBody>
          <a:bodyPr/>
          <a:lstStyle/>
          <a:p>
            <a:pPr eaLnBrk="1" hangingPunct="1"/>
            <a:r>
              <a:rPr lang="de-DE" altLang="de-DE"/>
              <a:t>Beispielübersetzung</a:t>
            </a:r>
          </a:p>
        </p:txBody>
      </p:sp>
      <p:pic>
        <p:nvPicPr>
          <p:cNvPr id="136196" name="Picture 2"/>
          <p:cNvPicPr>
            <a:picLocks noChangeAspect="1" noChangeArrowheads="1"/>
          </p:cNvPicPr>
          <p:nvPr/>
        </p:nvPicPr>
        <p:blipFill>
          <a:blip r:embed="rId3">
            <a:extLst>
              <a:ext uri="{28A0092B-C50C-407E-A947-70E740481C1C}">
                <a14:useLocalDpi xmlns:a14="http://schemas.microsoft.com/office/drawing/2010/main" val="0"/>
              </a:ext>
            </a:extLst>
          </a:blip>
          <a:srcRect l="2206" t="4732" r="5650" b="4729"/>
          <a:stretch>
            <a:fillRect/>
          </a:stretch>
        </p:blipFill>
        <p:spPr bwMode="auto">
          <a:xfrm>
            <a:off x="360363" y="1052513"/>
            <a:ext cx="8315325" cy="523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4339" name="Rectangle 2"/>
          <p:cNvSpPr>
            <a:spLocks noGrp="1" noChangeArrowheads="1"/>
          </p:cNvSpPr>
          <p:nvPr>
            <p:ph type="title"/>
          </p:nvPr>
        </p:nvSpPr>
        <p:spPr/>
        <p:txBody>
          <a:bodyPr/>
          <a:lstStyle/>
          <a:p>
            <a:pPr eaLnBrk="1" hangingPunct="1"/>
            <a:r>
              <a:rPr lang="de-DE" altLang="de-DE"/>
              <a:t>Prozesse in Unternehmen aus SW-Projektsicht</a:t>
            </a:r>
          </a:p>
        </p:txBody>
      </p:sp>
      <p:sp>
        <p:nvSpPr>
          <p:cNvPr id="14340" name="Rectangle 3"/>
          <p:cNvSpPr>
            <a:spLocks noGrp="1" noChangeArrowheads="1"/>
          </p:cNvSpPr>
          <p:nvPr>
            <p:ph type="body" idx="1"/>
          </p:nvPr>
        </p:nvSpPr>
        <p:spPr/>
        <p:txBody>
          <a:bodyPr/>
          <a:lstStyle/>
          <a:p>
            <a:pPr eaLnBrk="1" hangingPunct="1">
              <a:lnSpc>
                <a:spcPct val="90000"/>
              </a:lnSpc>
              <a:buFontTx/>
              <a:buNone/>
            </a:pPr>
            <a:r>
              <a:rPr lang="de-DE" altLang="de-DE"/>
              <a:t>(Annahme SW ist wichtiges Kernprodukt)</a:t>
            </a:r>
          </a:p>
          <a:p>
            <a:pPr eaLnBrk="1" hangingPunct="1">
              <a:lnSpc>
                <a:spcPct val="90000"/>
              </a:lnSpc>
            </a:pPr>
            <a:r>
              <a:rPr lang="de-DE" altLang="de-DE"/>
              <a:t>Unternehmensführung gibt Geschäftsfelder und Strategien vor</a:t>
            </a:r>
          </a:p>
          <a:p>
            <a:pPr eaLnBrk="1" hangingPunct="1">
              <a:lnSpc>
                <a:spcPct val="90000"/>
              </a:lnSpc>
            </a:pPr>
            <a:r>
              <a:rPr lang="de-DE" altLang="de-DE"/>
              <a:t>Vertriebsleute müssen Kunden finden, überzeugen und  Aufträge generieren</a:t>
            </a:r>
          </a:p>
          <a:p>
            <a:pPr eaLnBrk="1" hangingPunct="1">
              <a:lnSpc>
                <a:spcPct val="90000"/>
              </a:lnSpc>
            </a:pPr>
            <a:r>
              <a:rPr lang="de-DE" altLang="de-DE"/>
              <a:t>Aufträge führen zu Verträgen, die geprüft werden müssen</a:t>
            </a:r>
          </a:p>
          <a:p>
            <a:pPr eaLnBrk="1" hangingPunct="1">
              <a:lnSpc>
                <a:spcPct val="90000"/>
              </a:lnSpc>
            </a:pPr>
            <a:r>
              <a:rPr lang="de-DE" altLang="de-DE"/>
              <a:t>Das Personal für Aufträge muss ausgewählt werden und zur Verfügung stehen</a:t>
            </a:r>
          </a:p>
          <a:p>
            <a:pPr eaLnBrk="1" hangingPunct="1">
              <a:lnSpc>
                <a:spcPct val="90000"/>
              </a:lnSpc>
            </a:pPr>
            <a:r>
              <a:rPr lang="de-DE" altLang="de-DE"/>
              <a:t>Der Projektablauf muss beobachtet werden, Abweichungen z. B. in Zeitplan müssen zu Steuerungsmaßnahmen führen</a:t>
            </a:r>
          </a:p>
          <a:p>
            <a:pPr eaLnBrk="1" hangingPunct="1">
              <a:lnSpc>
                <a:spcPct val="90000"/>
              </a:lnSpc>
            </a:pPr>
            <a:r>
              <a:rPr lang="de-DE" altLang="de-DE"/>
              <a:t>Die SW muss realisiert werden</a:t>
            </a:r>
          </a:p>
          <a:p>
            <a:pPr eaLnBrk="1" hangingPunct="1">
              <a:lnSpc>
                <a:spcPct val="90000"/>
              </a:lnSpc>
            </a:pPr>
            <a:endParaRPr lang="de-DE" altLang="de-DE"/>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37219" name="Rectangle 2"/>
          <p:cNvSpPr>
            <a:spLocks noGrp="1" noChangeArrowheads="1"/>
          </p:cNvSpPr>
          <p:nvPr>
            <p:ph type="title"/>
          </p:nvPr>
        </p:nvSpPr>
        <p:spPr/>
        <p:txBody>
          <a:bodyPr/>
          <a:lstStyle/>
          <a:p>
            <a:pPr eaLnBrk="1" hangingPunct="1"/>
            <a:r>
              <a:rPr lang="de-DE" altLang="de-DE"/>
              <a:t>Nicht-funktionale Anforderungen (1/2) [sehr kurz]</a:t>
            </a:r>
          </a:p>
        </p:txBody>
      </p:sp>
      <p:sp>
        <p:nvSpPr>
          <p:cNvPr id="137220" name="Rectangle 3"/>
          <p:cNvSpPr>
            <a:spLocks noGrp="1" noChangeArrowheads="1"/>
          </p:cNvSpPr>
          <p:nvPr>
            <p:ph type="body" idx="1"/>
          </p:nvPr>
        </p:nvSpPr>
        <p:spPr>
          <a:xfrm>
            <a:off x="457200" y="1341438"/>
            <a:ext cx="8229600" cy="4895850"/>
          </a:xfrm>
        </p:spPr>
        <p:txBody>
          <a:bodyPr/>
          <a:lstStyle/>
          <a:p>
            <a:pPr eaLnBrk="1" hangingPunct="1"/>
            <a:r>
              <a:rPr lang="de-DE" altLang="de-DE" sz="2000"/>
              <a:t>Bisher lag der Schwerpunkt auf funktionalen Anforderungen „was muss das System machen“</a:t>
            </a:r>
          </a:p>
          <a:p>
            <a:pPr eaLnBrk="1" hangingPunct="1"/>
            <a:r>
              <a:rPr lang="de-DE" altLang="de-DE" sz="2000"/>
              <a:t>SW unterliegt unterschiedlichen nicht-funktionalen Anforderungen, die maßgeblich für den Projekterfolg sein können</a:t>
            </a:r>
          </a:p>
          <a:p>
            <a:pPr eaLnBrk="1" hangingPunct="1">
              <a:buFontTx/>
              <a:buNone/>
            </a:pPr>
            <a:r>
              <a:rPr lang="de-DE" altLang="de-DE" sz="2000"/>
              <a:t>Hier wird eine Charakterisierung vorgestellt:</a:t>
            </a:r>
          </a:p>
          <a:p>
            <a:pPr eaLnBrk="1" hangingPunct="1"/>
            <a:r>
              <a:rPr lang="de-DE" altLang="de-DE" sz="2000" i="1"/>
              <a:t>technische Anforderungen: </a:t>
            </a:r>
            <a:r>
              <a:rPr lang="de-DE" altLang="de-DE" sz="2000"/>
              <a:t>Hardwareanforderungen, Architekturanforderungen, Anforderungen an die Programmiersprachen</a:t>
            </a:r>
          </a:p>
          <a:p>
            <a:pPr eaLnBrk="1" hangingPunct="1"/>
            <a:r>
              <a:rPr lang="de-DE" altLang="de-DE" sz="2000" i="1"/>
              <a:t>Anforderungen an die Benutzungsschnittstelle</a:t>
            </a:r>
            <a:r>
              <a:rPr lang="de-DE" altLang="de-DE" sz="2000"/>
              <a:t>: Form und Funktion von Ein- und Ausgabe-Geräten</a:t>
            </a:r>
          </a:p>
          <a:p>
            <a:pPr eaLnBrk="1" hangingPunct="1"/>
            <a:r>
              <a:rPr lang="de-DE" altLang="de-DE" sz="2000" i="1"/>
              <a:t>Anforderungen an die Dienstqualität: </a:t>
            </a:r>
            <a:r>
              <a:rPr lang="de-DE" altLang="de-DE" sz="2000"/>
              <a:t>DIN EN ISO 66272 unterteilt die Dienstgüte in die fünf Merkmale Zuverlässigkeit, Benutzbarkeit, Effizienz, Änderbarkeit und Übertragbarkeit</a:t>
            </a:r>
          </a:p>
          <a:p>
            <a:pPr eaLnBrk="1" hangingPunct="1"/>
            <a:endParaRPr lang="de-DE" altLang="de-DE" sz="2000"/>
          </a:p>
          <a:p>
            <a:pPr eaLnBrk="1" hangingPunct="1"/>
            <a:endParaRPr lang="de-DE" altLang="de-DE" sz="2000"/>
          </a:p>
        </p:txBody>
      </p:sp>
      <p:sp>
        <p:nvSpPr>
          <p:cNvPr id="137221"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4.5</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38243" name="Rectangle 2"/>
          <p:cNvSpPr>
            <a:spLocks noGrp="1" noChangeArrowheads="1"/>
          </p:cNvSpPr>
          <p:nvPr>
            <p:ph type="title"/>
          </p:nvPr>
        </p:nvSpPr>
        <p:spPr/>
        <p:txBody>
          <a:bodyPr/>
          <a:lstStyle/>
          <a:p>
            <a:pPr eaLnBrk="1" hangingPunct="1"/>
            <a:r>
              <a:rPr lang="de-DE" altLang="de-DE"/>
              <a:t>Nicht-Funktionale Anforderungen (2/2)</a:t>
            </a:r>
          </a:p>
        </p:txBody>
      </p:sp>
      <p:sp>
        <p:nvSpPr>
          <p:cNvPr id="138244" name="Rectangle 3"/>
          <p:cNvSpPr>
            <a:spLocks noGrp="1" noChangeArrowheads="1"/>
          </p:cNvSpPr>
          <p:nvPr>
            <p:ph type="body" idx="1"/>
          </p:nvPr>
        </p:nvSpPr>
        <p:spPr/>
        <p:txBody>
          <a:bodyPr/>
          <a:lstStyle/>
          <a:p>
            <a:pPr eaLnBrk="1" hangingPunct="1">
              <a:lnSpc>
                <a:spcPct val="120000"/>
              </a:lnSpc>
            </a:pPr>
            <a:r>
              <a:rPr lang="de-DE" altLang="de-DE" sz="2000" i="1"/>
              <a:t>Anforderungen an sonstige Lieferbestandteile: </a:t>
            </a:r>
            <a:r>
              <a:rPr lang="de-DE" altLang="de-DE" sz="2000"/>
              <a:t>Selten besteht das System nur aus </a:t>
            </a:r>
            <a:r>
              <a:rPr lang="de-DE" altLang="de-DE" sz="2000" i="1"/>
              <a:t>einem </a:t>
            </a:r>
            <a:r>
              <a:rPr lang="de-DE" altLang="de-DE" sz="2000"/>
              <a:t>Stück kompilierten Programmcodes, es werden Zusatzlieferungen, wie Systemhandbücher und Installationshandbücher gefordert</a:t>
            </a:r>
            <a:r>
              <a:rPr lang="de-DE" altLang="de-DE" sz="2000" i="1"/>
              <a:t> </a:t>
            </a:r>
          </a:p>
          <a:p>
            <a:pPr eaLnBrk="1" hangingPunct="1">
              <a:lnSpc>
                <a:spcPct val="120000"/>
              </a:lnSpc>
            </a:pPr>
            <a:r>
              <a:rPr lang="de-DE" altLang="de-DE" sz="2000" i="1"/>
              <a:t>Anforderungen an die Durchführung der Entwicklung und Einführung: </a:t>
            </a:r>
            <a:r>
              <a:rPr lang="de-DE" altLang="de-DE" sz="2000"/>
              <a:t>z. B.</a:t>
            </a:r>
            <a:r>
              <a:rPr lang="de-DE" altLang="de-DE" sz="2000" i="1"/>
              <a:t> </a:t>
            </a:r>
            <a:r>
              <a:rPr lang="de-DE" altLang="de-DE" sz="2000"/>
              <a:t>Anforderungen an die Vorgehensweise (Software-Erstellung, Software-Prüfung), anzuwendende Standards, Hilfsmittel (Tools), die Durchführung von Besprechungen, von Abnahmetests (fachliche Abnahme, betriebliche Abnahme) und die Festlegung von Terminen</a:t>
            </a:r>
          </a:p>
          <a:p>
            <a:pPr eaLnBrk="1" hangingPunct="1">
              <a:lnSpc>
                <a:spcPct val="120000"/>
              </a:lnSpc>
            </a:pPr>
            <a:r>
              <a:rPr lang="de-DE" altLang="de-DE" sz="2000" i="1"/>
              <a:t>rechtlich-vertraglichen Anforderungen</a:t>
            </a:r>
            <a:r>
              <a:rPr lang="de-DE" altLang="de-DE" sz="2000"/>
              <a:t>:  z. B. Angaben zu Zahlungsmeilensteinen, Vertragsstrafen, dem Umgang mit Änderungen der Anforderungen, Eskalationspfade </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39267" name="Rectangle 2"/>
          <p:cNvSpPr>
            <a:spLocks noGrp="1" noChangeArrowheads="1"/>
          </p:cNvSpPr>
          <p:nvPr>
            <p:ph type="title"/>
          </p:nvPr>
        </p:nvSpPr>
        <p:spPr/>
        <p:txBody>
          <a:bodyPr/>
          <a:lstStyle/>
          <a:p>
            <a:pPr eaLnBrk="1" hangingPunct="1"/>
            <a:r>
              <a:rPr lang="de-DE" altLang="de-DE"/>
              <a:t>Lastenheft / Pflichtenheft</a:t>
            </a:r>
          </a:p>
        </p:txBody>
      </p:sp>
      <p:sp>
        <p:nvSpPr>
          <p:cNvPr id="139268" name="Rectangle 3"/>
          <p:cNvSpPr>
            <a:spLocks noGrp="1" noChangeArrowheads="1"/>
          </p:cNvSpPr>
          <p:nvPr>
            <p:ph type="body" idx="1"/>
          </p:nvPr>
        </p:nvSpPr>
        <p:spPr>
          <a:xfrm>
            <a:off x="590550" y="1052513"/>
            <a:ext cx="8229600" cy="5256212"/>
          </a:xfrm>
        </p:spPr>
        <p:txBody>
          <a:bodyPr/>
          <a:lstStyle/>
          <a:p>
            <a:pPr eaLnBrk="1" hangingPunct="1">
              <a:lnSpc>
                <a:spcPct val="80000"/>
              </a:lnSpc>
            </a:pPr>
            <a:r>
              <a:rPr lang="de-DE" altLang="de-DE"/>
              <a:t>Lastenheft wird vom Auftraggeber (Kunden) geschrieben</a:t>
            </a:r>
          </a:p>
          <a:p>
            <a:pPr lvl="1" eaLnBrk="1" hangingPunct="1">
              <a:lnSpc>
                <a:spcPct val="80000"/>
              </a:lnSpc>
            </a:pPr>
            <a:r>
              <a:rPr lang="de-DE" altLang="de-DE"/>
              <a:t>welche Funktionalität ist gewünscht</a:t>
            </a:r>
          </a:p>
          <a:p>
            <a:pPr lvl="1" eaLnBrk="1" hangingPunct="1">
              <a:lnSpc>
                <a:spcPct val="80000"/>
              </a:lnSpc>
            </a:pPr>
            <a:r>
              <a:rPr lang="de-DE" altLang="de-DE"/>
              <a:t>welche Randbedingungen (SW/ HW) gibt es</a:t>
            </a:r>
          </a:p>
          <a:p>
            <a:pPr eaLnBrk="1" hangingPunct="1">
              <a:lnSpc>
                <a:spcPct val="80000"/>
              </a:lnSpc>
            </a:pPr>
            <a:endParaRPr lang="de-DE" altLang="de-DE" sz="800"/>
          </a:p>
          <a:p>
            <a:pPr eaLnBrk="1" hangingPunct="1">
              <a:lnSpc>
                <a:spcPct val="80000"/>
              </a:lnSpc>
            </a:pPr>
            <a:r>
              <a:rPr lang="de-DE" altLang="de-DE"/>
              <a:t>Pflichtenheft wird vom Auftragnehmer (Software-Entwicklung) geschrieben</a:t>
            </a:r>
          </a:p>
          <a:p>
            <a:pPr lvl="1" eaLnBrk="1" hangingPunct="1">
              <a:lnSpc>
                <a:spcPct val="80000"/>
              </a:lnSpc>
            </a:pPr>
            <a:r>
              <a:rPr lang="de-DE" altLang="de-DE"/>
              <a:t>welche Funktionalität wird realisiert</a:t>
            </a:r>
          </a:p>
          <a:p>
            <a:pPr lvl="1" eaLnBrk="1" hangingPunct="1">
              <a:lnSpc>
                <a:spcPct val="80000"/>
              </a:lnSpc>
            </a:pPr>
            <a:r>
              <a:rPr lang="de-DE" altLang="de-DE"/>
              <a:t>auf welcher Hardware läuft das System</a:t>
            </a:r>
          </a:p>
          <a:p>
            <a:pPr lvl="1" eaLnBrk="1" hangingPunct="1">
              <a:lnSpc>
                <a:spcPct val="80000"/>
              </a:lnSpc>
            </a:pPr>
            <a:r>
              <a:rPr lang="de-DE" altLang="de-DE"/>
              <a:t>welche SW-Schnittstellen (Versionen) berücksichtigt</a:t>
            </a:r>
          </a:p>
          <a:p>
            <a:pPr eaLnBrk="1" hangingPunct="1">
              <a:lnSpc>
                <a:spcPct val="80000"/>
              </a:lnSpc>
            </a:pPr>
            <a:endParaRPr lang="de-DE" altLang="de-DE" sz="800"/>
          </a:p>
          <a:p>
            <a:pPr eaLnBrk="1" hangingPunct="1">
              <a:lnSpc>
                <a:spcPct val="80000"/>
              </a:lnSpc>
            </a:pPr>
            <a:r>
              <a:rPr lang="de-DE" altLang="de-DE"/>
              <a:t>Variante: Kunde beauftragt Auftragnehmer direkt in Zusammenarbeit Pflichtenheft zu erstellen</a:t>
            </a:r>
          </a:p>
          <a:p>
            <a:pPr lvl="1" eaLnBrk="1" hangingPunct="1">
              <a:lnSpc>
                <a:spcPct val="80000"/>
              </a:lnSpc>
            </a:pPr>
            <a:r>
              <a:rPr lang="de-DE" altLang="de-DE"/>
              <a:t>ein gemeinsames Heft ist sinnvoll</a:t>
            </a:r>
          </a:p>
          <a:p>
            <a:pPr lvl="1" eaLnBrk="1" hangingPunct="1">
              <a:lnSpc>
                <a:spcPct val="80000"/>
              </a:lnSpc>
            </a:pPr>
            <a:r>
              <a:rPr lang="de-DE" altLang="de-DE"/>
              <a:t>Pflichtenheft ist meist (branchenabhängig) zu bezahlen</a:t>
            </a:r>
          </a:p>
          <a:p>
            <a:pPr eaLnBrk="1" hangingPunct="1">
              <a:lnSpc>
                <a:spcPct val="80000"/>
              </a:lnSpc>
            </a:pPr>
            <a:endParaRPr lang="de-DE" altLang="de-DE" sz="2000"/>
          </a:p>
        </p:txBody>
      </p:sp>
      <p:sp>
        <p:nvSpPr>
          <p:cNvPr id="139269" name="Text Box 4"/>
          <p:cNvSpPr txBox="1">
            <a:spLocks noChangeArrowheads="1"/>
          </p:cNvSpPr>
          <p:nvPr/>
        </p:nvSpPr>
        <p:spPr bwMode="auto">
          <a:xfrm>
            <a:off x="250825"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4.6</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40291" name="Rectangle 2"/>
          <p:cNvSpPr>
            <a:spLocks noGrp="1" noChangeArrowheads="1"/>
          </p:cNvSpPr>
          <p:nvPr>
            <p:ph type="title"/>
          </p:nvPr>
        </p:nvSpPr>
        <p:spPr/>
        <p:txBody>
          <a:bodyPr/>
          <a:lstStyle/>
          <a:p>
            <a:pPr eaLnBrk="1" hangingPunct="1"/>
            <a:r>
              <a:rPr lang="de-DE" altLang="de-DE"/>
              <a:t>Lastenheft / Pflichtenheft: möglicher Aufbau</a:t>
            </a:r>
          </a:p>
        </p:txBody>
      </p:sp>
      <p:sp>
        <p:nvSpPr>
          <p:cNvPr id="140292" name="Rectangle 3"/>
          <p:cNvSpPr>
            <a:spLocks noGrp="1" noChangeArrowheads="1"/>
          </p:cNvSpPr>
          <p:nvPr>
            <p:ph type="body" idx="1"/>
          </p:nvPr>
        </p:nvSpPr>
        <p:spPr>
          <a:xfrm>
            <a:off x="468313" y="1268413"/>
            <a:ext cx="8675687" cy="5256212"/>
          </a:xfrm>
        </p:spPr>
        <p:txBody>
          <a:bodyPr/>
          <a:lstStyle/>
          <a:p>
            <a:pPr eaLnBrk="1" hangingPunct="1">
              <a:lnSpc>
                <a:spcPct val="80000"/>
              </a:lnSpc>
              <a:buFontTx/>
              <a:buNone/>
            </a:pPr>
            <a:r>
              <a:rPr lang="de-DE" altLang="de-DE"/>
              <a:t>0. Administrative Daten: von wem, wann genehmigt, ...</a:t>
            </a:r>
          </a:p>
          <a:p>
            <a:pPr eaLnBrk="1" hangingPunct="1">
              <a:lnSpc>
                <a:spcPct val="80000"/>
              </a:lnSpc>
              <a:buFontTx/>
              <a:buNone/>
            </a:pPr>
            <a:r>
              <a:rPr lang="de-DE" altLang="de-DE"/>
              <a:t>1. Zielbestimmung und Zielgruppen</a:t>
            </a:r>
          </a:p>
          <a:p>
            <a:pPr lvl="1" eaLnBrk="1" hangingPunct="1">
              <a:lnSpc>
                <a:spcPct val="80000"/>
              </a:lnSpc>
              <a:buFontTx/>
              <a:buNone/>
            </a:pPr>
            <a:r>
              <a:rPr lang="de-DE" altLang="de-DE"/>
              <a:t>In welcher Umgebung soll System eingesetzt werden?</a:t>
            </a:r>
          </a:p>
          <a:p>
            <a:pPr lvl="1" eaLnBrk="1" hangingPunct="1">
              <a:lnSpc>
                <a:spcPct val="80000"/>
              </a:lnSpc>
              <a:buFontTx/>
              <a:buNone/>
            </a:pPr>
            <a:r>
              <a:rPr lang="de-DE" altLang="de-DE"/>
              <a:t>Ziele des Systems, welche Stakeholder betroffen?</a:t>
            </a:r>
          </a:p>
          <a:p>
            <a:pPr eaLnBrk="1" hangingPunct="1">
              <a:lnSpc>
                <a:spcPct val="80000"/>
              </a:lnSpc>
              <a:buFontTx/>
              <a:buNone/>
            </a:pPr>
            <a:r>
              <a:rPr lang="de-DE" altLang="de-DE"/>
              <a:t>2. Funktionale Anforderungen</a:t>
            </a:r>
          </a:p>
          <a:p>
            <a:pPr lvl="1" eaLnBrk="1" hangingPunct="1">
              <a:lnSpc>
                <a:spcPct val="80000"/>
              </a:lnSpc>
              <a:buFontTx/>
              <a:buNone/>
            </a:pPr>
            <a:r>
              <a:rPr lang="de-DE" altLang="de-DE"/>
              <a:t>Produktfunktionen (Use Cases, Aktivitätsd., Anforderungen)</a:t>
            </a:r>
          </a:p>
          <a:p>
            <a:pPr lvl="1" eaLnBrk="1" hangingPunct="1">
              <a:lnSpc>
                <a:spcPct val="80000"/>
              </a:lnSpc>
              <a:buFontTx/>
              <a:buNone/>
            </a:pPr>
            <a:r>
              <a:rPr lang="de-DE" altLang="de-DE"/>
              <a:t>Produktschnittstellen (a.GUI-Konzept   b. andere SW)</a:t>
            </a:r>
          </a:p>
          <a:p>
            <a:pPr eaLnBrk="1" hangingPunct="1">
              <a:lnSpc>
                <a:spcPct val="80000"/>
              </a:lnSpc>
              <a:buFontTx/>
              <a:buNone/>
            </a:pPr>
            <a:r>
              <a:rPr lang="de-DE" altLang="de-DE"/>
              <a:t>3. Nichtfunktionale Anforderungen</a:t>
            </a:r>
          </a:p>
          <a:p>
            <a:pPr lvl="1" eaLnBrk="1" hangingPunct="1">
              <a:lnSpc>
                <a:spcPct val="80000"/>
              </a:lnSpc>
              <a:buFontTx/>
              <a:buNone/>
            </a:pPr>
            <a:r>
              <a:rPr lang="de-DE" altLang="de-DE"/>
              <a:t>Qualitätsanforderungen</a:t>
            </a:r>
          </a:p>
          <a:p>
            <a:pPr lvl="1" eaLnBrk="1" hangingPunct="1">
              <a:lnSpc>
                <a:spcPct val="80000"/>
              </a:lnSpc>
              <a:buFontTx/>
              <a:buNone/>
            </a:pPr>
            <a:r>
              <a:rPr lang="de-DE" altLang="de-DE"/>
              <a:t>weitere technische Anforderungen</a:t>
            </a:r>
          </a:p>
          <a:p>
            <a:pPr eaLnBrk="1" hangingPunct="1">
              <a:lnSpc>
                <a:spcPct val="80000"/>
              </a:lnSpc>
              <a:buFontTx/>
              <a:buNone/>
            </a:pPr>
            <a:r>
              <a:rPr lang="de-DE" altLang="de-DE"/>
              <a:t>4. Lieferumfang</a:t>
            </a:r>
          </a:p>
          <a:p>
            <a:pPr eaLnBrk="1" hangingPunct="1">
              <a:lnSpc>
                <a:spcPct val="80000"/>
              </a:lnSpc>
              <a:buFontTx/>
              <a:buNone/>
            </a:pPr>
            <a:r>
              <a:rPr lang="de-DE" altLang="de-DE"/>
              <a:t>5. Abnahmekriterien</a:t>
            </a:r>
          </a:p>
          <a:p>
            <a:pPr eaLnBrk="1" hangingPunct="1">
              <a:lnSpc>
                <a:spcPct val="80000"/>
              </a:lnSpc>
              <a:buFontTx/>
              <a:buNone/>
            </a:pPr>
            <a:r>
              <a:rPr lang="de-DE" altLang="de-DE"/>
              <a:t>6. Anhänge (insbesondere Glossar)</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Varianten der Anforderungsermittlung (1/3)</a:t>
            </a:r>
          </a:p>
        </p:txBody>
      </p:sp>
      <p:sp>
        <p:nvSpPr>
          <p:cNvPr id="3" name="Inhaltsplatzhalter 2"/>
          <p:cNvSpPr>
            <a:spLocks noGrp="1"/>
          </p:cNvSpPr>
          <p:nvPr>
            <p:ph idx="1"/>
          </p:nvPr>
        </p:nvSpPr>
        <p:spPr>
          <a:xfrm>
            <a:off x="457200" y="1125538"/>
            <a:ext cx="8291264" cy="5256212"/>
          </a:xfrm>
        </p:spPr>
        <p:txBody>
          <a:bodyPr/>
          <a:lstStyle/>
          <a:p>
            <a:r>
              <a:rPr lang="de-DE" dirty="0"/>
              <a:t>Persona: Konkretisierung von Stakeholdern, insbesondere Nutzern als konkrete Individuen </a:t>
            </a:r>
          </a:p>
          <a:p>
            <a:r>
              <a:rPr lang="de-DE" dirty="0"/>
              <a:t>Bsp.: Lara, 27 Jahre, Wirtschaftsinformatik, 4 Jahre im Unternehmen, Projektleiterin, liebt strukturierte Vorgehensweisen, mag viele Visualisierungen von Zusammenhängen, macht privat einen Origami-Blog, hält als Haustier eine Boa</a:t>
            </a:r>
          </a:p>
          <a:p>
            <a:r>
              <a:rPr lang="de-DE" dirty="0"/>
              <a:t>Persona helfen Analytikern manchmal sich in konkrete Abläufe und Handlungsweisen </a:t>
            </a:r>
            <a:r>
              <a:rPr lang="de-DE" dirty="0" err="1"/>
              <a:t>einzudenken</a:t>
            </a:r>
            <a:endParaRPr lang="de-DE" dirty="0"/>
          </a:p>
          <a:p>
            <a:endParaRPr lang="de-DE" dirty="0"/>
          </a:p>
          <a:p>
            <a:r>
              <a:rPr lang="de-DE" dirty="0"/>
              <a:t>Persona werden gerne in kreativen Bereichen, wie Usability und Interaction Design genutzt</a:t>
            </a:r>
          </a:p>
        </p:txBody>
      </p:sp>
      <p:sp>
        <p:nvSpPr>
          <p:cNvPr id="4" name="Fußzeilenplatzhalter 3"/>
          <p:cNvSpPr>
            <a:spLocks noGrp="1"/>
          </p:cNvSpPr>
          <p:nvPr>
            <p:ph type="ftr" sz="quarter" idx="10"/>
          </p:nvPr>
        </p:nvSpPr>
        <p:spPr/>
        <p:txBody>
          <a:bodyPr/>
          <a:lstStyle/>
          <a:p>
            <a:pPr>
              <a:defRPr/>
            </a:pPr>
            <a:r>
              <a:rPr lang="de-DE"/>
              <a:t>Stephan Kleuker</a:t>
            </a:r>
          </a:p>
        </p:txBody>
      </p:sp>
    </p:spTree>
    <p:extLst>
      <p:ext uri="{BB962C8B-B14F-4D97-AF65-F5344CB8AC3E}">
        <p14:creationId xmlns:p14="http://schemas.microsoft.com/office/powerpoint/2010/main" val="221870204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Varianten der Anforderungsermittlung (2/3)</a:t>
            </a:r>
          </a:p>
        </p:txBody>
      </p:sp>
      <p:sp>
        <p:nvSpPr>
          <p:cNvPr id="3" name="Inhaltsplatzhalter 2"/>
          <p:cNvSpPr>
            <a:spLocks noGrp="1"/>
          </p:cNvSpPr>
          <p:nvPr>
            <p:ph idx="1"/>
          </p:nvPr>
        </p:nvSpPr>
        <p:spPr/>
        <p:txBody>
          <a:bodyPr/>
          <a:lstStyle/>
          <a:p>
            <a:r>
              <a:rPr lang="de-DE" dirty="0" err="1"/>
              <a:t>Epic</a:t>
            </a:r>
            <a:r>
              <a:rPr lang="de-DE" dirty="0"/>
              <a:t>: Beschreibung typischer Arbeitsabläufe späterer Endnutzer (klarer Anfang, eindeutiges Ergebnis)</a:t>
            </a:r>
          </a:p>
          <a:p>
            <a:pPr marL="0" indent="0">
              <a:buNone/>
            </a:pPr>
            <a:r>
              <a:rPr lang="de-DE" dirty="0"/>
              <a:t> </a:t>
            </a:r>
          </a:p>
          <a:p>
            <a:pPr marL="360363" indent="-360363">
              <a:buNone/>
            </a:pPr>
            <a:r>
              <a:rPr lang="de-DE" dirty="0"/>
              <a:t>-&gt; ähnlich einsetzbar wie Use Cases, können Aktivitätsdiagrammerstellung unterstützen</a:t>
            </a:r>
          </a:p>
        </p:txBody>
      </p:sp>
      <p:sp>
        <p:nvSpPr>
          <p:cNvPr id="4" name="Fußzeilenplatzhalter 3"/>
          <p:cNvSpPr>
            <a:spLocks noGrp="1"/>
          </p:cNvSpPr>
          <p:nvPr>
            <p:ph type="ftr" sz="quarter" idx="10"/>
          </p:nvPr>
        </p:nvSpPr>
        <p:spPr/>
        <p:txBody>
          <a:bodyPr/>
          <a:lstStyle/>
          <a:p>
            <a:pPr>
              <a:defRPr/>
            </a:pPr>
            <a:r>
              <a:rPr lang="de-DE"/>
              <a:t>Stephan Kleuker</a:t>
            </a:r>
          </a:p>
        </p:txBody>
      </p:sp>
    </p:spTree>
    <p:extLst>
      <p:ext uri="{BB962C8B-B14F-4D97-AF65-F5344CB8AC3E}">
        <p14:creationId xmlns:p14="http://schemas.microsoft.com/office/powerpoint/2010/main" val="392443284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Varianten der Anforderungsermittlung (3/3)</a:t>
            </a:r>
          </a:p>
        </p:txBody>
      </p:sp>
      <p:sp>
        <p:nvSpPr>
          <p:cNvPr id="3" name="Inhaltsplatzhalter 2"/>
          <p:cNvSpPr>
            <a:spLocks noGrp="1"/>
          </p:cNvSpPr>
          <p:nvPr>
            <p:ph idx="1"/>
          </p:nvPr>
        </p:nvSpPr>
        <p:spPr>
          <a:xfrm>
            <a:off x="457200" y="918448"/>
            <a:ext cx="8229600" cy="5256212"/>
          </a:xfrm>
        </p:spPr>
        <p:txBody>
          <a:bodyPr/>
          <a:lstStyle/>
          <a:p>
            <a:r>
              <a:rPr lang="de-DE" dirty="0"/>
              <a:t>User Story (u. a. in Extreme Programming): Fokus auf eine von einer Bestimmen Rolle gewünschten Funktionalität</a:t>
            </a:r>
          </a:p>
          <a:p>
            <a:r>
              <a:rPr lang="de-DE" dirty="0"/>
              <a:t>abstrakt: Als &lt;Stakeholder in folgender Rolle&gt; möchte ich &lt; geforderte Funktionalität&gt; um &lt;gewünschter Nutzen&gt;.</a:t>
            </a:r>
          </a:p>
          <a:p>
            <a:r>
              <a:rPr lang="de-DE" dirty="0"/>
              <a:t>Als Projektleiter möchte ich den aktuellen Stand an verbrauchten Arbeitsstunden der Arbeitspakete kompakt überblicken, um zu bewerten, ob aktuelle Planungsziele erreicht werden können.</a:t>
            </a:r>
          </a:p>
          <a:p>
            <a:pPr marL="360363" indent="-360363">
              <a:buNone/>
            </a:pPr>
            <a:r>
              <a:rPr lang="de-DE" dirty="0"/>
              <a:t>-&gt; User Stories verfeinern Epics und stellen damit Teile von Abläufen von Aktivitätsdiagrammen dar</a:t>
            </a:r>
          </a:p>
          <a:p>
            <a:r>
              <a:rPr lang="de-DE" dirty="0"/>
              <a:t>User Storys sind alternativ/ergänzend zur vorgestellten Anforderungsanalyse nutzbar</a:t>
            </a:r>
          </a:p>
          <a:p>
            <a:endParaRPr lang="de-DE" dirty="0"/>
          </a:p>
        </p:txBody>
      </p:sp>
      <p:sp>
        <p:nvSpPr>
          <p:cNvPr id="4" name="Fußzeilenplatzhalter 3"/>
          <p:cNvSpPr>
            <a:spLocks noGrp="1"/>
          </p:cNvSpPr>
          <p:nvPr>
            <p:ph type="ftr" sz="quarter" idx="10"/>
          </p:nvPr>
        </p:nvSpPr>
        <p:spPr/>
        <p:txBody>
          <a:bodyPr/>
          <a:lstStyle/>
          <a:p>
            <a:pPr>
              <a:defRPr/>
            </a:pPr>
            <a:r>
              <a:rPr lang="de-DE"/>
              <a:t>Stephan Kleuker</a:t>
            </a:r>
          </a:p>
        </p:txBody>
      </p:sp>
    </p:spTree>
    <p:extLst>
      <p:ext uri="{BB962C8B-B14F-4D97-AF65-F5344CB8AC3E}">
        <p14:creationId xmlns:p14="http://schemas.microsoft.com/office/powerpoint/2010/main" val="163074966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41315" name="Rectangle 2"/>
          <p:cNvSpPr>
            <a:spLocks noGrp="1" noChangeArrowheads="1"/>
          </p:cNvSpPr>
          <p:nvPr>
            <p:ph type="title"/>
          </p:nvPr>
        </p:nvSpPr>
        <p:spPr/>
        <p:txBody>
          <a:bodyPr/>
          <a:lstStyle/>
          <a:p>
            <a:pPr eaLnBrk="1" hangingPunct="1"/>
            <a:endParaRPr lang="de-DE" altLang="de-DE"/>
          </a:p>
        </p:txBody>
      </p:sp>
      <p:sp>
        <p:nvSpPr>
          <p:cNvPr id="141316" name="Rectangle 3"/>
          <p:cNvSpPr>
            <a:spLocks noGrp="1" noChangeArrowheads="1"/>
          </p:cNvSpPr>
          <p:nvPr>
            <p:ph type="body" idx="1"/>
          </p:nvPr>
        </p:nvSpPr>
        <p:spPr>
          <a:xfrm>
            <a:off x="1258888" y="1125538"/>
            <a:ext cx="7427912" cy="5256212"/>
          </a:xfrm>
        </p:spPr>
        <p:txBody>
          <a:bodyPr/>
          <a:lstStyle/>
          <a:p>
            <a:pPr algn="ctr" eaLnBrk="1" hangingPunct="1">
              <a:buFontTx/>
              <a:buNone/>
            </a:pPr>
            <a:endParaRPr lang="de-DE" altLang="de-DE" sz="4800"/>
          </a:p>
          <a:p>
            <a:pPr algn="ctr" eaLnBrk="1" hangingPunct="1">
              <a:buFontTx/>
              <a:buNone/>
            </a:pPr>
            <a:r>
              <a:rPr lang="de-DE" altLang="de-DE" sz="4800"/>
              <a:t>5. Grobdesign</a:t>
            </a:r>
          </a:p>
          <a:p>
            <a:pPr algn="ctr" eaLnBrk="1" hangingPunct="1">
              <a:buFontTx/>
              <a:buNone/>
            </a:pPr>
            <a:endParaRPr lang="de-DE" altLang="de-DE" sz="4800"/>
          </a:p>
          <a:p>
            <a:pPr eaLnBrk="1" hangingPunct="1">
              <a:buFontTx/>
              <a:buNone/>
            </a:pPr>
            <a:r>
              <a:rPr lang="de-DE" altLang="ja-JP">
                <a:ea typeface="ＭＳ Ｐゴシック" pitchFamily="34" charset="-128"/>
              </a:rPr>
              <a:t>5.1  Systemarchitektur</a:t>
            </a:r>
          </a:p>
          <a:p>
            <a:pPr eaLnBrk="1" hangingPunct="1">
              <a:buFontTx/>
              <a:buNone/>
            </a:pPr>
            <a:r>
              <a:rPr lang="de-DE" altLang="ja-JP">
                <a:ea typeface="ＭＳ Ｐゴシック" pitchFamily="34" charset="-128"/>
              </a:rPr>
              <a:t>5.2  Ableitung von grundlegenden Klassen</a:t>
            </a:r>
          </a:p>
          <a:p>
            <a:pPr eaLnBrk="1" hangingPunct="1">
              <a:buFontTx/>
              <a:buNone/>
            </a:pPr>
            <a:r>
              <a:rPr lang="de-DE" altLang="ja-JP">
                <a:ea typeface="ＭＳ Ｐゴシック" pitchFamily="34" charset="-128"/>
              </a:rPr>
              <a:t>5.3  Ableitung von Methoden und Kontrollklassen</a:t>
            </a:r>
          </a:p>
          <a:p>
            <a:pPr eaLnBrk="1" hangingPunct="1">
              <a:buFontTx/>
              <a:buNone/>
            </a:pPr>
            <a:r>
              <a:rPr lang="de-DE" altLang="ja-JP">
                <a:ea typeface="ＭＳ Ｐゴシック" pitchFamily="34" charset="-128"/>
              </a:rPr>
              <a:t>5.4  Validierung mit Sequenzdiagrammen</a:t>
            </a:r>
          </a:p>
          <a:p>
            <a:pPr eaLnBrk="1" hangingPunct="1">
              <a:buFontTx/>
              <a:buNone/>
            </a:pPr>
            <a:r>
              <a:rPr lang="de-DE" altLang="ja-JP">
                <a:ea typeface="ＭＳ Ｐゴシック" pitchFamily="34" charset="-128"/>
              </a:rPr>
              <a:t>5.5  Überlegungen zur Oberflächenentwicklung</a:t>
            </a:r>
            <a:endParaRPr lang="de-DE" altLang="de-DE" sz="4800"/>
          </a:p>
        </p:txBody>
      </p:sp>
      <p:sp>
        <p:nvSpPr>
          <p:cNvPr id="141317" name="Rectangle 4">
            <a:hlinkClick r:id="rId3" action="ppaction://hlinksldjump"/>
          </p:cNvPr>
          <p:cNvSpPr>
            <a:spLocks noChangeArrowheads="1"/>
          </p:cNvSpPr>
          <p:nvPr/>
        </p:nvSpPr>
        <p:spPr bwMode="auto">
          <a:xfrm>
            <a:off x="827088" y="3860800"/>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41318" name="Rectangle 5">
            <a:hlinkClick r:id="rId4" action="ppaction://hlinksldjump"/>
          </p:cNvPr>
          <p:cNvSpPr>
            <a:spLocks noChangeArrowheads="1"/>
          </p:cNvSpPr>
          <p:nvPr/>
        </p:nvSpPr>
        <p:spPr bwMode="auto">
          <a:xfrm>
            <a:off x="827088" y="4292600"/>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41319" name="Rectangle 6">
            <a:hlinkClick r:id="rId5" action="ppaction://hlinksldjump"/>
          </p:cNvPr>
          <p:cNvSpPr>
            <a:spLocks noChangeArrowheads="1"/>
          </p:cNvSpPr>
          <p:nvPr/>
        </p:nvSpPr>
        <p:spPr bwMode="auto">
          <a:xfrm>
            <a:off x="827088" y="4689475"/>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41320" name="Rectangle 7">
            <a:hlinkClick r:id="rId6" action="ppaction://hlinksldjump"/>
          </p:cNvPr>
          <p:cNvSpPr>
            <a:spLocks noChangeArrowheads="1"/>
          </p:cNvSpPr>
          <p:nvPr/>
        </p:nvSpPr>
        <p:spPr bwMode="auto">
          <a:xfrm>
            <a:off x="827088" y="5122863"/>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41321" name="Rectangle 8">
            <a:hlinkClick r:id="rId7" action="ppaction://hlinksldjump"/>
          </p:cNvPr>
          <p:cNvSpPr>
            <a:spLocks noChangeArrowheads="1"/>
          </p:cNvSpPr>
          <p:nvPr/>
        </p:nvSpPr>
        <p:spPr bwMode="auto">
          <a:xfrm>
            <a:off x="827088" y="5516563"/>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42339" name="Rectangle 2"/>
          <p:cNvSpPr>
            <a:spLocks noGrp="1" noChangeArrowheads="1"/>
          </p:cNvSpPr>
          <p:nvPr>
            <p:ph type="title"/>
          </p:nvPr>
        </p:nvSpPr>
        <p:spPr/>
        <p:txBody>
          <a:bodyPr/>
          <a:lstStyle/>
          <a:p>
            <a:pPr eaLnBrk="1" hangingPunct="1"/>
            <a:r>
              <a:rPr lang="de-DE" altLang="de-DE"/>
              <a:t>Systemarchitektur</a:t>
            </a:r>
          </a:p>
        </p:txBody>
      </p:sp>
      <p:sp>
        <p:nvSpPr>
          <p:cNvPr id="142340" name="Rectangle 3"/>
          <p:cNvSpPr>
            <a:spLocks noGrp="1" noChangeArrowheads="1"/>
          </p:cNvSpPr>
          <p:nvPr>
            <p:ph type="body" idx="1"/>
          </p:nvPr>
        </p:nvSpPr>
        <p:spPr>
          <a:xfrm>
            <a:off x="457200" y="1412875"/>
            <a:ext cx="8229600" cy="4895850"/>
          </a:xfrm>
        </p:spPr>
        <p:txBody>
          <a:bodyPr/>
          <a:lstStyle/>
          <a:p>
            <a:pPr eaLnBrk="1" hangingPunct="1">
              <a:lnSpc>
                <a:spcPct val="90000"/>
              </a:lnSpc>
              <a:buFontTx/>
              <a:buNone/>
            </a:pPr>
            <a:r>
              <a:rPr lang="de-DE" altLang="de-DE" sz="2000"/>
              <a:t>Festlegen der Randbedingungen bzgl. Hardware, Betriebssystem, verwendeter Software, zu integrierender Systeme</a:t>
            </a:r>
          </a:p>
          <a:p>
            <a:pPr eaLnBrk="1" hangingPunct="1">
              <a:lnSpc>
                <a:spcPct val="90000"/>
              </a:lnSpc>
            </a:pPr>
            <a:r>
              <a:rPr lang="de-DE" altLang="ja-JP" sz="2000">
                <a:ea typeface="ＭＳ Ｐゴシック" pitchFamily="34" charset="-128"/>
              </a:rPr>
              <a:t>Vorgabe der Hardware, die Software muss z. B. auf einer Spezialhardware funktionieren </a:t>
            </a:r>
          </a:p>
          <a:p>
            <a:pPr eaLnBrk="1" hangingPunct="1">
              <a:lnSpc>
                <a:spcPct val="90000"/>
              </a:lnSpc>
            </a:pPr>
            <a:r>
              <a:rPr lang="de-DE" altLang="ja-JP" sz="2000">
                <a:ea typeface="ＭＳ Ｐゴシック" pitchFamily="34" charset="-128"/>
              </a:rPr>
              <a:t>Vorgabe des Betriebssystems, die Software muss eventuell mit anderer Software auf Systemebene zusammenarbeiten</a:t>
            </a:r>
          </a:p>
          <a:p>
            <a:pPr eaLnBrk="1" hangingPunct="1">
              <a:lnSpc>
                <a:spcPct val="90000"/>
              </a:lnSpc>
            </a:pPr>
            <a:r>
              <a:rPr lang="de-DE" altLang="ja-JP" sz="2000">
                <a:ea typeface="ＭＳ Ｐゴシック" pitchFamily="34" charset="-128"/>
              </a:rPr>
              <a:t>Vorgabe der Middleware, die Software wird häufig auf verschiedene Prozesse verteilt, die miteinander kommunizieren müssen</a:t>
            </a:r>
          </a:p>
          <a:p>
            <a:pPr eaLnBrk="1" hangingPunct="1">
              <a:lnSpc>
                <a:spcPct val="90000"/>
              </a:lnSpc>
            </a:pPr>
            <a:r>
              <a:rPr lang="de-DE" altLang="ja-JP" sz="2000">
                <a:ea typeface="ＭＳ Ｐゴシック" pitchFamily="34" charset="-128"/>
              </a:rPr>
              <a:t>Vorgaben zu Schnittstellen und eingesetzten Programmiersprachen, die Software soll mit anderer Software kommunizieren und muss dabei deren Schnittstellen berücksichtigen</a:t>
            </a:r>
          </a:p>
          <a:p>
            <a:pPr eaLnBrk="1" hangingPunct="1">
              <a:lnSpc>
                <a:spcPct val="90000"/>
              </a:lnSpc>
            </a:pPr>
            <a:r>
              <a:rPr lang="de-DE" altLang="ja-JP" sz="2000">
                <a:ea typeface="ＭＳ Ｐゴシック" pitchFamily="34" charset="-128"/>
              </a:rPr>
              <a:t>Vorgaben zum „Persistenzframework“, die Daten der zu erstellenden Software müssen typischerweise langfristig gespeichert werden</a:t>
            </a:r>
            <a:endParaRPr lang="de-DE" altLang="de-DE" sz="2000"/>
          </a:p>
        </p:txBody>
      </p:sp>
      <p:sp>
        <p:nvSpPr>
          <p:cNvPr id="142341"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5.1</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43363" name="Rectangle 2"/>
          <p:cNvSpPr>
            <a:spLocks noGrp="1" noChangeArrowheads="1"/>
          </p:cNvSpPr>
          <p:nvPr>
            <p:ph type="title"/>
          </p:nvPr>
        </p:nvSpPr>
        <p:spPr/>
        <p:txBody>
          <a:bodyPr/>
          <a:lstStyle/>
          <a:p>
            <a:pPr eaLnBrk="1" hangingPunct="1"/>
            <a:r>
              <a:rPr lang="de-DE" altLang="de-DE"/>
              <a:t>Beispiel: Projektstrukturplan</a:t>
            </a:r>
          </a:p>
        </p:txBody>
      </p:sp>
      <p:pic>
        <p:nvPicPr>
          <p:cNvPr id="143364" name="Picture 4" descr="Projektuebersic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013" y="1041400"/>
            <a:ext cx="6551612"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5" name="Text Box 5"/>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5.2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5363" name="Rectangle 2"/>
          <p:cNvSpPr>
            <a:spLocks noGrp="1" noChangeArrowheads="1"/>
          </p:cNvSpPr>
          <p:nvPr>
            <p:ph type="title"/>
          </p:nvPr>
        </p:nvSpPr>
        <p:spPr/>
        <p:txBody>
          <a:bodyPr/>
          <a:lstStyle/>
          <a:p>
            <a:pPr eaLnBrk="1" hangingPunct="1"/>
            <a:r>
              <a:rPr lang="de-DE" altLang="de-DE"/>
              <a:t>Rollenbegriff</a:t>
            </a:r>
          </a:p>
        </p:txBody>
      </p:sp>
      <p:sp>
        <p:nvSpPr>
          <p:cNvPr id="15364" name="Rectangle 3"/>
          <p:cNvSpPr>
            <a:spLocks noGrp="1" noChangeArrowheads="1"/>
          </p:cNvSpPr>
          <p:nvPr>
            <p:ph type="body" idx="1"/>
          </p:nvPr>
        </p:nvSpPr>
        <p:spPr/>
        <p:txBody>
          <a:bodyPr/>
          <a:lstStyle/>
          <a:p>
            <a:pPr eaLnBrk="1" hangingPunct="1"/>
            <a:r>
              <a:rPr lang="de-DE" altLang="de-DE"/>
              <a:t>Unterschiedliche Menschen arbeiten in verschiedenen Rollen zusammen</a:t>
            </a:r>
          </a:p>
          <a:p>
            <a:pPr eaLnBrk="1" hangingPunct="1"/>
            <a:r>
              <a:rPr lang="de-DE" altLang="de-DE"/>
              <a:t>Rolle: genaue Aufgabenbeschreibung, mit Verantwortlichkeiten (was soll gemacht werden) und Kompetenzen (welche Entscheidungen können getroffen werden, z. B. „Arbeit anweisen“)</a:t>
            </a:r>
          </a:p>
          <a:p>
            <a:pPr eaLnBrk="1" hangingPunct="1"/>
            <a:r>
              <a:rPr lang="de-DE" altLang="de-DE"/>
              <a:t>Mensch kann in einem Unternehmen/Projekt mehrere Rollen haben</a:t>
            </a:r>
          </a:p>
          <a:p>
            <a:pPr eaLnBrk="1" hangingPunct="1"/>
            <a:r>
              <a:rPr lang="de-DE" altLang="de-DE"/>
              <a:t>Eine Rolle kann von mehreren Menschen besetzt werden</a:t>
            </a:r>
          </a:p>
          <a:p>
            <a:pPr eaLnBrk="1" hangingPunct="1"/>
            <a:r>
              <a:rPr lang="de-DE" altLang="de-DE"/>
              <a:t>Beispielrollen: Vertriebsleiter, Vertriebsmitarbeiter, Projektleiter, Analytiker, Implementierer, Tester </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44387" name="Rectangle 2"/>
          <p:cNvSpPr>
            <a:spLocks noGrp="1" noChangeArrowheads="1"/>
          </p:cNvSpPr>
          <p:nvPr>
            <p:ph type="title"/>
          </p:nvPr>
        </p:nvSpPr>
        <p:spPr/>
        <p:txBody>
          <a:bodyPr/>
          <a:lstStyle/>
          <a:p>
            <a:pPr eaLnBrk="1" hangingPunct="1"/>
            <a:r>
              <a:rPr lang="de-DE" altLang="de-DE"/>
              <a:t>Erste Iteration: Klassen finden</a:t>
            </a:r>
          </a:p>
        </p:txBody>
      </p:sp>
      <p:sp>
        <p:nvSpPr>
          <p:cNvPr id="144388" name="Rectangle 3"/>
          <p:cNvSpPr>
            <a:spLocks noGrp="1" noChangeArrowheads="1"/>
          </p:cNvSpPr>
          <p:nvPr>
            <p:ph type="body" idx="1"/>
          </p:nvPr>
        </p:nvSpPr>
        <p:spPr/>
        <p:txBody>
          <a:bodyPr/>
          <a:lstStyle/>
          <a:p>
            <a:pPr eaLnBrk="1" hangingPunct="1"/>
            <a:r>
              <a:rPr lang="de-DE" altLang="de-DE"/>
              <a:t>Aktivitätsdiagramme werden durch Anforderungen konkretisiert</a:t>
            </a:r>
          </a:p>
          <a:p>
            <a:pPr eaLnBrk="1" hangingPunct="1"/>
            <a:r>
              <a:rPr lang="de-DE" altLang="de-DE"/>
              <a:t>Text der Anforderungen ist Grundlage zum Finden erster Klassen</a:t>
            </a:r>
          </a:p>
          <a:p>
            <a:pPr eaLnBrk="1" hangingPunct="1"/>
            <a:r>
              <a:rPr lang="de-DE" altLang="de-DE"/>
              <a:t>Im Text werden Objekte identifiziert; sind Individuen, die durch Eigenschaften (Exemplarvariablen) und angebotene Funktionalität charakterisiert werden</a:t>
            </a:r>
          </a:p>
          <a:p>
            <a:pPr eaLnBrk="1" hangingPunct="1"/>
            <a:r>
              <a:rPr lang="de-DE" altLang="de-DE"/>
              <a:t>grober Ansatz: Nomen in Anforderungen und Glossar ansehen; können Objekte oder Eigenschaften sein</a:t>
            </a:r>
          </a:p>
          <a:p>
            <a:pPr eaLnBrk="1" hangingPunct="1"/>
            <a:r>
              <a:rPr lang="de-DE" altLang="de-DE"/>
              <a:t>Adjektive können auf Eigenschaften hindeuten</a:t>
            </a:r>
          </a:p>
          <a:p>
            <a:pPr eaLnBrk="1" hangingPunct="1"/>
            <a:r>
              <a:rPr lang="de-DE" altLang="de-DE"/>
              <a:t>Informationen in Klassen gesammelt; Klassen beschreiben Struktur, die jedes Objekt hat   </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45411" name="Rectangle 2"/>
          <p:cNvSpPr>
            <a:spLocks noGrp="1" noChangeArrowheads="1"/>
          </p:cNvSpPr>
          <p:nvPr>
            <p:ph type="title"/>
          </p:nvPr>
        </p:nvSpPr>
        <p:spPr/>
        <p:txBody>
          <a:bodyPr/>
          <a:lstStyle/>
          <a:p>
            <a:pPr eaLnBrk="1" hangingPunct="1"/>
            <a:r>
              <a:rPr lang="de-DE" altLang="de-DE"/>
              <a:t>Analyse der Anforderungen (1/5)</a:t>
            </a:r>
          </a:p>
        </p:txBody>
      </p:sp>
      <p:sp>
        <p:nvSpPr>
          <p:cNvPr id="145412" name="Rectangle 3"/>
          <p:cNvSpPr>
            <a:spLocks noGrp="1" noChangeArrowheads="1"/>
          </p:cNvSpPr>
          <p:nvPr>
            <p:ph type="body" idx="1"/>
          </p:nvPr>
        </p:nvSpPr>
        <p:spPr>
          <a:xfrm>
            <a:off x="457200" y="982663"/>
            <a:ext cx="8229600" cy="5399087"/>
          </a:xfrm>
        </p:spPr>
        <p:txBody>
          <a:bodyPr/>
          <a:lstStyle/>
          <a:p>
            <a:pPr eaLnBrk="1" hangingPunct="1">
              <a:lnSpc>
                <a:spcPct val="90000"/>
              </a:lnSpc>
              <a:buFontTx/>
              <a:buNone/>
            </a:pPr>
            <a:r>
              <a:rPr lang="de-DE" altLang="de-DE" sz="2000"/>
              <a:t>A1.1: In der Projektbearbeitung muss das System dem Nutzer die Möglichkeit bieten, ein neues Projekt mit Projektausgangsdaten anzulegen.</a:t>
            </a:r>
          </a:p>
          <a:p>
            <a:pPr eaLnBrk="1" hangingPunct="1">
              <a:lnSpc>
                <a:spcPct val="90000"/>
              </a:lnSpc>
            </a:pPr>
            <a:r>
              <a:rPr lang="de-DE" altLang="de-DE" sz="2000"/>
              <a:t>Glossar Projektausgangsdaten: automatisch vergebene eindeutige Projektnummer, Projektname, geplanter Start- und Endtermin, geplanter Aufwand.</a:t>
            </a:r>
          </a:p>
          <a:p>
            <a:pPr eaLnBrk="1" hangingPunct="1">
              <a:lnSpc>
                <a:spcPct val="90000"/>
              </a:lnSpc>
            </a:pPr>
            <a:r>
              <a:rPr lang="de-DE" altLang="de-DE" sz="2000"/>
              <a:t>gefunden: Klasse Projekt mit Exemplarvariablen Projektnummer, Projektname, geplanter Starttermin, geplanter Endtermin, geplanter Aufwand</a:t>
            </a:r>
          </a:p>
          <a:p>
            <a:pPr eaLnBrk="1" hangingPunct="1">
              <a:lnSpc>
                <a:spcPct val="90000"/>
              </a:lnSpc>
            </a:pPr>
            <a:endParaRPr lang="de-DE" altLang="de-DE" sz="2000"/>
          </a:p>
          <a:p>
            <a:pPr eaLnBrk="1" hangingPunct="1">
              <a:lnSpc>
                <a:spcPct val="90000"/>
              </a:lnSpc>
              <a:buFontTx/>
              <a:buNone/>
            </a:pPr>
            <a:r>
              <a:rPr lang="de-DE" altLang="de-DE" sz="2000"/>
              <a:t>A1.2: Nach Abschluss der Eingabe (mit „Return“-Taste oder Bestätigungsknopf) bei der Bearbeitung von Daten muss das System neu eingegebene Daten in seine permanente Datenhaltung übernehmen.</a:t>
            </a:r>
          </a:p>
          <a:p>
            <a:pPr eaLnBrk="1" hangingPunct="1">
              <a:lnSpc>
                <a:spcPct val="90000"/>
              </a:lnSpc>
              <a:buFontTx/>
              <a:buNone/>
            </a:pPr>
            <a:r>
              <a:rPr lang="de-DE" altLang="de-DE" sz="2000"/>
              <a:t>A1.3: In der Projektbearbeitung muss das System dem Nutzer die Möglichkeit bieten, jedes Projekt auszuwählen.</a:t>
            </a:r>
          </a:p>
          <a:p>
            <a:pPr eaLnBrk="1" hangingPunct="1">
              <a:lnSpc>
                <a:spcPct val="90000"/>
              </a:lnSpc>
            </a:pPr>
            <a:r>
              <a:rPr lang="de-DE" altLang="de-DE" sz="2000"/>
              <a:t>gefunden: keine Klassen oder Exemplarvariablen (Funktionalität später)</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46435" name="Rectangle 2"/>
          <p:cNvSpPr>
            <a:spLocks noGrp="1" noChangeArrowheads="1"/>
          </p:cNvSpPr>
          <p:nvPr>
            <p:ph type="title"/>
          </p:nvPr>
        </p:nvSpPr>
        <p:spPr/>
        <p:txBody>
          <a:bodyPr/>
          <a:lstStyle/>
          <a:p>
            <a:pPr eaLnBrk="1" hangingPunct="1"/>
            <a:r>
              <a:rPr lang="de-DE" altLang="de-DE"/>
              <a:t>Analyse der Anforderungen (2/5)</a:t>
            </a:r>
          </a:p>
        </p:txBody>
      </p:sp>
      <p:sp>
        <p:nvSpPr>
          <p:cNvPr id="146436" name="Rectangle 3"/>
          <p:cNvSpPr>
            <a:spLocks noGrp="1" noChangeArrowheads="1"/>
          </p:cNvSpPr>
          <p:nvPr>
            <p:ph type="body" idx="1"/>
          </p:nvPr>
        </p:nvSpPr>
        <p:spPr/>
        <p:txBody>
          <a:bodyPr/>
          <a:lstStyle/>
          <a:p>
            <a:pPr eaLnBrk="1" hangingPunct="1">
              <a:lnSpc>
                <a:spcPct val="80000"/>
              </a:lnSpc>
              <a:buFontTx/>
              <a:buNone/>
            </a:pPr>
            <a:r>
              <a:rPr lang="de-DE" altLang="de-DE" sz="2000"/>
              <a:t>A1.4: Nach der Projektauswahl muss das System dem Nutzer die Möglichkeit bieten, für existierende Projekte neue Teilprojekte anzulegen.</a:t>
            </a:r>
          </a:p>
          <a:p>
            <a:pPr eaLnBrk="1" hangingPunct="1">
              <a:lnSpc>
                <a:spcPct val="80000"/>
              </a:lnSpc>
              <a:buFontTx/>
              <a:buNone/>
            </a:pPr>
            <a:r>
              <a:rPr lang="de-DE" altLang="de-DE" sz="2000"/>
              <a:t>	gefunden: Exemplarvariable Teilprojekte für Projekt, (eventuell) neue Klasse Teilprojekt</a:t>
            </a:r>
          </a:p>
          <a:p>
            <a:pPr eaLnBrk="1" hangingPunct="1">
              <a:lnSpc>
                <a:spcPct val="80000"/>
              </a:lnSpc>
              <a:buFontTx/>
              <a:buNone/>
            </a:pPr>
            <a:r>
              <a:rPr lang="de-DE" altLang="de-DE" sz="2000"/>
              <a:t>A1.5: Bei der Projektdatenbearbeitung muss das System Teilprojekte wie Projekte behandeln und dem Nutzer die gleichen Möglichkeiten zur Bearbeitung bieten. </a:t>
            </a:r>
          </a:p>
          <a:p>
            <a:pPr eaLnBrk="1" hangingPunct="1">
              <a:lnSpc>
                <a:spcPct val="80000"/>
              </a:lnSpc>
            </a:pPr>
            <a:r>
              <a:rPr lang="de-DE" altLang="de-DE" sz="2000"/>
              <a:t>Teilprojekt und Projekt sind für die Software Synonyme, deshalb keine eigene Klasse</a:t>
            </a:r>
          </a:p>
          <a:p>
            <a:pPr eaLnBrk="1" hangingPunct="1">
              <a:lnSpc>
                <a:spcPct val="80000"/>
              </a:lnSpc>
            </a:pPr>
            <a:r>
              <a:rPr lang="de-DE" altLang="de-DE" sz="2000"/>
              <a:t>generell auf </a:t>
            </a:r>
            <a:r>
              <a:rPr lang="de-DE" altLang="de-DE" sz="2000" i="1"/>
              <a:t>Synonyme</a:t>
            </a:r>
            <a:r>
              <a:rPr lang="de-DE" altLang="de-DE" sz="2000"/>
              <a:t> (verschiedene Wörter mit gleicher Bedeutung) und </a:t>
            </a:r>
            <a:r>
              <a:rPr lang="de-DE" altLang="de-DE" sz="2000" i="1"/>
              <a:t>Homonyme</a:t>
            </a:r>
            <a:r>
              <a:rPr lang="de-DE" altLang="de-DE" sz="2000"/>
              <a:t> (Wörter mit verschiedenen möglichen Bedeutungen achten)</a:t>
            </a:r>
          </a:p>
          <a:p>
            <a:pPr eaLnBrk="1" hangingPunct="1">
              <a:lnSpc>
                <a:spcPct val="80000"/>
              </a:lnSpc>
              <a:buFontTx/>
              <a:buNone/>
            </a:pPr>
            <a:r>
              <a:rPr lang="de-DE" altLang="de-DE" sz="2000"/>
              <a:t>A1.6: Nach der Projektauswahl muss das System dem Nutzer die Möglichkeit bieten, den realen Starttermin, das aktuell kalkulierte Fertigstellungsdatum, den geplanten Aufwand und den Projektkommentar zu bearbeiten.</a:t>
            </a:r>
          </a:p>
          <a:p>
            <a:pPr eaLnBrk="1" hangingPunct="1">
              <a:lnSpc>
                <a:spcPct val="80000"/>
              </a:lnSpc>
            </a:pPr>
            <a:r>
              <a:rPr lang="de-DE" altLang="de-DE" sz="2000"/>
              <a:t>Exemplarvariablen für Projekt: realer Starttermin, aktuelles Fertigstellungsdatum, Kommentar</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47459" name="Rectangle 2"/>
          <p:cNvSpPr>
            <a:spLocks noGrp="1" noChangeArrowheads="1"/>
          </p:cNvSpPr>
          <p:nvPr>
            <p:ph type="title"/>
          </p:nvPr>
        </p:nvSpPr>
        <p:spPr/>
        <p:txBody>
          <a:bodyPr/>
          <a:lstStyle/>
          <a:p>
            <a:pPr eaLnBrk="1" hangingPunct="1"/>
            <a:r>
              <a:rPr lang="de-DE" altLang="de-DE"/>
              <a:t>Analyse der Anforderungen (3/5)</a:t>
            </a:r>
          </a:p>
        </p:txBody>
      </p:sp>
      <p:sp>
        <p:nvSpPr>
          <p:cNvPr id="147460" name="Rectangle 3"/>
          <p:cNvSpPr>
            <a:spLocks noGrp="1" noChangeArrowheads="1"/>
          </p:cNvSpPr>
          <p:nvPr>
            <p:ph type="body" idx="1"/>
          </p:nvPr>
        </p:nvSpPr>
        <p:spPr/>
        <p:txBody>
          <a:bodyPr/>
          <a:lstStyle/>
          <a:p>
            <a:pPr eaLnBrk="1" hangingPunct="1">
              <a:lnSpc>
                <a:spcPct val="90000"/>
              </a:lnSpc>
              <a:buFontTx/>
              <a:buNone/>
            </a:pPr>
            <a:r>
              <a:rPr lang="de-DE" altLang="de-DE" sz="2000"/>
              <a:t>A1.7: Nach der Projektauswahl muss das System dem Nutzer die Möglichkeit bieten, neue Teilaufgaben mit dem Aufgabennamen, dem geplanten Start- und Endtermin, dem Arbeitsanteil des Mitarbeiters und dem geplanten Aufwand zu definieren.</a:t>
            </a:r>
          </a:p>
          <a:p>
            <a:pPr eaLnBrk="1" hangingPunct="1">
              <a:lnSpc>
                <a:spcPct val="90000"/>
              </a:lnSpc>
            </a:pPr>
            <a:r>
              <a:rPr lang="de-DE" altLang="de-DE" sz="2000"/>
              <a:t>Glossar Projektaufgabe: Teilaufgabe in einem Projekt, die einen Namen und einen eindeutigen Bearbeiter hat, der zu einem gewissen Prozentsatz der Aufgabe zugeordnet ist, die einen geplanten und realen Aufwand, geplante und reale Start- und Endtermine und einen Fertigstellungsgrad hat und die nicht weiter verfeinert wird.</a:t>
            </a:r>
          </a:p>
          <a:p>
            <a:pPr eaLnBrk="1" hangingPunct="1">
              <a:lnSpc>
                <a:spcPct val="90000"/>
              </a:lnSpc>
            </a:pPr>
            <a:r>
              <a:rPr lang="de-DE" altLang="de-DE" sz="2000"/>
              <a:t>Glossar Fertigstellungsgrad: Für Projektaufgaben geben die jeweiligen Bearbeiter den Fertigstellungsgrad in % an. Die Bearbeiter sind angewiesen, dass bei einer Bearbeitung ohne besondere Probleme dieser Wert möglichst linear wächst. Der Fertigstellungsgrad von Projekten wird aus den Fertigstellungsgraden der Teilprojekte und Aufgaben, gewichtet nach dem geplanten Aufwand berechnet.</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48483" name="Rectangle 2"/>
          <p:cNvSpPr>
            <a:spLocks noGrp="1" noChangeArrowheads="1"/>
          </p:cNvSpPr>
          <p:nvPr>
            <p:ph type="title"/>
          </p:nvPr>
        </p:nvSpPr>
        <p:spPr/>
        <p:txBody>
          <a:bodyPr/>
          <a:lstStyle/>
          <a:p>
            <a:pPr eaLnBrk="1" hangingPunct="1"/>
            <a:r>
              <a:rPr lang="de-DE" altLang="de-DE"/>
              <a:t>Analyse der Anforderungen (4/5)</a:t>
            </a:r>
          </a:p>
        </p:txBody>
      </p:sp>
      <p:sp>
        <p:nvSpPr>
          <p:cNvPr id="148484" name="Rectangle 3"/>
          <p:cNvSpPr>
            <a:spLocks noGrp="1" noChangeArrowheads="1"/>
          </p:cNvSpPr>
          <p:nvPr>
            <p:ph type="body" idx="1"/>
          </p:nvPr>
        </p:nvSpPr>
        <p:spPr/>
        <p:txBody>
          <a:bodyPr/>
          <a:lstStyle/>
          <a:p>
            <a:pPr eaLnBrk="1" hangingPunct="1">
              <a:lnSpc>
                <a:spcPct val="90000"/>
              </a:lnSpc>
            </a:pPr>
            <a:r>
              <a:rPr lang="de-DE" altLang="de-DE" sz="2000"/>
              <a:t>Glossar Aufwand: Für Projektaufgaben gibt der jeweilige Bearbeiter an, wie viele Stunden er bereits mit seiner Aufgabe verbracht hat. Der Aufwand von Projekten berechnet sich aus den Aufwänden der jeweiligen Teilprojekte und Projektaufgaben.</a:t>
            </a:r>
          </a:p>
          <a:p>
            <a:pPr eaLnBrk="1" hangingPunct="1">
              <a:lnSpc>
                <a:spcPct val="90000"/>
              </a:lnSpc>
            </a:pPr>
            <a:endParaRPr lang="de-DE" altLang="de-DE" sz="2000"/>
          </a:p>
          <a:p>
            <a:pPr eaLnBrk="1" hangingPunct="1">
              <a:lnSpc>
                <a:spcPct val="90000"/>
              </a:lnSpc>
            </a:pPr>
            <a:r>
              <a:rPr lang="de-DE" altLang="de-DE" sz="2000"/>
              <a:t>gefunden: Exemplarvariable Aufgaben für Projekt</a:t>
            </a:r>
          </a:p>
          <a:p>
            <a:pPr eaLnBrk="1" hangingPunct="1">
              <a:lnSpc>
                <a:spcPct val="90000"/>
              </a:lnSpc>
              <a:buFontTx/>
              <a:buNone/>
            </a:pPr>
            <a:r>
              <a:rPr lang="de-DE" altLang="de-DE" sz="2000"/>
              <a:t>	neue Klasse Projektaufgabe mit Exemplarvariablen Namen, Bearbeiter, Arbeitsanteil, geplanter Aufwand, realer Aufwand, geplanter und realer Starttermin,  geplanter und realer Endtermin, Fertigstellungsgrad</a:t>
            </a:r>
          </a:p>
          <a:p>
            <a:pPr eaLnBrk="1" hangingPunct="1">
              <a:lnSpc>
                <a:spcPct val="90000"/>
              </a:lnSpc>
              <a:buFontTx/>
              <a:buNone/>
            </a:pPr>
            <a:r>
              <a:rPr lang="de-DE" altLang="de-DE" sz="2000"/>
              <a:t>	Projekt hat auch Exemplarvariablen Fertigstellungsgrad und realer Aufwand, die allerdings vollständig aus anderen Werten berechnet werden können. Man spricht dabei von einer abhängigen Exemplarvariable.</a:t>
            </a:r>
          </a:p>
          <a:p>
            <a:pPr eaLnBrk="1" hangingPunct="1">
              <a:lnSpc>
                <a:spcPct val="90000"/>
              </a:lnSpc>
            </a:pPr>
            <a:endParaRPr lang="de-DE" altLang="de-DE" sz="140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49507" name="Rectangle 2"/>
          <p:cNvSpPr>
            <a:spLocks noGrp="1" noChangeArrowheads="1"/>
          </p:cNvSpPr>
          <p:nvPr>
            <p:ph type="title"/>
          </p:nvPr>
        </p:nvSpPr>
        <p:spPr/>
        <p:txBody>
          <a:bodyPr/>
          <a:lstStyle/>
          <a:p>
            <a:pPr eaLnBrk="1" hangingPunct="1"/>
            <a:r>
              <a:rPr lang="de-DE" altLang="de-DE"/>
              <a:t>Analyse der Anforderungen (5/5)</a:t>
            </a:r>
          </a:p>
        </p:txBody>
      </p:sp>
      <p:sp>
        <p:nvSpPr>
          <p:cNvPr id="149508" name="Rectangle 3"/>
          <p:cNvSpPr>
            <a:spLocks noGrp="1" noChangeArrowheads="1"/>
          </p:cNvSpPr>
          <p:nvPr>
            <p:ph type="body" idx="1"/>
          </p:nvPr>
        </p:nvSpPr>
        <p:spPr/>
        <p:txBody>
          <a:bodyPr/>
          <a:lstStyle/>
          <a:p>
            <a:pPr eaLnBrk="1" hangingPunct="1">
              <a:buFontTx/>
              <a:buNone/>
            </a:pPr>
            <a:r>
              <a:rPr lang="de-DE" altLang="de-DE" sz="2000"/>
              <a:t>A1.8: Nach der Projektauswahl muss das System dem Nutzer die Möglichkeit bieten, Projektaufgaben zu selektieren.</a:t>
            </a:r>
          </a:p>
          <a:p>
            <a:pPr eaLnBrk="1" hangingPunct="1">
              <a:buFontTx/>
              <a:buNone/>
            </a:pPr>
            <a:r>
              <a:rPr lang="de-DE" altLang="de-DE" sz="2000"/>
              <a:t>A1.9: Nach der Projektaufgabenauswahl muss das System dem Nutzer die Möglichkeit bieten, sämtliche Eigenschaften der Projektaufgabe zu bearbeiten.</a:t>
            </a:r>
          </a:p>
          <a:p>
            <a:pPr eaLnBrk="1" hangingPunct="1">
              <a:buFontTx/>
              <a:buNone/>
            </a:pPr>
            <a:r>
              <a:rPr lang="de-DE" altLang="de-DE" sz="2000"/>
              <a:t>A1.10: Nach der Projektauswahl muss das System dem Nutzer die Möglichkeit bieten, (Teil-)Projekte anzugeben, von deren Fertigstellung das Projekt abhängig ist.</a:t>
            </a:r>
          </a:p>
          <a:p>
            <a:pPr eaLnBrk="1" hangingPunct="1">
              <a:buFontTx/>
              <a:buNone/>
            </a:pPr>
            <a:endParaRPr lang="de-DE" altLang="de-DE" sz="2000"/>
          </a:p>
          <a:p>
            <a:pPr eaLnBrk="1" hangingPunct="1"/>
            <a:r>
              <a:rPr lang="de-DE" altLang="de-DE" sz="2000"/>
              <a:t>gefunden: (in A1.8 und A1.9) nichts, in A1.10 Exemplarvariable Vorgänger für Projekt</a:t>
            </a:r>
          </a:p>
          <a:p>
            <a:pPr eaLnBrk="1" hangingPunct="1"/>
            <a:r>
              <a:rPr lang="de-DE" altLang="de-DE" sz="2000"/>
              <a:t>(weitere Anforderungen nur für zweite Iteration relevant)</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50531" name="Rectangle 2"/>
          <p:cNvSpPr>
            <a:spLocks noGrp="1" noChangeArrowheads="1"/>
          </p:cNvSpPr>
          <p:nvPr>
            <p:ph type="title"/>
          </p:nvPr>
        </p:nvSpPr>
        <p:spPr/>
        <p:txBody>
          <a:bodyPr/>
          <a:lstStyle/>
          <a:p>
            <a:pPr eaLnBrk="1" hangingPunct="1"/>
            <a:r>
              <a:rPr lang="de-DE" altLang="de-DE"/>
              <a:t>Erstes Klassendiagramm</a:t>
            </a:r>
          </a:p>
        </p:txBody>
      </p:sp>
      <p:sp>
        <p:nvSpPr>
          <p:cNvPr id="150532" name="Rectangle 3"/>
          <p:cNvSpPr>
            <a:spLocks noGrp="1" noChangeArrowheads="1"/>
          </p:cNvSpPr>
          <p:nvPr>
            <p:ph type="body" idx="1"/>
          </p:nvPr>
        </p:nvSpPr>
        <p:spPr>
          <a:xfrm>
            <a:off x="539750" y="4724400"/>
            <a:ext cx="8229600" cy="1871663"/>
          </a:xfrm>
        </p:spPr>
        <p:txBody>
          <a:bodyPr/>
          <a:lstStyle/>
          <a:p>
            <a:pPr eaLnBrk="1" hangingPunct="1">
              <a:lnSpc>
                <a:spcPct val="90000"/>
              </a:lnSpc>
            </a:pPr>
            <a:r>
              <a:rPr lang="de-DE" altLang="de-DE" sz="2000" dirty="0"/>
              <a:t>Klassenname, </a:t>
            </a:r>
          </a:p>
          <a:p>
            <a:pPr eaLnBrk="1" hangingPunct="1">
              <a:lnSpc>
                <a:spcPct val="90000"/>
              </a:lnSpc>
            </a:pPr>
            <a:r>
              <a:rPr lang="de-DE" altLang="de-DE" sz="2000" dirty="0" err="1"/>
              <a:t>Exemplarvariable:Typ</a:t>
            </a:r>
            <a:endParaRPr lang="de-DE" altLang="de-DE" sz="2000" dirty="0"/>
          </a:p>
          <a:p>
            <a:pPr eaLnBrk="1" hangingPunct="1">
              <a:lnSpc>
                <a:spcPct val="90000"/>
              </a:lnSpc>
            </a:pPr>
            <a:r>
              <a:rPr lang="de-DE" altLang="de-DE" sz="2000" dirty="0"/>
              <a:t>Sichtbarkeit (-) kein Zugriff von Außen (+) Zugriff von außen (für Exemplarvariable unerwünscht)</a:t>
            </a:r>
          </a:p>
          <a:p>
            <a:pPr eaLnBrk="1" hangingPunct="1">
              <a:lnSpc>
                <a:spcPct val="90000"/>
              </a:lnSpc>
            </a:pPr>
            <a:r>
              <a:rPr lang="de-DE" altLang="de-DE" sz="2000" dirty="0"/>
              <a:t>   Schreibweise Menge() unüblich, / für abgeleitet</a:t>
            </a:r>
          </a:p>
        </p:txBody>
      </p:sp>
      <p:pic>
        <p:nvPicPr>
          <p:cNvPr id="150533" name="Picture 6"/>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1549400" y="1027113"/>
            <a:ext cx="6335713" cy="37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reihandform 5"/>
          <p:cNvSpPr/>
          <p:nvPr/>
        </p:nvSpPr>
        <p:spPr>
          <a:xfrm>
            <a:off x="1254868" y="2636912"/>
            <a:ext cx="116732" cy="321013"/>
          </a:xfrm>
          <a:custGeom>
            <a:avLst/>
            <a:gdLst>
              <a:gd name="connsiteX0" fmla="*/ 107004 w 116732"/>
              <a:gd name="connsiteY0" fmla="*/ 0 h 321013"/>
              <a:gd name="connsiteX1" fmla="*/ 9728 w 116732"/>
              <a:gd name="connsiteY1" fmla="*/ 9727 h 321013"/>
              <a:gd name="connsiteX2" fmla="*/ 19455 w 116732"/>
              <a:gd name="connsiteY2" fmla="*/ 38910 h 321013"/>
              <a:gd name="connsiteX3" fmla="*/ 68094 w 116732"/>
              <a:gd name="connsiteY3" fmla="*/ 87549 h 321013"/>
              <a:gd name="connsiteX4" fmla="*/ 116732 w 116732"/>
              <a:gd name="connsiteY4" fmla="*/ 145915 h 321013"/>
              <a:gd name="connsiteX5" fmla="*/ 0 w 116732"/>
              <a:gd name="connsiteY5" fmla="*/ 184825 h 321013"/>
              <a:gd name="connsiteX6" fmla="*/ 68094 w 116732"/>
              <a:gd name="connsiteY6" fmla="*/ 233464 h 321013"/>
              <a:gd name="connsiteX7" fmla="*/ 97277 w 116732"/>
              <a:gd name="connsiteY7" fmla="*/ 243191 h 321013"/>
              <a:gd name="connsiteX8" fmla="*/ 87549 w 116732"/>
              <a:gd name="connsiteY8" fmla="*/ 291830 h 321013"/>
              <a:gd name="connsiteX9" fmla="*/ 29183 w 116732"/>
              <a:gd name="connsiteY9" fmla="*/ 311285 h 321013"/>
              <a:gd name="connsiteX10" fmla="*/ 9728 w 116732"/>
              <a:gd name="connsiteY10" fmla="*/ 321013 h 32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32" h="321013">
                <a:moveTo>
                  <a:pt x="107004" y="0"/>
                </a:moveTo>
                <a:cubicBezTo>
                  <a:pt x="74579" y="3242"/>
                  <a:pt x="39506" y="-3508"/>
                  <a:pt x="9728" y="9727"/>
                </a:cubicBezTo>
                <a:cubicBezTo>
                  <a:pt x="358" y="13891"/>
                  <a:pt x="13303" y="30707"/>
                  <a:pt x="19455" y="38910"/>
                </a:cubicBezTo>
                <a:cubicBezTo>
                  <a:pt x="33212" y="57253"/>
                  <a:pt x="54337" y="69206"/>
                  <a:pt x="68094" y="87549"/>
                </a:cubicBezTo>
                <a:cubicBezTo>
                  <a:pt x="102780" y="133796"/>
                  <a:pt x="85813" y="114995"/>
                  <a:pt x="116732" y="145915"/>
                </a:cubicBezTo>
                <a:cubicBezTo>
                  <a:pt x="73054" y="149885"/>
                  <a:pt x="0" y="123579"/>
                  <a:pt x="0" y="184825"/>
                </a:cubicBezTo>
                <a:cubicBezTo>
                  <a:pt x="0" y="228058"/>
                  <a:pt x="32427" y="221575"/>
                  <a:pt x="68094" y="233464"/>
                </a:cubicBezTo>
                <a:lnTo>
                  <a:pt x="97277" y="243191"/>
                </a:lnTo>
                <a:cubicBezTo>
                  <a:pt x="94034" y="259404"/>
                  <a:pt x="99240" y="280139"/>
                  <a:pt x="87549" y="291830"/>
                </a:cubicBezTo>
                <a:cubicBezTo>
                  <a:pt x="73048" y="306331"/>
                  <a:pt x="47525" y="302113"/>
                  <a:pt x="29183" y="311285"/>
                </a:cubicBezTo>
                <a:lnTo>
                  <a:pt x="9728" y="321013"/>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Freihandform 6"/>
          <p:cNvSpPr/>
          <p:nvPr/>
        </p:nvSpPr>
        <p:spPr>
          <a:xfrm>
            <a:off x="1259632" y="3612043"/>
            <a:ext cx="116732" cy="321013"/>
          </a:xfrm>
          <a:custGeom>
            <a:avLst/>
            <a:gdLst>
              <a:gd name="connsiteX0" fmla="*/ 107004 w 116732"/>
              <a:gd name="connsiteY0" fmla="*/ 0 h 321013"/>
              <a:gd name="connsiteX1" fmla="*/ 9728 w 116732"/>
              <a:gd name="connsiteY1" fmla="*/ 9727 h 321013"/>
              <a:gd name="connsiteX2" fmla="*/ 19455 w 116732"/>
              <a:gd name="connsiteY2" fmla="*/ 38910 h 321013"/>
              <a:gd name="connsiteX3" fmla="*/ 68094 w 116732"/>
              <a:gd name="connsiteY3" fmla="*/ 87549 h 321013"/>
              <a:gd name="connsiteX4" fmla="*/ 116732 w 116732"/>
              <a:gd name="connsiteY4" fmla="*/ 145915 h 321013"/>
              <a:gd name="connsiteX5" fmla="*/ 0 w 116732"/>
              <a:gd name="connsiteY5" fmla="*/ 184825 h 321013"/>
              <a:gd name="connsiteX6" fmla="*/ 68094 w 116732"/>
              <a:gd name="connsiteY6" fmla="*/ 233464 h 321013"/>
              <a:gd name="connsiteX7" fmla="*/ 97277 w 116732"/>
              <a:gd name="connsiteY7" fmla="*/ 243191 h 321013"/>
              <a:gd name="connsiteX8" fmla="*/ 87549 w 116732"/>
              <a:gd name="connsiteY8" fmla="*/ 291830 h 321013"/>
              <a:gd name="connsiteX9" fmla="*/ 29183 w 116732"/>
              <a:gd name="connsiteY9" fmla="*/ 311285 h 321013"/>
              <a:gd name="connsiteX10" fmla="*/ 9728 w 116732"/>
              <a:gd name="connsiteY10" fmla="*/ 321013 h 32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32" h="321013">
                <a:moveTo>
                  <a:pt x="107004" y="0"/>
                </a:moveTo>
                <a:cubicBezTo>
                  <a:pt x="74579" y="3242"/>
                  <a:pt x="39506" y="-3508"/>
                  <a:pt x="9728" y="9727"/>
                </a:cubicBezTo>
                <a:cubicBezTo>
                  <a:pt x="358" y="13891"/>
                  <a:pt x="13303" y="30707"/>
                  <a:pt x="19455" y="38910"/>
                </a:cubicBezTo>
                <a:cubicBezTo>
                  <a:pt x="33212" y="57253"/>
                  <a:pt x="54337" y="69206"/>
                  <a:pt x="68094" y="87549"/>
                </a:cubicBezTo>
                <a:cubicBezTo>
                  <a:pt x="102780" y="133796"/>
                  <a:pt x="85813" y="114995"/>
                  <a:pt x="116732" y="145915"/>
                </a:cubicBezTo>
                <a:cubicBezTo>
                  <a:pt x="73054" y="149885"/>
                  <a:pt x="0" y="123579"/>
                  <a:pt x="0" y="184825"/>
                </a:cubicBezTo>
                <a:cubicBezTo>
                  <a:pt x="0" y="228058"/>
                  <a:pt x="32427" y="221575"/>
                  <a:pt x="68094" y="233464"/>
                </a:cubicBezTo>
                <a:lnTo>
                  <a:pt x="97277" y="243191"/>
                </a:lnTo>
                <a:cubicBezTo>
                  <a:pt x="94034" y="259404"/>
                  <a:pt x="99240" y="280139"/>
                  <a:pt x="87549" y="291830"/>
                </a:cubicBezTo>
                <a:cubicBezTo>
                  <a:pt x="73048" y="306331"/>
                  <a:pt x="47525" y="302113"/>
                  <a:pt x="29183" y="311285"/>
                </a:cubicBezTo>
                <a:lnTo>
                  <a:pt x="9728" y="321013"/>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Freihandform 7"/>
          <p:cNvSpPr/>
          <p:nvPr/>
        </p:nvSpPr>
        <p:spPr>
          <a:xfrm>
            <a:off x="1259632" y="4404131"/>
            <a:ext cx="116732" cy="321013"/>
          </a:xfrm>
          <a:custGeom>
            <a:avLst/>
            <a:gdLst>
              <a:gd name="connsiteX0" fmla="*/ 107004 w 116732"/>
              <a:gd name="connsiteY0" fmla="*/ 0 h 321013"/>
              <a:gd name="connsiteX1" fmla="*/ 9728 w 116732"/>
              <a:gd name="connsiteY1" fmla="*/ 9727 h 321013"/>
              <a:gd name="connsiteX2" fmla="*/ 19455 w 116732"/>
              <a:gd name="connsiteY2" fmla="*/ 38910 h 321013"/>
              <a:gd name="connsiteX3" fmla="*/ 68094 w 116732"/>
              <a:gd name="connsiteY3" fmla="*/ 87549 h 321013"/>
              <a:gd name="connsiteX4" fmla="*/ 116732 w 116732"/>
              <a:gd name="connsiteY4" fmla="*/ 145915 h 321013"/>
              <a:gd name="connsiteX5" fmla="*/ 0 w 116732"/>
              <a:gd name="connsiteY5" fmla="*/ 184825 h 321013"/>
              <a:gd name="connsiteX6" fmla="*/ 68094 w 116732"/>
              <a:gd name="connsiteY6" fmla="*/ 233464 h 321013"/>
              <a:gd name="connsiteX7" fmla="*/ 97277 w 116732"/>
              <a:gd name="connsiteY7" fmla="*/ 243191 h 321013"/>
              <a:gd name="connsiteX8" fmla="*/ 87549 w 116732"/>
              <a:gd name="connsiteY8" fmla="*/ 291830 h 321013"/>
              <a:gd name="connsiteX9" fmla="*/ 29183 w 116732"/>
              <a:gd name="connsiteY9" fmla="*/ 311285 h 321013"/>
              <a:gd name="connsiteX10" fmla="*/ 9728 w 116732"/>
              <a:gd name="connsiteY10" fmla="*/ 321013 h 32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32" h="321013">
                <a:moveTo>
                  <a:pt x="107004" y="0"/>
                </a:moveTo>
                <a:cubicBezTo>
                  <a:pt x="74579" y="3242"/>
                  <a:pt x="39506" y="-3508"/>
                  <a:pt x="9728" y="9727"/>
                </a:cubicBezTo>
                <a:cubicBezTo>
                  <a:pt x="358" y="13891"/>
                  <a:pt x="13303" y="30707"/>
                  <a:pt x="19455" y="38910"/>
                </a:cubicBezTo>
                <a:cubicBezTo>
                  <a:pt x="33212" y="57253"/>
                  <a:pt x="54337" y="69206"/>
                  <a:pt x="68094" y="87549"/>
                </a:cubicBezTo>
                <a:cubicBezTo>
                  <a:pt x="102780" y="133796"/>
                  <a:pt x="85813" y="114995"/>
                  <a:pt x="116732" y="145915"/>
                </a:cubicBezTo>
                <a:cubicBezTo>
                  <a:pt x="73054" y="149885"/>
                  <a:pt x="0" y="123579"/>
                  <a:pt x="0" y="184825"/>
                </a:cubicBezTo>
                <a:cubicBezTo>
                  <a:pt x="0" y="228058"/>
                  <a:pt x="32427" y="221575"/>
                  <a:pt x="68094" y="233464"/>
                </a:cubicBezTo>
                <a:lnTo>
                  <a:pt x="97277" y="243191"/>
                </a:lnTo>
                <a:cubicBezTo>
                  <a:pt x="94034" y="259404"/>
                  <a:pt x="99240" y="280139"/>
                  <a:pt x="87549" y="291830"/>
                </a:cubicBezTo>
                <a:cubicBezTo>
                  <a:pt x="73048" y="306331"/>
                  <a:pt x="47525" y="302113"/>
                  <a:pt x="29183" y="311285"/>
                </a:cubicBezTo>
                <a:lnTo>
                  <a:pt x="9728" y="321013"/>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reihandform 8"/>
          <p:cNvSpPr/>
          <p:nvPr/>
        </p:nvSpPr>
        <p:spPr>
          <a:xfrm>
            <a:off x="971600" y="6021288"/>
            <a:ext cx="116732" cy="321013"/>
          </a:xfrm>
          <a:custGeom>
            <a:avLst/>
            <a:gdLst>
              <a:gd name="connsiteX0" fmla="*/ 107004 w 116732"/>
              <a:gd name="connsiteY0" fmla="*/ 0 h 321013"/>
              <a:gd name="connsiteX1" fmla="*/ 9728 w 116732"/>
              <a:gd name="connsiteY1" fmla="*/ 9727 h 321013"/>
              <a:gd name="connsiteX2" fmla="*/ 19455 w 116732"/>
              <a:gd name="connsiteY2" fmla="*/ 38910 h 321013"/>
              <a:gd name="connsiteX3" fmla="*/ 68094 w 116732"/>
              <a:gd name="connsiteY3" fmla="*/ 87549 h 321013"/>
              <a:gd name="connsiteX4" fmla="*/ 116732 w 116732"/>
              <a:gd name="connsiteY4" fmla="*/ 145915 h 321013"/>
              <a:gd name="connsiteX5" fmla="*/ 0 w 116732"/>
              <a:gd name="connsiteY5" fmla="*/ 184825 h 321013"/>
              <a:gd name="connsiteX6" fmla="*/ 68094 w 116732"/>
              <a:gd name="connsiteY6" fmla="*/ 233464 h 321013"/>
              <a:gd name="connsiteX7" fmla="*/ 97277 w 116732"/>
              <a:gd name="connsiteY7" fmla="*/ 243191 h 321013"/>
              <a:gd name="connsiteX8" fmla="*/ 87549 w 116732"/>
              <a:gd name="connsiteY8" fmla="*/ 291830 h 321013"/>
              <a:gd name="connsiteX9" fmla="*/ 29183 w 116732"/>
              <a:gd name="connsiteY9" fmla="*/ 311285 h 321013"/>
              <a:gd name="connsiteX10" fmla="*/ 9728 w 116732"/>
              <a:gd name="connsiteY10" fmla="*/ 321013 h 32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32" h="321013">
                <a:moveTo>
                  <a:pt x="107004" y="0"/>
                </a:moveTo>
                <a:cubicBezTo>
                  <a:pt x="74579" y="3242"/>
                  <a:pt x="39506" y="-3508"/>
                  <a:pt x="9728" y="9727"/>
                </a:cubicBezTo>
                <a:cubicBezTo>
                  <a:pt x="358" y="13891"/>
                  <a:pt x="13303" y="30707"/>
                  <a:pt x="19455" y="38910"/>
                </a:cubicBezTo>
                <a:cubicBezTo>
                  <a:pt x="33212" y="57253"/>
                  <a:pt x="54337" y="69206"/>
                  <a:pt x="68094" y="87549"/>
                </a:cubicBezTo>
                <a:cubicBezTo>
                  <a:pt x="102780" y="133796"/>
                  <a:pt x="85813" y="114995"/>
                  <a:pt x="116732" y="145915"/>
                </a:cubicBezTo>
                <a:cubicBezTo>
                  <a:pt x="73054" y="149885"/>
                  <a:pt x="0" y="123579"/>
                  <a:pt x="0" y="184825"/>
                </a:cubicBezTo>
                <a:cubicBezTo>
                  <a:pt x="0" y="228058"/>
                  <a:pt x="32427" y="221575"/>
                  <a:pt x="68094" y="233464"/>
                </a:cubicBezTo>
                <a:lnTo>
                  <a:pt x="97277" y="243191"/>
                </a:lnTo>
                <a:cubicBezTo>
                  <a:pt x="94034" y="259404"/>
                  <a:pt x="99240" y="280139"/>
                  <a:pt x="87549" y="291830"/>
                </a:cubicBezTo>
                <a:cubicBezTo>
                  <a:pt x="73048" y="306331"/>
                  <a:pt x="47525" y="302113"/>
                  <a:pt x="29183" y="311285"/>
                </a:cubicBezTo>
                <a:lnTo>
                  <a:pt x="9728" y="321013"/>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pic>
        <p:nvPicPr>
          <p:cNvPr id="151555" name="Picture 11" descr="Kap05KlassendiagrammMitAssoziationen"/>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t="10551"/>
          <a:stretch>
            <a:fillRect/>
          </a:stretch>
        </p:blipFill>
        <p:spPr bwMode="auto">
          <a:xfrm>
            <a:off x="684213" y="1044575"/>
            <a:ext cx="7705725" cy="476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6" name="Rectangle 2"/>
          <p:cNvSpPr>
            <a:spLocks noGrp="1" noChangeArrowheads="1"/>
          </p:cNvSpPr>
          <p:nvPr>
            <p:ph type="title"/>
          </p:nvPr>
        </p:nvSpPr>
        <p:spPr/>
        <p:txBody>
          <a:bodyPr/>
          <a:lstStyle/>
          <a:p>
            <a:pPr eaLnBrk="1" hangingPunct="1"/>
            <a:r>
              <a:rPr lang="de-DE" altLang="de-DE"/>
              <a:t>UML-Notation</a:t>
            </a:r>
          </a:p>
        </p:txBody>
      </p:sp>
      <p:sp>
        <p:nvSpPr>
          <p:cNvPr id="151557" name="Rectangle 5"/>
          <p:cNvSpPr>
            <a:spLocks noChangeArrowheads="1"/>
          </p:cNvSpPr>
          <p:nvPr/>
        </p:nvSpPr>
        <p:spPr bwMode="auto">
          <a:xfrm>
            <a:off x="539750" y="5373688"/>
            <a:ext cx="82296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buFontTx/>
              <a:buChar char="•"/>
            </a:pPr>
            <a:r>
              <a:rPr lang="de-DE" altLang="de-DE" sz="2000" b="1"/>
              <a:t>Assoziationen: Beziehung zwischen Klassen</a:t>
            </a:r>
          </a:p>
          <a:p>
            <a:pPr eaLnBrk="1" hangingPunct="1">
              <a:lnSpc>
                <a:spcPct val="90000"/>
              </a:lnSpc>
              <a:spcBef>
                <a:spcPct val="20000"/>
              </a:spcBef>
              <a:buFontTx/>
              <a:buChar char="•"/>
            </a:pPr>
            <a:r>
              <a:rPr lang="de-DE" altLang="de-DE" sz="2000" b="1"/>
              <a:t>Rollenname am Ende entspricht Exemplarvariablennamen</a:t>
            </a:r>
          </a:p>
          <a:p>
            <a:pPr eaLnBrk="1" hangingPunct="1">
              <a:lnSpc>
                <a:spcPct val="90000"/>
              </a:lnSpc>
              <a:spcBef>
                <a:spcPct val="20000"/>
              </a:spcBef>
              <a:buFontTx/>
              <a:buChar char="•"/>
            </a:pPr>
            <a:r>
              <a:rPr lang="de-DE" altLang="de-DE" sz="2000" b="1"/>
              <a:t>Multiplizitäten „von..bis“, * für beliebig, alternativ 0..* statt *</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Assoziationen</a:t>
            </a:r>
          </a:p>
        </p:txBody>
      </p:sp>
      <p:sp>
        <p:nvSpPr>
          <p:cNvPr id="3" name="Inhaltsplatzhalter 2"/>
          <p:cNvSpPr>
            <a:spLocks noGrp="1"/>
          </p:cNvSpPr>
          <p:nvPr>
            <p:ph idx="1"/>
          </p:nvPr>
        </p:nvSpPr>
        <p:spPr/>
        <p:txBody>
          <a:bodyPr/>
          <a:lstStyle/>
          <a:p>
            <a:endParaRPr lang="de-DE" dirty="0"/>
          </a:p>
          <a:p>
            <a:endParaRPr lang="de-DE" dirty="0"/>
          </a:p>
          <a:p>
            <a:endParaRPr lang="de-DE" dirty="0"/>
          </a:p>
          <a:p>
            <a:endParaRPr lang="de-DE" dirty="0"/>
          </a:p>
          <a:p>
            <a:r>
              <a:rPr lang="de-DE" dirty="0"/>
              <a:t>Verbindung zwischen Klassen</a:t>
            </a:r>
          </a:p>
          <a:p>
            <a:r>
              <a:rPr lang="de-DE" dirty="0"/>
              <a:t>Pfeile zeigen Leserichtung und Realisierung</a:t>
            </a:r>
          </a:p>
          <a:p>
            <a:r>
              <a:rPr lang="de-DE" dirty="0"/>
              <a:t>Projekt hat private </a:t>
            </a:r>
            <a:r>
              <a:rPr lang="de-DE" dirty="0" err="1"/>
              <a:t>Exemplarvariable</a:t>
            </a:r>
            <a:r>
              <a:rPr lang="de-DE" dirty="0"/>
              <a:t> mit Namen aufgaben vom Typ Sammlung von Projektaufgaben (z. B. Set)</a:t>
            </a:r>
          </a:p>
          <a:p>
            <a:r>
              <a:rPr lang="de-DE" dirty="0"/>
              <a:t>Name „aufgaben“ erscheint typischerweise nicht nochmals im „Kasten“ der Klasse Projekt</a:t>
            </a:r>
          </a:p>
          <a:p>
            <a:r>
              <a:rPr lang="de-DE" dirty="0"/>
              <a:t>bei ersten Modellierungen Details oft weggelassen</a:t>
            </a:r>
          </a:p>
        </p:txBody>
      </p:sp>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l="427" t="11098" r="-427" b="12801"/>
          <a:stretch/>
        </p:blipFill>
        <p:spPr>
          <a:xfrm>
            <a:off x="340359" y="1052736"/>
            <a:ext cx="8434251" cy="1728000"/>
          </a:xfrm>
          <a:prstGeom prst="rect">
            <a:avLst/>
          </a:prstGeom>
        </p:spPr>
      </p:pic>
    </p:spTree>
    <p:extLst>
      <p:ext uri="{BB962C8B-B14F-4D97-AF65-F5344CB8AC3E}">
        <p14:creationId xmlns:p14="http://schemas.microsoft.com/office/powerpoint/2010/main" val="187090406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52579" name="Rectangle 2"/>
          <p:cNvSpPr>
            <a:spLocks noGrp="1" noChangeArrowheads="1"/>
          </p:cNvSpPr>
          <p:nvPr>
            <p:ph type="title"/>
          </p:nvPr>
        </p:nvSpPr>
        <p:spPr/>
        <p:txBody>
          <a:bodyPr/>
          <a:lstStyle/>
          <a:p>
            <a:pPr eaLnBrk="1" hangingPunct="1"/>
            <a:r>
              <a:rPr lang="de-DE" altLang="de-DE"/>
              <a:t>Zusammenhang Klasse und Objekt</a:t>
            </a:r>
          </a:p>
        </p:txBody>
      </p:sp>
      <p:sp>
        <p:nvSpPr>
          <p:cNvPr id="152580" name="Rectangle 3"/>
          <p:cNvSpPr>
            <a:spLocks noGrp="1" noChangeArrowheads="1"/>
          </p:cNvSpPr>
          <p:nvPr>
            <p:ph type="body" idx="1"/>
          </p:nvPr>
        </p:nvSpPr>
        <p:spPr/>
        <p:txBody>
          <a:bodyPr/>
          <a:lstStyle/>
          <a:p>
            <a:pPr eaLnBrk="1" hangingPunct="1"/>
            <a:r>
              <a:rPr lang="de-DE" altLang="de-DE" sz="2000"/>
              <a:t>Objekte lassen sich auch in der UML darstellen</a:t>
            </a:r>
          </a:p>
          <a:p>
            <a:pPr eaLnBrk="1" hangingPunct="1"/>
            <a:r>
              <a:rPr lang="de-DE" altLang="de-DE" sz="2000"/>
              <a:t>Kasten mit unterstrichenem „:&lt;Klassenname&gt;“</a:t>
            </a:r>
          </a:p>
          <a:p>
            <a:pPr eaLnBrk="1" hangingPunct="1"/>
            <a:r>
              <a:rPr lang="de-DE" altLang="de-DE" sz="2000"/>
              <a:t>vor Doppelpunkt kann Objektname stehen</a:t>
            </a:r>
          </a:p>
          <a:p>
            <a:pPr eaLnBrk="1" hangingPunct="1"/>
            <a:r>
              <a:rPr lang="de-DE" altLang="de-DE" sz="2000"/>
              <a:t>Objekte werden nicht im Klassendiagramm dargestellt</a:t>
            </a:r>
          </a:p>
        </p:txBody>
      </p:sp>
      <p:pic>
        <p:nvPicPr>
          <p:cNvPr id="152581" name="Picture 4"/>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611188" y="2743200"/>
            <a:ext cx="7875587"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6387" name="Rectangle 2"/>
          <p:cNvSpPr>
            <a:spLocks noGrp="1" noChangeArrowheads="1"/>
          </p:cNvSpPr>
          <p:nvPr>
            <p:ph type="title"/>
          </p:nvPr>
        </p:nvSpPr>
        <p:spPr/>
        <p:txBody>
          <a:bodyPr/>
          <a:lstStyle/>
          <a:p>
            <a:pPr eaLnBrk="1" hangingPunct="1"/>
            <a:r>
              <a:rPr lang="de-DE" altLang="de-DE"/>
              <a:t>Prozessbegriff</a:t>
            </a:r>
          </a:p>
        </p:txBody>
      </p:sp>
      <p:sp>
        <p:nvSpPr>
          <p:cNvPr id="16388" name="Rectangle 3"/>
          <p:cNvSpPr>
            <a:spLocks noGrp="1" noChangeArrowheads="1"/>
          </p:cNvSpPr>
          <p:nvPr>
            <p:ph type="body" idx="1"/>
          </p:nvPr>
        </p:nvSpPr>
        <p:spPr/>
        <p:txBody>
          <a:bodyPr/>
          <a:lstStyle/>
          <a:p>
            <a:pPr eaLnBrk="1" hangingPunct="1">
              <a:lnSpc>
                <a:spcPct val="90000"/>
              </a:lnSpc>
              <a:buFontTx/>
              <a:buNone/>
            </a:pPr>
            <a:r>
              <a:rPr lang="de-DE" altLang="de-DE" sz="2000"/>
              <a:t>Prozessbeschreibungen  regeln die Zusammenarbeit verschiedene Menschen (genauer Rollen), </a:t>
            </a:r>
          </a:p>
          <a:p>
            <a:pPr eaLnBrk="1" hangingPunct="1">
              <a:lnSpc>
                <a:spcPct val="90000"/>
              </a:lnSpc>
            </a:pPr>
            <a:r>
              <a:rPr lang="de-DE" altLang="ja-JP" sz="2000">
                <a:ea typeface="ＭＳ Ｐゴシック" pitchFamily="34" charset="-128"/>
              </a:rPr>
              <a:t>Was soll in diesem Schritt getan werden?</a:t>
            </a:r>
          </a:p>
          <a:p>
            <a:pPr eaLnBrk="1" hangingPunct="1">
              <a:lnSpc>
                <a:spcPct val="90000"/>
              </a:lnSpc>
            </a:pPr>
            <a:r>
              <a:rPr lang="de-DE" altLang="ja-JP" sz="2000">
                <a:ea typeface="ＭＳ Ｐゴシック" pitchFamily="34" charset="-128"/>
              </a:rPr>
              <a:t>Wer ist verantwortlich für die Durchführung des Schritts?</a:t>
            </a:r>
          </a:p>
          <a:p>
            <a:pPr eaLnBrk="1" hangingPunct="1">
              <a:lnSpc>
                <a:spcPct val="90000"/>
              </a:lnSpc>
            </a:pPr>
            <a:r>
              <a:rPr lang="de-DE" altLang="ja-JP" sz="2000">
                <a:ea typeface="ＭＳ Ｐゴシック" pitchFamily="34" charset="-128"/>
              </a:rPr>
              <a:t>Wer arbeitet in welcher Rolle in diesem Schritt mit?</a:t>
            </a:r>
          </a:p>
          <a:p>
            <a:pPr eaLnBrk="1" hangingPunct="1">
              <a:lnSpc>
                <a:spcPct val="90000"/>
              </a:lnSpc>
            </a:pPr>
            <a:r>
              <a:rPr lang="de-DE" altLang="ja-JP" sz="2000">
                <a:ea typeface="ＭＳ Ｐゴシック" pitchFamily="34" charset="-128"/>
              </a:rPr>
              <a:t>Welche Voraussetzungen müssen erfüllt sein, damit der Schritt ausgeführt werden kann?</a:t>
            </a:r>
          </a:p>
          <a:p>
            <a:pPr eaLnBrk="1" hangingPunct="1">
              <a:lnSpc>
                <a:spcPct val="90000"/>
              </a:lnSpc>
            </a:pPr>
            <a:r>
              <a:rPr lang="de-DE" altLang="ja-JP" sz="2000">
                <a:ea typeface="ＭＳ Ｐゴシック" pitchFamily="34" charset="-128"/>
              </a:rPr>
              <a:t>Welche Teilschritte werden unter welchen Randbedingungen durchgeführt?</a:t>
            </a:r>
          </a:p>
          <a:p>
            <a:pPr eaLnBrk="1" hangingPunct="1">
              <a:lnSpc>
                <a:spcPct val="90000"/>
              </a:lnSpc>
            </a:pPr>
            <a:r>
              <a:rPr lang="de-DE" altLang="ja-JP" sz="2000">
                <a:ea typeface="ＭＳ Ｐゴシック" pitchFamily="34" charset="-128"/>
              </a:rPr>
              <a:t>Welche Ergebnisse kann der Schritt abhängig von welchen Bedingungen produzieren?</a:t>
            </a:r>
          </a:p>
          <a:p>
            <a:pPr eaLnBrk="1" hangingPunct="1">
              <a:lnSpc>
                <a:spcPct val="90000"/>
              </a:lnSpc>
            </a:pPr>
            <a:r>
              <a:rPr lang="de-DE" altLang="ja-JP" sz="2000">
                <a:ea typeface="ＭＳ Ｐゴシック" pitchFamily="34" charset="-128"/>
              </a:rPr>
              <a:t>Welche Hilfsmittel werden in dem Prozessschritt benötigt?</a:t>
            </a:r>
          </a:p>
          <a:p>
            <a:pPr eaLnBrk="1" hangingPunct="1">
              <a:lnSpc>
                <a:spcPct val="90000"/>
              </a:lnSpc>
            </a:pPr>
            <a:r>
              <a:rPr lang="de-DE" altLang="ja-JP" sz="2000">
                <a:ea typeface="ＭＳ Ｐゴシック" pitchFamily="34" charset="-128"/>
              </a:rPr>
              <a:t>Welche Randbedingungen müssen berücksichtigt werden?</a:t>
            </a:r>
          </a:p>
          <a:p>
            <a:pPr eaLnBrk="1" hangingPunct="1">
              <a:lnSpc>
                <a:spcPct val="90000"/>
              </a:lnSpc>
            </a:pPr>
            <a:r>
              <a:rPr lang="de-DE" altLang="ja-JP" sz="2000">
                <a:ea typeface="ＭＳ Ｐゴシック" pitchFamily="34" charset="-128"/>
              </a:rPr>
              <a:t>Wo wird der Schritt ausgeführt? </a:t>
            </a:r>
            <a:endParaRPr lang="de-DE" altLang="de-DE" sz="2000"/>
          </a:p>
          <a:p>
            <a:pPr eaLnBrk="1" hangingPunct="1">
              <a:lnSpc>
                <a:spcPct val="90000"/>
              </a:lnSpc>
              <a:buFontTx/>
              <a:buNone/>
            </a:pPr>
            <a:r>
              <a:rPr lang="de-DE" altLang="de-DE" sz="2000"/>
              <a:t>Prozesse sind zu dokumentieren und zu pflegen</a:t>
            </a:r>
          </a:p>
          <a:p>
            <a:pPr eaLnBrk="1" hangingPunct="1">
              <a:lnSpc>
                <a:spcPct val="90000"/>
              </a:lnSpc>
            </a:pPr>
            <a:endParaRPr lang="de-DE" altLang="de-DE" sz="200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Tracing</a:t>
            </a:r>
            <a:r>
              <a:rPr lang="de-DE" dirty="0"/>
              <a:t>-Information (was wo) festhalten</a:t>
            </a:r>
          </a:p>
        </p:txBody>
      </p:sp>
      <p:pic>
        <p:nvPicPr>
          <p:cNvPr id="4" name="Picture 4"/>
          <p:cNvPicPr>
            <a:picLocks noChangeAspect="1" noChangeArrowheads="1"/>
          </p:cNvPicPr>
          <p:nvPr/>
        </p:nvPicPr>
        <p:blipFill rotWithShape="1">
          <a:blip r:embed="rId2">
            <a:lum bright="-20000" contrast="40000"/>
            <a:extLst>
              <a:ext uri="{28A0092B-C50C-407E-A947-70E740481C1C}">
                <a14:useLocalDpi xmlns:a14="http://schemas.microsoft.com/office/drawing/2010/main" val="0"/>
              </a:ext>
            </a:extLst>
          </a:blip>
          <a:srcRect l="6" r="65553"/>
          <a:stretch/>
        </p:blipFill>
        <p:spPr bwMode="auto">
          <a:xfrm>
            <a:off x="3492103" y="1066799"/>
            <a:ext cx="3096000" cy="4029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520303" y="914400"/>
            <a:ext cx="1752600" cy="4893647"/>
          </a:xfrm>
          <a:prstGeom prst="rect">
            <a:avLst/>
          </a:prstGeom>
          <a:noFill/>
        </p:spPr>
        <p:txBody>
          <a:bodyPr wrap="square" rtlCol="0">
            <a:spAutoFit/>
          </a:bodyPr>
          <a:lstStyle/>
          <a:p>
            <a:r>
              <a:rPr lang="de-DE" sz="2400" dirty="0"/>
              <a:t>A1.1</a:t>
            </a:r>
          </a:p>
          <a:p>
            <a:r>
              <a:rPr lang="de-DE" sz="2400" dirty="0"/>
              <a:t>A1.2</a:t>
            </a:r>
          </a:p>
          <a:p>
            <a:r>
              <a:rPr lang="de-DE" sz="2400" dirty="0"/>
              <a:t>A1.3</a:t>
            </a:r>
          </a:p>
          <a:p>
            <a:r>
              <a:rPr lang="de-DE" sz="2400" dirty="0"/>
              <a:t>A1.4</a:t>
            </a:r>
          </a:p>
          <a:p>
            <a:r>
              <a:rPr lang="de-DE" sz="2400" dirty="0"/>
              <a:t>A1.5</a:t>
            </a:r>
          </a:p>
          <a:p>
            <a:r>
              <a:rPr lang="de-DE" sz="2400" dirty="0"/>
              <a:t>A1.6</a:t>
            </a:r>
          </a:p>
          <a:p>
            <a:r>
              <a:rPr lang="de-DE" sz="2400" dirty="0"/>
              <a:t>A1.7</a:t>
            </a:r>
          </a:p>
          <a:p>
            <a:r>
              <a:rPr lang="de-DE" sz="2400" dirty="0"/>
              <a:t>A1.8</a:t>
            </a:r>
          </a:p>
          <a:p>
            <a:r>
              <a:rPr lang="de-DE" sz="2400" dirty="0"/>
              <a:t>A1.9</a:t>
            </a:r>
          </a:p>
          <a:p>
            <a:r>
              <a:rPr lang="de-DE" sz="2400" dirty="0"/>
              <a:t>A1.10</a:t>
            </a:r>
          </a:p>
          <a:p>
            <a:r>
              <a:rPr lang="de-DE" sz="2400" dirty="0"/>
              <a:t>A1.11</a:t>
            </a:r>
          </a:p>
          <a:p>
            <a:r>
              <a:rPr lang="de-DE" sz="2400" dirty="0"/>
              <a:t>A1.12</a:t>
            </a:r>
          </a:p>
          <a:p>
            <a:r>
              <a:rPr lang="de-DE" sz="2400" dirty="0"/>
              <a:t>A1.13</a:t>
            </a:r>
          </a:p>
        </p:txBody>
      </p:sp>
      <p:cxnSp>
        <p:nvCxnSpPr>
          <p:cNvPr id="7" name="Gerade Verbindung mit Pfeil 6"/>
          <p:cNvCxnSpPr/>
          <p:nvPr/>
        </p:nvCxnSpPr>
        <p:spPr>
          <a:xfrm>
            <a:off x="1396603" y="1066799"/>
            <a:ext cx="2171700" cy="685801"/>
          </a:xfrm>
          <a:prstGeom prst="straightConnector1">
            <a:avLst/>
          </a:prstGeom>
          <a:ln w="31750">
            <a:solidFill>
              <a:schemeClr val="bg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a:off x="1396603" y="1143000"/>
            <a:ext cx="2206869" cy="905705"/>
          </a:xfrm>
          <a:prstGeom prst="straightConnector1">
            <a:avLst/>
          </a:prstGeom>
          <a:ln w="31750">
            <a:solidFill>
              <a:schemeClr val="bg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a:off x="1396603" y="1202353"/>
            <a:ext cx="2247900" cy="1159847"/>
          </a:xfrm>
          <a:prstGeom prst="straightConnector1">
            <a:avLst/>
          </a:prstGeom>
          <a:ln w="31750">
            <a:solidFill>
              <a:schemeClr val="bg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1414187" y="1286975"/>
            <a:ext cx="2189285" cy="1380025"/>
          </a:xfrm>
          <a:prstGeom prst="straightConnector1">
            <a:avLst/>
          </a:prstGeom>
          <a:ln w="31750">
            <a:solidFill>
              <a:schemeClr val="bg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a:off x="1330451" y="1332103"/>
            <a:ext cx="2314052" cy="1712821"/>
          </a:xfrm>
          <a:prstGeom prst="straightConnector1">
            <a:avLst/>
          </a:prstGeom>
          <a:ln w="31750">
            <a:solidFill>
              <a:schemeClr val="bg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a:off x="1330451" y="2923232"/>
            <a:ext cx="2321169" cy="457201"/>
          </a:xfrm>
          <a:prstGeom prst="straightConnector1">
            <a:avLst/>
          </a:prstGeom>
          <a:ln w="31750">
            <a:solidFill>
              <a:schemeClr val="bg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a:off x="1330451" y="2971800"/>
            <a:ext cx="2314052" cy="762000"/>
          </a:xfrm>
          <a:prstGeom prst="straightConnector1">
            <a:avLst/>
          </a:prstGeom>
          <a:ln w="31750">
            <a:solidFill>
              <a:schemeClr val="bg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a:off x="1330451" y="3044924"/>
            <a:ext cx="2321169" cy="1069876"/>
          </a:xfrm>
          <a:prstGeom prst="straightConnector1">
            <a:avLst/>
          </a:prstGeom>
          <a:ln w="31750">
            <a:solidFill>
              <a:schemeClr val="bg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a:off x="1323334" y="3276600"/>
            <a:ext cx="2321169" cy="1069876"/>
          </a:xfrm>
          <a:prstGeom prst="straightConnector1">
            <a:avLst/>
          </a:prstGeom>
          <a:ln w="31750">
            <a:solidFill>
              <a:schemeClr val="bg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a:off x="1323334" y="3352800"/>
            <a:ext cx="2321169" cy="1336792"/>
          </a:xfrm>
          <a:prstGeom prst="straightConnector1">
            <a:avLst/>
          </a:prstGeom>
          <a:ln w="31750">
            <a:solidFill>
              <a:schemeClr val="bg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a:endCxn id="13" idx="0"/>
          </p:cNvCxnSpPr>
          <p:nvPr/>
        </p:nvCxnSpPr>
        <p:spPr>
          <a:xfrm flipH="1">
            <a:off x="7738234" y="1405537"/>
            <a:ext cx="7043" cy="655708"/>
          </a:xfrm>
          <a:prstGeom prst="straightConnector1">
            <a:avLst/>
          </a:prstGeom>
          <a:ln w="31750">
            <a:solidFill>
              <a:schemeClr val="bg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a:off x="6577650" y="2474746"/>
            <a:ext cx="1791253" cy="0"/>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a:off x="6577650" y="1178577"/>
            <a:ext cx="6969" cy="3825434"/>
          </a:xfrm>
          <a:prstGeom prst="straightConnector1">
            <a:avLst/>
          </a:prstGeom>
          <a:ln w="317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7094468" y="2061245"/>
            <a:ext cx="1287532" cy="923330"/>
          </a:xfrm>
          <a:prstGeom prst="rect">
            <a:avLst/>
          </a:prstGeom>
          <a:noFill/>
        </p:spPr>
        <p:txBody>
          <a:bodyPr wrap="none" rtlCol="0">
            <a:spAutoFit/>
          </a:bodyPr>
          <a:lstStyle/>
          <a:p>
            <a:r>
              <a:rPr lang="de-DE" b="1" dirty="0">
                <a:latin typeface="Arial" panose="020B0604020202020204" pitchFamily="34" charset="0"/>
                <a:cs typeface="Arial" panose="020B0604020202020204" pitchFamily="34" charset="0"/>
              </a:rPr>
              <a:t>-aufgaben</a:t>
            </a:r>
          </a:p>
          <a:p>
            <a:endParaRPr lang="de-DE" b="1" dirty="0">
              <a:latin typeface="Arial" panose="020B0604020202020204" pitchFamily="34" charset="0"/>
              <a:cs typeface="Arial" panose="020B0604020202020204" pitchFamily="34" charset="0"/>
            </a:endParaRPr>
          </a:p>
          <a:p>
            <a:pPr algn="r"/>
            <a:r>
              <a:rPr lang="de-DE" b="1" dirty="0">
                <a:latin typeface="Arial" panose="020B0604020202020204" pitchFamily="34" charset="0"/>
                <a:cs typeface="Arial" panose="020B0604020202020204" pitchFamily="34" charset="0"/>
              </a:rPr>
              <a:t>*</a:t>
            </a:r>
          </a:p>
        </p:txBody>
      </p:sp>
      <p:cxnSp>
        <p:nvCxnSpPr>
          <p:cNvPr id="23" name="Gerade Verbindung mit Pfeil 22"/>
          <p:cNvCxnSpPr/>
          <p:nvPr/>
        </p:nvCxnSpPr>
        <p:spPr>
          <a:xfrm>
            <a:off x="1396603" y="990600"/>
            <a:ext cx="2255017" cy="341503"/>
          </a:xfrm>
          <a:prstGeom prst="straightConnector1">
            <a:avLst/>
          </a:prstGeom>
          <a:ln w="31750">
            <a:solidFill>
              <a:schemeClr val="bg2"/>
            </a:solidFill>
            <a:tailEnd type="arrow" w="lg" len="lg"/>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7360585" y="944668"/>
            <a:ext cx="893435" cy="461665"/>
          </a:xfrm>
          <a:prstGeom prst="rect">
            <a:avLst/>
          </a:prstGeom>
          <a:noFill/>
        </p:spPr>
        <p:txBody>
          <a:bodyPr wrap="square" rtlCol="0">
            <a:spAutoFit/>
          </a:bodyPr>
          <a:lstStyle/>
          <a:p>
            <a:r>
              <a:rPr lang="de-DE" sz="2400" dirty="0"/>
              <a:t>A1.7</a:t>
            </a:r>
          </a:p>
        </p:txBody>
      </p:sp>
      <p:sp>
        <p:nvSpPr>
          <p:cNvPr id="24" name="Inhaltsplatzhalter 2"/>
          <p:cNvSpPr txBox="1">
            <a:spLocks/>
          </p:cNvSpPr>
          <p:nvPr/>
        </p:nvSpPr>
        <p:spPr bwMode="auto">
          <a:xfrm>
            <a:off x="1475656" y="5088633"/>
            <a:ext cx="7560840" cy="1040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r>
              <a:rPr lang="de-DE" kern="0" dirty="0"/>
              <a:t>Zuordnung welche Anforderung wie (ganz, teilweise) in welchen UML-Elementen umgesetzt</a:t>
            </a:r>
          </a:p>
          <a:p>
            <a:r>
              <a:rPr lang="de-DE" kern="0" dirty="0"/>
              <a:t>(besser in einem Tool oder Text)</a:t>
            </a:r>
          </a:p>
          <a:p>
            <a:endParaRPr lang="de-DE" kern="0" dirty="0"/>
          </a:p>
        </p:txBody>
      </p:sp>
    </p:spTree>
    <p:extLst>
      <p:ext uri="{BB962C8B-B14F-4D97-AF65-F5344CB8AC3E}">
        <p14:creationId xmlns:p14="http://schemas.microsoft.com/office/powerpoint/2010/main" val="325491277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pic>
        <p:nvPicPr>
          <p:cNvPr id="153603" name="Picture 8" descr="Kap06VariantenVonAssoziationen"/>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l="18437" b="4395"/>
          <a:stretch>
            <a:fillRect/>
          </a:stretch>
        </p:blipFill>
        <p:spPr bwMode="auto">
          <a:xfrm>
            <a:off x="4800600" y="1700213"/>
            <a:ext cx="3748088"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4" name="Picture 7"/>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r="50626"/>
          <a:stretch>
            <a:fillRect/>
          </a:stretch>
        </p:blipFill>
        <p:spPr bwMode="auto">
          <a:xfrm>
            <a:off x="611188" y="2163763"/>
            <a:ext cx="3946525" cy="418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05" name="Rectangle 2"/>
          <p:cNvSpPr>
            <a:spLocks noGrp="1" noChangeArrowheads="1"/>
          </p:cNvSpPr>
          <p:nvPr>
            <p:ph type="title"/>
          </p:nvPr>
        </p:nvSpPr>
        <p:spPr/>
        <p:txBody>
          <a:bodyPr/>
          <a:lstStyle/>
          <a:p>
            <a:pPr eaLnBrk="1" hangingPunct="1"/>
            <a:r>
              <a:rPr lang="de-DE" altLang="de-DE"/>
              <a:t>UML unterstützt iteratives Vorgehen</a:t>
            </a:r>
          </a:p>
        </p:txBody>
      </p:sp>
      <p:sp>
        <p:nvSpPr>
          <p:cNvPr id="153606" name="Rectangle 3"/>
          <p:cNvSpPr>
            <a:spLocks noGrp="1" noChangeArrowheads="1"/>
          </p:cNvSpPr>
          <p:nvPr>
            <p:ph type="body" idx="1"/>
          </p:nvPr>
        </p:nvSpPr>
        <p:spPr>
          <a:xfrm>
            <a:off x="468313" y="1052513"/>
            <a:ext cx="8229600" cy="5184775"/>
          </a:xfrm>
        </p:spPr>
        <p:txBody>
          <a:bodyPr/>
          <a:lstStyle/>
          <a:p>
            <a:pPr eaLnBrk="1" hangingPunct="1">
              <a:lnSpc>
                <a:spcPct val="90000"/>
              </a:lnSpc>
            </a:pPr>
            <a:r>
              <a:rPr lang="de-DE" altLang="de-DE" sz="2000"/>
              <a:t>UML-Teile weggelassen bzw. ausblenden, abhängig von notwendigen bzw. vorhandenen Teilinformationen</a:t>
            </a:r>
          </a:p>
          <a:p>
            <a:pPr eaLnBrk="1" hangingPunct="1">
              <a:lnSpc>
                <a:spcPct val="90000"/>
              </a:lnSpc>
            </a:pPr>
            <a:r>
              <a:rPr lang="de-DE" altLang="de-DE" sz="2000"/>
              <a:t>Je implementierungsnäher desto detaillierter</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54627" name="Rectangle 2"/>
          <p:cNvSpPr>
            <a:spLocks noGrp="1" noChangeArrowheads="1"/>
          </p:cNvSpPr>
          <p:nvPr>
            <p:ph type="title"/>
          </p:nvPr>
        </p:nvSpPr>
        <p:spPr/>
        <p:txBody>
          <a:bodyPr/>
          <a:lstStyle/>
          <a:p>
            <a:pPr eaLnBrk="1" hangingPunct="1"/>
            <a:r>
              <a:rPr lang="de-DE" altLang="de-DE"/>
              <a:t>Zweite Iteration: Methoden suchen</a:t>
            </a:r>
          </a:p>
        </p:txBody>
      </p:sp>
      <p:sp>
        <p:nvSpPr>
          <p:cNvPr id="154628" name="Rectangle 3"/>
          <p:cNvSpPr>
            <a:spLocks noGrp="1" noChangeArrowheads="1"/>
          </p:cNvSpPr>
          <p:nvPr>
            <p:ph type="body" idx="1"/>
          </p:nvPr>
        </p:nvSpPr>
        <p:spPr>
          <a:xfrm>
            <a:off x="457200" y="1341438"/>
            <a:ext cx="8229600" cy="5256212"/>
          </a:xfrm>
        </p:spPr>
        <p:txBody>
          <a:bodyPr/>
          <a:lstStyle/>
          <a:p>
            <a:pPr eaLnBrk="1" hangingPunct="1"/>
            <a:r>
              <a:rPr lang="de-DE" altLang="de-DE" sz="2000"/>
              <a:t>Methoden stehen für Funktionalität, die ein Objekt anbietet; typisch: Zustand (d. h.) Exemplarvariable ändern, Ergebnis basierend auf Exemplarvariablen berechnen</a:t>
            </a:r>
          </a:p>
          <a:p>
            <a:pPr eaLnBrk="1" hangingPunct="1"/>
            <a:r>
              <a:rPr lang="de-DE" altLang="de-DE" sz="2000"/>
              <a:t>Ansatz 1: Analysiere Verben im Text</a:t>
            </a:r>
          </a:p>
          <a:p>
            <a:pPr eaLnBrk="1" hangingPunct="1"/>
            <a:r>
              <a:rPr lang="de-DE" altLang="de-DE" sz="2000"/>
              <a:t>Ansatz 2: Aus Use Cases lässt sich häufig eine Steuerungsklasse (Koordinationsklasse) ableiten</a:t>
            </a:r>
          </a:p>
          <a:p>
            <a:pPr eaLnBrk="1" hangingPunct="1"/>
            <a:r>
              <a:rPr lang="de-DE" altLang="de-DE" sz="2000"/>
              <a:t>folgende Anforderungen an die Klassenformulierung müssen beachtet werden:</a:t>
            </a:r>
          </a:p>
          <a:p>
            <a:pPr lvl="1" eaLnBrk="1" hangingPunct="1"/>
            <a:r>
              <a:rPr lang="de-DE" altLang="de-DE" sz="2000"/>
              <a:t>Klassen übernehmen jeweils eine Aufgabe und besitzen genau die zur Durchführung benötigten Methoden und die für die Methoden benötigten Exemplarvariablen</a:t>
            </a:r>
          </a:p>
          <a:p>
            <a:pPr lvl="1" eaLnBrk="1" hangingPunct="1"/>
            <a:r>
              <a:rPr lang="de-DE" altLang="de-DE" sz="2000"/>
              <a:t>Klassen sollen möglichst wenig andere Klassen kennen, wodurch die Schnittstellenanzahl gering gehalten wird</a:t>
            </a:r>
          </a:p>
          <a:p>
            <a:pPr eaLnBrk="1" hangingPunct="1"/>
            <a:r>
              <a:rPr lang="de-DE" altLang="de-DE" sz="2000"/>
              <a:t>(Hinweis: unser Beispiel ist datenlastig, deshalb wenige Methoden)</a:t>
            </a:r>
          </a:p>
        </p:txBody>
      </p:sp>
      <p:sp>
        <p:nvSpPr>
          <p:cNvPr id="154629"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5.3</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55651" name="Rectangle 2"/>
          <p:cNvSpPr>
            <a:spLocks noGrp="1" noChangeArrowheads="1"/>
          </p:cNvSpPr>
          <p:nvPr>
            <p:ph type="title"/>
          </p:nvPr>
        </p:nvSpPr>
        <p:spPr/>
        <p:txBody>
          <a:bodyPr/>
          <a:lstStyle/>
          <a:p>
            <a:pPr eaLnBrk="1" hangingPunct="1"/>
            <a:r>
              <a:rPr lang="de-DE" altLang="de-DE"/>
              <a:t>zweite Analyse der Anforderungen (1/5)</a:t>
            </a:r>
          </a:p>
        </p:txBody>
      </p:sp>
      <p:sp>
        <p:nvSpPr>
          <p:cNvPr id="155652" name="Rectangle 3"/>
          <p:cNvSpPr>
            <a:spLocks noGrp="1" noChangeArrowheads="1"/>
          </p:cNvSpPr>
          <p:nvPr>
            <p:ph type="body" idx="1"/>
          </p:nvPr>
        </p:nvSpPr>
        <p:spPr/>
        <p:txBody>
          <a:bodyPr/>
          <a:lstStyle/>
          <a:p>
            <a:pPr eaLnBrk="1" hangingPunct="1">
              <a:lnSpc>
                <a:spcPct val="80000"/>
              </a:lnSpc>
            </a:pPr>
            <a:r>
              <a:rPr lang="de-DE" altLang="de-DE" sz="2000" dirty="0" err="1"/>
              <a:t>get</a:t>
            </a:r>
            <a:r>
              <a:rPr lang="de-DE" altLang="de-DE" sz="2000" dirty="0"/>
              <a:t>- und </a:t>
            </a:r>
            <a:r>
              <a:rPr lang="de-DE" altLang="de-DE" sz="2000" dirty="0" err="1"/>
              <a:t>set</a:t>
            </a:r>
            <a:r>
              <a:rPr lang="de-DE" altLang="de-DE" sz="2000" dirty="0"/>
              <a:t>-Methoden werden gerne im Modell weggelassen, für </a:t>
            </a:r>
            <a:r>
              <a:rPr lang="de-DE" altLang="de-DE" sz="2000" dirty="0" err="1"/>
              <a:t>Exemplarvariable</a:t>
            </a:r>
            <a:r>
              <a:rPr lang="de-DE" altLang="de-DE" sz="2000" dirty="0"/>
              <a:t> x:Typ in Java</a:t>
            </a:r>
          </a:p>
          <a:p>
            <a:pPr lvl="2" eaLnBrk="1" hangingPunct="1">
              <a:lnSpc>
                <a:spcPct val="80000"/>
              </a:lnSpc>
              <a:buFontTx/>
              <a:buNone/>
            </a:pPr>
            <a:r>
              <a:rPr lang="de-DE" altLang="de-DE" sz="2000" dirty="0">
                <a:latin typeface="Consolas" panose="020B0609020204030204" pitchFamily="49" charset="0"/>
              </a:rPr>
              <a:t>public Typ </a:t>
            </a:r>
            <a:r>
              <a:rPr lang="de-DE" altLang="de-DE" sz="2000" dirty="0" err="1">
                <a:latin typeface="Consolas" panose="020B0609020204030204" pitchFamily="49" charset="0"/>
              </a:rPr>
              <a:t>getX</a:t>
            </a:r>
            <a:r>
              <a:rPr lang="de-DE" altLang="de-DE" sz="2000" dirty="0">
                <a:latin typeface="Consolas" panose="020B0609020204030204" pitchFamily="49" charset="0"/>
              </a:rPr>
              <a:t>() {</a:t>
            </a:r>
            <a:r>
              <a:rPr lang="de-DE" altLang="de-DE" sz="2000" dirty="0" err="1">
                <a:latin typeface="Consolas" panose="020B0609020204030204" pitchFamily="49" charset="0"/>
              </a:rPr>
              <a:t>return</a:t>
            </a:r>
            <a:r>
              <a:rPr lang="de-DE" altLang="de-DE" sz="2000" dirty="0">
                <a:latin typeface="Consolas" panose="020B0609020204030204" pitchFamily="49" charset="0"/>
              </a:rPr>
              <a:t> x;}</a:t>
            </a:r>
          </a:p>
          <a:p>
            <a:pPr lvl="2" eaLnBrk="1" hangingPunct="1">
              <a:lnSpc>
                <a:spcPct val="80000"/>
              </a:lnSpc>
              <a:buFontTx/>
              <a:buNone/>
            </a:pPr>
            <a:r>
              <a:rPr lang="de-DE" altLang="de-DE" sz="2000" dirty="0">
                <a:latin typeface="Consolas" panose="020B0609020204030204" pitchFamily="49" charset="0"/>
              </a:rPr>
              <a:t>public void </a:t>
            </a:r>
            <a:r>
              <a:rPr lang="de-DE" altLang="de-DE" sz="2000" dirty="0" err="1">
                <a:latin typeface="Consolas" panose="020B0609020204030204" pitchFamily="49" charset="0"/>
              </a:rPr>
              <a:t>setX</a:t>
            </a:r>
            <a:r>
              <a:rPr lang="de-DE" altLang="de-DE" sz="2000" dirty="0">
                <a:latin typeface="Consolas" panose="020B0609020204030204" pitchFamily="49" charset="0"/>
              </a:rPr>
              <a:t>(Typ x){</a:t>
            </a:r>
            <a:r>
              <a:rPr lang="de-DE" altLang="de-DE" sz="2000" dirty="0" err="1">
                <a:latin typeface="Consolas" panose="020B0609020204030204" pitchFamily="49" charset="0"/>
              </a:rPr>
              <a:t>this.x</a:t>
            </a:r>
            <a:r>
              <a:rPr lang="de-DE" altLang="de-DE" sz="2000" dirty="0">
                <a:latin typeface="Consolas" panose="020B0609020204030204" pitchFamily="49" charset="0"/>
              </a:rPr>
              <a:t>=x;}</a:t>
            </a:r>
          </a:p>
          <a:p>
            <a:pPr eaLnBrk="1" hangingPunct="1">
              <a:lnSpc>
                <a:spcPct val="80000"/>
              </a:lnSpc>
              <a:buFontTx/>
              <a:buNone/>
            </a:pPr>
            <a:r>
              <a:rPr lang="de-DE" altLang="de-DE" sz="2000" dirty="0"/>
              <a:t>A1.1: In der Projektbearbeitung muss das System dem Nutzer die Möglichkeit bieten, ein neues Projekt mit Projektausgangsdaten anzulegen.</a:t>
            </a:r>
          </a:p>
          <a:p>
            <a:pPr eaLnBrk="1" hangingPunct="1">
              <a:lnSpc>
                <a:spcPct val="80000"/>
              </a:lnSpc>
            </a:pPr>
            <a:r>
              <a:rPr lang="de-DE" altLang="de-DE" sz="2000" dirty="0"/>
              <a:t>Konstruktoren werden nur genannt, wenn besondere Arten gefordert werden. Wird kein Konstruktor explizit genannt, wird davon ausgegangen, dass ein Default-Konstruktor ohne Parameter zur Verfügung steht.</a:t>
            </a:r>
          </a:p>
          <a:p>
            <a:pPr lvl="1" eaLnBrk="1" hangingPunct="1">
              <a:lnSpc>
                <a:spcPct val="80000"/>
              </a:lnSpc>
              <a:buFontTx/>
              <a:buNone/>
            </a:pPr>
            <a:r>
              <a:rPr lang="de-DE" altLang="de-DE" sz="2000" dirty="0"/>
              <a:t>hier: Projekt(String, Datum, Datum, int) </a:t>
            </a:r>
          </a:p>
          <a:p>
            <a:pPr eaLnBrk="1" hangingPunct="1">
              <a:lnSpc>
                <a:spcPct val="80000"/>
              </a:lnSpc>
              <a:buFontTx/>
              <a:buNone/>
            </a:pPr>
            <a:r>
              <a:rPr lang="de-DE" altLang="de-DE" sz="2000" dirty="0"/>
              <a:t>A1.2: Nach Abschluss der Eingabe (mit „Return“-Taste oder Bestätigungsknopf) bei der Bearbeitung von Daten muss das System neu eingegebene Daten in seine permanente Datenhaltung übernehmen.</a:t>
            </a:r>
          </a:p>
          <a:p>
            <a:pPr eaLnBrk="1" hangingPunct="1">
              <a:lnSpc>
                <a:spcPct val="80000"/>
              </a:lnSpc>
            </a:pPr>
            <a:r>
              <a:rPr lang="de-DE" altLang="de-DE" sz="2000" dirty="0"/>
              <a:t>Hier steckt nur eine verstecke Anforderung an die Benutzung dahinter, als Funktionalität wird nur </a:t>
            </a:r>
            <a:r>
              <a:rPr lang="de-DE" altLang="de-DE" sz="2000" dirty="0" err="1"/>
              <a:t>set</a:t>
            </a:r>
            <a:r>
              <a:rPr lang="de-DE" altLang="de-DE" sz="2000" dirty="0"/>
              <a:t>... gefordert. Datenhaltung wird später geklärt.</a:t>
            </a:r>
          </a:p>
          <a:p>
            <a:pPr eaLnBrk="1" hangingPunct="1">
              <a:lnSpc>
                <a:spcPct val="80000"/>
              </a:lnSpc>
            </a:pPr>
            <a:endParaRPr lang="de-DE" altLang="de-DE" sz="2000"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56675" name="Rectangle 2"/>
          <p:cNvSpPr>
            <a:spLocks noGrp="1" noChangeArrowheads="1"/>
          </p:cNvSpPr>
          <p:nvPr>
            <p:ph type="title"/>
          </p:nvPr>
        </p:nvSpPr>
        <p:spPr/>
        <p:txBody>
          <a:bodyPr/>
          <a:lstStyle/>
          <a:p>
            <a:pPr eaLnBrk="1" hangingPunct="1"/>
            <a:r>
              <a:rPr lang="de-DE" altLang="de-DE"/>
              <a:t>zweite Analyse der Anforderungen (2/5)</a:t>
            </a:r>
          </a:p>
        </p:txBody>
      </p:sp>
      <p:sp>
        <p:nvSpPr>
          <p:cNvPr id="156676" name="Rectangle 3"/>
          <p:cNvSpPr>
            <a:spLocks noGrp="1" noChangeArrowheads="1"/>
          </p:cNvSpPr>
          <p:nvPr>
            <p:ph type="body" idx="1"/>
          </p:nvPr>
        </p:nvSpPr>
        <p:spPr/>
        <p:txBody>
          <a:bodyPr/>
          <a:lstStyle/>
          <a:p>
            <a:pPr eaLnBrk="1" hangingPunct="1">
              <a:lnSpc>
                <a:spcPct val="80000"/>
              </a:lnSpc>
              <a:buFontTx/>
              <a:buNone/>
            </a:pPr>
            <a:r>
              <a:rPr lang="de-DE" altLang="de-DE" sz="2000"/>
              <a:t>A1.3: In der Projektbearbeitung muss das System die Möglichkeit bieten, jedes Projekt auszuwählen.</a:t>
            </a:r>
          </a:p>
          <a:p>
            <a:pPr eaLnBrk="1" hangingPunct="1">
              <a:lnSpc>
                <a:spcPct val="80000"/>
              </a:lnSpc>
            </a:pPr>
            <a:r>
              <a:rPr lang="de-DE" altLang="de-DE" sz="2000"/>
              <a:t>Steuerungsklasse Projektverwaltung </a:t>
            </a:r>
          </a:p>
          <a:p>
            <a:pPr eaLnBrk="1" hangingPunct="1">
              <a:lnSpc>
                <a:spcPct val="80000"/>
              </a:lnSpc>
            </a:pPr>
            <a:r>
              <a:rPr lang="de-DE" altLang="de-DE" sz="2000"/>
              <a:t>Exemplarvariablen: alle Projekte und selektiertes Projekt </a:t>
            </a:r>
          </a:p>
          <a:p>
            <a:pPr eaLnBrk="1" hangingPunct="1">
              <a:lnSpc>
                <a:spcPct val="80000"/>
              </a:lnSpc>
            </a:pPr>
            <a:r>
              <a:rPr lang="de-DE" altLang="de-DE" sz="2000"/>
              <a:t>Projektauswahl ist set-Methode</a:t>
            </a:r>
          </a:p>
          <a:p>
            <a:pPr eaLnBrk="1" hangingPunct="1">
              <a:lnSpc>
                <a:spcPct val="80000"/>
              </a:lnSpc>
              <a:buFontTx/>
              <a:buNone/>
            </a:pPr>
            <a:r>
              <a:rPr lang="de-DE" altLang="de-DE" sz="2000"/>
              <a:t>A1.4: Nach der Projektauswahl muss das System dem Nutzer die Möglichkeit bieten, für existierende Projekte neue Teilprojekte anzulegen.</a:t>
            </a:r>
          </a:p>
          <a:p>
            <a:pPr eaLnBrk="1" hangingPunct="1">
              <a:lnSpc>
                <a:spcPct val="80000"/>
              </a:lnSpc>
            </a:pPr>
            <a:r>
              <a:rPr lang="de-DE" altLang="de-DE" sz="2000"/>
              <a:t>Wie bei Mengen von Werten üblich, wird meistens eine add- und eine delete-Methode gefordert. In diesem Fall nur teilprojektHinzufuegen(Projekt): void</a:t>
            </a:r>
          </a:p>
          <a:p>
            <a:pPr eaLnBrk="1" hangingPunct="1">
              <a:lnSpc>
                <a:spcPct val="80000"/>
              </a:lnSpc>
              <a:buFontTx/>
              <a:buNone/>
            </a:pPr>
            <a:r>
              <a:rPr lang="de-DE" altLang="de-DE" sz="2000"/>
              <a:t>A1.7: Nach der Projektauswahl muss das System dem Nutzer die Möglichkeit bieten, neue Projektaufgaben mit dem Aufgabennamen, dem geplanten Start- und Endtermin, dem Arbeitsanteil des Mitarbeiters und dem geplanten Aufwand zu definieren.</a:t>
            </a:r>
          </a:p>
          <a:p>
            <a:pPr eaLnBrk="1" hangingPunct="1">
              <a:lnSpc>
                <a:spcPct val="80000"/>
              </a:lnSpc>
            </a:pPr>
            <a:r>
              <a:rPr lang="de-DE" altLang="de-DE" sz="2000"/>
              <a:t>Projekt hat Methode aufgabeHinzufuegen(Projektaufgabe): void</a:t>
            </a:r>
          </a:p>
          <a:p>
            <a:pPr eaLnBrk="1" hangingPunct="1">
              <a:lnSpc>
                <a:spcPct val="80000"/>
              </a:lnSpc>
            </a:pPr>
            <a:r>
              <a:rPr lang="de-DE" altLang="de-DE" sz="2000"/>
              <a:t>Konstruktor Aufgabe(String, Datum, Datum, int, int)</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57699" name="Rectangle 2"/>
          <p:cNvSpPr>
            <a:spLocks noGrp="1" noChangeArrowheads="1"/>
          </p:cNvSpPr>
          <p:nvPr>
            <p:ph type="title"/>
          </p:nvPr>
        </p:nvSpPr>
        <p:spPr/>
        <p:txBody>
          <a:bodyPr/>
          <a:lstStyle/>
          <a:p>
            <a:pPr eaLnBrk="1" hangingPunct="1"/>
            <a:r>
              <a:rPr lang="de-DE" altLang="de-DE"/>
              <a:t>zweite Analyse der Anforderungen (3/5)</a:t>
            </a:r>
          </a:p>
        </p:txBody>
      </p:sp>
      <p:sp>
        <p:nvSpPr>
          <p:cNvPr id="157700" name="Rectangle 3"/>
          <p:cNvSpPr>
            <a:spLocks noGrp="1" noChangeArrowheads="1"/>
          </p:cNvSpPr>
          <p:nvPr>
            <p:ph type="body" idx="1"/>
          </p:nvPr>
        </p:nvSpPr>
        <p:spPr/>
        <p:txBody>
          <a:bodyPr/>
          <a:lstStyle/>
          <a:p>
            <a:pPr eaLnBrk="1" hangingPunct="1">
              <a:buFontTx/>
              <a:buNone/>
            </a:pPr>
            <a:r>
              <a:rPr lang="de-DE" altLang="de-DE" sz="2000"/>
              <a:t>Glossar Aufwand: ... Der Aufwand von Projekten berechnet sich aus den Aufwänden der jeweiligen Teilprojekte und Projektaufgaben.</a:t>
            </a:r>
          </a:p>
          <a:p>
            <a:pPr eaLnBrk="1" hangingPunct="1"/>
            <a:r>
              <a:rPr lang="de-DE" altLang="de-DE" sz="2000"/>
              <a:t>hier „versteckt“ sich die Funktionalität, dass für Projekte der aktuelle Aufwand berechnet werden soll:  realenAufwandBerechnen(): int</a:t>
            </a:r>
          </a:p>
          <a:p>
            <a:pPr eaLnBrk="1" hangingPunct="1"/>
            <a:r>
              <a:rPr lang="de-DE" altLang="de-DE" sz="2000"/>
              <a:t>analog:  fertigstellungsgradBerechnen(): double</a:t>
            </a:r>
          </a:p>
          <a:p>
            <a:pPr eaLnBrk="1" hangingPunct="1">
              <a:buFontTx/>
              <a:buNone/>
            </a:pPr>
            <a:r>
              <a:rPr lang="de-DE" altLang="de-DE" sz="2000"/>
              <a:t>A1.8: Nach der Projektauswahl muss das System dem Nutzer die Möglichkeit bieten, Projektaufgaben zu selektieren.</a:t>
            </a:r>
          </a:p>
          <a:p>
            <a:pPr eaLnBrk="1" hangingPunct="1"/>
            <a:r>
              <a:rPr lang="de-DE" altLang="de-DE" sz="2000"/>
              <a:t>Projekt hat Exemplarvariable selektierteAufgabe [erster Ansatz, wichtig nur vollständiges Modell]</a:t>
            </a:r>
          </a:p>
          <a:p>
            <a:pPr eaLnBrk="1" hangingPunct="1">
              <a:buFontTx/>
              <a:buNone/>
            </a:pPr>
            <a:r>
              <a:rPr lang="de-DE" altLang="de-DE" sz="2000"/>
              <a:t>A1.10: Nach der Projektauswahl muss das System dem Nutzer die Möglichkeit bieten, (Teil-)Projekte anzugeben, von deren Fertigstellung das Projekt abhängig ist.</a:t>
            </a:r>
          </a:p>
          <a:p>
            <a:pPr eaLnBrk="1" hangingPunct="1"/>
            <a:r>
              <a:rPr lang="de-DE" altLang="de-DE" sz="2000"/>
              <a:t>Projekt hat vorgaengerHinzufuegen(Projekt): void</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58723" name="Rectangle 2"/>
          <p:cNvSpPr>
            <a:spLocks noGrp="1" noChangeArrowheads="1"/>
          </p:cNvSpPr>
          <p:nvPr>
            <p:ph type="title"/>
          </p:nvPr>
        </p:nvSpPr>
        <p:spPr/>
        <p:txBody>
          <a:bodyPr/>
          <a:lstStyle/>
          <a:p>
            <a:pPr eaLnBrk="1" hangingPunct="1"/>
            <a:r>
              <a:rPr lang="de-DE" altLang="de-DE"/>
              <a:t>zweite Analyse der Anforderungen (4/5)</a:t>
            </a:r>
          </a:p>
        </p:txBody>
      </p:sp>
      <p:sp>
        <p:nvSpPr>
          <p:cNvPr id="158724" name="Rectangle 3"/>
          <p:cNvSpPr>
            <a:spLocks noGrp="1" noChangeArrowheads="1"/>
          </p:cNvSpPr>
          <p:nvPr>
            <p:ph type="body" idx="1"/>
          </p:nvPr>
        </p:nvSpPr>
        <p:spPr/>
        <p:txBody>
          <a:bodyPr/>
          <a:lstStyle/>
          <a:p>
            <a:pPr eaLnBrk="1" hangingPunct="1">
              <a:lnSpc>
                <a:spcPct val="90000"/>
              </a:lnSpc>
              <a:buFontTx/>
              <a:buNone/>
            </a:pPr>
            <a:r>
              <a:rPr lang="de-DE" altLang="de-DE" sz="2000"/>
              <a:t>A1.11: Nach der Eingabe eines neuen Teilprojekts oder einer neuen Projektaufgabe und nach der Aktualisierung des Aufwandes eines Teilprojekts oder einer neuen Projektaufgabe überprüft das System die Aufwandsangaben auf Plausibilität.</a:t>
            </a:r>
          </a:p>
          <a:p>
            <a:pPr eaLnBrk="1" hangingPunct="1">
              <a:lnSpc>
                <a:spcPct val="90000"/>
              </a:lnSpc>
            </a:pPr>
            <a:r>
              <a:rPr lang="de-DE" altLang="de-DE" sz="2000"/>
              <a:t>folgt, dass Teilprojekt die Möglichkeit haben muss, festzustellen, zu welchem (Teil-)Projekt es gehört. </a:t>
            </a:r>
          </a:p>
          <a:p>
            <a:pPr eaLnBrk="1" hangingPunct="1">
              <a:lnSpc>
                <a:spcPct val="90000"/>
              </a:lnSpc>
            </a:pPr>
            <a:r>
              <a:rPr lang="de-DE" altLang="de-DE" sz="2000"/>
              <a:t>eine Lösung: in angegebener Assoziation, mit der Teilprojekte festgehalten werden, ist diese Information bereits in der Multiplizität 0..1 enthalten,   es wird Rollenname zur Veranschaulichung ergänzt.</a:t>
            </a:r>
          </a:p>
          <a:p>
            <a:pPr eaLnBrk="1" hangingPunct="1">
              <a:lnSpc>
                <a:spcPct val="90000"/>
              </a:lnSpc>
            </a:pPr>
            <a:r>
              <a:rPr lang="de-DE" altLang="de-DE" sz="2000"/>
              <a:t>(Ansatz: Durch die Angabe von Rollennamen wird ersichtlich, in welche Richtung Assoziationen navigierbar sein müssen)</a:t>
            </a:r>
          </a:p>
          <a:p>
            <a:pPr eaLnBrk="1" hangingPunct="1">
              <a:lnSpc>
                <a:spcPct val="90000"/>
              </a:lnSpc>
            </a:pPr>
            <a:r>
              <a:rPr lang="de-DE" altLang="de-DE" sz="2000"/>
              <a:t>Projekt: aufwandsaenderungPruefen(neuerAufwand: int): bool </a:t>
            </a:r>
          </a:p>
          <a:p>
            <a:pPr eaLnBrk="1" hangingPunct="1">
              <a:lnSpc>
                <a:spcPct val="90000"/>
              </a:lnSpc>
            </a:pPr>
            <a:r>
              <a:rPr lang="de-DE" altLang="de-DE" sz="2000"/>
              <a:t>Projektaufwand: zugeordneter Aufwand (geplanter Aufwand) minus  verteilter Aufwand, also: verteilterAufwand():int</a:t>
            </a:r>
          </a:p>
          <a:p>
            <a:pPr eaLnBrk="1" hangingPunct="1">
              <a:lnSpc>
                <a:spcPct val="90000"/>
              </a:lnSpc>
            </a:pPr>
            <a:r>
              <a:rPr lang="de-DE" altLang="de-DE" sz="2000"/>
              <a:t>Für Projekte auch:</a:t>
            </a:r>
          </a:p>
          <a:p>
            <a:pPr eaLnBrk="1" hangingPunct="1">
              <a:lnSpc>
                <a:spcPct val="90000"/>
              </a:lnSpc>
              <a:buFontTx/>
              <a:buNone/>
            </a:pPr>
            <a:r>
              <a:rPr lang="de-DE" altLang="de-DE" sz="2000"/>
              <a:t>	aufwandsaenderungPruefen(Projektaufgabe, int): bool </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59747" name="Rectangle 2"/>
          <p:cNvSpPr>
            <a:spLocks noGrp="1" noChangeArrowheads="1"/>
          </p:cNvSpPr>
          <p:nvPr>
            <p:ph type="title"/>
          </p:nvPr>
        </p:nvSpPr>
        <p:spPr/>
        <p:txBody>
          <a:bodyPr/>
          <a:lstStyle/>
          <a:p>
            <a:pPr eaLnBrk="1" hangingPunct="1"/>
            <a:r>
              <a:rPr lang="de-DE" altLang="de-DE"/>
              <a:t>zweite Analyse der Anforderungen (5/5)</a:t>
            </a:r>
          </a:p>
        </p:txBody>
      </p:sp>
      <p:sp>
        <p:nvSpPr>
          <p:cNvPr id="159748" name="Rectangle 3"/>
          <p:cNvSpPr>
            <a:spLocks noGrp="1" noChangeArrowheads="1"/>
          </p:cNvSpPr>
          <p:nvPr>
            <p:ph type="body" idx="1"/>
          </p:nvPr>
        </p:nvSpPr>
        <p:spPr/>
        <p:txBody>
          <a:bodyPr/>
          <a:lstStyle/>
          <a:p>
            <a:pPr eaLnBrk="1" hangingPunct="1">
              <a:buFontTx/>
              <a:buNone/>
            </a:pPr>
            <a:r>
              <a:rPr lang="de-DE" altLang="de-DE" sz="2000"/>
              <a:t>A1.12: Bei der Überprüfung der Aufwandsangaben auf Plausibilität muss das System prüfen, ob die Summe der geplanten Teilprojekte und Aufgaben eines Projekts kleiner-gleich der geplanten Summe des Projekts ist.</a:t>
            </a:r>
          </a:p>
          <a:p>
            <a:pPr eaLnBrk="1" hangingPunct="1"/>
            <a:r>
              <a:rPr lang="de-DE" altLang="de-DE" sz="2000"/>
              <a:t>beschreibt nur detailliert, wie die vorher gefundene Methode zu realisieren ist</a:t>
            </a:r>
          </a:p>
          <a:p>
            <a:pPr eaLnBrk="1" hangingPunct="1">
              <a:buFontTx/>
              <a:buNone/>
            </a:pPr>
            <a:r>
              <a:rPr lang="de-DE" altLang="de-DE" sz="2000"/>
              <a:t>A1.13: Nach einer gescheiterten Aufwandsplausibilitätsprüfung muss das System den Nutzer über das Problem informieren und darf den Aufwandswert nicht verändern.</a:t>
            </a:r>
          </a:p>
          <a:p>
            <a:pPr eaLnBrk="1" hangingPunct="1"/>
            <a:r>
              <a:rPr lang="de-DE" altLang="de-DE" sz="2000"/>
              <a:t>Projektverwaltung bekommt die Möglichkeit, auf das gefundene Problem hinzuweisen ( zu GUI-Funktionalität später mehr)</a:t>
            </a:r>
          </a:p>
          <a:p>
            <a:pPr eaLnBrk="1" hangingPunct="1">
              <a:buFontTx/>
              <a:buNone/>
            </a:pPr>
            <a:r>
              <a:rPr lang="de-DE" altLang="de-DE" sz="2000"/>
              <a:t>	inkonsisteneAktualisierungAnzeigen(grund:String):void</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pic>
        <p:nvPicPr>
          <p:cNvPr id="160771" name="Picture 9" descr="Kap05KlassendiagrammMitMethoden"/>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t="2800" b="2800"/>
          <a:stretch>
            <a:fillRect/>
          </a:stretch>
        </p:blipFill>
        <p:spPr bwMode="auto">
          <a:xfrm>
            <a:off x="179388" y="1001713"/>
            <a:ext cx="8848725" cy="524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2" name="Rectangle 2"/>
          <p:cNvSpPr>
            <a:spLocks noGrp="1" noChangeArrowheads="1"/>
          </p:cNvSpPr>
          <p:nvPr>
            <p:ph type="title"/>
          </p:nvPr>
        </p:nvSpPr>
        <p:spPr/>
        <p:txBody>
          <a:bodyPr/>
          <a:lstStyle/>
          <a:p>
            <a:pPr eaLnBrk="1" hangingPunct="1"/>
            <a:r>
              <a:rPr lang="de-DE" altLang="de-DE"/>
              <a:t>Klassendiagramm</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61795" name="Rectangle 2"/>
          <p:cNvSpPr>
            <a:spLocks noGrp="1" noChangeArrowheads="1"/>
          </p:cNvSpPr>
          <p:nvPr>
            <p:ph type="title"/>
          </p:nvPr>
        </p:nvSpPr>
        <p:spPr/>
        <p:txBody>
          <a:bodyPr/>
          <a:lstStyle/>
          <a:p>
            <a:pPr eaLnBrk="1" hangingPunct="1"/>
            <a:r>
              <a:rPr lang="de-DE" altLang="de-DE"/>
              <a:t>Vererbung</a:t>
            </a:r>
          </a:p>
        </p:txBody>
      </p:sp>
      <p:sp>
        <p:nvSpPr>
          <p:cNvPr id="161796" name="Rectangle 3"/>
          <p:cNvSpPr>
            <a:spLocks noGrp="1" noChangeArrowheads="1"/>
          </p:cNvSpPr>
          <p:nvPr>
            <p:ph type="body" idx="1"/>
          </p:nvPr>
        </p:nvSpPr>
        <p:spPr/>
        <p:txBody>
          <a:bodyPr/>
          <a:lstStyle/>
          <a:p>
            <a:pPr eaLnBrk="1" hangingPunct="1"/>
            <a:r>
              <a:rPr lang="de-DE" altLang="de-DE" sz="2000"/>
              <a:t>Analysemodell wird auf erste Optimierungen geprüft</a:t>
            </a:r>
          </a:p>
          <a:p>
            <a:pPr eaLnBrk="1" hangingPunct="1"/>
            <a:r>
              <a:rPr lang="de-DE" altLang="de-DE" sz="2000"/>
              <a:t>Wenn Objekte verschiedener Klassen große Gemeinsamkeiten haben, kann Vererbung genutzt werden</a:t>
            </a:r>
          </a:p>
          <a:p>
            <a:pPr eaLnBrk="1" hangingPunct="1"/>
            <a:r>
              <a:rPr lang="de-DE" altLang="de-DE" sz="2000"/>
              <a:t>Variante 1: Abstrakte Klasse mit möglichen Exemplarvariablen, einigen implementierten und mindestens einer nicht-implementierten Methode</a:t>
            </a:r>
          </a:p>
          <a:p>
            <a:pPr eaLnBrk="1" hangingPunct="1"/>
            <a:r>
              <a:rPr lang="de-DE" altLang="de-DE" sz="2000"/>
              <a:t>Variante 2: Interface ausschließlich mit abstrakten Methoden (haben später noch Bedeutung)</a:t>
            </a:r>
          </a:p>
          <a:p>
            <a:pPr eaLnBrk="1" hangingPunct="1"/>
            <a:r>
              <a:rPr lang="de-DE" altLang="de-DE" sz="2000"/>
              <a:t>Vererbung reduziert den Codierungsaufwand</a:t>
            </a:r>
          </a:p>
          <a:p>
            <a:pPr eaLnBrk="1" hangingPunct="1"/>
            <a:r>
              <a:rPr lang="de-DE" altLang="de-DE" sz="2000"/>
              <a:t>Vererbung erschwert Wiederverwendung</a:t>
            </a:r>
          </a:p>
          <a:p>
            <a:pPr eaLnBrk="1" hangingPunct="1"/>
            <a:r>
              <a:rPr lang="de-DE" altLang="de-DE" sz="2000"/>
              <a:t>Liskovsches Prinzip für überschreibende Methoden der erbenden Klassen berücksichtigen:</a:t>
            </a:r>
          </a:p>
          <a:p>
            <a:pPr lvl="1" eaLnBrk="1" hangingPunct="1"/>
            <a:r>
              <a:rPr lang="de-DE" altLang="de-DE" sz="2000"/>
              <a:t>Vorbedingung gleich oder abschwächen</a:t>
            </a:r>
          </a:p>
          <a:p>
            <a:pPr lvl="1" eaLnBrk="1" hangingPunct="1"/>
            <a:r>
              <a:rPr lang="de-DE" altLang="de-DE" sz="2000"/>
              <a:t>Nachbedingungen gleich oder verstärken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7411" name="Rectangle 2"/>
          <p:cNvSpPr>
            <a:spLocks noGrp="1" noChangeArrowheads="1"/>
          </p:cNvSpPr>
          <p:nvPr>
            <p:ph type="title"/>
          </p:nvPr>
        </p:nvSpPr>
        <p:spPr/>
        <p:txBody>
          <a:bodyPr/>
          <a:lstStyle/>
          <a:p>
            <a:pPr eaLnBrk="1" hangingPunct="1"/>
            <a:r>
              <a:rPr lang="de-DE" altLang="de-DE"/>
              <a:t>Prozessmodellierung mit Aktivitätsdiagrammen</a:t>
            </a:r>
          </a:p>
        </p:txBody>
      </p:sp>
      <p:sp>
        <p:nvSpPr>
          <p:cNvPr id="17412" name="Rectangle 6"/>
          <p:cNvSpPr>
            <a:spLocks noChangeArrowheads="1"/>
          </p:cNvSpPr>
          <p:nvPr/>
        </p:nvSpPr>
        <p:spPr bwMode="auto">
          <a:xfrm>
            <a:off x="4356100" y="1917700"/>
            <a:ext cx="4537075" cy="338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ltLang="de-DE" sz="2000" b="1"/>
              <a:t>genau ein Startpunkt</a:t>
            </a:r>
          </a:p>
          <a:p>
            <a:pPr eaLnBrk="1" hangingPunct="1">
              <a:spcBef>
                <a:spcPct val="20000"/>
              </a:spcBef>
            </a:pPr>
            <a:endParaRPr lang="de-DE" altLang="de-DE" sz="2000" b="1"/>
          </a:p>
          <a:p>
            <a:pPr eaLnBrk="1" hangingPunct="1">
              <a:spcBef>
                <a:spcPct val="20000"/>
              </a:spcBef>
            </a:pPr>
            <a:r>
              <a:rPr lang="de-DE" altLang="de-DE" sz="2000" b="1"/>
              <a:t>einzelner Prozessschritt (Aktion)</a:t>
            </a:r>
          </a:p>
          <a:p>
            <a:pPr eaLnBrk="1" hangingPunct="1">
              <a:spcBef>
                <a:spcPct val="20000"/>
              </a:spcBef>
            </a:pPr>
            <a:endParaRPr lang="de-DE" altLang="de-DE" sz="2000" b="1"/>
          </a:p>
          <a:p>
            <a:pPr eaLnBrk="1" hangingPunct="1">
              <a:spcBef>
                <a:spcPct val="20000"/>
              </a:spcBef>
            </a:pPr>
            <a:r>
              <a:rPr lang="de-DE" altLang="de-DE" sz="2000" b="1"/>
              <a:t>Kontrollknoten (Entscheidung)</a:t>
            </a:r>
          </a:p>
          <a:p>
            <a:pPr eaLnBrk="1" hangingPunct="1">
              <a:spcBef>
                <a:spcPct val="20000"/>
              </a:spcBef>
            </a:pPr>
            <a:endParaRPr lang="de-DE" altLang="de-DE" sz="2000" b="1"/>
          </a:p>
          <a:p>
            <a:pPr eaLnBrk="1" hangingPunct="1">
              <a:spcBef>
                <a:spcPct val="20000"/>
              </a:spcBef>
            </a:pPr>
            <a:endParaRPr lang="de-DE" altLang="de-DE" sz="2000" b="1"/>
          </a:p>
          <a:p>
            <a:pPr eaLnBrk="1" hangingPunct="1">
              <a:spcBef>
                <a:spcPct val="20000"/>
              </a:spcBef>
            </a:pPr>
            <a:endParaRPr lang="de-DE" altLang="de-DE" sz="2000" b="1"/>
          </a:p>
          <a:p>
            <a:pPr eaLnBrk="1" hangingPunct="1">
              <a:spcBef>
                <a:spcPct val="20000"/>
              </a:spcBef>
            </a:pPr>
            <a:r>
              <a:rPr lang="de-DE" altLang="de-DE" sz="2000" b="1"/>
              <a:t>Kontrollknoten (Zusammenführung)</a:t>
            </a:r>
          </a:p>
          <a:p>
            <a:pPr eaLnBrk="1" hangingPunct="1">
              <a:spcBef>
                <a:spcPct val="20000"/>
              </a:spcBef>
            </a:pPr>
            <a:endParaRPr lang="de-DE" altLang="de-DE" sz="1000" b="1"/>
          </a:p>
          <a:p>
            <a:pPr eaLnBrk="1" hangingPunct="1">
              <a:spcBef>
                <a:spcPct val="20000"/>
              </a:spcBef>
            </a:pPr>
            <a:r>
              <a:rPr lang="de-DE" altLang="de-DE" sz="2000" b="1"/>
              <a:t>Endpunkt (Terminierung)</a:t>
            </a:r>
          </a:p>
        </p:txBody>
      </p:sp>
      <p:sp>
        <p:nvSpPr>
          <p:cNvPr id="17413" name="Rectangle 3"/>
          <p:cNvSpPr>
            <a:spLocks noGrp="1" noChangeArrowheads="1"/>
          </p:cNvSpPr>
          <p:nvPr>
            <p:ph type="body" idx="1"/>
          </p:nvPr>
        </p:nvSpPr>
        <p:spPr>
          <a:xfrm>
            <a:off x="468313" y="1268413"/>
            <a:ext cx="8229600" cy="5256212"/>
          </a:xfrm>
        </p:spPr>
        <p:txBody>
          <a:bodyPr/>
          <a:lstStyle/>
          <a:p>
            <a:pPr eaLnBrk="1" hangingPunct="1">
              <a:buFontTx/>
              <a:buNone/>
            </a:pPr>
            <a:r>
              <a:rPr lang="de-DE" altLang="de-DE" sz="2000"/>
              <a:t>Zur Beschreibung werden folgende elementare Elemente genutzt:</a:t>
            </a:r>
          </a:p>
        </p:txBody>
      </p:sp>
      <p:pic>
        <p:nvPicPr>
          <p:cNvPr id="17414" name="Picture 11" descr="Kap02AblaufbeschreibungMitAktivitaetsdiagramm"/>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t="4320" r="10025"/>
          <a:stretch>
            <a:fillRect/>
          </a:stretch>
        </p:blipFill>
        <p:spPr bwMode="auto">
          <a:xfrm>
            <a:off x="250825" y="1844675"/>
            <a:ext cx="4095750"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12"/>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2.2</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62819" name="Rectangle 2"/>
          <p:cNvSpPr>
            <a:spLocks noGrp="1" noChangeArrowheads="1"/>
          </p:cNvSpPr>
          <p:nvPr>
            <p:ph type="title"/>
          </p:nvPr>
        </p:nvSpPr>
        <p:spPr/>
        <p:txBody>
          <a:bodyPr/>
          <a:lstStyle/>
          <a:p>
            <a:pPr eaLnBrk="1" hangingPunct="1"/>
            <a:r>
              <a:rPr lang="de-DE" altLang="de-DE"/>
              <a:t>Beispiel: Vererbung</a:t>
            </a:r>
          </a:p>
        </p:txBody>
      </p:sp>
      <p:sp>
        <p:nvSpPr>
          <p:cNvPr id="162820" name="Text Box 3"/>
          <p:cNvSpPr txBox="1">
            <a:spLocks noChangeArrowheads="1"/>
          </p:cNvSpPr>
          <p:nvPr/>
        </p:nvSpPr>
        <p:spPr bwMode="auto">
          <a:xfrm>
            <a:off x="447675" y="5734050"/>
            <a:ext cx="83724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nächster Schritt: Prüfen, wo statt Projekt und Projektaufgabe Projektkomponente stehen kann (Abstrahierung)</a:t>
            </a:r>
          </a:p>
        </p:txBody>
      </p:sp>
      <p:pic>
        <p:nvPicPr>
          <p:cNvPr id="162821" name="Picture 6" descr="Kap05KlassendiagrammMitVererbung"/>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t="3024" b="2267"/>
          <a:stretch>
            <a:fillRect/>
          </a:stretch>
        </p:blipFill>
        <p:spPr bwMode="auto">
          <a:xfrm>
            <a:off x="250825" y="1068388"/>
            <a:ext cx="8497888"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63843" name="Rectangle 2"/>
          <p:cNvSpPr>
            <a:spLocks noGrp="1" noChangeArrowheads="1"/>
          </p:cNvSpPr>
          <p:nvPr>
            <p:ph type="title"/>
          </p:nvPr>
        </p:nvSpPr>
        <p:spPr/>
        <p:txBody>
          <a:bodyPr/>
          <a:lstStyle/>
          <a:p>
            <a:pPr eaLnBrk="1" hangingPunct="1"/>
            <a:r>
              <a:rPr lang="de-DE" altLang="de-DE"/>
              <a:t>Aufzählungen</a:t>
            </a:r>
          </a:p>
        </p:txBody>
      </p:sp>
      <p:sp>
        <p:nvSpPr>
          <p:cNvPr id="163844" name="Rectangle 3"/>
          <p:cNvSpPr>
            <a:spLocks noGrp="1" noChangeArrowheads="1"/>
          </p:cNvSpPr>
          <p:nvPr>
            <p:ph type="body" idx="1"/>
          </p:nvPr>
        </p:nvSpPr>
        <p:spPr>
          <a:xfrm>
            <a:off x="457200" y="1125538"/>
            <a:ext cx="8229600" cy="5399087"/>
          </a:xfrm>
        </p:spPr>
        <p:txBody>
          <a:bodyPr/>
          <a:lstStyle/>
          <a:p>
            <a:pPr eaLnBrk="1" hangingPunct="1">
              <a:lnSpc>
                <a:spcPct val="90000"/>
              </a:lnSpc>
            </a:pPr>
            <a:r>
              <a:rPr lang="de-DE" altLang="de-DE" sz="2000"/>
              <a:t>Häufiger gibt es Exemplarvariablen, die bestimmte Werte, z. B. {rot,gelb,grün} annehmen können</a:t>
            </a:r>
          </a:p>
          <a:p>
            <a:pPr eaLnBrk="1" hangingPunct="1">
              <a:lnSpc>
                <a:spcPct val="90000"/>
              </a:lnSpc>
            </a:pPr>
            <a:r>
              <a:rPr lang="de-DE" altLang="de-DE" sz="2000"/>
              <a:t>Aufzählungstypen werden in der UML </a:t>
            </a:r>
          </a:p>
          <a:p>
            <a:pPr eaLnBrk="1" hangingPunct="1">
              <a:lnSpc>
                <a:spcPct val="90000"/>
              </a:lnSpc>
              <a:buFontTx/>
              <a:buNone/>
            </a:pPr>
            <a:r>
              <a:rPr lang="de-DE" altLang="de-DE" sz="2000"/>
              <a:t>	wie rechts gezeigt beschrieben</a:t>
            </a:r>
          </a:p>
          <a:p>
            <a:pPr eaLnBrk="1" hangingPunct="1">
              <a:lnSpc>
                <a:spcPct val="90000"/>
              </a:lnSpc>
            </a:pPr>
            <a:endParaRPr lang="de-DE" altLang="de-DE" sz="2000"/>
          </a:p>
          <a:p>
            <a:pPr eaLnBrk="1" hangingPunct="1">
              <a:lnSpc>
                <a:spcPct val="90000"/>
              </a:lnSpc>
            </a:pPr>
            <a:endParaRPr lang="de-DE" altLang="de-DE" sz="2000"/>
          </a:p>
          <a:p>
            <a:pPr eaLnBrk="1" hangingPunct="1">
              <a:lnSpc>
                <a:spcPct val="90000"/>
              </a:lnSpc>
            </a:pPr>
            <a:endParaRPr lang="de-DE" altLang="de-DE" sz="2000"/>
          </a:p>
          <a:p>
            <a:pPr eaLnBrk="1" hangingPunct="1">
              <a:lnSpc>
                <a:spcPct val="90000"/>
              </a:lnSpc>
            </a:pPr>
            <a:endParaRPr lang="de-DE" altLang="de-DE" sz="2000"/>
          </a:p>
          <a:p>
            <a:pPr eaLnBrk="1" hangingPunct="1">
              <a:lnSpc>
                <a:spcPct val="90000"/>
              </a:lnSpc>
            </a:pPr>
            <a:r>
              <a:rPr lang="de-DE" altLang="de-DE" sz="2000"/>
              <a:t>Der Stereotyp &lt;&lt;enumeration&gt;&gt; gibt an, dass es sich um eine Klasse mit bestimmten Eigenschaften handelt</a:t>
            </a:r>
          </a:p>
          <a:p>
            <a:pPr eaLnBrk="1" hangingPunct="1">
              <a:lnSpc>
                <a:spcPct val="90000"/>
              </a:lnSpc>
            </a:pPr>
            <a:r>
              <a:rPr lang="de-DE" altLang="de-DE" sz="2000"/>
              <a:t>Die UML hat einige Stereotypen vorgegeben; weitere können beliebig vereinbart werden.</a:t>
            </a:r>
          </a:p>
          <a:p>
            <a:pPr eaLnBrk="1" hangingPunct="1">
              <a:lnSpc>
                <a:spcPct val="90000"/>
              </a:lnSpc>
            </a:pPr>
            <a:endParaRPr lang="de-DE" altLang="de-DE" sz="2000"/>
          </a:p>
          <a:p>
            <a:pPr eaLnBrk="1" hangingPunct="1">
              <a:lnSpc>
                <a:spcPct val="90000"/>
              </a:lnSpc>
            </a:pPr>
            <a:r>
              <a:rPr lang="de-DE" altLang="de-DE" sz="2000"/>
              <a:t>Wie bei allen UML-Sprachelementen gilt, dass man vor dem Modellierungsstart festlegen muss, welches Diagramm und welche Notation wann eingesetzt werden soll</a:t>
            </a:r>
          </a:p>
        </p:txBody>
      </p:sp>
      <p:pic>
        <p:nvPicPr>
          <p:cNvPr id="163845" name="Picture 4"/>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5897563" y="1485900"/>
            <a:ext cx="1987550" cy="215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Klassen: von Analyse zum Design</a:t>
            </a:r>
          </a:p>
        </p:txBody>
      </p:sp>
      <p:sp>
        <p:nvSpPr>
          <p:cNvPr id="3" name="Inhaltsplatzhalter 2"/>
          <p:cNvSpPr>
            <a:spLocks noGrp="1"/>
          </p:cNvSpPr>
          <p:nvPr>
            <p:ph idx="1"/>
          </p:nvPr>
        </p:nvSpPr>
        <p:spPr/>
        <p:txBody>
          <a:bodyPr/>
          <a:lstStyle/>
          <a:p>
            <a:r>
              <a:rPr lang="de-DE" dirty="0"/>
              <a:t>hier steht zunächst Analyseklassenmodell im Vordergrund, dass meist nicht genauso implementiert wird</a:t>
            </a:r>
          </a:p>
          <a:p>
            <a:r>
              <a:rPr lang="de-DE"/>
              <a:t>Klassenmodell </a:t>
            </a:r>
            <a:r>
              <a:rPr lang="de-DE" dirty="0"/>
              <a:t>wird schrittweise in Richtung „sinnvoll programmierbar“ umgebaut</a:t>
            </a:r>
          </a:p>
          <a:p>
            <a:r>
              <a:rPr lang="de-DE" dirty="0"/>
              <a:t>in „sinnvoll“ gehen Erfahrungen und Randbedingungen ein (z. B. Web-Applikation)</a:t>
            </a:r>
          </a:p>
          <a:p>
            <a:r>
              <a:rPr lang="de-DE" dirty="0"/>
              <a:t>Erfahrungen zum guten Design werden u. a. mit Design-Pattern dokumentiert (wichtig, aber später)</a:t>
            </a:r>
          </a:p>
          <a:p>
            <a:r>
              <a:rPr lang="de-DE" dirty="0"/>
              <a:t>mit Design-Erfahrungen wird erstes Klassenmodell bei Erstellung besser (gibt dann nur ein zentrales Klassenmodell)</a:t>
            </a:r>
          </a:p>
        </p:txBody>
      </p:sp>
    </p:spTree>
    <p:extLst>
      <p:ext uri="{BB962C8B-B14F-4D97-AF65-F5344CB8AC3E}">
        <p14:creationId xmlns:p14="http://schemas.microsoft.com/office/powerpoint/2010/main" val="160806736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64867" name="Rectangle 2"/>
          <p:cNvSpPr>
            <a:spLocks noGrp="1" noChangeArrowheads="1"/>
          </p:cNvSpPr>
          <p:nvPr>
            <p:ph type="title"/>
          </p:nvPr>
        </p:nvSpPr>
        <p:spPr/>
        <p:txBody>
          <a:bodyPr/>
          <a:lstStyle/>
          <a:p>
            <a:pPr eaLnBrk="1" hangingPunct="1"/>
            <a:r>
              <a:rPr lang="de-DE" altLang="de-DE"/>
              <a:t>Validierung mit Sequenzdiagrammen</a:t>
            </a:r>
          </a:p>
        </p:txBody>
      </p:sp>
      <p:sp>
        <p:nvSpPr>
          <p:cNvPr id="164869" name="Text Box 6"/>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5.4</a:t>
            </a:r>
          </a:p>
        </p:txBody>
      </p:sp>
      <p:pic>
        <p:nvPicPr>
          <p:cNvPr id="164870" name="Picture 7" descr="F:\workspaces\workspace_SS13\SWEBuch3\Abbildungen\Kap05DarstellungsvariantenImSequenzdiagramm.jpg"/>
          <p:cNvPicPr>
            <a:picLocks noChangeAspect="1" noChangeArrowheads="1"/>
          </p:cNvPicPr>
          <p:nvPr/>
        </p:nvPicPr>
        <p:blipFill>
          <a:blip r:embed="rId3">
            <a:extLst>
              <a:ext uri="{28A0092B-C50C-407E-A947-70E740481C1C}">
                <a14:useLocalDpi xmlns:a14="http://schemas.microsoft.com/office/drawing/2010/main" val="0"/>
              </a:ext>
            </a:extLst>
          </a:blip>
          <a:srcRect t="4224" b="8682"/>
          <a:stretch>
            <a:fillRect/>
          </a:stretch>
        </p:blipFill>
        <p:spPr bwMode="auto">
          <a:xfrm>
            <a:off x="4284663" y="1125538"/>
            <a:ext cx="4679950" cy="520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203299" y="1296988"/>
            <a:ext cx="4872757" cy="525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eaLnBrk="1" hangingPunct="1">
              <a:lnSpc>
                <a:spcPts val="2600"/>
              </a:lnSpc>
              <a:spcBef>
                <a:spcPts val="176"/>
              </a:spcBef>
            </a:pPr>
            <a:r>
              <a:rPr lang="de-DE" kern="0" dirty="0"/>
              <a:t>rechte Seite zeigt verschiedene Darstellungsmöglichkeiten eines Methodenaufrufs</a:t>
            </a:r>
          </a:p>
          <a:p>
            <a:pPr eaLnBrk="1" hangingPunct="1">
              <a:lnSpc>
                <a:spcPts val="2600"/>
              </a:lnSpc>
              <a:spcBef>
                <a:spcPts val="176"/>
              </a:spcBef>
            </a:pPr>
            <a:r>
              <a:rPr lang="de-DE" kern="0" dirty="0"/>
              <a:t>Rückgabewerte werden weggelassen, wenn nur Ablauf wichtig</a:t>
            </a:r>
          </a:p>
          <a:p>
            <a:pPr eaLnBrk="1" hangingPunct="1">
              <a:lnSpc>
                <a:spcPts val="2600"/>
              </a:lnSpc>
              <a:spcBef>
                <a:spcPts val="176"/>
              </a:spcBef>
            </a:pPr>
            <a:r>
              <a:rPr lang="de-DE" kern="0" dirty="0"/>
              <a:t>Aktivitätsbalken (optional) verdeutlicht, dass Objekt aktiv ist (rechnet, wartet)</a:t>
            </a:r>
          </a:p>
          <a:p>
            <a:pPr eaLnBrk="1" hangingPunct="1">
              <a:lnSpc>
                <a:spcPts val="2600"/>
              </a:lnSpc>
              <a:spcBef>
                <a:spcPts val="176"/>
              </a:spcBef>
            </a:pPr>
            <a:r>
              <a:rPr lang="de-DE" kern="0" dirty="0"/>
              <a:t>visualisiert in Klasse 1 die Zeile</a:t>
            </a:r>
          </a:p>
          <a:p>
            <a:pPr eaLnBrk="1" hangingPunct="1">
              <a:lnSpc>
                <a:spcPct val="60000"/>
              </a:lnSpc>
              <a:buNone/>
            </a:pPr>
            <a:r>
              <a:rPr lang="de-DE" sz="2000" kern="0" dirty="0">
                <a:latin typeface="Consolas" panose="020B0609020204030204" pitchFamily="49" charset="0"/>
              </a:rPr>
              <a:t>   </a:t>
            </a:r>
            <a:r>
              <a:rPr lang="de-DE" sz="2200" dirty="0">
                <a:latin typeface="Consolas" panose="020B0609020204030204" pitchFamily="49" charset="0"/>
              </a:rPr>
              <a:t>y = objekt2.methodex(45,x);</a:t>
            </a:r>
          </a:p>
          <a:p>
            <a:pPr eaLnBrk="1" hangingPunct="1">
              <a:lnSpc>
                <a:spcPts val="2600"/>
              </a:lnSpc>
              <a:spcBef>
                <a:spcPts val="176"/>
              </a:spcBef>
            </a:pPr>
            <a:r>
              <a:rPr lang="de-DE" kern="0" dirty="0"/>
              <a:t>letzte Variante meist am intuitivsten</a:t>
            </a:r>
          </a:p>
          <a:p>
            <a:pPr eaLnBrk="1" hangingPunct="1">
              <a:lnSpc>
                <a:spcPct val="60000"/>
              </a:lnSpc>
              <a:buNone/>
            </a:pPr>
            <a:endParaRPr lang="de-DE" sz="2200" dirty="0">
              <a:latin typeface="Consolas" panose="020B0609020204030204" pitchFamily="49" charset="0"/>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65891" name="Rectangle 2"/>
          <p:cNvSpPr>
            <a:spLocks noGrp="1" noChangeArrowheads="1"/>
          </p:cNvSpPr>
          <p:nvPr>
            <p:ph type="title"/>
          </p:nvPr>
        </p:nvSpPr>
        <p:spPr/>
        <p:txBody>
          <a:bodyPr/>
          <a:lstStyle/>
          <a:p>
            <a:pPr eaLnBrk="1" hangingPunct="1"/>
            <a:r>
              <a:rPr lang="de-DE" altLang="de-DE"/>
              <a:t>Zusammenhang: Programm und Sequenzdiagramm</a:t>
            </a:r>
          </a:p>
        </p:txBody>
      </p:sp>
      <p:sp>
        <p:nvSpPr>
          <p:cNvPr id="165892" name="Rectangle 3"/>
          <p:cNvSpPr>
            <a:spLocks noGrp="1" noChangeArrowheads="1"/>
          </p:cNvSpPr>
          <p:nvPr>
            <p:ph type="body" idx="1"/>
          </p:nvPr>
        </p:nvSpPr>
        <p:spPr>
          <a:xfrm>
            <a:off x="230832" y="1125538"/>
            <a:ext cx="8229600" cy="5256212"/>
          </a:xfrm>
        </p:spPr>
        <p:txBody>
          <a:bodyPr/>
          <a:lstStyle/>
          <a:p>
            <a:pPr eaLnBrk="1" hangingPunct="1">
              <a:lnSpc>
                <a:spcPct val="60000"/>
              </a:lnSpc>
              <a:buFontTx/>
              <a:buNone/>
            </a:pPr>
            <a:r>
              <a:rPr lang="de-DE" altLang="de-DE" sz="2000" dirty="0">
                <a:latin typeface="Consolas" panose="020B0609020204030204" pitchFamily="49" charset="0"/>
              </a:rPr>
              <a:t>public class A {</a:t>
            </a:r>
          </a:p>
          <a:p>
            <a:pPr eaLnBrk="1" hangingPunct="1">
              <a:lnSpc>
                <a:spcPct val="60000"/>
              </a:lnSpc>
              <a:buFontTx/>
              <a:buNone/>
            </a:pPr>
            <a:r>
              <a:rPr lang="de-DE" altLang="de-DE" sz="2000" dirty="0">
                <a:latin typeface="Consolas" panose="020B0609020204030204" pitchFamily="49" charset="0"/>
              </a:rPr>
              <a:t>  private B b= </a:t>
            </a:r>
            <a:r>
              <a:rPr lang="de-DE" altLang="de-DE" sz="2000" dirty="0" err="1">
                <a:latin typeface="Consolas" panose="020B0609020204030204" pitchFamily="49" charset="0"/>
              </a:rPr>
              <a:t>new</a:t>
            </a:r>
            <a:r>
              <a:rPr lang="de-DE" altLang="de-DE" sz="2000" dirty="0">
                <a:latin typeface="Consolas" panose="020B0609020204030204" pitchFamily="49" charset="0"/>
              </a:rPr>
              <a:t> B();</a:t>
            </a:r>
          </a:p>
          <a:p>
            <a:pPr eaLnBrk="1" hangingPunct="1">
              <a:lnSpc>
                <a:spcPct val="60000"/>
              </a:lnSpc>
              <a:buFontTx/>
              <a:buNone/>
            </a:pPr>
            <a:r>
              <a:rPr lang="de-DE" altLang="de-DE" sz="2000" dirty="0">
                <a:latin typeface="Consolas" panose="020B0609020204030204" pitchFamily="49" charset="0"/>
              </a:rPr>
              <a:t>  private C </a:t>
            </a:r>
            <a:r>
              <a:rPr lang="de-DE" altLang="de-DE" sz="2000" dirty="0" err="1">
                <a:latin typeface="Consolas" panose="020B0609020204030204" pitchFamily="49" charset="0"/>
              </a:rPr>
              <a:t>c</a:t>
            </a:r>
            <a:r>
              <a:rPr lang="de-DE" altLang="de-DE" sz="2000" dirty="0">
                <a:latin typeface="Consolas" panose="020B0609020204030204" pitchFamily="49" charset="0"/>
              </a:rPr>
              <a:t>;</a:t>
            </a:r>
          </a:p>
          <a:p>
            <a:pPr eaLnBrk="1" hangingPunct="1">
              <a:lnSpc>
                <a:spcPct val="60000"/>
              </a:lnSpc>
              <a:buFontTx/>
              <a:buNone/>
            </a:pPr>
            <a:r>
              <a:rPr lang="de-DE" altLang="de-DE" sz="800" dirty="0">
                <a:latin typeface="Consolas" panose="020B0609020204030204" pitchFamily="49" charset="0"/>
              </a:rPr>
              <a:t>  </a:t>
            </a:r>
          </a:p>
          <a:p>
            <a:pPr eaLnBrk="1" hangingPunct="1">
              <a:lnSpc>
                <a:spcPct val="60000"/>
              </a:lnSpc>
              <a:buFontTx/>
              <a:buNone/>
            </a:pPr>
            <a:r>
              <a:rPr lang="de-DE" altLang="de-DE" sz="2000" dirty="0">
                <a:latin typeface="Consolas" panose="020B0609020204030204" pitchFamily="49" charset="0"/>
              </a:rPr>
              <a:t>  public </a:t>
            </a:r>
            <a:r>
              <a:rPr lang="de-DE" altLang="de-DE" sz="2000" dirty="0" err="1">
                <a:latin typeface="Consolas" panose="020B0609020204030204" pitchFamily="49" charset="0"/>
              </a:rPr>
              <a:t>char</a:t>
            </a:r>
            <a:r>
              <a:rPr lang="de-DE" altLang="de-DE" sz="2000" dirty="0">
                <a:latin typeface="Consolas" panose="020B0609020204030204" pitchFamily="49" charset="0"/>
              </a:rPr>
              <a:t> mach(int x){</a:t>
            </a:r>
          </a:p>
          <a:p>
            <a:pPr eaLnBrk="1" hangingPunct="1">
              <a:lnSpc>
                <a:spcPct val="60000"/>
              </a:lnSpc>
              <a:buFontTx/>
              <a:buNone/>
            </a:pPr>
            <a:r>
              <a:rPr lang="de-DE" altLang="de-DE" sz="2000" dirty="0">
                <a:latin typeface="Consolas" panose="020B0609020204030204" pitchFamily="49" charset="0"/>
              </a:rPr>
              <a:t>  	int t= </a:t>
            </a:r>
            <a:r>
              <a:rPr lang="de-DE" altLang="de-DE" sz="2000" dirty="0" err="1">
                <a:latin typeface="Consolas" panose="020B0609020204030204" pitchFamily="49" charset="0"/>
              </a:rPr>
              <a:t>b.tues</a:t>
            </a:r>
            <a:r>
              <a:rPr lang="de-DE" altLang="de-DE" sz="2000" dirty="0">
                <a:latin typeface="Consolas" panose="020B0609020204030204" pitchFamily="49" charset="0"/>
              </a:rPr>
              <a:t>(x);</a:t>
            </a:r>
          </a:p>
          <a:p>
            <a:pPr eaLnBrk="1" hangingPunct="1">
              <a:lnSpc>
                <a:spcPct val="60000"/>
              </a:lnSpc>
              <a:buFontTx/>
              <a:buNone/>
            </a:pPr>
            <a:r>
              <a:rPr lang="de-DE" altLang="de-DE" sz="2000" dirty="0">
                <a:latin typeface="Consolas" panose="020B0609020204030204" pitchFamily="49" charset="0"/>
              </a:rPr>
              <a:t>  	c= </a:t>
            </a:r>
            <a:r>
              <a:rPr lang="de-DE" altLang="de-DE" sz="2000" dirty="0" err="1">
                <a:latin typeface="Consolas" panose="020B0609020204030204" pitchFamily="49" charset="0"/>
              </a:rPr>
              <a:t>new</a:t>
            </a:r>
            <a:r>
              <a:rPr lang="de-DE" altLang="de-DE" sz="2000" dirty="0">
                <a:latin typeface="Consolas" panose="020B0609020204030204" pitchFamily="49" charset="0"/>
              </a:rPr>
              <a:t> C(t,t+1);</a:t>
            </a:r>
          </a:p>
          <a:p>
            <a:pPr eaLnBrk="1" hangingPunct="1">
              <a:lnSpc>
                <a:spcPct val="6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return</a:t>
            </a:r>
            <a:r>
              <a:rPr lang="de-DE" altLang="de-DE" sz="2000" dirty="0">
                <a:latin typeface="Consolas" panose="020B0609020204030204" pitchFamily="49" charset="0"/>
              </a:rPr>
              <a:t> </a:t>
            </a:r>
            <a:r>
              <a:rPr lang="de-DE" altLang="de-DE" sz="2000" dirty="0" err="1">
                <a:latin typeface="Consolas" panose="020B0609020204030204" pitchFamily="49" charset="0"/>
              </a:rPr>
              <a:t>b.yeah</a:t>
            </a:r>
            <a:r>
              <a:rPr lang="de-DE" altLang="de-DE" sz="2000" dirty="0">
                <a:latin typeface="Consolas" panose="020B0609020204030204" pitchFamily="49" charset="0"/>
              </a:rPr>
              <a:t>(c);</a:t>
            </a:r>
          </a:p>
          <a:p>
            <a:pPr eaLnBrk="1" hangingPunct="1">
              <a:lnSpc>
                <a:spcPct val="60000"/>
              </a:lnSpc>
              <a:buFontTx/>
              <a:buNone/>
            </a:pPr>
            <a:r>
              <a:rPr lang="de-DE" altLang="de-DE" sz="2000" dirty="0">
                <a:latin typeface="Consolas" panose="020B0609020204030204" pitchFamily="49" charset="0"/>
              </a:rPr>
              <a:t>  }</a:t>
            </a:r>
          </a:p>
          <a:p>
            <a:pPr eaLnBrk="1" hangingPunct="1">
              <a:lnSpc>
                <a:spcPct val="60000"/>
              </a:lnSpc>
              <a:buFontTx/>
              <a:buNone/>
            </a:pPr>
            <a:r>
              <a:rPr lang="de-DE" altLang="de-DE" sz="2000" dirty="0">
                <a:latin typeface="Consolas" panose="020B0609020204030204" pitchFamily="49" charset="0"/>
              </a:rPr>
              <a:t>}</a:t>
            </a:r>
          </a:p>
          <a:p>
            <a:pPr eaLnBrk="1" hangingPunct="1">
              <a:lnSpc>
                <a:spcPct val="60000"/>
              </a:lnSpc>
              <a:buFontTx/>
              <a:buNone/>
            </a:pPr>
            <a:endParaRPr lang="en-US" altLang="de-DE" sz="800" dirty="0">
              <a:latin typeface="Consolas" panose="020B0609020204030204" pitchFamily="49" charset="0"/>
            </a:endParaRPr>
          </a:p>
          <a:p>
            <a:pPr eaLnBrk="1" hangingPunct="1">
              <a:lnSpc>
                <a:spcPct val="60000"/>
              </a:lnSpc>
              <a:buFontTx/>
              <a:buNone/>
            </a:pPr>
            <a:r>
              <a:rPr lang="en-US" altLang="de-DE" sz="2000" dirty="0">
                <a:latin typeface="Consolas" panose="020B0609020204030204" pitchFamily="49" charset="0"/>
              </a:rPr>
              <a:t>public class B {</a:t>
            </a:r>
          </a:p>
          <a:p>
            <a:pPr eaLnBrk="1" hangingPunct="1">
              <a:lnSpc>
                <a:spcPct val="60000"/>
              </a:lnSpc>
              <a:buFontTx/>
              <a:buNone/>
            </a:pPr>
            <a:r>
              <a:rPr lang="en-US" altLang="de-DE" sz="800" dirty="0">
                <a:latin typeface="Consolas" panose="020B0609020204030204" pitchFamily="49" charset="0"/>
              </a:rPr>
              <a:t>	</a:t>
            </a:r>
          </a:p>
          <a:p>
            <a:pPr eaLnBrk="1" hangingPunct="1">
              <a:lnSpc>
                <a:spcPct val="60000"/>
              </a:lnSpc>
              <a:buFontTx/>
              <a:buNone/>
            </a:pPr>
            <a:r>
              <a:rPr lang="en-US" altLang="de-DE" sz="2000" dirty="0">
                <a:latin typeface="Consolas" panose="020B0609020204030204" pitchFamily="49" charset="0"/>
              </a:rPr>
              <a:t>	public int </a:t>
            </a:r>
            <a:r>
              <a:rPr lang="en-US" altLang="de-DE" sz="2000" dirty="0" err="1">
                <a:latin typeface="Consolas" panose="020B0609020204030204" pitchFamily="49" charset="0"/>
              </a:rPr>
              <a:t>tues</a:t>
            </a:r>
            <a:r>
              <a:rPr lang="en-US" altLang="de-DE" sz="2000" dirty="0">
                <a:latin typeface="Consolas" panose="020B0609020204030204" pitchFamily="49" charset="0"/>
              </a:rPr>
              <a:t>(int x){</a:t>
            </a:r>
          </a:p>
          <a:p>
            <a:pPr eaLnBrk="1" hangingPunct="1">
              <a:lnSpc>
                <a:spcPct val="60000"/>
              </a:lnSpc>
              <a:buFontTx/>
              <a:buNone/>
            </a:pPr>
            <a:r>
              <a:rPr lang="en-US" altLang="de-DE" sz="2000" dirty="0">
                <a:latin typeface="Consolas" panose="020B0609020204030204" pitchFamily="49" charset="0"/>
              </a:rPr>
              <a:t>		return x%255;</a:t>
            </a:r>
          </a:p>
          <a:p>
            <a:pPr eaLnBrk="1" hangingPunct="1">
              <a:lnSpc>
                <a:spcPct val="60000"/>
              </a:lnSpc>
              <a:buFontTx/>
              <a:buNone/>
            </a:pPr>
            <a:r>
              <a:rPr lang="en-US" altLang="de-DE" sz="2000" dirty="0">
                <a:latin typeface="Consolas" panose="020B0609020204030204" pitchFamily="49" charset="0"/>
              </a:rPr>
              <a:t>	}</a:t>
            </a:r>
          </a:p>
          <a:p>
            <a:pPr eaLnBrk="1" hangingPunct="1">
              <a:lnSpc>
                <a:spcPct val="60000"/>
              </a:lnSpc>
              <a:buFontTx/>
              <a:buNone/>
            </a:pPr>
            <a:r>
              <a:rPr lang="en-US" altLang="de-DE" sz="2000" dirty="0">
                <a:latin typeface="Consolas" panose="020B0609020204030204" pitchFamily="49" charset="0"/>
              </a:rPr>
              <a:t>	</a:t>
            </a:r>
          </a:p>
          <a:p>
            <a:pPr eaLnBrk="1" hangingPunct="1">
              <a:lnSpc>
                <a:spcPct val="60000"/>
              </a:lnSpc>
              <a:buFontTx/>
              <a:buNone/>
            </a:pPr>
            <a:r>
              <a:rPr lang="en-US" altLang="de-DE" sz="2000" dirty="0">
                <a:latin typeface="Consolas" panose="020B0609020204030204" pitchFamily="49" charset="0"/>
              </a:rPr>
              <a:t>	public char yeah(C c){</a:t>
            </a:r>
          </a:p>
          <a:p>
            <a:pPr eaLnBrk="1" hangingPunct="1">
              <a:lnSpc>
                <a:spcPct val="60000"/>
              </a:lnSpc>
              <a:buFontTx/>
              <a:buNone/>
            </a:pPr>
            <a:r>
              <a:rPr lang="en-US" altLang="de-DE" sz="2000" dirty="0">
                <a:latin typeface="Consolas" panose="020B0609020204030204" pitchFamily="49" charset="0"/>
              </a:rPr>
              <a:t>		char e=</a:t>
            </a:r>
            <a:r>
              <a:rPr lang="en-US" altLang="de-DE" sz="2000" dirty="0" err="1">
                <a:latin typeface="Consolas" panose="020B0609020204030204" pitchFamily="49" charset="0"/>
              </a:rPr>
              <a:t>c.sachA</a:t>
            </a:r>
            <a:r>
              <a:rPr lang="en-US" altLang="de-DE" sz="2000" dirty="0">
                <a:latin typeface="Consolas" panose="020B0609020204030204" pitchFamily="49" charset="0"/>
              </a:rPr>
              <a:t>();</a:t>
            </a:r>
          </a:p>
          <a:p>
            <a:pPr eaLnBrk="1" hangingPunct="1">
              <a:lnSpc>
                <a:spcPct val="60000"/>
              </a:lnSpc>
              <a:buFontTx/>
              <a:buNone/>
            </a:pPr>
            <a:r>
              <a:rPr lang="en-US" altLang="de-DE" sz="2000" dirty="0">
                <a:latin typeface="Consolas" panose="020B0609020204030204" pitchFamily="49" charset="0"/>
              </a:rPr>
              <a:t>		return (char) (e+1);</a:t>
            </a:r>
          </a:p>
          <a:p>
            <a:pPr eaLnBrk="1" hangingPunct="1">
              <a:lnSpc>
                <a:spcPct val="60000"/>
              </a:lnSpc>
              <a:buFontTx/>
              <a:buNone/>
            </a:pPr>
            <a:r>
              <a:rPr lang="en-US" altLang="de-DE" sz="2000" dirty="0">
                <a:latin typeface="Consolas" panose="020B0609020204030204" pitchFamily="49" charset="0"/>
              </a:rPr>
              <a:t>	}</a:t>
            </a:r>
          </a:p>
          <a:p>
            <a:pPr eaLnBrk="1" hangingPunct="1">
              <a:lnSpc>
                <a:spcPct val="60000"/>
              </a:lnSpc>
              <a:buFontTx/>
              <a:buNone/>
            </a:pPr>
            <a:endParaRPr lang="en-US" altLang="de-DE" sz="800" dirty="0">
              <a:latin typeface="Consolas" panose="020B0609020204030204" pitchFamily="49" charset="0"/>
            </a:endParaRPr>
          </a:p>
          <a:p>
            <a:pPr eaLnBrk="1" hangingPunct="1">
              <a:lnSpc>
                <a:spcPct val="60000"/>
              </a:lnSpc>
              <a:buFontTx/>
              <a:buNone/>
            </a:pPr>
            <a:r>
              <a:rPr lang="en-US" altLang="de-DE" sz="2000" dirty="0">
                <a:latin typeface="Consolas" panose="020B0609020204030204" pitchFamily="49" charset="0"/>
              </a:rPr>
              <a:t>}</a:t>
            </a:r>
            <a:endParaRPr lang="de-DE" altLang="de-DE" sz="2000" dirty="0">
              <a:latin typeface="Consolas" panose="020B0609020204030204" pitchFamily="49" charset="0"/>
            </a:endParaRPr>
          </a:p>
        </p:txBody>
      </p:sp>
      <p:sp>
        <p:nvSpPr>
          <p:cNvPr id="165893" name="Text Box 4"/>
          <p:cNvSpPr txBox="1">
            <a:spLocks noChangeArrowheads="1"/>
          </p:cNvSpPr>
          <p:nvPr/>
        </p:nvSpPr>
        <p:spPr bwMode="auto">
          <a:xfrm>
            <a:off x="5143500" y="1052513"/>
            <a:ext cx="471488" cy="4159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u="sng">
                <a:cs typeface="Arial" charset="0"/>
              </a:rPr>
              <a:t>:A</a:t>
            </a:r>
          </a:p>
        </p:txBody>
      </p:sp>
      <p:sp>
        <p:nvSpPr>
          <p:cNvPr id="165894" name="Text Box 5"/>
          <p:cNvSpPr txBox="1">
            <a:spLocks noChangeArrowheads="1"/>
          </p:cNvSpPr>
          <p:nvPr/>
        </p:nvSpPr>
        <p:spPr bwMode="auto">
          <a:xfrm>
            <a:off x="6645275" y="1052513"/>
            <a:ext cx="627063" cy="4159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u="sng">
                <a:cs typeface="Arial" charset="0"/>
              </a:rPr>
              <a:t>b:B</a:t>
            </a:r>
          </a:p>
        </p:txBody>
      </p:sp>
      <p:sp>
        <p:nvSpPr>
          <p:cNvPr id="165895" name="Text Box 6"/>
          <p:cNvSpPr txBox="1">
            <a:spLocks noChangeArrowheads="1"/>
          </p:cNvSpPr>
          <p:nvPr/>
        </p:nvSpPr>
        <p:spPr bwMode="auto">
          <a:xfrm>
            <a:off x="8135938" y="2852738"/>
            <a:ext cx="612775" cy="4159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u="sng">
                <a:cs typeface="Arial" charset="0"/>
              </a:rPr>
              <a:t>c:C</a:t>
            </a:r>
          </a:p>
        </p:txBody>
      </p:sp>
      <p:sp>
        <p:nvSpPr>
          <p:cNvPr id="165896" name="Line 7"/>
          <p:cNvSpPr>
            <a:spLocks noChangeShapeType="1"/>
          </p:cNvSpPr>
          <p:nvPr/>
        </p:nvSpPr>
        <p:spPr bwMode="auto">
          <a:xfrm>
            <a:off x="4175125" y="1916113"/>
            <a:ext cx="1223963"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5897" name="Line 8"/>
          <p:cNvSpPr>
            <a:spLocks noChangeShapeType="1"/>
          </p:cNvSpPr>
          <p:nvPr/>
        </p:nvSpPr>
        <p:spPr bwMode="auto">
          <a:xfrm>
            <a:off x="5399088" y="1484313"/>
            <a:ext cx="0" cy="4681537"/>
          </a:xfrm>
          <a:prstGeom prst="line">
            <a:avLst/>
          </a:prstGeom>
          <a:noFill/>
          <a:ln w="285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5898" name="Text Box 9"/>
          <p:cNvSpPr txBox="1">
            <a:spLocks noChangeArrowheads="1"/>
          </p:cNvSpPr>
          <p:nvPr/>
        </p:nvSpPr>
        <p:spPr bwMode="auto">
          <a:xfrm>
            <a:off x="4198938" y="1557338"/>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dirty="0">
                <a:latin typeface="Consolas" panose="020B0609020204030204" pitchFamily="49" charset="0"/>
                <a:cs typeface="Arial" charset="0"/>
              </a:rPr>
              <a:t>mach(42)</a:t>
            </a:r>
          </a:p>
        </p:txBody>
      </p:sp>
      <p:sp>
        <p:nvSpPr>
          <p:cNvPr id="165899" name="Line 10"/>
          <p:cNvSpPr>
            <a:spLocks noChangeShapeType="1"/>
          </p:cNvSpPr>
          <p:nvPr/>
        </p:nvSpPr>
        <p:spPr bwMode="auto">
          <a:xfrm>
            <a:off x="6911975" y="1484313"/>
            <a:ext cx="0" cy="4681537"/>
          </a:xfrm>
          <a:prstGeom prst="line">
            <a:avLst/>
          </a:prstGeom>
          <a:noFill/>
          <a:ln w="285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5900" name="Text Box 11"/>
          <p:cNvSpPr txBox="1">
            <a:spLocks noChangeArrowheads="1"/>
          </p:cNvSpPr>
          <p:nvPr/>
        </p:nvSpPr>
        <p:spPr bwMode="auto">
          <a:xfrm>
            <a:off x="5543550" y="1844675"/>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dirty="0" err="1">
                <a:latin typeface="Consolas" panose="020B0609020204030204" pitchFamily="49" charset="0"/>
                <a:cs typeface="Arial" charset="0"/>
              </a:rPr>
              <a:t>tues</a:t>
            </a:r>
            <a:r>
              <a:rPr lang="de-DE" altLang="de-DE" sz="2000" b="1" dirty="0">
                <a:latin typeface="Consolas" panose="020B0609020204030204" pitchFamily="49" charset="0"/>
                <a:cs typeface="Arial" charset="0"/>
              </a:rPr>
              <a:t>(42)</a:t>
            </a:r>
          </a:p>
        </p:txBody>
      </p:sp>
      <p:sp>
        <p:nvSpPr>
          <p:cNvPr id="165901" name="Line 12"/>
          <p:cNvSpPr>
            <a:spLocks noChangeShapeType="1"/>
          </p:cNvSpPr>
          <p:nvPr/>
        </p:nvSpPr>
        <p:spPr bwMode="auto">
          <a:xfrm>
            <a:off x="5399088" y="2205038"/>
            <a:ext cx="1512887"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5902" name="Line 13"/>
          <p:cNvSpPr>
            <a:spLocks noChangeShapeType="1"/>
          </p:cNvSpPr>
          <p:nvPr/>
        </p:nvSpPr>
        <p:spPr bwMode="auto">
          <a:xfrm>
            <a:off x="5399088" y="3068638"/>
            <a:ext cx="2736850"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5903" name="Line 14"/>
          <p:cNvSpPr>
            <a:spLocks noChangeShapeType="1"/>
          </p:cNvSpPr>
          <p:nvPr/>
        </p:nvSpPr>
        <p:spPr bwMode="auto">
          <a:xfrm>
            <a:off x="5399088" y="3573463"/>
            <a:ext cx="1512887"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5904" name="Line 15"/>
          <p:cNvSpPr>
            <a:spLocks noChangeShapeType="1"/>
          </p:cNvSpPr>
          <p:nvPr/>
        </p:nvSpPr>
        <p:spPr bwMode="auto">
          <a:xfrm flipH="1">
            <a:off x="5399088" y="2636838"/>
            <a:ext cx="1512887" cy="0"/>
          </a:xfrm>
          <a:prstGeom prst="line">
            <a:avLst/>
          </a:prstGeom>
          <a:noFill/>
          <a:ln w="28575">
            <a:solidFill>
              <a:schemeClr val="tx1"/>
            </a:solidFill>
            <a:prstDash val="sysDot"/>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5905" name="Text Box 16"/>
          <p:cNvSpPr txBox="1">
            <a:spLocks noChangeArrowheads="1"/>
          </p:cNvSpPr>
          <p:nvPr/>
        </p:nvSpPr>
        <p:spPr bwMode="auto">
          <a:xfrm>
            <a:off x="6067425" y="2708275"/>
            <a:ext cx="18774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dirty="0" err="1">
                <a:latin typeface="Consolas" panose="020B0609020204030204" pitchFamily="49" charset="0"/>
                <a:cs typeface="Arial" charset="0"/>
              </a:rPr>
              <a:t>new</a:t>
            </a:r>
            <a:r>
              <a:rPr lang="de-DE" altLang="de-DE" sz="2000" b="1" dirty="0">
                <a:latin typeface="Consolas" panose="020B0609020204030204" pitchFamily="49" charset="0"/>
                <a:cs typeface="Arial" charset="0"/>
              </a:rPr>
              <a:t> C(42,43)</a:t>
            </a:r>
          </a:p>
        </p:txBody>
      </p:sp>
      <p:sp>
        <p:nvSpPr>
          <p:cNvPr id="165906" name="Text Box 17"/>
          <p:cNvSpPr txBox="1">
            <a:spLocks noChangeArrowheads="1"/>
          </p:cNvSpPr>
          <p:nvPr/>
        </p:nvSpPr>
        <p:spPr bwMode="auto">
          <a:xfrm>
            <a:off x="5903913" y="2276475"/>
            <a:ext cx="46679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dirty="0">
                <a:latin typeface="Consolas" panose="020B0609020204030204" pitchFamily="49" charset="0"/>
                <a:cs typeface="Arial" charset="0"/>
              </a:rPr>
              <a:t>42</a:t>
            </a:r>
          </a:p>
        </p:txBody>
      </p:sp>
      <p:sp>
        <p:nvSpPr>
          <p:cNvPr id="165907" name="Text Box 18"/>
          <p:cNvSpPr txBox="1">
            <a:spLocks noChangeArrowheads="1"/>
          </p:cNvSpPr>
          <p:nvPr/>
        </p:nvSpPr>
        <p:spPr bwMode="auto">
          <a:xfrm>
            <a:off x="5614988" y="3213100"/>
            <a:ext cx="12105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dirty="0" err="1">
                <a:latin typeface="Consolas" panose="020B0609020204030204" pitchFamily="49" charset="0"/>
                <a:cs typeface="Arial" charset="0"/>
              </a:rPr>
              <a:t>yeah</a:t>
            </a:r>
            <a:r>
              <a:rPr lang="de-DE" altLang="de-DE" sz="2000" b="1" dirty="0">
                <a:latin typeface="Consolas" panose="020B0609020204030204" pitchFamily="49" charset="0"/>
                <a:cs typeface="Arial" charset="0"/>
              </a:rPr>
              <a:t>(c)</a:t>
            </a:r>
          </a:p>
        </p:txBody>
      </p:sp>
      <p:sp>
        <p:nvSpPr>
          <p:cNvPr id="165908" name="Text Box 19"/>
          <p:cNvSpPr txBox="1">
            <a:spLocks noChangeArrowheads="1"/>
          </p:cNvSpPr>
          <p:nvPr/>
        </p:nvSpPr>
        <p:spPr bwMode="auto">
          <a:xfrm>
            <a:off x="7343775" y="4076700"/>
            <a:ext cx="607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dirty="0">
                <a:latin typeface="Consolas" panose="020B0609020204030204" pitchFamily="49" charset="0"/>
                <a:cs typeface="Arial" charset="0"/>
              </a:rPr>
              <a:t>'U'</a:t>
            </a:r>
          </a:p>
        </p:txBody>
      </p:sp>
      <p:sp>
        <p:nvSpPr>
          <p:cNvPr id="165909" name="Text Box 20"/>
          <p:cNvSpPr txBox="1">
            <a:spLocks noChangeArrowheads="1"/>
          </p:cNvSpPr>
          <p:nvPr/>
        </p:nvSpPr>
        <p:spPr bwMode="auto">
          <a:xfrm>
            <a:off x="7127875" y="3608388"/>
            <a:ext cx="12105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dirty="0" err="1">
                <a:latin typeface="Consolas" panose="020B0609020204030204" pitchFamily="49" charset="0"/>
                <a:cs typeface="Arial" charset="0"/>
              </a:rPr>
              <a:t>sach</a:t>
            </a:r>
            <a:r>
              <a:rPr lang="de-DE" altLang="de-DE" sz="2000" b="1" dirty="0">
                <a:latin typeface="Consolas" panose="020B0609020204030204" pitchFamily="49" charset="0"/>
                <a:cs typeface="Arial" charset="0"/>
              </a:rPr>
              <a:t>(A)</a:t>
            </a:r>
          </a:p>
        </p:txBody>
      </p:sp>
      <p:sp>
        <p:nvSpPr>
          <p:cNvPr id="165910" name="Line 21"/>
          <p:cNvSpPr>
            <a:spLocks noChangeShapeType="1"/>
          </p:cNvSpPr>
          <p:nvPr/>
        </p:nvSpPr>
        <p:spPr bwMode="auto">
          <a:xfrm>
            <a:off x="8423275" y="3284538"/>
            <a:ext cx="0" cy="2881312"/>
          </a:xfrm>
          <a:prstGeom prst="line">
            <a:avLst/>
          </a:prstGeom>
          <a:noFill/>
          <a:ln w="285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5911" name="Line 22"/>
          <p:cNvSpPr>
            <a:spLocks noChangeShapeType="1"/>
          </p:cNvSpPr>
          <p:nvPr/>
        </p:nvSpPr>
        <p:spPr bwMode="auto">
          <a:xfrm>
            <a:off x="6911975" y="4005263"/>
            <a:ext cx="1512888"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5912" name="Line 23"/>
          <p:cNvSpPr>
            <a:spLocks noChangeShapeType="1"/>
          </p:cNvSpPr>
          <p:nvPr/>
        </p:nvSpPr>
        <p:spPr bwMode="auto">
          <a:xfrm flipH="1">
            <a:off x="6911975" y="4437063"/>
            <a:ext cx="1512888" cy="0"/>
          </a:xfrm>
          <a:prstGeom prst="line">
            <a:avLst/>
          </a:prstGeom>
          <a:noFill/>
          <a:ln w="28575">
            <a:solidFill>
              <a:schemeClr val="tx1"/>
            </a:solidFill>
            <a:prstDash val="sysDot"/>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5913" name="Text Box 28"/>
          <p:cNvSpPr txBox="1">
            <a:spLocks noChangeArrowheads="1"/>
          </p:cNvSpPr>
          <p:nvPr/>
        </p:nvSpPr>
        <p:spPr bwMode="auto">
          <a:xfrm>
            <a:off x="5832475" y="4508500"/>
            <a:ext cx="607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dirty="0">
                <a:latin typeface="Consolas" panose="020B0609020204030204" pitchFamily="49" charset="0"/>
                <a:cs typeface="Arial" charset="0"/>
              </a:rPr>
              <a:t>'V'</a:t>
            </a:r>
          </a:p>
        </p:txBody>
      </p:sp>
      <p:sp>
        <p:nvSpPr>
          <p:cNvPr id="165914" name="Line 29"/>
          <p:cNvSpPr>
            <a:spLocks noChangeShapeType="1"/>
          </p:cNvSpPr>
          <p:nvPr/>
        </p:nvSpPr>
        <p:spPr bwMode="auto">
          <a:xfrm flipH="1">
            <a:off x="5399088" y="4868863"/>
            <a:ext cx="1512887" cy="0"/>
          </a:xfrm>
          <a:prstGeom prst="line">
            <a:avLst/>
          </a:prstGeom>
          <a:noFill/>
          <a:ln w="28575">
            <a:solidFill>
              <a:schemeClr val="tx1"/>
            </a:solidFill>
            <a:prstDash val="sysDot"/>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5915" name="Text Box 30"/>
          <p:cNvSpPr txBox="1">
            <a:spLocks noChangeArrowheads="1"/>
          </p:cNvSpPr>
          <p:nvPr/>
        </p:nvSpPr>
        <p:spPr bwMode="auto">
          <a:xfrm>
            <a:off x="4546600" y="4903788"/>
            <a:ext cx="607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dirty="0">
                <a:latin typeface="Consolas" panose="020B0609020204030204" pitchFamily="49" charset="0"/>
                <a:cs typeface="Arial" charset="0"/>
              </a:rPr>
              <a:t>'V'</a:t>
            </a:r>
          </a:p>
        </p:txBody>
      </p:sp>
      <p:sp>
        <p:nvSpPr>
          <p:cNvPr id="165916" name="Line 31"/>
          <p:cNvSpPr>
            <a:spLocks noChangeShapeType="1"/>
          </p:cNvSpPr>
          <p:nvPr/>
        </p:nvSpPr>
        <p:spPr bwMode="auto">
          <a:xfrm flipH="1" flipV="1">
            <a:off x="4175125" y="5300663"/>
            <a:ext cx="1223963" cy="0"/>
          </a:xfrm>
          <a:prstGeom prst="line">
            <a:avLst/>
          </a:prstGeom>
          <a:noFill/>
          <a:ln w="28575">
            <a:solidFill>
              <a:schemeClr val="tx1"/>
            </a:solidFill>
            <a:prstDash val="sysDot"/>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5917" name="Line 8"/>
          <p:cNvSpPr>
            <a:spLocks noChangeShapeType="1"/>
          </p:cNvSpPr>
          <p:nvPr/>
        </p:nvSpPr>
        <p:spPr bwMode="auto">
          <a:xfrm>
            <a:off x="4175125" y="1484313"/>
            <a:ext cx="0" cy="4681537"/>
          </a:xfrm>
          <a:prstGeom prst="line">
            <a:avLst/>
          </a:prstGeom>
          <a:noFill/>
          <a:ln w="285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5918" name="Textfeld 1"/>
          <p:cNvSpPr txBox="1">
            <a:spLocks noChangeArrowheads="1"/>
          </p:cNvSpPr>
          <p:nvPr/>
        </p:nvSpPr>
        <p:spPr bwMode="auto">
          <a:xfrm>
            <a:off x="3786188" y="1065213"/>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cs typeface="Arial" charset="0"/>
              </a:rPr>
              <a:t>extern</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66915" name="Rectangle 2"/>
          <p:cNvSpPr>
            <a:spLocks noGrp="1" noChangeArrowheads="1"/>
          </p:cNvSpPr>
          <p:nvPr>
            <p:ph type="title"/>
          </p:nvPr>
        </p:nvSpPr>
        <p:spPr/>
        <p:txBody>
          <a:bodyPr/>
          <a:lstStyle/>
          <a:p>
            <a:pPr eaLnBrk="1" hangingPunct="1"/>
            <a:r>
              <a:rPr lang="de-DE" altLang="de-DE"/>
              <a:t>Iterative Entwicklung und Validierung</a:t>
            </a:r>
          </a:p>
        </p:txBody>
      </p:sp>
      <p:sp>
        <p:nvSpPr>
          <p:cNvPr id="166916" name="Rectangle 3"/>
          <p:cNvSpPr>
            <a:spLocks noGrp="1" noChangeArrowheads="1"/>
          </p:cNvSpPr>
          <p:nvPr>
            <p:ph type="body" idx="1"/>
          </p:nvPr>
        </p:nvSpPr>
        <p:spPr/>
        <p:txBody>
          <a:bodyPr/>
          <a:lstStyle/>
          <a:p>
            <a:pPr eaLnBrk="1" hangingPunct="1">
              <a:lnSpc>
                <a:spcPct val="90000"/>
              </a:lnSpc>
              <a:buFontTx/>
              <a:buNone/>
            </a:pPr>
            <a:r>
              <a:rPr lang="de-DE" altLang="de-DE"/>
              <a:t>Beispielablauf</a:t>
            </a:r>
          </a:p>
          <a:p>
            <a:pPr eaLnBrk="1" hangingPunct="1">
              <a:lnSpc>
                <a:spcPct val="90000"/>
              </a:lnSpc>
            </a:pPr>
            <a:r>
              <a:rPr lang="de-DE" altLang="de-DE"/>
              <a:t>Ableitung von Methodennamen</a:t>
            </a:r>
          </a:p>
          <a:p>
            <a:pPr eaLnBrk="1" hangingPunct="1">
              <a:lnSpc>
                <a:spcPct val="90000"/>
              </a:lnSpc>
            </a:pPr>
            <a:r>
              <a:rPr lang="de-DE" altLang="de-DE"/>
              <a:t>Zeichnen eines kleinen Sequenzdiagramms mit dieser Methode; feststellen, ob weitere Methoden benötigt </a:t>
            </a:r>
          </a:p>
          <a:p>
            <a:pPr eaLnBrk="1" hangingPunct="1">
              <a:lnSpc>
                <a:spcPct val="90000"/>
              </a:lnSpc>
            </a:pPr>
            <a:r>
              <a:rPr lang="de-DE" altLang="de-DE"/>
              <a:t>Ergänzung von Methodenparametern</a:t>
            </a:r>
          </a:p>
          <a:p>
            <a:pPr eaLnBrk="1" hangingPunct="1">
              <a:lnSpc>
                <a:spcPct val="90000"/>
              </a:lnSpc>
            </a:pPr>
            <a:r>
              <a:rPr lang="de-DE" altLang="de-DE"/>
              <a:t>Ergänzung des Sequenzdiagramms um Parameter; feststellen, ob weitere Methoden benötigt </a:t>
            </a:r>
          </a:p>
          <a:p>
            <a:pPr eaLnBrk="1" hangingPunct="1">
              <a:lnSpc>
                <a:spcPct val="90000"/>
              </a:lnSpc>
            </a:pPr>
            <a:endParaRPr lang="de-DE" altLang="de-DE"/>
          </a:p>
          <a:p>
            <a:pPr eaLnBrk="1" hangingPunct="1">
              <a:lnSpc>
                <a:spcPct val="90000"/>
              </a:lnSpc>
            </a:pPr>
            <a:r>
              <a:rPr lang="de-DE" altLang="de-DE"/>
              <a:t>Falls kein Sequenzdiagramm herleitbar, auf Ursachenforschung gehen (Modellfehler?)</a:t>
            </a:r>
          </a:p>
          <a:p>
            <a:pPr eaLnBrk="1" hangingPunct="1">
              <a:lnSpc>
                <a:spcPct val="90000"/>
              </a:lnSpc>
            </a:pPr>
            <a:r>
              <a:rPr lang="de-DE" altLang="de-DE"/>
              <a:t>Optimales Ziel: Mögliche Durchläufe durch Aktivitätsdiagramme werden abgedeckt</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67939" name="Rectangle 2"/>
          <p:cNvSpPr>
            <a:spLocks noGrp="1" noChangeArrowheads="1"/>
          </p:cNvSpPr>
          <p:nvPr>
            <p:ph type="title"/>
          </p:nvPr>
        </p:nvSpPr>
        <p:spPr/>
        <p:txBody>
          <a:bodyPr/>
          <a:lstStyle/>
          <a:p>
            <a:pPr eaLnBrk="1" hangingPunct="1"/>
            <a:r>
              <a:rPr lang="de-DE" altLang="de-DE"/>
              <a:t>Zusammenhang zwischen Aktivitäts- und Sequenzdiagrammen</a:t>
            </a:r>
          </a:p>
        </p:txBody>
      </p:sp>
      <p:pic>
        <p:nvPicPr>
          <p:cNvPr id="167940" name="Picture 4" descr="Kap05ZusammenhangZwischenAktivitaetsdiagrammUndSequenzdiagram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200" y="1123950"/>
            <a:ext cx="56896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68963" name="Rectangle 2"/>
          <p:cNvSpPr>
            <a:spLocks noGrp="1" noChangeArrowheads="1"/>
          </p:cNvSpPr>
          <p:nvPr>
            <p:ph type="title"/>
          </p:nvPr>
        </p:nvSpPr>
        <p:spPr/>
        <p:txBody>
          <a:bodyPr/>
          <a:lstStyle/>
          <a:p>
            <a:pPr eaLnBrk="1" hangingPunct="1"/>
            <a:r>
              <a:rPr lang="de-DE" altLang="de-DE"/>
              <a:t>Iterative Entwicklung eines Sequenzdiagramms</a:t>
            </a:r>
          </a:p>
        </p:txBody>
      </p:sp>
      <p:sp>
        <p:nvSpPr>
          <p:cNvPr id="168964" name="Rectangle 3"/>
          <p:cNvSpPr>
            <a:spLocks noGrp="1" noChangeArrowheads="1"/>
          </p:cNvSpPr>
          <p:nvPr>
            <p:ph type="body" idx="1"/>
          </p:nvPr>
        </p:nvSpPr>
        <p:spPr>
          <a:xfrm>
            <a:off x="468313" y="1484313"/>
            <a:ext cx="5040312" cy="4897437"/>
          </a:xfrm>
        </p:spPr>
        <p:txBody>
          <a:bodyPr/>
          <a:lstStyle/>
          <a:p>
            <a:pPr eaLnBrk="1" hangingPunct="1"/>
            <a:r>
              <a:rPr lang="de-DE" altLang="de-DE" sz="2000" dirty="0"/>
              <a:t>generell: zunächst unterspezifiziert, </a:t>
            </a:r>
          </a:p>
          <a:p>
            <a:pPr eaLnBrk="1" hangingPunct="1"/>
            <a:r>
              <a:rPr lang="de-DE" altLang="de-DE" sz="2000" dirty="0"/>
              <a:t>dann Parameter verfeinern</a:t>
            </a:r>
          </a:p>
          <a:p>
            <a:pPr eaLnBrk="1" hangingPunct="1"/>
            <a:r>
              <a:rPr lang="de-DE" altLang="de-DE" sz="2000" dirty="0"/>
              <a:t>abstrakter Ablauf (x) oder konkreter Beispielablauf (mit  Werten)</a:t>
            </a:r>
          </a:p>
          <a:p>
            <a:pPr eaLnBrk="1" hangingPunct="1"/>
            <a:endParaRPr lang="de-DE" altLang="de-DE" sz="1000" dirty="0"/>
          </a:p>
          <a:p>
            <a:pPr eaLnBrk="1" hangingPunct="1"/>
            <a:r>
              <a:rPr lang="de-DE" altLang="de-DE" sz="2000" dirty="0"/>
              <a:t>Ergänzung interner Berechnungen, z. B. in A  </a:t>
            </a:r>
            <a:r>
              <a:rPr lang="de-DE" altLang="de-DE" sz="2000" dirty="0">
                <a:latin typeface="Consolas" panose="020B0609020204030204" pitchFamily="49" charset="0"/>
              </a:rPr>
              <a:t>z= </a:t>
            </a:r>
            <a:r>
              <a:rPr lang="de-DE" altLang="de-DE" sz="2000" dirty="0" err="1">
                <a:latin typeface="Consolas" panose="020B0609020204030204" pitchFamily="49" charset="0"/>
              </a:rPr>
              <a:t>this.oh</a:t>
            </a:r>
            <a:r>
              <a:rPr lang="de-DE" altLang="de-DE" sz="2000" dirty="0">
                <a:latin typeface="Consolas" panose="020B0609020204030204" pitchFamily="49" charset="0"/>
              </a:rPr>
              <a:t>();</a:t>
            </a:r>
          </a:p>
          <a:p>
            <a:pPr eaLnBrk="1" hangingPunct="1"/>
            <a:endParaRPr lang="de-DE" altLang="de-DE" sz="2000" dirty="0">
              <a:latin typeface="Consolas" panose="020B0609020204030204" pitchFamily="49" charset="0"/>
            </a:endParaRPr>
          </a:p>
          <a:p>
            <a:pPr eaLnBrk="1" hangingPunct="1"/>
            <a:r>
              <a:rPr lang="de-DE" altLang="de-DE" sz="2000" dirty="0"/>
              <a:t>interne Collections meist nicht dargestellt</a:t>
            </a:r>
          </a:p>
          <a:p>
            <a:pPr eaLnBrk="1" hangingPunct="1"/>
            <a:r>
              <a:rPr lang="de-DE" altLang="de-DE" sz="2000" dirty="0"/>
              <a:t>Darstellung aber möglich, in B:</a:t>
            </a:r>
          </a:p>
          <a:p>
            <a:pPr lvl="1" eaLnBrk="1" hangingPunct="1">
              <a:buFontTx/>
              <a:buNone/>
            </a:pPr>
            <a:r>
              <a:rPr lang="de-DE" altLang="de-DE" sz="2000" dirty="0">
                <a:latin typeface="Consolas" panose="020B0609020204030204" pitchFamily="49" charset="0"/>
              </a:rPr>
              <a:t>public void hinzu(C c){</a:t>
            </a:r>
          </a:p>
          <a:p>
            <a:pPr lvl="1" eaLnBrk="1" hangingPunct="1">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l.add</a:t>
            </a:r>
            <a:r>
              <a:rPr lang="de-DE" altLang="de-DE" sz="2000" dirty="0">
                <a:latin typeface="Consolas" panose="020B0609020204030204" pitchFamily="49" charset="0"/>
              </a:rPr>
              <a:t>(c);</a:t>
            </a:r>
          </a:p>
          <a:p>
            <a:pPr lvl="1" eaLnBrk="1" hangingPunct="1">
              <a:buFontTx/>
              <a:buNone/>
            </a:pPr>
            <a:r>
              <a:rPr lang="de-DE" altLang="de-DE" sz="2000" dirty="0">
                <a:latin typeface="Consolas" panose="020B0609020204030204" pitchFamily="49" charset="0"/>
              </a:rPr>
              <a:t>}</a:t>
            </a:r>
          </a:p>
        </p:txBody>
      </p:sp>
      <p:sp>
        <p:nvSpPr>
          <p:cNvPr id="168965" name="Text Box 4"/>
          <p:cNvSpPr txBox="1">
            <a:spLocks noChangeArrowheads="1"/>
          </p:cNvSpPr>
          <p:nvPr/>
        </p:nvSpPr>
        <p:spPr bwMode="auto">
          <a:xfrm>
            <a:off x="5292725" y="1052513"/>
            <a:ext cx="471488" cy="4159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u="sng">
                <a:cs typeface="Arial" charset="0"/>
              </a:rPr>
              <a:t>:A</a:t>
            </a:r>
          </a:p>
        </p:txBody>
      </p:sp>
      <p:sp>
        <p:nvSpPr>
          <p:cNvPr id="168966" name="Text Box 5"/>
          <p:cNvSpPr txBox="1">
            <a:spLocks noChangeArrowheads="1"/>
          </p:cNvSpPr>
          <p:nvPr/>
        </p:nvSpPr>
        <p:spPr bwMode="auto">
          <a:xfrm>
            <a:off x="6794500" y="1052513"/>
            <a:ext cx="627063" cy="4159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u="sng">
                <a:cs typeface="Arial" charset="0"/>
              </a:rPr>
              <a:t>b:B</a:t>
            </a:r>
          </a:p>
        </p:txBody>
      </p:sp>
      <p:sp>
        <p:nvSpPr>
          <p:cNvPr id="168967" name="Text Box 8"/>
          <p:cNvSpPr txBox="1">
            <a:spLocks noChangeArrowheads="1"/>
          </p:cNvSpPr>
          <p:nvPr/>
        </p:nvSpPr>
        <p:spPr bwMode="auto">
          <a:xfrm>
            <a:off x="5899150" y="1341438"/>
            <a:ext cx="10567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dirty="0" err="1">
                <a:latin typeface="Consolas" panose="020B0609020204030204" pitchFamily="49" charset="0"/>
                <a:cs typeface="Arial" charset="0"/>
              </a:rPr>
              <a:t>tues</a:t>
            </a:r>
            <a:r>
              <a:rPr lang="de-DE" altLang="de-DE" sz="2000" b="1" dirty="0">
                <a:latin typeface="Consolas" panose="020B0609020204030204" pitchFamily="49" charset="0"/>
                <a:cs typeface="Arial" charset="0"/>
              </a:rPr>
              <a:t>()</a:t>
            </a:r>
          </a:p>
        </p:txBody>
      </p:sp>
      <p:sp>
        <p:nvSpPr>
          <p:cNvPr id="168968" name="Line 9"/>
          <p:cNvSpPr>
            <a:spLocks noChangeShapeType="1"/>
          </p:cNvSpPr>
          <p:nvPr/>
        </p:nvSpPr>
        <p:spPr bwMode="auto">
          <a:xfrm>
            <a:off x="5548313" y="1701800"/>
            <a:ext cx="1512887"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8969" name="Freeform 10"/>
          <p:cNvSpPr>
            <a:spLocks/>
          </p:cNvSpPr>
          <p:nvPr/>
        </p:nvSpPr>
        <p:spPr bwMode="auto">
          <a:xfrm>
            <a:off x="5549900" y="3209925"/>
            <a:ext cx="350838" cy="427038"/>
          </a:xfrm>
          <a:custGeom>
            <a:avLst/>
            <a:gdLst>
              <a:gd name="T0" fmla="*/ 0 w 221"/>
              <a:gd name="T1" fmla="*/ 2147483647 h 269"/>
              <a:gd name="T2" fmla="*/ 2147483647 w 221"/>
              <a:gd name="T3" fmla="*/ 0 h 269"/>
              <a:gd name="T4" fmla="*/ 2147483647 w 221"/>
              <a:gd name="T5" fmla="*/ 2147483647 h 269"/>
              <a:gd name="T6" fmla="*/ 2147483647 w 221"/>
              <a:gd name="T7" fmla="*/ 2147483647 h 2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 h="269">
                <a:moveTo>
                  <a:pt x="0" y="2"/>
                </a:moveTo>
                <a:lnTo>
                  <a:pt x="221" y="0"/>
                </a:lnTo>
                <a:lnTo>
                  <a:pt x="221" y="269"/>
                </a:lnTo>
                <a:lnTo>
                  <a:pt x="4" y="269"/>
                </a:lnTo>
              </a:path>
            </a:pathLst>
          </a:custGeom>
          <a:noFill/>
          <a:ln w="28575">
            <a:solidFill>
              <a:schemeClr val="tx1"/>
            </a:solidFill>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8970" name="Text Box 13"/>
          <p:cNvSpPr txBox="1">
            <a:spLocks noChangeArrowheads="1"/>
          </p:cNvSpPr>
          <p:nvPr/>
        </p:nvSpPr>
        <p:spPr bwMode="auto">
          <a:xfrm>
            <a:off x="5910263" y="3213100"/>
            <a:ext cx="10310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dirty="0">
                <a:latin typeface="Consolas" panose="020B0609020204030204" pitchFamily="49" charset="0"/>
                <a:cs typeface="Arial" charset="0"/>
              </a:rPr>
              <a:t>z=oh()</a:t>
            </a:r>
          </a:p>
        </p:txBody>
      </p:sp>
      <p:sp>
        <p:nvSpPr>
          <p:cNvPr id="168971" name="Text Box 16"/>
          <p:cNvSpPr txBox="1">
            <a:spLocks noChangeArrowheads="1"/>
          </p:cNvSpPr>
          <p:nvPr/>
        </p:nvSpPr>
        <p:spPr bwMode="auto">
          <a:xfrm>
            <a:off x="5765800" y="1808163"/>
            <a:ext cx="12105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dirty="0" err="1">
                <a:latin typeface="Consolas" panose="020B0609020204030204" pitchFamily="49" charset="0"/>
                <a:cs typeface="Arial" charset="0"/>
              </a:rPr>
              <a:t>tues</a:t>
            </a:r>
            <a:r>
              <a:rPr lang="de-DE" altLang="de-DE" sz="2000" b="1" dirty="0">
                <a:latin typeface="Consolas" panose="020B0609020204030204" pitchFamily="49" charset="0"/>
                <a:cs typeface="Arial" charset="0"/>
              </a:rPr>
              <a:t>(x)</a:t>
            </a:r>
          </a:p>
        </p:txBody>
      </p:sp>
      <p:sp>
        <p:nvSpPr>
          <p:cNvPr id="168972" name="Line 17"/>
          <p:cNvSpPr>
            <a:spLocks noChangeShapeType="1"/>
          </p:cNvSpPr>
          <p:nvPr/>
        </p:nvSpPr>
        <p:spPr bwMode="auto">
          <a:xfrm>
            <a:off x="5549900" y="2168525"/>
            <a:ext cx="1512888"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8973" name="Text Box 18"/>
          <p:cNvSpPr txBox="1">
            <a:spLocks noChangeArrowheads="1"/>
          </p:cNvSpPr>
          <p:nvPr/>
        </p:nvSpPr>
        <p:spPr bwMode="auto">
          <a:xfrm>
            <a:off x="5692775" y="2311400"/>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dirty="0" err="1">
                <a:latin typeface="Consolas" panose="020B0609020204030204" pitchFamily="49" charset="0"/>
                <a:cs typeface="Arial" charset="0"/>
              </a:rPr>
              <a:t>tues</a:t>
            </a:r>
            <a:r>
              <a:rPr lang="de-DE" altLang="de-DE" sz="2000" b="1" dirty="0">
                <a:latin typeface="Consolas" panose="020B0609020204030204" pitchFamily="49" charset="0"/>
                <a:cs typeface="Arial" charset="0"/>
              </a:rPr>
              <a:t>(42)</a:t>
            </a:r>
          </a:p>
        </p:txBody>
      </p:sp>
      <p:sp>
        <p:nvSpPr>
          <p:cNvPr id="168974" name="Line 19"/>
          <p:cNvSpPr>
            <a:spLocks noChangeShapeType="1"/>
          </p:cNvSpPr>
          <p:nvPr/>
        </p:nvSpPr>
        <p:spPr bwMode="auto">
          <a:xfrm>
            <a:off x="5549900" y="2671763"/>
            <a:ext cx="1512888"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8975" name="Text Box 20"/>
          <p:cNvSpPr txBox="1">
            <a:spLocks noChangeArrowheads="1"/>
          </p:cNvSpPr>
          <p:nvPr/>
        </p:nvSpPr>
        <p:spPr bwMode="auto">
          <a:xfrm>
            <a:off x="7956550" y="1052513"/>
            <a:ext cx="752475" cy="4159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u="sng">
                <a:cs typeface="Arial" charset="0"/>
              </a:rPr>
              <a:t>l:Set</a:t>
            </a:r>
          </a:p>
        </p:txBody>
      </p:sp>
      <p:sp>
        <p:nvSpPr>
          <p:cNvPr id="168976" name="Text Box 22"/>
          <p:cNvSpPr txBox="1">
            <a:spLocks noChangeArrowheads="1"/>
          </p:cNvSpPr>
          <p:nvPr/>
        </p:nvSpPr>
        <p:spPr bwMode="auto">
          <a:xfrm>
            <a:off x="5694363" y="4111625"/>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dirty="0">
                <a:latin typeface="Consolas" panose="020B0609020204030204" pitchFamily="49" charset="0"/>
                <a:cs typeface="Arial" charset="0"/>
              </a:rPr>
              <a:t>hinzu(c)</a:t>
            </a:r>
          </a:p>
        </p:txBody>
      </p:sp>
      <p:sp>
        <p:nvSpPr>
          <p:cNvPr id="168977" name="Line 23"/>
          <p:cNvSpPr>
            <a:spLocks noChangeShapeType="1"/>
          </p:cNvSpPr>
          <p:nvPr/>
        </p:nvSpPr>
        <p:spPr bwMode="auto">
          <a:xfrm>
            <a:off x="5551488" y="4471988"/>
            <a:ext cx="1512887"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8978" name="Line 24"/>
          <p:cNvSpPr>
            <a:spLocks noChangeShapeType="1"/>
          </p:cNvSpPr>
          <p:nvPr/>
        </p:nvSpPr>
        <p:spPr bwMode="auto">
          <a:xfrm flipH="1">
            <a:off x="5508625" y="5661025"/>
            <a:ext cx="1512888" cy="0"/>
          </a:xfrm>
          <a:prstGeom prst="line">
            <a:avLst/>
          </a:prstGeom>
          <a:noFill/>
          <a:ln w="28575">
            <a:solidFill>
              <a:schemeClr val="tx1"/>
            </a:solidFill>
            <a:prstDash val="sysDot"/>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8979" name="Text Box 25"/>
          <p:cNvSpPr txBox="1">
            <a:spLocks noChangeArrowheads="1"/>
          </p:cNvSpPr>
          <p:nvPr/>
        </p:nvSpPr>
        <p:spPr bwMode="auto">
          <a:xfrm>
            <a:off x="5694363" y="4687888"/>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dirty="0">
                <a:latin typeface="Consolas" panose="020B0609020204030204" pitchFamily="49" charset="0"/>
                <a:cs typeface="Arial" charset="0"/>
              </a:rPr>
              <a:t>hinzu(c)</a:t>
            </a:r>
          </a:p>
        </p:txBody>
      </p:sp>
      <p:sp>
        <p:nvSpPr>
          <p:cNvPr id="168980" name="Line 26"/>
          <p:cNvSpPr>
            <a:spLocks noChangeShapeType="1"/>
          </p:cNvSpPr>
          <p:nvPr/>
        </p:nvSpPr>
        <p:spPr bwMode="auto">
          <a:xfrm>
            <a:off x="5551488" y="5048250"/>
            <a:ext cx="1512887"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8981" name="Text Box 27"/>
          <p:cNvSpPr txBox="1">
            <a:spLocks noChangeArrowheads="1"/>
          </p:cNvSpPr>
          <p:nvPr/>
        </p:nvSpPr>
        <p:spPr bwMode="auto">
          <a:xfrm>
            <a:off x="7380288" y="4868863"/>
            <a:ext cx="10310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dirty="0" err="1">
                <a:latin typeface="Consolas" panose="020B0609020204030204" pitchFamily="49" charset="0"/>
                <a:cs typeface="Arial" charset="0"/>
              </a:rPr>
              <a:t>add</a:t>
            </a:r>
            <a:r>
              <a:rPr lang="de-DE" altLang="de-DE" sz="2000" b="1" dirty="0">
                <a:latin typeface="Consolas" panose="020B0609020204030204" pitchFamily="49" charset="0"/>
                <a:cs typeface="Arial" charset="0"/>
              </a:rPr>
              <a:t>(c)</a:t>
            </a:r>
          </a:p>
        </p:txBody>
      </p:sp>
      <p:sp>
        <p:nvSpPr>
          <p:cNvPr id="168982" name="Line 28"/>
          <p:cNvSpPr>
            <a:spLocks noChangeShapeType="1"/>
          </p:cNvSpPr>
          <p:nvPr/>
        </p:nvSpPr>
        <p:spPr bwMode="auto">
          <a:xfrm>
            <a:off x="7092950" y="5300663"/>
            <a:ext cx="1366838"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8983" name="Line 29"/>
          <p:cNvSpPr>
            <a:spLocks noChangeShapeType="1"/>
          </p:cNvSpPr>
          <p:nvPr/>
        </p:nvSpPr>
        <p:spPr bwMode="auto">
          <a:xfrm flipH="1">
            <a:off x="7092950" y="5516563"/>
            <a:ext cx="1368425" cy="0"/>
          </a:xfrm>
          <a:prstGeom prst="line">
            <a:avLst/>
          </a:prstGeom>
          <a:noFill/>
          <a:ln w="28575">
            <a:solidFill>
              <a:schemeClr val="tx1"/>
            </a:solidFill>
            <a:prstDash val="sysDot"/>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8984" name="Line 45"/>
          <p:cNvSpPr>
            <a:spLocks noChangeShapeType="1"/>
          </p:cNvSpPr>
          <p:nvPr/>
        </p:nvSpPr>
        <p:spPr bwMode="auto">
          <a:xfrm>
            <a:off x="5508625" y="1484313"/>
            <a:ext cx="0" cy="4681537"/>
          </a:xfrm>
          <a:prstGeom prst="line">
            <a:avLst/>
          </a:prstGeom>
          <a:noFill/>
          <a:ln w="285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8985" name="Line 46"/>
          <p:cNvSpPr>
            <a:spLocks noChangeShapeType="1"/>
          </p:cNvSpPr>
          <p:nvPr/>
        </p:nvSpPr>
        <p:spPr bwMode="auto">
          <a:xfrm>
            <a:off x="7092950" y="1484313"/>
            <a:ext cx="0" cy="4681537"/>
          </a:xfrm>
          <a:prstGeom prst="line">
            <a:avLst/>
          </a:prstGeom>
          <a:noFill/>
          <a:ln w="285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8986" name="Line 47"/>
          <p:cNvSpPr>
            <a:spLocks noChangeShapeType="1"/>
          </p:cNvSpPr>
          <p:nvPr/>
        </p:nvSpPr>
        <p:spPr bwMode="auto">
          <a:xfrm flipH="1">
            <a:off x="8459788" y="1484313"/>
            <a:ext cx="0" cy="4681537"/>
          </a:xfrm>
          <a:prstGeom prst="line">
            <a:avLst/>
          </a:prstGeom>
          <a:noFill/>
          <a:ln w="285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el 1"/>
          <p:cNvSpPr>
            <a:spLocks noGrp="1"/>
          </p:cNvSpPr>
          <p:nvPr>
            <p:ph type="title"/>
          </p:nvPr>
        </p:nvSpPr>
        <p:spPr/>
        <p:txBody>
          <a:bodyPr/>
          <a:lstStyle/>
          <a:p>
            <a:pPr eaLnBrk="1" hangingPunct="1"/>
            <a:r>
              <a:rPr lang="de-DE" altLang="de-DE"/>
              <a:t>Sequenzdiagramm und Kommunikationsdiagramm</a:t>
            </a:r>
          </a:p>
        </p:txBody>
      </p:sp>
      <p:sp>
        <p:nvSpPr>
          <p:cNvPr id="4" name="Inhaltsplatzhalter 3"/>
          <p:cNvSpPr>
            <a:spLocks noGrp="1"/>
          </p:cNvSpPr>
          <p:nvPr>
            <p:ph idx="1"/>
          </p:nvPr>
        </p:nvSpPr>
        <p:spPr/>
        <p:txBody>
          <a:bodyPr/>
          <a:lstStyle/>
          <a:p>
            <a:pPr eaLnBrk="1" hangingPunct="1">
              <a:defRPr/>
            </a:pPr>
            <a:endParaRPr lang="de-DE" dirty="0"/>
          </a:p>
          <a:p>
            <a:pPr eaLnBrk="1" hangingPunct="1">
              <a:defRPr/>
            </a:pPr>
            <a:endParaRPr lang="de-DE" dirty="0"/>
          </a:p>
          <a:p>
            <a:pPr eaLnBrk="1" hangingPunct="1">
              <a:defRPr/>
            </a:pPr>
            <a:endParaRPr lang="de-DE" dirty="0"/>
          </a:p>
          <a:p>
            <a:pPr eaLnBrk="1" hangingPunct="1">
              <a:defRPr/>
            </a:pPr>
            <a:endParaRPr lang="de-DE" dirty="0"/>
          </a:p>
          <a:p>
            <a:pPr eaLnBrk="1" hangingPunct="1">
              <a:defRPr/>
            </a:pPr>
            <a:endParaRPr lang="de-DE" dirty="0"/>
          </a:p>
          <a:p>
            <a:pPr eaLnBrk="1" hangingPunct="1">
              <a:defRPr/>
            </a:pPr>
            <a:endParaRPr lang="de-DE" dirty="0"/>
          </a:p>
          <a:p>
            <a:pPr eaLnBrk="1" hangingPunct="1">
              <a:defRPr/>
            </a:pPr>
            <a:endParaRPr lang="de-DE" dirty="0"/>
          </a:p>
          <a:p>
            <a:pPr marL="0" indent="0" eaLnBrk="1" hangingPunct="1">
              <a:buFontTx/>
              <a:buNone/>
              <a:defRPr/>
            </a:pPr>
            <a:endParaRPr lang="de-DE" dirty="0"/>
          </a:p>
          <a:p>
            <a:pPr eaLnBrk="1" hangingPunct="1">
              <a:defRPr/>
            </a:pPr>
            <a:r>
              <a:rPr lang="de-DE" dirty="0"/>
              <a:t>gleiches Ausdrucksvermögen wie einfache Sequenzdiagramme</a:t>
            </a:r>
          </a:p>
          <a:p>
            <a:pPr eaLnBrk="1" hangingPunct="1">
              <a:defRPr/>
            </a:pPr>
            <a:r>
              <a:rPr lang="de-DE" dirty="0"/>
              <a:t>Zusammenspiel der Objekte wird deutlicher</a:t>
            </a:r>
          </a:p>
          <a:p>
            <a:pPr eaLnBrk="1" hangingPunct="1">
              <a:defRPr/>
            </a:pPr>
            <a:r>
              <a:rPr lang="de-DE" dirty="0"/>
              <a:t>interne Berechnung 2.1, 2.2 (ggfls. 2.1.1, 2.1.1.1)</a:t>
            </a:r>
          </a:p>
        </p:txBody>
      </p:sp>
      <p:sp>
        <p:nvSpPr>
          <p:cNvPr id="169988"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pic>
        <p:nvPicPr>
          <p:cNvPr id="169989" name="Picture 2" descr="F:\workspaces\workspace_SS12\SWEBuchNeueDiagramme\Sequenzdiagramme\Kap05SequenzdiagrammMitKommunikationsdiagramm.jpg"/>
          <p:cNvPicPr>
            <a:picLocks noChangeAspect="1" noChangeArrowheads="1"/>
          </p:cNvPicPr>
          <p:nvPr/>
        </p:nvPicPr>
        <p:blipFill>
          <a:blip r:embed="rId2">
            <a:extLst>
              <a:ext uri="{28A0092B-C50C-407E-A947-70E740481C1C}">
                <a14:useLocalDpi xmlns:a14="http://schemas.microsoft.com/office/drawing/2010/main" val="0"/>
              </a:ext>
            </a:extLst>
          </a:blip>
          <a:srcRect t="10503" b="13763"/>
          <a:stretch>
            <a:fillRect/>
          </a:stretch>
        </p:blipFill>
        <p:spPr bwMode="auto">
          <a:xfrm>
            <a:off x="107950" y="1089025"/>
            <a:ext cx="8866188"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pic>
        <p:nvPicPr>
          <p:cNvPr id="171011" name="Picture 10"/>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468313" y="1150938"/>
            <a:ext cx="8424862" cy="479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1012" name="Rectangle 2"/>
          <p:cNvSpPr>
            <a:spLocks noGrp="1" noChangeArrowheads="1"/>
          </p:cNvSpPr>
          <p:nvPr>
            <p:ph type="title"/>
          </p:nvPr>
        </p:nvSpPr>
        <p:spPr/>
        <p:txBody>
          <a:bodyPr/>
          <a:lstStyle/>
          <a:p>
            <a:pPr eaLnBrk="1" hangingPunct="1"/>
            <a:r>
              <a:rPr lang="de-DE" altLang="de-DE"/>
              <a:t>Highlevel-Sequenzdiagramme</a:t>
            </a:r>
          </a:p>
        </p:txBody>
      </p:sp>
      <p:sp>
        <p:nvSpPr>
          <p:cNvPr id="171013" name="Rectangle 5"/>
          <p:cNvSpPr>
            <a:spLocks noChangeArrowheads="1"/>
          </p:cNvSpPr>
          <p:nvPr/>
        </p:nvSpPr>
        <p:spPr bwMode="auto">
          <a:xfrm>
            <a:off x="771525" y="3727450"/>
            <a:ext cx="249238" cy="730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71014" name="Rectangle 6"/>
          <p:cNvSpPr>
            <a:spLocks noChangeArrowheads="1"/>
          </p:cNvSpPr>
          <p:nvPr/>
        </p:nvSpPr>
        <p:spPr bwMode="auto">
          <a:xfrm>
            <a:off x="4776788" y="3994150"/>
            <a:ext cx="249237" cy="730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71015" name="Rectangle 7"/>
          <p:cNvSpPr>
            <a:spLocks noChangeArrowheads="1"/>
          </p:cNvSpPr>
          <p:nvPr/>
        </p:nvSpPr>
        <p:spPr bwMode="auto">
          <a:xfrm>
            <a:off x="4999038" y="4486275"/>
            <a:ext cx="249237" cy="730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71016" name="Rectangle 8"/>
          <p:cNvSpPr>
            <a:spLocks noChangeArrowheads="1"/>
          </p:cNvSpPr>
          <p:nvPr/>
        </p:nvSpPr>
        <p:spPr bwMode="auto">
          <a:xfrm>
            <a:off x="4827588" y="5013325"/>
            <a:ext cx="249237" cy="730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8435" name="Rectangle 2"/>
          <p:cNvSpPr>
            <a:spLocks noGrp="1" noChangeArrowheads="1"/>
          </p:cNvSpPr>
          <p:nvPr>
            <p:ph type="title"/>
          </p:nvPr>
        </p:nvSpPr>
        <p:spPr/>
        <p:txBody>
          <a:bodyPr/>
          <a:lstStyle/>
          <a:p>
            <a:pPr eaLnBrk="1" hangingPunct="1"/>
            <a:r>
              <a:rPr lang="de-DE" altLang="de-DE"/>
              <a:t>Parallelität in Prozessen</a:t>
            </a:r>
          </a:p>
        </p:txBody>
      </p:sp>
      <p:sp>
        <p:nvSpPr>
          <p:cNvPr id="18436" name="Rectangle 3"/>
          <p:cNvSpPr>
            <a:spLocks noGrp="1" noChangeArrowheads="1"/>
          </p:cNvSpPr>
          <p:nvPr>
            <p:ph type="body" idx="1"/>
          </p:nvPr>
        </p:nvSpPr>
        <p:spPr>
          <a:xfrm>
            <a:off x="457200" y="1125538"/>
            <a:ext cx="4402138" cy="5256212"/>
          </a:xfrm>
        </p:spPr>
        <p:txBody>
          <a:bodyPr/>
          <a:lstStyle/>
          <a:p>
            <a:pPr eaLnBrk="1" hangingPunct="1"/>
            <a:r>
              <a:rPr lang="de-DE" altLang="de-DE" sz="2000"/>
              <a:t>Waagerechter oder senkrechter Strich steht für mögliche Prozessteilung (ein Pfeil rein, mehrere raus) oder Zusammenführung (mehrere Pfeile rein, ein Pfeil raus)</a:t>
            </a:r>
          </a:p>
          <a:p>
            <a:pPr eaLnBrk="1" hangingPunct="1"/>
            <a:r>
              <a:rPr lang="de-DE" altLang="de-DE" sz="2000"/>
              <a:t>Am zusammenführenden Strich steht Vereinigungsbedingung, z. B. </a:t>
            </a:r>
          </a:p>
          <a:p>
            <a:pPr lvl="1" eaLnBrk="1" hangingPunct="1"/>
            <a:r>
              <a:rPr lang="de-DE" altLang="de-DE" sz="2000"/>
              <a:t>{und}: alle Aktionen abgeschlossen</a:t>
            </a:r>
          </a:p>
          <a:p>
            <a:pPr lvl="1" eaLnBrk="1" hangingPunct="1"/>
            <a:r>
              <a:rPr lang="de-DE" altLang="de-DE" sz="2000"/>
              <a:t>{oder}: (mindestens) eine Aktion abgeschlossen</a:t>
            </a:r>
          </a:p>
          <a:p>
            <a:pPr eaLnBrk="1" hangingPunct="1"/>
            <a:r>
              <a:rPr lang="de-DE" altLang="de-DE" sz="2000"/>
              <a:t>UML 1.1 hatte andere Restriktionen</a:t>
            </a:r>
          </a:p>
        </p:txBody>
      </p:sp>
      <p:pic>
        <p:nvPicPr>
          <p:cNvPr id="18437" name="Picture 6" descr="Kap02ParalleleAblaeufe"/>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l="11629"/>
          <a:stretch>
            <a:fillRect/>
          </a:stretch>
        </p:blipFill>
        <p:spPr bwMode="auto">
          <a:xfrm>
            <a:off x="4884738" y="1052513"/>
            <a:ext cx="384175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72035" name="Rectangle 2"/>
          <p:cNvSpPr>
            <a:spLocks noGrp="1" noChangeArrowheads="1"/>
          </p:cNvSpPr>
          <p:nvPr>
            <p:ph type="title"/>
          </p:nvPr>
        </p:nvSpPr>
        <p:spPr/>
        <p:txBody>
          <a:bodyPr/>
          <a:lstStyle/>
          <a:p>
            <a:pPr eaLnBrk="1" hangingPunct="1"/>
            <a:r>
              <a:rPr lang="de-DE" altLang="de-DE"/>
              <a:t>Beispiel: Initialisierung</a:t>
            </a:r>
          </a:p>
        </p:txBody>
      </p:sp>
      <p:sp>
        <p:nvSpPr>
          <p:cNvPr id="172036" name="Rectangle 5"/>
          <p:cNvSpPr>
            <a:spLocks noChangeArrowheads="1"/>
          </p:cNvSpPr>
          <p:nvPr/>
        </p:nvSpPr>
        <p:spPr bwMode="auto">
          <a:xfrm>
            <a:off x="457200" y="5013325"/>
            <a:ext cx="7931150"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r>
              <a:rPr lang="de-DE" altLang="de-DE" sz="2000" b="1"/>
              <a:t>Anmerkung: Typischerweise „befruchten“ sich die Entwicklung von Klassendiagrammen und Sequenzdiagrammmen (Optimierung in einem iterativen Prozess)</a:t>
            </a:r>
          </a:p>
        </p:txBody>
      </p:sp>
      <p:pic>
        <p:nvPicPr>
          <p:cNvPr id="3" name="Grafik 2">
            <a:extLst>
              <a:ext uri="{FF2B5EF4-FFF2-40B4-BE49-F238E27FC236}">
                <a16:creationId xmlns:a16="http://schemas.microsoft.com/office/drawing/2014/main" id="{328C2B4B-CDF4-4DF1-A0DB-219D537F5CD7}"/>
              </a:ext>
            </a:extLst>
          </p:cNvPr>
          <p:cNvPicPr>
            <a:picLocks noChangeAspect="1"/>
          </p:cNvPicPr>
          <p:nvPr/>
        </p:nvPicPr>
        <p:blipFill rotWithShape="1">
          <a:blip r:embed="rId3">
            <a:extLst>
              <a:ext uri="{28A0092B-C50C-407E-A947-70E740481C1C}">
                <a14:useLocalDpi xmlns:a14="http://schemas.microsoft.com/office/drawing/2010/main" val="0"/>
              </a:ext>
            </a:extLst>
          </a:blip>
          <a:srcRect l="2029" t="3219" r="-2029" b="8328"/>
          <a:stretch/>
        </p:blipFill>
        <p:spPr>
          <a:xfrm>
            <a:off x="864000" y="1052736"/>
            <a:ext cx="7429500" cy="3960000"/>
          </a:xfrm>
          <a:prstGeom prst="rect">
            <a:avLst/>
          </a:prstGeom>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73059" name="Rectangle 2"/>
          <p:cNvSpPr>
            <a:spLocks noGrp="1" noChangeArrowheads="1"/>
          </p:cNvSpPr>
          <p:nvPr>
            <p:ph type="title"/>
          </p:nvPr>
        </p:nvSpPr>
        <p:spPr/>
        <p:txBody>
          <a:bodyPr/>
          <a:lstStyle/>
          <a:p>
            <a:pPr eaLnBrk="1" hangingPunct="1"/>
            <a:r>
              <a:rPr lang="de-DE" altLang="de-DE"/>
              <a:t>Beispiel: Anstoß der Funktionalität</a:t>
            </a:r>
          </a:p>
        </p:txBody>
      </p:sp>
      <p:sp>
        <p:nvSpPr>
          <p:cNvPr id="173060" name="Rectangle 3"/>
          <p:cNvSpPr>
            <a:spLocks noGrp="1" noChangeArrowheads="1"/>
          </p:cNvSpPr>
          <p:nvPr>
            <p:ph type="body" idx="1"/>
          </p:nvPr>
        </p:nvSpPr>
        <p:spPr/>
        <p:txBody>
          <a:bodyPr/>
          <a:lstStyle/>
          <a:p>
            <a:pPr eaLnBrk="1" hangingPunct="1"/>
            <a:r>
              <a:rPr lang="de-DE" altLang="de-DE" sz="2000"/>
              <a:t>häufig werden Teilsysteme spezifiziert, deren Nutzung von außen angestoßen wird</a:t>
            </a:r>
          </a:p>
          <a:p>
            <a:pPr eaLnBrk="1" hangingPunct="1"/>
            <a:r>
              <a:rPr lang="de-DE" altLang="de-DE" sz="2000"/>
              <a:t>dann im Sequenzdiagramm „außen“ als „Extern“ modellieren</a:t>
            </a:r>
          </a:p>
        </p:txBody>
      </p:sp>
      <p:pic>
        <p:nvPicPr>
          <p:cNvPr id="3" name="Grafik 2">
            <a:extLst>
              <a:ext uri="{FF2B5EF4-FFF2-40B4-BE49-F238E27FC236}">
                <a16:creationId xmlns:a16="http://schemas.microsoft.com/office/drawing/2014/main" id="{28E68C32-9A77-47A6-9BCD-6DC7318DCF37}"/>
              </a:ext>
            </a:extLst>
          </p:cNvPr>
          <p:cNvPicPr>
            <a:picLocks noChangeAspect="1"/>
          </p:cNvPicPr>
          <p:nvPr/>
        </p:nvPicPr>
        <p:blipFill rotWithShape="1">
          <a:blip r:embed="rId3">
            <a:extLst>
              <a:ext uri="{28A0092B-C50C-407E-A947-70E740481C1C}">
                <a14:useLocalDpi xmlns:a14="http://schemas.microsoft.com/office/drawing/2010/main" val="0"/>
              </a:ext>
            </a:extLst>
          </a:blip>
          <a:srcRect l="1626" t="4198" r="-1626" b="9713"/>
          <a:stretch/>
        </p:blipFill>
        <p:spPr>
          <a:xfrm>
            <a:off x="-22077" y="2277644"/>
            <a:ext cx="9289075" cy="3095572"/>
          </a:xfrm>
          <a:prstGeom prst="rect">
            <a:avLst/>
          </a:prstGeom>
        </p:spPr>
      </p:pic>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74083" name="Rectangle 2"/>
          <p:cNvSpPr>
            <a:spLocks noGrp="1" noChangeArrowheads="1"/>
          </p:cNvSpPr>
          <p:nvPr>
            <p:ph type="title"/>
          </p:nvPr>
        </p:nvSpPr>
        <p:spPr/>
        <p:txBody>
          <a:bodyPr/>
          <a:lstStyle/>
          <a:p>
            <a:pPr eaLnBrk="1" hangingPunct="1"/>
            <a:r>
              <a:rPr lang="de-DE" altLang="de-DE"/>
              <a:t>Beispiel: Fertigstellungsgrad berechnen</a:t>
            </a:r>
          </a:p>
        </p:txBody>
      </p:sp>
      <p:pic>
        <p:nvPicPr>
          <p:cNvPr id="174084" name="Picture 6" descr="F:\workspaces\workspace_SS13\SWEBuch3\Abbildungen\Kap05BerechnungDesFertigstellungsgra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1052513"/>
            <a:ext cx="88138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75107" name="Rectangle 2"/>
          <p:cNvSpPr>
            <a:spLocks noGrp="1" noChangeArrowheads="1"/>
          </p:cNvSpPr>
          <p:nvPr>
            <p:ph type="title"/>
          </p:nvPr>
        </p:nvSpPr>
        <p:spPr/>
        <p:txBody>
          <a:bodyPr/>
          <a:lstStyle/>
          <a:p>
            <a:pPr eaLnBrk="1" hangingPunct="1"/>
            <a:r>
              <a:rPr lang="de-DE" altLang="de-DE" sz="2300"/>
              <a:t>Beispiel: Prüfung Projektaufwand aktualisierbar (1/2)</a:t>
            </a:r>
          </a:p>
        </p:txBody>
      </p:sp>
      <p:sp>
        <p:nvSpPr>
          <p:cNvPr id="175108" name="Rectangle 5"/>
          <p:cNvSpPr>
            <a:spLocks noChangeArrowheads="1"/>
          </p:cNvSpPr>
          <p:nvPr/>
        </p:nvSpPr>
        <p:spPr bwMode="auto">
          <a:xfrm>
            <a:off x="3913188" y="2914650"/>
            <a:ext cx="215900" cy="71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75109" name="Rectangle 6"/>
          <p:cNvSpPr>
            <a:spLocks noChangeArrowheads="1"/>
          </p:cNvSpPr>
          <p:nvPr/>
        </p:nvSpPr>
        <p:spPr bwMode="auto">
          <a:xfrm>
            <a:off x="3924300" y="4552950"/>
            <a:ext cx="276225" cy="1000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75110" name="Rectangle 7"/>
          <p:cNvSpPr>
            <a:spLocks noChangeArrowheads="1"/>
          </p:cNvSpPr>
          <p:nvPr/>
        </p:nvSpPr>
        <p:spPr bwMode="auto">
          <a:xfrm>
            <a:off x="3203575" y="5507038"/>
            <a:ext cx="215900" cy="714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pic>
        <p:nvPicPr>
          <p:cNvPr id="175111" name="Picture 8" descr="F:\workspaces\workspace_SS13\SWEBuch3\Abbildungen\Kap05AufwandsaenderungEinesProjekts.jpg"/>
          <p:cNvPicPr>
            <a:picLocks noChangeAspect="1" noChangeArrowheads="1"/>
          </p:cNvPicPr>
          <p:nvPr/>
        </p:nvPicPr>
        <p:blipFill>
          <a:blip r:embed="rId3">
            <a:extLst>
              <a:ext uri="{28A0092B-C50C-407E-A947-70E740481C1C}">
                <a14:useLocalDpi xmlns:a14="http://schemas.microsoft.com/office/drawing/2010/main" val="0"/>
              </a:ext>
            </a:extLst>
          </a:blip>
          <a:srcRect t="3726" b="44102"/>
          <a:stretch>
            <a:fillRect/>
          </a:stretch>
        </p:blipFill>
        <p:spPr bwMode="auto">
          <a:xfrm>
            <a:off x="598488" y="1185863"/>
            <a:ext cx="8582025"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76131" name="Rectangle 2"/>
          <p:cNvSpPr>
            <a:spLocks noGrp="1" noChangeArrowheads="1"/>
          </p:cNvSpPr>
          <p:nvPr>
            <p:ph type="title"/>
          </p:nvPr>
        </p:nvSpPr>
        <p:spPr/>
        <p:txBody>
          <a:bodyPr/>
          <a:lstStyle/>
          <a:p>
            <a:pPr eaLnBrk="1" hangingPunct="1"/>
            <a:r>
              <a:rPr lang="de-DE" altLang="de-DE" sz="2300"/>
              <a:t>Beispiel: Prüfung Projektaufwand aktualisierbar (2/2)</a:t>
            </a:r>
          </a:p>
        </p:txBody>
      </p:sp>
      <p:sp>
        <p:nvSpPr>
          <p:cNvPr id="176132" name="Rectangle 5"/>
          <p:cNvSpPr>
            <a:spLocks noChangeArrowheads="1"/>
          </p:cNvSpPr>
          <p:nvPr/>
        </p:nvSpPr>
        <p:spPr bwMode="auto">
          <a:xfrm>
            <a:off x="2700338" y="2205038"/>
            <a:ext cx="215900" cy="714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76133" name="Rectangle 6"/>
          <p:cNvSpPr>
            <a:spLocks noChangeArrowheads="1"/>
          </p:cNvSpPr>
          <p:nvPr/>
        </p:nvSpPr>
        <p:spPr bwMode="auto">
          <a:xfrm>
            <a:off x="4859338" y="3789363"/>
            <a:ext cx="215900" cy="714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76134" name="Rectangle 7"/>
          <p:cNvSpPr>
            <a:spLocks noChangeArrowheads="1"/>
          </p:cNvSpPr>
          <p:nvPr/>
        </p:nvSpPr>
        <p:spPr bwMode="auto">
          <a:xfrm>
            <a:off x="3276600" y="4652963"/>
            <a:ext cx="215900" cy="714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pic>
        <p:nvPicPr>
          <p:cNvPr id="176135" name="Picture 8" descr="F:\workspaces\workspace_SS13\SWEBuch3\Abbildungen\Kap05AufwandsaenderungEinesProjekts.jpg"/>
          <p:cNvPicPr>
            <a:picLocks noChangeAspect="1" noChangeArrowheads="1"/>
          </p:cNvPicPr>
          <p:nvPr/>
        </p:nvPicPr>
        <p:blipFill>
          <a:blip r:embed="rId3">
            <a:extLst>
              <a:ext uri="{28A0092B-C50C-407E-A947-70E740481C1C}">
                <a14:useLocalDpi xmlns:a14="http://schemas.microsoft.com/office/drawing/2010/main" val="0"/>
              </a:ext>
            </a:extLst>
          </a:blip>
          <a:srcRect l="11304" t="53725" r="2904" b="4787"/>
          <a:stretch>
            <a:fillRect/>
          </a:stretch>
        </p:blipFill>
        <p:spPr bwMode="auto">
          <a:xfrm>
            <a:off x="342900" y="1284288"/>
            <a:ext cx="8815388" cy="480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77155" name="Rectangle 2"/>
          <p:cNvSpPr>
            <a:spLocks noGrp="1" noChangeArrowheads="1"/>
          </p:cNvSpPr>
          <p:nvPr>
            <p:ph type="title"/>
          </p:nvPr>
        </p:nvSpPr>
        <p:spPr/>
        <p:txBody>
          <a:bodyPr/>
          <a:lstStyle/>
          <a:p>
            <a:pPr eaLnBrk="1" hangingPunct="1"/>
            <a:r>
              <a:rPr lang="de-DE" altLang="de-DE" sz="2300"/>
              <a:t>Beispiel: Projektaufgabenaufwand aktualisierbar?</a:t>
            </a:r>
          </a:p>
        </p:txBody>
      </p:sp>
      <p:sp>
        <p:nvSpPr>
          <p:cNvPr id="177156" name="Rectangle 5"/>
          <p:cNvSpPr>
            <a:spLocks noChangeArrowheads="1"/>
          </p:cNvSpPr>
          <p:nvPr/>
        </p:nvSpPr>
        <p:spPr bwMode="auto">
          <a:xfrm>
            <a:off x="2733675" y="5086350"/>
            <a:ext cx="215900" cy="7143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77157" name="Rectangle 6"/>
          <p:cNvSpPr>
            <a:spLocks noChangeArrowheads="1"/>
          </p:cNvSpPr>
          <p:nvPr/>
        </p:nvSpPr>
        <p:spPr bwMode="auto">
          <a:xfrm>
            <a:off x="4787900" y="4221163"/>
            <a:ext cx="215900" cy="714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pic>
        <p:nvPicPr>
          <p:cNvPr id="177158" name="Picture 9" descr="F:\workspaces\workspace_SS13\SWEBuch3\Abbildungen\Kap05AufwandsaenderungEinerProjektaufgabe.jpg"/>
          <p:cNvPicPr>
            <a:picLocks noChangeAspect="1" noChangeArrowheads="1"/>
          </p:cNvPicPr>
          <p:nvPr/>
        </p:nvPicPr>
        <p:blipFill>
          <a:blip r:embed="rId3">
            <a:extLst>
              <a:ext uri="{28A0092B-C50C-407E-A947-70E740481C1C}">
                <a14:useLocalDpi xmlns:a14="http://schemas.microsoft.com/office/drawing/2010/main" val="0"/>
              </a:ext>
            </a:extLst>
          </a:blip>
          <a:srcRect l="7846" t="5402" r="1593" b="10371"/>
          <a:stretch>
            <a:fillRect/>
          </a:stretch>
        </p:blipFill>
        <p:spPr bwMode="auto">
          <a:xfrm>
            <a:off x="560388" y="1136650"/>
            <a:ext cx="81883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78179" name="Rectangle 2"/>
          <p:cNvSpPr>
            <a:spLocks noGrp="1" noChangeArrowheads="1"/>
          </p:cNvSpPr>
          <p:nvPr>
            <p:ph type="title"/>
          </p:nvPr>
        </p:nvSpPr>
        <p:spPr/>
        <p:txBody>
          <a:bodyPr/>
          <a:lstStyle/>
          <a:p>
            <a:pPr eaLnBrk="1" hangingPunct="1"/>
            <a:r>
              <a:rPr lang="de-DE" altLang="de-DE"/>
              <a:t>GUI-Modellierung</a:t>
            </a:r>
          </a:p>
        </p:txBody>
      </p:sp>
      <p:sp>
        <p:nvSpPr>
          <p:cNvPr id="178180" name="Rectangle 3"/>
          <p:cNvSpPr>
            <a:spLocks noGrp="1" noChangeArrowheads="1"/>
          </p:cNvSpPr>
          <p:nvPr>
            <p:ph type="body" idx="1"/>
          </p:nvPr>
        </p:nvSpPr>
        <p:spPr>
          <a:xfrm>
            <a:off x="457200" y="1341438"/>
            <a:ext cx="8229600" cy="5256212"/>
          </a:xfrm>
        </p:spPr>
        <p:txBody>
          <a:bodyPr/>
          <a:lstStyle/>
          <a:p>
            <a:pPr eaLnBrk="1" hangingPunct="1"/>
            <a:r>
              <a:rPr lang="de-DE" altLang="de-DE"/>
              <a:t>fachlich hängt Oberfläche (GUI, Graphical User Interface) eng mit unterliegendem Geschäftsklassenmodell (bisher behandelt) zusammen</a:t>
            </a:r>
          </a:p>
          <a:p>
            <a:pPr eaLnBrk="1" hangingPunct="1"/>
            <a:r>
              <a:rPr lang="de-DE" altLang="de-DE"/>
              <a:t>möglicher Ansatz: „Mache alle Modellanteile an der Oberfläche sichtbar, die ein Nutzer än-dern oder für dessen Inhalte er sich interessieren kann.“</a:t>
            </a:r>
          </a:p>
          <a:p>
            <a:pPr eaLnBrk="1" hangingPunct="1"/>
            <a:r>
              <a:rPr lang="de-DE" altLang="de-DE"/>
              <a:t>Variante: mache ersten GUI-Prototyp und halte bei Ein- und Ausgaben fest, welche Modellinformationen sichtbar sein sollen</a:t>
            </a:r>
          </a:p>
          <a:p>
            <a:pPr eaLnBrk="1" hangingPunct="1"/>
            <a:r>
              <a:rPr lang="de-DE" altLang="de-DE"/>
              <a:t>GUI-Prototyp gut mit Kunden dieskutierbar</a:t>
            </a:r>
          </a:p>
          <a:p>
            <a:pPr eaLnBrk="1" hangingPunct="1"/>
            <a:r>
              <a:rPr lang="de-DE" altLang="de-DE"/>
              <a:t>Hinweis: Thema Softwareergonomie später</a:t>
            </a:r>
          </a:p>
          <a:p>
            <a:pPr eaLnBrk="1" hangingPunct="1"/>
            <a:endParaRPr lang="de-DE" altLang="de-DE"/>
          </a:p>
        </p:txBody>
      </p:sp>
      <p:sp>
        <p:nvSpPr>
          <p:cNvPr id="178181"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5.5</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79203" name="Rectangle 2"/>
          <p:cNvSpPr>
            <a:spLocks noGrp="1" noChangeArrowheads="1"/>
          </p:cNvSpPr>
          <p:nvPr>
            <p:ph type="title"/>
          </p:nvPr>
        </p:nvSpPr>
        <p:spPr/>
        <p:txBody>
          <a:bodyPr/>
          <a:lstStyle/>
          <a:p>
            <a:pPr eaLnBrk="1" hangingPunct="1"/>
            <a:r>
              <a:rPr lang="de-DE" altLang="de-DE"/>
              <a:t>Erweiterung mit Boundary-Klassen</a:t>
            </a:r>
          </a:p>
        </p:txBody>
      </p:sp>
      <p:pic>
        <p:nvPicPr>
          <p:cNvPr id="179204" name="Picture 4" descr="Kap05ErweiterungMitBoundaryKlassen"/>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250825" y="1052513"/>
            <a:ext cx="8569325"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80227" name="Rectangle 2"/>
          <p:cNvSpPr>
            <a:spLocks noGrp="1" noChangeArrowheads="1"/>
          </p:cNvSpPr>
          <p:nvPr>
            <p:ph type="title"/>
          </p:nvPr>
        </p:nvSpPr>
        <p:spPr/>
        <p:txBody>
          <a:bodyPr/>
          <a:lstStyle/>
          <a:p>
            <a:pPr eaLnBrk="1" hangingPunct="1"/>
            <a:r>
              <a:rPr lang="de-DE" altLang="de-DE"/>
              <a:t>Sequenzdiagramm mit Nutzungsdialog</a:t>
            </a:r>
          </a:p>
        </p:txBody>
      </p:sp>
      <p:pic>
        <p:nvPicPr>
          <p:cNvPr id="180228" name="Picture 6" descr="F:\workspaces\workspace_SS12\SWEBuchNeueDiagramme\Sequenzdiagramme\Kap05SequenzdiagrammMitNutzungsdialog.jpg"/>
          <p:cNvPicPr>
            <a:picLocks noChangeAspect="1" noChangeArrowheads="1"/>
          </p:cNvPicPr>
          <p:nvPr/>
        </p:nvPicPr>
        <p:blipFill>
          <a:blip r:embed="rId3">
            <a:extLst>
              <a:ext uri="{28A0092B-C50C-407E-A947-70E740481C1C}">
                <a14:useLocalDpi xmlns:a14="http://schemas.microsoft.com/office/drawing/2010/main" val="0"/>
              </a:ext>
            </a:extLst>
          </a:blip>
          <a:srcRect t="3098" b="8299"/>
          <a:stretch>
            <a:fillRect/>
          </a:stretch>
        </p:blipFill>
        <p:spPr bwMode="auto">
          <a:xfrm>
            <a:off x="827088" y="1052513"/>
            <a:ext cx="7632700"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81251" name="Rectangle 2"/>
          <p:cNvSpPr>
            <a:spLocks noGrp="1" noChangeArrowheads="1"/>
          </p:cNvSpPr>
          <p:nvPr>
            <p:ph type="title"/>
          </p:nvPr>
        </p:nvSpPr>
        <p:spPr/>
        <p:txBody>
          <a:bodyPr/>
          <a:lstStyle/>
          <a:p>
            <a:pPr eaLnBrk="1" hangingPunct="1"/>
            <a:r>
              <a:rPr lang="de-DE" altLang="de-DE"/>
              <a:t>Anforderungsverfolgung</a:t>
            </a:r>
          </a:p>
        </p:txBody>
      </p:sp>
      <p:sp>
        <p:nvSpPr>
          <p:cNvPr id="181252" name="Rectangle 3"/>
          <p:cNvSpPr>
            <a:spLocks noGrp="1" noChangeArrowheads="1"/>
          </p:cNvSpPr>
          <p:nvPr>
            <p:ph type="body" idx="1"/>
          </p:nvPr>
        </p:nvSpPr>
        <p:spPr/>
        <p:txBody>
          <a:bodyPr/>
          <a:lstStyle/>
          <a:p>
            <a:pPr eaLnBrk="1" hangingPunct="1">
              <a:lnSpc>
                <a:spcPct val="90000"/>
              </a:lnSpc>
              <a:buFontTx/>
              <a:buNone/>
            </a:pPr>
            <a:r>
              <a:rPr lang="de-DE" altLang="de-DE"/>
              <a:t>Typische Fragen:</a:t>
            </a:r>
          </a:p>
          <a:p>
            <a:pPr eaLnBrk="1" hangingPunct="1">
              <a:lnSpc>
                <a:spcPct val="90000"/>
              </a:lnSpc>
            </a:pPr>
            <a:r>
              <a:rPr lang="de-DE" altLang="de-DE"/>
              <a:t>Werden alle Anforderungen umgesetzt?</a:t>
            </a:r>
          </a:p>
          <a:p>
            <a:pPr eaLnBrk="1" hangingPunct="1">
              <a:lnSpc>
                <a:spcPct val="90000"/>
              </a:lnSpc>
            </a:pPr>
            <a:r>
              <a:rPr lang="de-DE" altLang="de-DE"/>
              <a:t>Wo werden Anforderungen umgesetzt?</a:t>
            </a:r>
          </a:p>
          <a:p>
            <a:pPr eaLnBrk="1" hangingPunct="1">
              <a:lnSpc>
                <a:spcPct val="90000"/>
              </a:lnSpc>
            </a:pPr>
            <a:r>
              <a:rPr lang="de-DE" altLang="de-DE"/>
              <a:t>Gibt es Spezifikationsanteile, die nicht aus Anforderungen abgeleitet sind?</a:t>
            </a:r>
          </a:p>
          <a:p>
            <a:pPr eaLnBrk="1" hangingPunct="1">
              <a:lnSpc>
                <a:spcPct val="90000"/>
              </a:lnSpc>
            </a:pPr>
            <a:r>
              <a:rPr lang="de-DE" altLang="de-DE"/>
              <a:t>Woher kommt eine Klasse, eine Methode, ein Parameter?</a:t>
            </a:r>
          </a:p>
          <a:p>
            <a:pPr eaLnBrk="1" hangingPunct="1">
              <a:lnSpc>
                <a:spcPct val="90000"/>
              </a:lnSpc>
            </a:pPr>
            <a:r>
              <a:rPr lang="de-DE" altLang="de-DE"/>
              <a:t>Was passiert, wenn ich eine Anforderung oder eine Klasse ändere?</a:t>
            </a:r>
          </a:p>
          <a:p>
            <a:pPr eaLnBrk="1" hangingPunct="1">
              <a:lnSpc>
                <a:spcPct val="90000"/>
              </a:lnSpc>
            </a:pPr>
            <a:endParaRPr lang="de-DE" altLang="de-DE"/>
          </a:p>
          <a:p>
            <a:pPr eaLnBrk="1" hangingPunct="1">
              <a:lnSpc>
                <a:spcPct val="90000"/>
              </a:lnSpc>
            </a:pPr>
            <a:r>
              <a:rPr lang="de-DE" altLang="de-DE"/>
              <a:t>Generell werden die Fragen wesentlich komplexer zu beantworten, wenn Software später umgebaut oder erweitert wird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9459" name="Rectangle 2"/>
          <p:cNvSpPr>
            <a:spLocks noGrp="1" noChangeArrowheads="1"/>
          </p:cNvSpPr>
          <p:nvPr>
            <p:ph type="title"/>
          </p:nvPr>
        </p:nvSpPr>
        <p:spPr/>
        <p:txBody>
          <a:bodyPr/>
          <a:lstStyle/>
          <a:p>
            <a:pPr eaLnBrk="1" hangingPunct="1"/>
            <a:r>
              <a:rPr lang="de-DE" altLang="de-DE"/>
              <a:t>Beteiligte, Produkte, Werkzeuge</a:t>
            </a:r>
          </a:p>
        </p:txBody>
      </p:sp>
      <p:sp>
        <p:nvSpPr>
          <p:cNvPr id="19460" name="Rectangle 3"/>
          <p:cNvSpPr>
            <a:spLocks noGrp="1" noChangeArrowheads="1"/>
          </p:cNvSpPr>
          <p:nvPr>
            <p:ph type="body" idx="1"/>
          </p:nvPr>
        </p:nvSpPr>
        <p:spPr>
          <a:xfrm>
            <a:off x="457200" y="1125538"/>
            <a:ext cx="3827463" cy="5256212"/>
          </a:xfrm>
        </p:spPr>
        <p:txBody>
          <a:bodyPr/>
          <a:lstStyle/>
          <a:p>
            <a:pPr eaLnBrk="1" hangingPunct="1"/>
            <a:r>
              <a:rPr lang="de-DE" altLang="de-DE" sz="2000"/>
              <a:t>Beteiligte, Produkte, Werkzeuge werden hier als einfache Datenobjekte modelliert, dabei steht zunächst die Objektart und dann die genaue Bezeichnung</a:t>
            </a:r>
          </a:p>
          <a:p>
            <a:pPr eaLnBrk="1" hangingPunct="1"/>
            <a:r>
              <a:rPr lang="de-DE" altLang="de-DE" sz="2000"/>
              <a:t>In eckigen Klammern kann der Zustand eines Objekts beschrieben werden</a:t>
            </a:r>
          </a:p>
          <a:p>
            <a:pPr eaLnBrk="1" hangingPunct="1"/>
            <a:r>
              <a:rPr lang="de-DE" altLang="de-DE" sz="2000"/>
              <a:t>neben „Verantwortlicher“ noch „Mitwirkender“ möglich</a:t>
            </a:r>
          </a:p>
          <a:p>
            <a:pPr eaLnBrk="1" hangingPunct="1"/>
            <a:r>
              <a:rPr lang="de-DE" altLang="de-DE" sz="2000"/>
              <a:t>auch Entscheidungen können Verantwortliche haben</a:t>
            </a:r>
          </a:p>
        </p:txBody>
      </p:sp>
      <p:pic>
        <p:nvPicPr>
          <p:cNvPr id="19461" name="Picture 4"/>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4243388" y="996950"/>
            <a:ext cx="4498975" cy="531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82275" name="Rectangle 2"/>
          <p:cNvSpPr>
            <a:spLocks noGrp="1" noChangeArrowheads="1"/>
          </p:cNvSpPr>
          <p:nvPr>
            <p:ph type="title"/>
          </p:nvPr>
        </p:nvSpPr>
        <p:spPr/>
        <p:txBody>
          <a:bodyPr/>
          <a:lstStyle/>
          <a:p>
            <a:pPr eaLnBrk="1" hangingPunct="1"/>
            <a:r>
              <a:rPr lang="de-DE" altLang="de-DE"/>
              <a:t>Anforderungsverfolgung - Beispielzusammenhänge</a:t>
            </a:r>
          </a:p>
        </p:txBody>
      </p:sp>
      <p:pic>
        <p:nvPicPr>
          <p:cNvPr id="182276" name="Picture 3" descr="Kap05BeispielFuerVerknuepfungsinformationen"/>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250825" y="1125538"/>
            <a:ext cx="8497888"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83299" name="Rectangle 2"/>
          <p:cNvSpPr>
            <a:spLocks noGrp="1" noChangeArrowheads="1"/>
          </p:cNvSpPr>
          <p:nvPr>
            <p:ph type="title"/>
          </p:nvPr>
        </p:nvSpPr>
        <p:spPr/>
        <p:txBody>
          <a:bodyPr/>
          <a:lstStyle/>
          <a:p>
            <a:pPr eaLnBrk="1" hangingPunct="1"/>
            <a:endParaRPr lang="de-DE" altLang="de-DE"/>
          </a:p>
        </p:txBody>
      </p:sp>
      <p:sp>
        <p:nvSpPr>
          <p:cNvPr id="183300" name="Rectangle 3"/>
          <p:cNvSpPr>
            <a:spLocks noGrp="1" noChangeArrowheads="1"/>
          </p:cNvSpPr>
          <p:nvPr>
            <p:ph type="body" idx="1"/>
          </p:nvPr>
        </p:nvSpPr>
        <p:spPr>
          <a:xfrm>
            <a:off x="971550" y="1125538"/>
            <a:ext cx="7715250" cy="5256212"/>
          </a:xfrm>
        </p:spPr>
        <p:txBody>
          <a:bodyPr/>
          <a:lstStyle/>
          <a:p>
            <a:pPr algn="ctr" eaLnBrk="1" hangingPunct="1">
              <a:buFontTx/>
              <a:buNone/>
            </a:pPr>
            <a:endParaRPr lang="de-DE" altLang="de-DE"/>
          </a:p>
          <a:p>
            <a:pPr algn="ctr" eaLnBrk="1" hangingPunct="1">
              <a:buFontTx/>
              <a:buNone/>
            </a:pPr>
            <a:r>
              <a:rPr lang="de-DE" altLang="de-DE" sz="4800"/>
              <a:t>6. Vom Klassendiagramm zum Programm</a:t>
            </a:r>
          </a:p>
          <a:p>
            <a:pPr algn="ctr" eaLnBrk="1" hangingPunct="1">
              <a:buFontTx/>
              <a:buNone/>
            </a:pPr>
            <a:endParaRPr lang="de-DE" altLang="de-DE" sz="2000"/>
          </a:p>
          <a:p>
            <a:pPr eaLnBrk="1" hangingPunct="1">
              <a:buFontTx/>
              <a:buNone/>
            </a:pPr>
            <a:r>
              <a:rPr lang="de-DE" altLang="ja-JP">
                <a:ea typeface="ＭＳ Ｐゴシック" pitchFamily="34" charset="-128"/>
              </a:rPr>
              <a:t>6.1  CASE-Werkzeuge</a:t>
            </a:r>
          </a:p>
          <a:p>
            <a:pPr eaLnBrk="1" hangingPunct="1">
              <a:buFontTx/>
              <a:buNone/>
            </a:pPr>
            <a:r>
              <a:rPr lang="de-DE" altLang="ja-JP">
                <a:ea typeface="ＭＳ Ｐゴシック" pitchFamily="34" charset="-128"/>
              </a:rPr>
              <a:t>6.2  Übersetzung einzelner Klassen</a:t>
            </a:r>
          </a:p>
          <a:p>
            <a:pPr eaLnBrk="1" hangingPunct="1">
              <a:buFontTx/>
              <a:buNone/>
            </a:pPr>
            <a:r>
              <a:rPr lang="de-DE" altLang="ja-JP">
                <a:ea typeface="ＭＳ Ｐゴシック" pitchFamily="34" charset="-128"/>
              </a:rPr>
              <a:t>6.3  Übersetzung von Assoziationen</a:t>
            </a:r>
          </a:p>
          <a:p>
            <a:pPr eaLnBrk="1" hangingPunct="1">
              <a:buFontTx/>
              <a:buNone/>
            </a:pPr>
            <a:r>
              <a:rPr lang="de-DE" altLang="ja-JP">
                <a:ea typeface="ＭＳ Ｐゴシック" pitchFamily="34" charset="-128"/>
              </a:rPr>
              <a:t>6.4  Spezielle Arten der Objektzugehörigkeit</a:t>
            </a:r>
          </a:p>
          <a:p>
            <a:pPr eaLnBrk="1" hangingPunct="1">
              <a:buFontTx/>
              <a:buNone/>
            </a:pPr>
            <a:r>
              <a:rPr lang="de-DE" altLang="ja-JP">
                <a:ea typeface="ＭＳ Ｐゴシック" pitchFamily="34" charset="-128"/>
              </a:rPr>
              <a:t>6.5  Aufbau einer Software-Architektur</a:t>
            </a:r>
          </a:p>
          <a:p>
            <a:pPr eaLnBrk="1" hangingPunct="1">
              <a:buFontTx/>
              <a:buNone/>
            </a:pPr>
            <a:r>
              <a:rPr lang="de-DE" altLang="ja-JP">
                <a:ea typeface="ＭＳ Ｐゴシック" pitchFamily="34" charset="-128"/>
              </a:rPr>
              <a:t>6.6  Weitere Schritte zum lauffähigen Programm</a:t>
            </a:r>
          </a:p>
          <a:p>
            <a:pPr algn="ctr" eaLnBrk="1" hangingPunct="1">
              <a:buFontTx/>
              <a:buNone/>
            </a:pPr>
            <a:endParaRPr lang="de-DE" altLang="de-DE" sz="4800"/>
          </a:p>
          <a:p>
            <a:pPr algn="ctr" eaLnBrk="1" hangingPunct="1">
              <a:buFontTx/>
              <a:buNone/>
            </a:pPr>
            <a:endParaRPr lang="de-DE" altLang="de-DE" sz="4800"/>
          </a:p>
        </p:txBody>
      </p:sp>
      <p:sp>
        <p:nvSpPr>
          <p:cNvPr id="183301" name="Rectangle 4">
            <a:hlinkClick r:id="rId3" action="ppaction://hlinksldjump"/>
          </p:cNvPr>
          <p:cNvSpPr>
            <a:spLocks noChangeArrowheads="1"/>
          </p:cNvSpPr>
          <p:nvPr/>
        </p:nvSpPr>
        <p:spPr bwMode="auto">
          <a:xfrm>
            <a:off x="611188" y="3681413"/>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83302" name="Rectangle 5">
            <a:hlinkClick r:id="rId4" action="ppaction://hlinksldjump"/>
          </p:cNvPr>
          <p:cNvSpPr>
            <a:spLocks noChangeArrowheads="1"/>
          </p:cNvSpPr>
          <p:nvPr/>
        </p:nvSpPr>
        <p:spPr bwMode="auto">
          <a:xfrm>
            <a:off x="611188" y="4094163"/>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83303" name="Rectangle 6">
            <a:hlinkClick r:id="rId5" action="ppaction://hlinksldjump"/>
          </p:cNvPr>
          <p:cNvSpPr>
            <a:spLocks noChangeArrowheads="1"/>
          </p:cNvSpPr>
          <p:nvPr/>
        </p:nvSpPr>
        <p:spPr bwMode="auto">
          <a:xfrm>
            <a:off x="611188" y="4543425"/>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83304" name="Rectangle 7">
            <a:hlinkClick r:id="rId6" action="ppaction://hlinksldjump"/>
          </p:cNvPr>
          <p:cNvSpPr>
            <a:spLocks noChangeArrowheads="1"/>
          </p:cNvSpPr>
          <p:nvPr/>
        </p:nvSpPr>
        <p:spPr bwMode="auto">
          <a:xfrm>
            <a:off x="611188" y="5427663"/>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83305" name="Rectangle 8">
            <a:hlinkClick r:id="rId7" action="ppaction://hlinksldjump"/>
          </p:cNvPr>
          <p:cNvSpPr>
            <a:spLocks noChangeArrowheads="1"/>
          </p:cNvSpPr>
          <p:nvPr/>
        </p:nvSpPr>
        <p:spPr bwMode="auto">
          <a:xfrm>
            <a:off x="611188" y="5876925"/>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83306" name="Rectangle 9">
            <a:hlinkClick r:id="rId8" action="ppaction://hlinksldjump"/>
          </p:cNvPr>
          <p:cNvSpPr>
            <a:spLocks noChangeArrowheads="1"/>
          </p:cNvSpPr>
          <p:nvPr/>
        </p:nvSpPr>
        <p:spPr bwMode="auto">
          <a:xfrm>
            <a:off x="611188" y="5013325"/>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84323" name="Rectangle 2"/>
          <p:cNvSpPr>
            <a:spLocks noGrp="1" noChangeArrowheads="1"/>
          </p:cNvSpPr>
          <p:nvPr>
            <p:ph type="title"/>
          </p:nvPr>
        </p:nvSpPr>
        <p:spPr/>
        <p:txBody>
          <a:bodyPr/>
          <a:lstStyle/>
          <a:p>
            <a:pPr eaLnBrk="1" hangingPunct="1"/>
            <a:r>
              <a:rPr lang="de-DE" altLang="de-DE"/>
              <a:t>Analyse des Ist-Standes</a:t>
            </a:r>
          </a:p>
        </p:txBody>
      </p:sp>
      <p:sp>
        <p:nvSpPr>
          <p:cNvPr id="184324" name="Rectangle 3"/>
          <p:cNvSpPr>
            <a:spLocks noGrp="1" noChangeArrowheads="1"/>
          </p:cNvSpPr>
          <p:nvPr>
            <p:ph type="body" idx="1"/>
          </p:nvPr>
        </p:nvSpPr>
        <p:spPr/>
        <p:txBody>
          <a:bodyPr/>
          <a:lstStyle/>
          <a:p>
            <a:pPr eaLnBrk="1" hangingPunct="1">
              <a:lnSpc>
                <a:spcPct val="90000"/>
              </a:lnSpc>
            </a:pPr>
            <a:r>
              <a:rPr lang="de-DE" altLang="de-DE"/>
              <a:t>bekannter Weg: Kundenwünsche, Anforderungsformulierung, Analyse-Modell</a:t>
            </a:r>
          </a:p>
          <a:p>
            <a:pPr eaLnBrk="1" hangingPunct="1">
              <a:lnSpc>
                <a:spcPct val="90000"/>
              </a:lnSpc>
            </a:pPr>
            <a:r>
              <a:rPr lang="de-DE" altLang="de-DE"/>
              <a:t>Analysemodell kann realisiert werden, aber:</a:t>
            </a:r>
          </a:p>
          <a:p>
            <a:pPr lvl="1" eaLnBrk="1" hangingPunct="1">
              <a:lnSpc>
                <a:spcPct val="90000"/>
              </a:lnSpc>
            </a:pPr>
            <a:r>
              <a:rPr lang="de-DE" altLang="de-DE"/>
              <a:t>Klassen kaum für Wiederverwendung geeignet</a:t>
            </a:r>
          </a:p>
          <a:p>
            <a:pPr lvl="1" eaLnBrk="1" hangingPunct="1">
              <a:lnSpc>
                <a:spcPct val="90000"/>
              </a:lnSpc>
            </a:pPr>
            <a:r>
              <a:rPr lang="de-DE" altLang="de-DE"/>
              <a:t>Programme meist nur aufwändig erweiterbar</a:t>
            </a:r>
          </a:p>
          <a:p>
            <a:pPr lvl="1" eaLnBrk="1" hangingPunct="1">
              <a:lnSpc>
                <a:spcPct val="90000"/>
              </a:lnSpc>
            </a:pPr>
            <a:r>
              <a:rPr lang="de-DE" altLang="de-DE"/>
              <a:t>viele unterschiedliche Lösungen zu gleichartigen Problemen</a:t>
            </a:r>
          </a:p>
          <a:p>
            <a:pPr eaLnBrk="1" hangingPunct="1">
              <a:lnSpc>
                <a:spcPct val="90000"/>
              </a:lnSpc>
            </a:pPr>
            <a:r>
              <a:rPr lang="de-DE" altLang="de-DE"/>
              <a:t>deshalb: fortgeschrittene Designtechniken studieren</a:t>
            </a:r>
          </a:p>
          <a:p>
            <a:pPr eaLnBrk="1" hangingPunct="1">
              <a:lnSpc>
                <a:spcPct val="90000"/>
              </a:lnSpc>
            </a:pPr>
            <a:r>
              <a:rPr lang="de-DE" altLang="de-DE"/>
              <a:t>aber: um fortgeschrittenes Design zu verstehen, muss man die Umsetzung von Klassendiagrammen in Programme kennen (dieses Kapitel)</a:t>
            </a:r>
          </a:p>
          <a:p>
            <a:pPr eaLnBrk="1" hangingPunct="1">
              <a:lnSpc>
                <a:spcPct val="90000"/>
              </a:lnSpc>
            </a:pPr>
            <a:r>
              <a:rPr lang="de-DE" altLang="de-DE"/>
              <a:t>aber: um fortgeschrittenes Design zu verstehen, muss man einige OO-Programme geschrieben haben</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85347" name="Rectangle 2"/>
          <p:cNvSpPr>
            <a:spLocks noGrp="1" noChangeArrowheads="1"/>
          </p:cNvSpPr>
          <p:nvPr>
            <p:ph type="title"/>
          </p:nvPr>
        </p:nvSpPr>
        <p:spPr/>
        <p:txBody>
          <a:bodyPr/>
          <a:lstStyle/>
          <a:p>
            <a:pPr eaLnBrk="1" hangingPunct="1"/>
            <a:r>
              <a:rPr lang="de-DE" altLang="de-DE"/>
              <a:t>UML-Toolsuiten / CASE-Werkzeuge</a:t>
            </a:r>
          </a:p>
        </p:txBody>
      </p:sp>
      <p:sp>
        <p:nvSpPr>
          <p:cNvPr id="185348" name="Rectangle 3"/>
          <p:cNvSpPr>
            <a:spLocks noGrp="1" noChangeArrowheads="1"/>
          </p:cNvSpPr>
          <p:nvPr>
            <p:ph type="body" idx="1"/>
          </p:nvPr>
        </p:nvSpPr>
        <p:spPr>
          <a:xfrm>
            <a:off x="457200" y="1441450"/>
            <a:ext cx="8229600" cy="4867275"/>
          </a:xfrm>
        </p:spPr>
        <p:txBody>
          <a:bodyPr/>
          <a:lstStyle/>
          <a:p>
            <a:pPr eaLnBrk="1" hangingPunct="1">
              <a:buFontTx/>
              <a:buNone/>
            </a:pPr>
            <a:r>
              <a:rPr lang="de-DE" altLang="de-DE" sz="2000"/>
              <a:t>Theorie:</a:t>
            </a:r>
          </a:p>
          <a:p>
            <a:pPr eaLnBrk="1" hangingPunct="1"/>
            <a:r>
              <a:rPr lang="de-DE" altLang="de-DE" sz="2000"/>
              <a:t>UML-Werkzeuge unterstützen die automatische Umsetzung von Klassendiagrammen in Programmgerüste (Skelette)</a:t>
            </a:r>
          </a:p>
          <a:p>
            <a:pPr eaLnBrk="1" hangingPunct="1"/>
            <a:r>
              <a:rPr lang="de-DE" altLang="de-DE" sz="2000"/>
              <a:t>Entwickler müssen die Gerüste mit Code füllen</a:t>
            </a:r>
          </a:p>
          <a:p>
            <a:pPr eaLnBrk="1" hangingPunct="1"/>
            <a:r>
              <a:rPr lang="de-DE" altLang="de-DE" sz="2000"/>
              <a:t>viele Werkzeuge unterstützen Roundtrip-Engineering, d.h. Änderungen im Code werden auch zurück in das Designmodell übernommen (wenn man Randbedingungen beachtet)</a:t>
            </a:r>
          </a:p>
          <a:p>
            <a:pPr eaLnBrk="1" hangingPunct="1"/>
            <a:r>
              <a:rPr lang="de-DE" altLang="de-DE" sz="2000"/>
              <a:t>Roundtrip beinhaltet auch Reverse-Engineering</a:t>
            </a:r>
          </a:p>
          <a:p>
            <a:pPr eaLnBrk="1" hangingPunct="1">
              <a:buFontTx/>
              <a:buNone/>
            </a:pPr>
            <a:r>
              <a:rPr lang="de-DE" altLang="de-DE" sz="2000"/>
              <a:t>Praxis:</a:t>
            </a:r>
          </a:p>
          <a:p>
            <a:pPr eaLnBrk="1" hangingPunct="1"/>
            <a:r>
              <a:rPr lang="de-DE" altLang="de-DE" sz="2000"/>
              <a:t>sehr gute kommerzielle Werkzeuge (z. B. IBM Rational, Borland Together); allerdings muss man für Effizienz Suite von Werkzeugen nutzen; d. h. auf deren Entwicklungsweg einlassen</a:t>
            </a:r>
          </a:p>
          <a:p>
            <a:pPr eaLnBrk="1" hangingPunct="1"/>
            <a:r>
              <a:rPr lang="de-DE" altLang="de-DE" sz="2000"/>
              <a:t>ordentliche nicht kommerzielle Ansätze für Teilgebiete; allerdings Verknüpfung von Werkzeugen wird aufwändig</a:t>
            </a:r>
          </a:p>
        </p:txBody>
      </p:sp>
      <p:sp>
        <p:nvSpPr>
          <p:cNvPr id="185349"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6.1</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86371" name="Rectangle 2"/>
          <p:cNvSpPr>
            <a:spLocks noGrp="1" noChangeArrowheads="1"/>
          </p:cNvSpPr>
          <p:nvPr>
            <p:ph type="title"/>
          </p:nvPr>
        </p:nvSpPr>
        <p:spPr/>
        <p:txBody>
          <a:bodyPr/>
          <a:lstStyle/>
          <a:p>
            <a:pPr eaLnBrk="1" hangingPunct="1"/>
            <a:r>
              <a:rPr lang="de-DE" altLang="de-DE"/>
              <a:t>Übersetzung einfacher Diagramme (1/3)</a:t>
            </a:r>
          </a:p>
        </p:txBody>
      </p:sp>
      <p:graphicFrame>
        <p:nvGraphicFramePr>
          <p:cNvPr id="186372" name="Object 3"/>
          <p:cNvGraphicFramePr>
            <a:graphicFrameLocks noGrp="1" noChangeAspect="1"/>
          </p:cNvGraphicFramePr>
          <p:nvPr>
            <p:ph type="body" idx="1"/>
          </p:nvPr>
        </p:nvGraphicFramePr>
        <p:xfrm>
          <a:off x="827088" y="1366838"/>
          <a:ext cx="5688012" cy="4870450"/>
        </p:xfrm>
        <a:graphic>
          <a:graphicData uri="http://schemas.openxmlformats.org/presentationml/2006/ole">
            <mc:AlternateContent xmlns:mc="http://schemas.openxmlformats.org/markup-compatibility/2006">
              <mc:Choice xmlns:v="urn:schemas-microsoft-com:vml" Requires="v">
                <p:oleObj spid="_x0000_s186387" name="Photo Editor-Foto" r:id="rId4" imgW="5934903" imgH="5191850" progId="MSPhotoEd.3">
                  <p:embed/>
                </p:oleObj>
              </mc:Choice>
              <mc:Fallback>
                <p:oleObj name="Photo Editor-Foto" r:id="rId4" imgW="5934903" imgH="5191850" progId="MSPhotoEd.3">
                  <p:embed/>
                  <p:pic>
                    <p:nvPicPr>
                      <p:cNvPr id="0" name="Object 3"/>
                      <p:cNvPicPr>
                        <a:picLocks noChangeAspect="1" noChangeArrowheads="1"/>
                      </p:cNvPicPr>
                      <p:nvPr/>
                    </p:nvPicPr>
                    <p:blipFill>
                      <a:blip r:embed="rId5">
                        <a:lum bright="-20000" contrast="40000"/>
                        <a:extLst>
                          <a:ext uri="{28A0092B-C50C-407E-A947-70E740481C1C}">
                            <a14:useLocalDpi xmlns:a14="http://schemas.microsoft.com/office/drawing/2010/main" val="0"/>
                          </a:ext>
                        </a:extLst>
                      </a:blip>
                      <a:srcRect t="693" b="1387"/>
                      <a:stretch>
                        <a:fillRect/>
                      </a:stretch>
                    </p:blipFill>
                    <p:spPr bwMode="auto">
                      <a:xfrm>
                        <a:off x="827088" y="1366838"/>
                        <a:ext cx="5688012" cy="487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86373" name="Text Box 4"/>
          <p:cNvSpPr txBox="1">
            <a:spLocks noChangeArrowheads="1"/>
          </p:cNvSpPr>
          <p:nvPr/>
        </p:nvSpPr>
        <p:spPr bwMode="auto">
          <a:xfrm>
            <a:off x="6567488" y="1916113"/>
            <a:ext cx="2325687" cy="366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Anmerkung: auch bei Realisierung kann vereinbart werden, dass get- und set-Methoden in Übersichten weggelassen (und damit als gegeben angenommen) werden</a:t>
            </a:r>
          </a:p>
          <a:p>
            <a:pPr eaLnBrk="1" hangingPunct="1"/>
            <a:endParaRPr lang="de-DE" altLang="de-DE" b="1"/>
          </a:p>
          <a:p>
            <a:pPr eaLnBrk="1" hangingPunct="1"/>
            <a:r>
              <a:rPr lang="de-DE" altLang="de-DE" b="1"/>
              <a:t>Klassenmethoden sind unterstrichen</a:t>
            </a:r>
          </a:p>
        </p:txBody>
      </p:sp>
      <p:sp>
        <p:nvSpPr>
          <p:cNvPr id="186374" name="Text Box 5"/>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6.2</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87395" name="Rectangle 2"/>
          <p:cNvSpPr>
            <a:spLocks noGrp="1" noChangeArrowheads="1"/>
          </p:cNvSpPr>
          <p:nvPr>
            <p:ph type="title"/>
          </p:nvPr>
        </p:nvSpPr>
        <p:spPr/>
        <p:txBody>
          <a:bodyPr/>
          <a:lstStyle/>
          <a:p>
            <a:pPr eaLnBrk="1" hangingPunct="1"/>
            <a:r>
              <a:rPr lang="de-DE" altLang="de-DE"/>
              <a:t>Übersetzung einfacher Diagramme (2/3)</a:t>
            </a:r>
          </a:p>
        </p:txBody>
      </p:sp>
      <p:sp>
        <p:nvSpPr>
          <p:cNvPr id="187396" name="Rectangle 3"/>
          <p:cNvSpPr>
            <a:spLocks noGrp="1" noChangeArrowheads="1"/>
          </p:cNvSpPr>
          <p:nvPr>
            <p:ph type="body" idx="1"/>
          </p:nvPr>
        </p:nvSpPr>
        <p:spPr>
          <a:xfrm>
            <a:off x="457200" y="1052513"/>
            <a:ext cx="8229600" cy="5256212"/>
          </a:xfrm>
        </p:spPr>
        <p:txBody>
          <a:bodyPr/>
          <a:lstStyle/>
          <a:p>
            <a:pPr eaLnBrk="1" hangingPunct="1">
              <a:lnSpc>
                <a:spcPct val="70000"/>
              </a:lnSpc>
              <a:buFontTx/>
              <a:buNone/>
            </a:pPr>
            <a:r>
              <a:rPr lang="de-DE" altLang="de-DE" sz="1800" b="0" dirty="0">
                <a:latin typeface="Consolas" panose="020B0609020204030204" pitchFamily="49" charset="0"/>
              </a:rPr>
              <a:t>public </a:t>
            </a:r>
            <a:r>
              <a:rPr lang="de-DE" altLang="de-DE" sz="1800" b="0" dirty="0" err="1">
                <a:latin typeface="Consolas" panose="020B0609020204030204" pitchFamily="49" charset="0"/>
              </a:rPr>
              <a:t>class</a:t>
            </a:r>
            <a:r>
              <a:rPr lang="de-DE" altLang="de-DE" sz="1800" b="0" dirty="0">
                <a:latin typeface="Consolas" panose="020B0609020204030204" pitchFamily="49" charset="0"/>
              </a:rPr>
              <a:t> Mitarbeiter {</a:t>
            </a:r>
          </a:p>
          <a:p>
            <a:pPr eaLnBrk="1" hangingPunct="1">
              <a:lnSpc>
                <a:spcPct val="70000"/>
              </a:lnSpc>
              <a:buFontTx/>
              <a:buNone/>
            </a:pPr>
            <a:r>
              <a:rPr lang="de-DE" altLang="de-DE" sz="1800" b="0" dirty="0">
                <a:latin typeface="Consolas" panose="020B0609020204030204" pitchFamily="49" charset="0"/>
              </a:rPr>
              <a:t>	/**</a:t>
            </a:r>
          </a:p>
          <a:p>
            <a:pPr eaLnBrk="1" hangingPunct="1">
              <a:lnSpc>
                <a:spcPct val="70000"/>
              </a:lnSpc>
              <a:buFontTx/>
              <a:buNone/>
            </a:pPr>
            <a:r>
              <a:rPr lang="de-DE" altLang="de-DE" sz="1800" b="0" dirty="0">
                <a:latin typeface="Consolas" panose="020B0609020204030204" pitchFamily="49" charset="0"/>
              </a:rPr>
              <a:t>	 * @</a:t>
            </a:r>
            <a:r>
              <a:rPr lang="de-DE" altLang="de-DE" sz="1800" b="0" dirty="0" err="1">
                <a:latin typeface="Consolas" panose="020B0609020204030204" pitchFamily="49" charset="0"/>
              </a:rPr>
              <a:t>uml.property</a:t>
            </a:r>
            <a:r>
              <a:rPr lang="de-DE" altLang="de-DE" sz="1800" b="0" dirty="0">
                <a:latin typeface="Consolas" panose="020B0609020204030204" pitchFamily="49" charset="0"/>
              </a:rPr>
              <a:t>  </a:t>
            </a:r>
            <a:r>
              <a:rPr lang="de-DE" altLang="de-DE" sz="1800" b="0" dirty="0" err="1">
                <a:latin typeface="Consolas" panose="020B0609020204030204" pitchFamily="49" charset="0"/>
              </a:rPr>
              <a:t>name</a:t>
            </a:r>
            <a:r>
              <a:rPr lang="de-DE" altLang="de-DE" sz="1800" b="0" dirty="0">
                <a:latin typeface="Consolas" panose="020B0609020204030204" pitchFamily="49" charset="0"/>
              </a:rPr>
              <a:t>="</a:t>
            </a:r>
            <a:r>
              <a:rPr lang="de-DE" altLang="de-DE" sz="1800" b="0" dirty="0" err="1">
                <a:latin typeface="Consolas" panose="020B0609020204030204" pitchFamily="49" charset="0"/>
              </a:rPr>
              <a:t>minr</a:t>
            </a:r>
            <a:r>
              <a:rPr lang="de-DE" altLang="de-DE" sz="1800" b="0" dirty="0">
                <a:latin typeface="Consolas" panose="020B0609020204030204" pitchFamily="49" charset="0"/>
              </a:rPr>
              <a:t>"</a:t>
            </a:r>
          </a:p>
          <a:p>
            <a:pPr eaLnBrk="1" hangingPunct="1">
              <a:lnSpc>
                <a:spcPct val="70000"/>
              </a:lnSpc>
              <a:buFontTx/>
              <a:buNone/>
            </a:pPr>
            <a:r>
              <a:rPr lang="de-DE" altLang="de-DE" sz="1800" b="0" dirty="0">
                <a:latin typeface="Consolas" panose="020B0609020204030204" pitchFamily="49" charset="0"/>
              </a:rPr>
              <a:t>	 */</a:t>
            </a:r>
          </a:p>
          <a:p>
            <a:pPr eaLnBrk="1" hangingPunct="1">
              <a:lnSpc>
                <a:spcPct val="70000"/>
              </a:lnSpc>
              <a:buFontTx/>
              <a:buNone/>
            </a:pPr>
            <a:r>
              <a:rPr lang="de-DE" altLang="de-DE" sz="1800" b="0" dirty="0">
                <a:latin typeface="Consolas" panose="020B0609020204030204" pitchFamily="49" charset="0"/>
              </a:rPr>
              <a:t>	private int </a:t>
            </a:r>
            <a:r>
              <a:rPr lang="de-DE" altLang="de-DE" sz="1800" b="0" dirty="0" err="1">
                <a:latin typeface="Consolas" panose="020B0609020204030204" pitchFamily="49" charset="0"/>
              </a:rPr>
              <a:t>minr</a:t>
            </a:r>
            <a:r>
              <a:rPr lang="de-DE" altLang="de-DE" sz="1800" b="0" dirty="0">
                <a:latin typeface="Consolas" panose="020B0609020204030204" pitchFamily="49" charset="0"/>
              </a:rPr>
              <a:t>;</a:t>
            </a:r>
          </a:p>
          <a:p>
            <a:pPr eaLnBrk="1" hangingPunct="1">
              <a:lnSpc>
                <a:spcPct val="70000"/>
              </a:lnSpc>
              <a:buFontTx/>
              <a:buNone/>
            </a:pPr>
            <a:r>
              <a:rPr lang="de-DE" altLang="de-DE" sz="1800" b="0" dirty="0">
                <a:latin typeface="Consolas" panose="020B0609020204030204" pitchFamily="49" charset="0"/>
              </a:rPr>
              <a:t>	/**</a:t>
            </a:r>
          </a:p>
          <a:p>
            <a:pPr eaLnBrk="1" hangingPunct="1">
              <a:lnSpc>
                <a:spcPct val="70000"/>
              </a:lnSpc>
              <a:buFontTx/>
              <a:buNone/>
            </a:pPr>
            <a:r>
              <a:rPr lang="de-DE" altLang="de-DE" sz="1800" b="0" dirty="0">
                <a:latin typeface="Consolas" panose="020B0609020204030204" pitchFamily="49" charset="0"/>
              </a:rPr>
              <a:t>	 * Getter </a:t>
            </a:r>
            <a:r>
              <a:rPr lang="de-DE" altLang="de-DE" sz="1800" b="0" dirty="0" err="1">
                <a:latin typeface="Consolas" panose="020B0609020204030204" pitchFamily="49" charset="0"/>
              </a:rPr>
              <a:t>of</a:t>
            </a:r>
            <a:r>
              <a:rPr lang="de-DE" altLang="de-DE" sz="1800" b="0" dirty="0">
                <a:latin typeface="Consolas" panose="020B0609020204030204" pitchFamily="49" charset="0"/>
              </a:rPr>
              <a:t> </a:t>
            </a:r>
            <a:r>
              <a:rPr lang="de-DE" altLang="de-DE" sz="1800" b="0" dirty="0" err="1">
                <a:latin typeface="Consolas" panose="020B0609020204030204" pitchFamily="49" charset="0"/>
              </a:rPr>
              <a:t>the</a:t>
            </a:r>
            <a:r>
              <a:rPr lang="de-DE" altLang="de-DE" sz="1800" b="0" dirty="0">
                <a:latin typeface="Consolas" panose="020B0609020204030204" pitchFamily="49" charset="0"/>
              </a:rPr>
              <a:t> </a:t>
            </a:r>
            <a:r>
              <a:rPr lang="de-DE" altLang="de-DE" sz="1800" b="0" dirty="0" err="1">
                <a:latin typeface="Consolas" panose="020B0609020204030204" pitchFamily="49" charset="0"/>
              </a:rPr>
              <a:t>property</a:t>
            </a:r>
            <a:r>
              <a:rPr lang="de-DE" altLang="de-DE" sz="1800" b="0" dirty="0">
                <a:latin typeface="Consolas" panose="020B0609020204030204" pitchFamily="49" charset="0"/>
              </a:rPr>
              <a:t> &lt;</a:t>
            </a:r>
            <a:r>
              <a:rPr lang="de-DE" altLang="de-DE" sz="1800" b="0" dirty="0" err="1">
                <a:latin typeface="Consolas" panose="020B0609020204030204" pitchFamily="49" charset="0"/>
              </a:rPr>
              <a:t>tt</a:t>
            </a:r>
            <a:r>
              <a:rPr lang="de-DE" altLang="de-DE" sz="1800" b="0" dirty="0">
                <a:latin typeface="Consolas" panose="020B0609020204030204" pitchFamily="49" charset="0"/>
              </a:rPr>
              <a:t>&gt;</a:t>
            </a:r>
            <a:r>
              <a:rPr lang="de-DE" altLang="de-DE" sz="1800" b="0" dirty="0" err="1">
                <a:latin typeface="Consolas" panose="020B0609020204030204" pitchFamily="49" charset="0"/>
              </a:rPr>
              <a:t>minr</a:t>
            </a:r>
            <a:r>
              <a:rPr lang="de-DE" altLang="de-DE" sz="1800" b="0" dirty="0">
                <a:latin typeface="Consolas" panose="020B0609020204030204" pitchFamily="49" charset="0"/>
              </a:rPr>
              <a:t>&lt;/</a:t>
            </a:r>
            <a:r>
              <a:rPr lang="de-DE" altLang="de-DE" sz="1800" b="0" dirty="0" err="1">
                <a:latin typeface="Consolas" panose="020B0609020204030204" pitchFamily="49" charset="0"/>
              </a:rPr>
              <a:t>tt</a:t>
            </a:r>
            <a:r>
              <a:rPr lang="de-DE" altLang="de-DE" sz="1800" b="0" dirty="0">
                <a:latin typeface="Consolas" panose="020B0609020204030204" pitchFamily="49" charset="0"/>
              </a:rPr>
              <a:t>&gt;</a:t>
            </a:r>
          </a:p>
          <a:p>
            <a:pPr eaLnBrk="1" hangingPunct="1">
              <a:lnSpc>
                <a:spcPct val="70000"/>
              </a:lnSpc>
              <a:buFontTx/>
              <a:buNone/>
            </a:pPr>
            <a:r>
              <a:rPr lang="de-DE" altLang="de-DE" sz="1800" b="0" dirty="0">
                <a:latin typeface="Consolas" panose="020B0609020204030204" pitchFamily="49" charset="0"/>
              </a:rPr>
              <a:t>	 * @</a:t>
            </a:r>
            <a:r>
              <a:rPr lang="de-DE" altLang="de-DE" sz="1800" b="0" dirty="0" err="1">
                <a:latin typeface="Consolas" panose="020B0609020204030204" pitchFamily="49" charset="0"/>
              </a:rPr>
              <a:t>return</a:t>
            </a:r>
            <a:r>
              <a:rPr lang="de-DE" altLang="de-DE" sz="1800" b="0" dirty="0">
                <a:latin typeface="Consolas" panose="020B0609020204030204" pitchFamily="49" charset="0"/>
              </a:rPr>
              <a:t>  Returns </a:t>
            </a:r>
            <a:r>
              <a:rPr lang="de-DE" altLang="de-DE" sz="1800" b="0" dirty="0" err="1">
                <a:latin typeface="Consolas" panose="020B0609020204030204" pitchFamily="49" charset="0"/>
              </a:rPr>
              <a:t>the</a:t>
            </a:r>
            <a:r>
              <a:rPr lang="de-DE" altLang="de-DE" sz="1800" b="0" dirty="0">
                <a:latin typeface="Consolas" panose="020B0609020204030204" pitchFamily="49" charset="0"/>
              </a:rPr>
              <a:t> </a:t>
            </a:r>
            <a:r>
              <a:rPr lang="de-DE" altLang="de-DE" sz="1800" b="0" dirty="0" err="1">
                <a:latin typeface="Consolas" panose="020B0609020204030204" pitchFamily="49" charset="0"/>
              </a:rPr>
              <a:t>minr</a:t>
            </a:r>
            <a:r>
              <a:rPr lang="de-DE" altLang="de-DE" sz="1800" b="0" dirty="0">
                <a:latin typeface="Consolas" panose="020B0609020204030204" pitchFamily="49" charset="0"/>
              </a:rPr>
              <a:t>.</a:t>
            </a:r>
          </a:p>
          <a:p>
            <a:pPr eaLnBrk="1" hangingPunct="1">
              <a:lnSpc>
                <a:spcPct val="70000"/>
              </a:lnSpc>
              <a:buFontTx/>
              <a:buNone/>
            </a:pPr>
            <a:r>
              <a:rPr lang="de-DE" altLang="de-DE" sz="1800" b="0" dirty="0">
                <a:latin typeface="Consolas" panose="020B0609020204030204" pitchFamily="49" charset="0"/>
              </a:rPr>
              <a:t>	 * @</a:t>
            </a:r>
            <a:r>
              <a:rPr lang="de-DE" altLang="de-DE" sz="1800" b="0" dirty="0" err="1">
                <a:latin typeface="Consolas" panose="020B0609020204030204" pitchFamily="49" charset="0"/>
              </a:rPr>
              <a:t>uml.property</a:t>
            </a:r>
            <a:r>
              <a:rPr lang="de-DE" altLang="de-DE" sz="1800" b="0" dirty="0">
                <a:latin typeface="Consolas" panose="020B0609020204030204" pitchFamily="49" charset="0"/>
              </a:rPr>
              <a:t>  </a:t>
            </a:r>
            <a:r>
              <a:rPr lang="de-DE" altLang="de-DE" sz="1800" b="0" dirty="0" err="1">
                <a:latin typeface="Consolas" panose="020B0609020204030204" pitchFamily="49" charset="0"/>
              </a:rPr>
              <a:t>name</a:t>
            </a:r>
            <a:r>
              <a:rPr lang="de-DE" altLang="de-DE" sz="1800" b="0" dirty="0">
                <a:latin typeface="Consolas" panose="020B0609020204030204" pitchFamily="49" charset="0"/>
              </a:rPr>
              <a:t>="</a:t>
            </a:r>
            <a:r>
              <a:rPr lang="de-DE" altLang="de-DE" sz="1800" b="0" dirty="0" err="1">
                <a:latin typeface="Consolas" panose="020B0609020204030204" pitchFamily="49" charset="0"/>
              </a:rPr>
              <a:t>minr</a:t>
            </a:r>
            <a:r>
              <a:rPr lang="de-DE" altLang="de-DE" sz="1800" b="0" dirty="0">
                <a:latin typeface="Consolas" panose="020B0609020204030204" pitchFamily="49" charset="0"/>
              </a:rPr>
              <a:t>"</a:t>
            </a:r>
          </a:p>
          <a:p>
            <a:pPr eaLnBrk="1" hangingPunct="1">
              <a:lnSpc>
                <a:spcPct val="70000"/>
              </a:lnSpc>
              <a:buFontTx/>
              <a:buNone/>
            </a:pPr>
            <a:r>
              <a:rPr lang="de-DE" altLang="de-DE" sz="1800" b="0" dirty="0">
                <a:latin typeface="Consolas" panose="020B0609020204030204" pitchFamily="49" charset="0"/>
              </a:rPr>
              <a:t>	 */</a:t>
            </a:r>
          </a:p>
          <a:p>
            <a:pPr eaLnBrk="1" hangingPunct="1">
              <a:lnSpc>
                <a:spcPct val="70000"/>
              </a:lnSpc>
              <a:buFontTx/>
              <a:buNone/>
            </a:pPr>
            <a:r>
              <a:rPr lang="de-DE" altLang="de-DE" sz="1800" b="0" dirty="0">
                <a:latin typeface="Consolas" panose="020B0609020204030204" pitchFamily="49" charset="0"/>
              </a:rPr>
              <a:t>	public int </a:t>
            </a:r>
            <a:r>
              <a:rPr lang="de-DE" altLang="de-DE" sz="1800" b="0" dirty="0" err="1">
                <a:latin typeface="Consolas" panose="020B0609020204030204" pitchFamily="49" charset="0"/>
              </a:rPr>
              <a:t>getMinr</a:t>
            </a:r>
            <a:r>
              <a:rPr lang="de-DE" altLang="de-DE" sz="1800" b="0" dirty="0">
                <a:latin typeface="Consolas" panose="020B0609020204030204" pitchFamily="49" charset="0"/>
              </a:rPr>
              <a:t>() {</a:t>
            </a:r>
          </a:p>
          <a:p>
            <a:pPr eaLnBrk="1" hangingPunct="1">
              <a:lnSpc>
                <a:spcPct val="70000"/>
              </a:lnSpc>
              <a:buFontTx/>
              <a:buNone/>
            </a:pPr>
            <a:r>
              <a:rPr lang="de-DE" altLang="de-DE" sz="1800" b="0" dirty="0">
                <a:latin typeface="Consolas" panose="020B0609020204030204" pitchFamily="49" charset="0"/>
              </a:rPr>
              <a:t>		</a:t>
            </a:r>
            <a:r>
              <a:rPr lang="de-DE" altLang="de-DE" sz="1800" b="0" dirty="0" err="1">
                <a:latin typeface="Consolas" panose="020B0609020204030204" pitchFamily="49" charset="0"/>
              </a:rPr>
              <a:t>return</a:t>
            </a:r>
            <a:r>
              <a:rPr lang="de-DE" altLang="de-DE" sz="1800" b="0" dirty="0">
                <a:latin typeface="Consolas" panose="020B0609020204030204" pitchFamily="49" charset="0"/>
              </a:rPr>
              <a:t> </a:t>
            </a:r>
            <a:r>
              <a:rPr lang="de-DE" altLang="de-DE" sz="1800" b="0" dirty="0" err="1">
                <a:latin typeface="Consolas" panose="020B0609020204030204" pitchFamily="49" charset="0"/>
              </a:rPr>
              <a:t>minr</a:t>
            </a:r>
            <a:r>
              <a:rPr lang="de-DE" altLang="de-DE" sz="1800" b="0" dirty="0">
                <a:latin typeface="Consolas" panose="020B0609020204030204" pitchFamily="49" charset="0"/>
              </a:rPr>
              <a:t>;</a:t>
            </a:r>
          </a:p>
          <a:p>
            <a:pPr eaLnBrk="1" hangingPunct="1">
              <a:lnSpc>
                <a:spcPct val="70000"/>
              </a:lnSpc>
              <a:buFontTx/>
              <a:buNone/>
            </a:pPr>
            <a:r>
              <a:rPr lang="de-DE" altLang="de-DE" sz="1800" b="0" dirty="0">
                <a:latin typeface="Consolas" panose="020B0609020204030204" pitchFamily="49" charset="0"/>
              </a:rPr>
              <a:t>	}</a:t>
            </a:r>
          </a:p>
          <a:p>
            <a:pPr eaLnBrk="1" hangingPunct="1">
              <a:lnSpc>
                <a:spcPct val="70000"/>
              </a:lnSpc>
              <a:buFontTx/>
              <a:buNone/>
            </a:pPr>
            <a:r>
              <a:rPr lang="de-DE" altLang="de-DE" sz="1800" b="0" dirty="0">
                <a:latin typeface="Consolas" panose="020B0609020204030204" pitchFamily="49" charset="0"/>
              </a:rPr>
              <a:t>	/**</a:t>
            </a:r>
          </a:p>
          <a:p>
            <a:pPr eaLnBrk="1" hangingPunct="1">
              <a:lnSpc>
                <a:spcPct val="70000"/>
              </a:lnSpc>
              <a:buFontTx/>
              <a:buNone/>
            </a:pPr>
            <a:r>
              <a:rPr lang="de-DE" altLang="de-DE" sz="1800" b="0" dirty="0">
                <a:latin typeface="Consolas" panose="020B0609020204030204" pitchFamily="49" charset="0"/>
              </a:rPr>
              <a:t>	 * Setter </a:t>
            </a:r>
            <a:r>
              <a:rPr lang="de-DE" altLang="de-DE" sz="1800" b="0" dirty="0" err="1">
                <a:latin typeface="Consolas" panose="020B0609020204030204" pitchFamily="49" charset="0"/>
              </a:rPr>
              <a:t>of</a:t>
            </a:r>
            <a:r>
              <a:rPr lang="de-DE" altLang="de-DE" sz="1800" b="0" dirty="0">
                <a:latin typeface="Consolas" panose="020B0609020204030204" pitchFamily="49" charset="0"/>
              </a:rPr>
              <a:t> </a:t>
            </a:r>
            <a:r>
              <a:rPr lang="de-DE" altLang="de-DE" sz="1800" b="0" dirty="0" err="1">
                <a:latin typeface="Consolas" panose="020B0609020204030204" pitchFamily="49" charset="0"/>
              </a:rPr>
              <a:t>the</a:t>
            </a:r>
            <a:r>
              <a:rPr lang="de-DE" altLang="de-DE" sz="1800" b="0" dirty="0">
                <a:latin typeface="Consolas" panose="020B0609020204030204" pitchFamily="49" charset="0"/>
              </a:rPr>
              <a:t> </a:t>
            </a:r>
            <a:r>
              <a:rPr lang="de-DE" altLang="de-DE" sz="1800" b="0" dirty="0" err="1">
                <a:latin typeface="Consolas" panose="020B0609020204030204" pitchFamily="49" charset="0"/>
              </a:rPr>
              <a:t>property</a:t>
            </a:r>
            <a:r>
              <a:rPr lang="de-DE" altLang="de-DE" sz="1800" b="0" dirty="0">
                <a:latin typeface="Consolas" panose="020B0609020204030204" pitchFamily="49" charset="0"/>
              </a:rPr>
              <a:t> &lt;</a:t>
            </a:r>
            <a:r>
              <a:rPr lang="de-DE" altLang="de-DE" sz="1800" b="0" dirty="0" err="1">
                <a:latin typeface="Consolas" panose="020B0609020204030204" pitchFamily="49" charset="0"/>
              </a:rPr>
              <a:t>tt</a:t>
            </a:r>
            <a:r>
              <a:rPr lang="de-DE" altLang="de-DE" sz="1800" b="0" dirty="0">
                <a:latin typeface="Consolas" panose="020B0609020204030204" pitchFamily="49" charset="0"/>
              </a:rPr>
              <a:t>&gt;</a:t>
            </a:r>
            <a:r>
              <a:rPr lang="de-DE" altLang="de-DE" sz="1800" b="0" dirty="0" err="1">
                <a:latin typeface="Consolas" panose="020B0609020204030204" pitchFamily="49" charset="0"/>
              </a:rPr>
              <a:t>minr</a:t>
            </a:r>
            <a:r>
              <a:rPr lang="de-DE" altLang="de-DE" sz="1800" b="0" dirty="0">
                <a:latin typeface="Consolas" panose="020B0609020204030204" pitchFamily="49" charset="0"/>
              </a:rPr>
              <a:t>&lt;/</a:t>
            </a:r>
            <a:r>
              <a:rPr lang="de-DE" altLang="de-DE" sz="1800" b="0" dirty="0" err="1">
                <a:latin typeface="Consolas" panose="020B0609020204030204" pitchFamily="49" charset="0"/>
              </a:rPr>
              <a:t>tt</a:t>
            </a:r>
            <a:r>
              <a:rPr lang="de-DE" altLang="de-DE" sz="1800" b="0" dirty="0">
                <a:latin typeface="Consolas" panose="020B0609020204030204" pitchFamily="49" charset="0"/>
              </a:rPr>
              <a:t>&gt;</a:t>
            </a:r>
          </a:p>
          <a:p>
            <a:pPr eaLnBrk="1" hangingPunct="1">
              <a:lnSpc>
                <a:spcPct val="70000"/>
              </a:lnSpc>
              <a:buFontTx/>
              <a:buNone/>
            </a:pPr>
            <a:r>
              <a:rPr lang="de-DE" altLang="de-DE" sz="1800" b="0" dirty="0">
                <a:latin typeface="Consolas" panose="020B0609020204030204" pitchFamily="49" charset="0"/>
              </a:rPr>
              <a:t>	 * @</a:t>
            </a:r>
            <a:r>
              <a:rPr lang="de-DE" altLang="de-DE" sz="1800" b="0" dirty="0" err="1">
                <a:latin typeface="Consolas" panose="020B0609020204030204" pitchFamily="49" charset="0"/>
              </a:rPr>
              <a:t>param</a:t>
            </a:r>
            <a:r>
              <a:rPr lang="de-DE" altLang="de-DE" sz="1800" b="0" dirty="0">
                <a:latin typeface="Consolas" panose="020B0609020204030204" pitchFamily="49" charset="0"/>
              </a:rPr>
              <a:t> </a:t>
            </a:r>
            <a:r>
              <a:rPr lang="de-DE" altLang="de-DE" sz="1800" b="0" dirty="0" err="1">
                <a:latin typeface="Consolas" panose="020B0609020204030204" pitchFamily="49" charset="0"/>
              </a:rPr>
              <a:t>minr</a:t>
            </a:r>
            <a:r>
              <a:rPr lang="de-DE" altLang="de-DE" sz="1800" b="0" dirty="0">
                <a:latin typeface="Consolas" panose="020B0609020204030204" pitchFamily="49" charset="0"/>
              </a:rPr>
              <a:t>  The </a:t>
            </a:r>
            <a:r>
              <a:rPr lang="de-DE" altLang="de-DE" sz="1800" b="0" dirty="0" err="1">
                <a:latin typeface="Consolas" panose="020B0609020204030204" pitchFamily="49" charset="0"/>
              </a:rPr>
              <a:t>minr</a:t>
            </a:r>
            <a:r>
              <a:rPr lang="de-DE" altLang="de-DE" sz="1800" b="0" dirty="0">
                <a:latin typeface="Consolas" panose="020B0609020204030204" pitchFamily="49" charset="0"/>
              </a:rPr>
              <a:t> </a:t>
            </a:r>
            <a:r>
              <a:rPr lang="de-DE" altLang="de-DE" sz="1800" b="0" dirty="0" err="1">
                <a:latin typeface="Consolas" panose="020B0609020204030204" pitchFamily="49" charset="0"/>
              </a:rPr>
              <a:t>to</a:t>
            </a:r>
            <a:r>
              <a:rPr lang="de-DE" altLang="de-DE" sz="1800" b="0" dirty="0">
                <a:latin typeface="Consolas" panose="020B0609020204030204" pitchFamily="49" charset="0"/>
              </a:rPr>
              <a:t> </a:t>
            </a:r>
            <a:r>
              <a:rPr lang="de-DE" altLang="de-DE" sz="1800" b="0" dirty="0" err="1">
                <a:latin typeface="Consolas" panose="020B0609020204030204" pitchFamily="49" charset="0"/>
              </a:rPr>
              <a:t>set</a:t>
            </a:r>
            <a:r>
              <a:rPr lang="de-DE" altLang="de-DE" sz="1800" b="0" dirty="0">
                <a:latin typeface="Consolas" panose="020B0609020204030204" pitchFamily="49" charset="0"/>
              </a:rPr>
              <a:t>.</a:t>
            </a:r>
          </a:p>
          <a:p>
            <a:pPr eaLnBrk="1" hangingPunct="1">
              <a:lnSpc>
                <a:spcPct val="70000"/>
              </a:lnSpc>
              <a:buFontTx/>
              <a:buNone/>
            </a:pPr>
            <a:r>
              <a:rPr lang="de-DE" altLang="de-DE" sz="1800" b="0" dirty="0">
                <a:latin typeface="Consolas" panose="020B0609020204030204" pitchFamily="49" charset="0"/>
              </a:rPr>
              <a:t>	 * @</a:t>
            </a:r>
            <a:r>
              <a:rPr lang="de-DE" altLang="de-DE" sz="1800" b="0" dirty="0" err="1">
                <a:latin typeface="Consolas" panose="020B0609020204030204" pitchFamily="49" charset="0"/>
              </a:rPr>
              <a:t>uml.property</a:t>
            </a:r>
            <a:r>
              <a:rPr lang="de-DE" altLang="de-DE" sz="1800" b="0" dirty="0">
                <a:latin typeface="Consolas" panose="020B0609020204030204" pitchFamily="49" charset="0"/>
              </a:rPr>
              <a:t>  </a:t>
            </a:r>
            <a:r>
              <a:rPr lang="de-DE" altLang="de-DE" sz="1800" b="0" dirty="0" err="1">
                <a:latin typeface="Consolas" panose="020B0609020204030204" pitchFamily="49" charset="0"/>
              </a:rPr>
              <a:t>name</a:t>
            </a:r>
            <a:r>
              <a:rPr lang="de-DE" altLang="de-DE" sz="1800" b="0" dirty="0">
                <a:latin typeface="Consolas" panose="020B0609020204030204" pitchFamily="49" charset="0"/>
              </a:rPr>
              <a:t>="</a:t>
            </a:r>
            <a:r>
              <a:rPr lang="de-DE" altLang="de-DE" sz="1800" b="0" dirty="0" err="1">
                <a:latin typeface="Consolas" panose="020B0609020204030204" pitchFamily="49" charset="0"/>
              </a:rPr>
              <a:t>minr</a:t>
            </a:r>
            <a:r>
              <a:rPr lang="de-DE" altLang="de-DE" sz="1800" b="0" dirty="0">
                <a:latin typeface="Consolas" panose="020B0609020204030204" pitchFamily="49" charset="0"/>
              </a:rPr>
              <a:t>"</a:t>
            </a:r>
          </a:p>
          <a:p>
            <a:pPr eaLnBrk="1" hangingPunct="1">
              <a:lnSpc>
                <a:spcPct val="70000"/>
              </a:lnSpc>
              <a:buFontTx/>
              <a:buNone/>
            </a:pPr>
            <a:r>
              <a:rPr lang="de-DE" altLang="de-DE" sz="1800" b="0" dirty="0">
                <a:latin typeface="Consolas" panose="020B0609020204030204" pitchFamily="49" charset="0"/>
              </a:rPr>
              <a:t>	 */</a:t>
            </a:r>
          </a:p>
          <a:p>
            <a:pPr eaLnBrk="1" hangingPunct="1">
              <a:lnSpc>
                <a:spcPct val="70000"/>
              </a:lnSpc>
              <a:buFontTx/>
              <a:buNone/>
            </a:pPr>
            <a:r>
              <a:rPr lang="de-DE" altLang="de-DE" sz="1800" b="0" dirty="0">
                <a:latin typeface="Consolas" panose="020B0609020204030204" pitchFamily="49" charset="0"/>
              </a:rPr>
              <a:t>	public void </a:t>
            </a:r>
            <a:r>
              <a:rPr lang="de-DE" altLang="de-DE" sz="1800" b="0" dirty="0" err="1">
                <a:latin typeface="Consolas" panose="020B0609020204030204" pitchFamily="49" charset="0"/>
              </a:rPr>
              <a:t>setMinr</a:t>
            </a:r>
            <a:r>
              <a:rPr lang="de-DE" altLang="de-DE" sz="1800" b="0" dirty="0">
                <a:latin typeface="Consolas" panose="020B0609020204030204" pitchFamily="49" charset="0"/>
              </a:rPr>
              <a:t>(int </a:t>
            </a:r>
            <a:r>
              <a:rPr lang="de-DE" altLang="de-DE" sz="1800" b="0" dirty="0" err="1">
                <a:latin typeface="Consolas" panose="020B0609020204030204" pitchFamily="49" charset="0"/>
              </a:rPr>
              <a:t>minr</a:t>
            </a:r>
            <a:r>
              <a:rPr lang="de-DE" altLang="de-DE" sz="1800" b="0" dirty="0">
                <a:latin typeface="Consolas" panose="020B0609020204030204" pitchFamily="49" charset="0"/>
              </a:rPr>
              <a:t>) {</a:t>
            </a:r>
          </a:p>
          <a:p>
            <a:pPr eaLnBrk="1" hangingPunct="1">
              <a:lnSpc>
                <a:spcPct val="70000"/>
              </a:lnSpc>
              <a:buFontTx/>
              <a:buNone/>
            </a:pPr>
            <a:r>
              <a:rPr lang="de-DE" altLang="de-DE" sz="1800" b="0" dirty="0">
                <a:latin typeface="Consolas" panose="020B0609020204030204" pitchFamily="49" charset="0"/>
              </a:rPr>
              <a:t>		</a:t>
            </a:r>
            <a:r>
              <a:rPr lang="de-DE" altLang="de-DE" sz="1800" b="0" dirty="0" err="1">
                <a:latin typeface="Consolas" panose="020B0609020204030204" pitchFamily="49" charset="0"/>
              </a:rPr>
              <a:t>this.minr</a:t>
            </a:r>
            <a:r>
              <a:rPr lang="de-DE" altLang="de-DE" sz="1800" b="0" dirty="0">
                <a:latin typeface="Consolas" panose="020B0609020204030204" pitchFamily="49" charset="0"/>
              </a:rPr>
              <a:t> = </a:t>
            </a:r>
            <a:r>
              <a:rPr lang="de-DE" altLang="de-DE" sz="1800" b="0" dirty="0" err="1">
                <a:latin typeface="Consolas" panose="020B0609020204030204" pitchFamily="49" charset="0"/>
              </a:rPr>
              <a:t>minr</a:t>
            </a:r>
            <a:r>
              <a:rPr lang="de-DE" altLang="de-DE" sz="1800" b="0" dirty="0">
                <a:latin typeface="Consolas" panose="020B0609020204030204" pitchFamily="49" charset="0"/>
              </a:rPr>
              <a:t>;</a:t>
            </a:r>
          </a:p>
          <a:p>
            <a:pPr eaLnBrk="1" hangingPunct="1">
              <a:lnSpc>
                <a:spcPct val="70000"/>
              </a:lnSpc>
              <a:buFontTx/>
              <a:buNone/>
            </a:pPr>
            <a:r>
              <a:rPr lang="de-DE" altLang="de-DE" sz="1800" b="0" dirty="0">
                <a:latin typeface="Consolas" panose="020B0609020204030204" pitchFamily="49" charset="0"/>
              </a:rPr>
              <a:t>	}</a:t>
            </a:r>
          </a:p>
          <a:p>
            <a:pPr eaLnBrk="1" hangingPunct="1">
              <a:lnSpc>
                <a:spcPct val="70000"/>
              </a:lnSpc>
              <a:buFontTx/>
              <a:buNone/>
            </a:pPr>
            <a:endParaRPr lang="de-DE" altLang="de-DE" sz="1800" b="0" dirty="0">
              <a:latin typeface="Consolas" panose="020B0609020204030204" pitchFamily="49" charset="0"/>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88419" name="Rectangle 6"/>
          <p:cNvSpPr>
            <a:spLocks noChangeArrowheads="1"/>
          </p:cNvSpPr>
          <p:nvPr/>
        </p:nvSpPr>
        <p:spPr bwMode="auto">
          <a:xfrm>
            <a:off x="457200" y="1125538"/>
            <a:ext cx="8229600"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70000"/>
              </a:lnSpc>
              <a:spcBef>
                <a:spcPct val="20000"/>
              </a:spcBef>
            </a:pPr>
            <a:r>
              <a:rPr lang="de-DE" altLang="de-DE" dirty="0">
                <a:latin typeface="Consolas" panose="020B0609020204030204" pitchFamily="49" charset="0"/>
              </a:rPr>
              <a:t>	private String </a:t>
            </a:r>
            <a:r>
              <a:rPr lang="de-DE" altLang="de-DE" dirty="0" err="1">
                <a:latin typeface="Consolas" panose="020B0609020204030204" pitchFamily="49" charset="0"/>
              </a:rPr>
              <a:t>vorname</a:t>
            </a:r>
            <a:r>
              <a:rPr lang="de-DE" altLang="de-DE" dirty="0">
                <a:latin typeface="Consolas" panose="020B0609020204030204" pitchFamily="49" charset="0"/>
              </a:rPr>
              <a:t> = "";</a:t>
            </a:r>
          </a:p>
          <a:p>
            <a:pPr eaLnBrk="1" hangingPunct="1">
              <a:lnSpc>
                <a:spcPct val="70000"/>
              </a:lnSpc>
              <a:spcBef>
                <a:spcPct val="20000"/>
              </a:spcBef>
            </a:pPr>
            <a:r>
              <a:rPr lang="de-DE" altLang="de-DE" dirty="0">
                <a:latin typeface="Consolas" panose="020B0609020204030204" pitchFamily="49" charset="0"/>
              </a:rPr>
              <a:t>	public String </a:t>
            </a:r>
            <a:r>
              <a:rPr lang="de-DE" altLang="de-DE" dirty="0" err="1">
                <a:latin typeface="Consolas" panose="020B0609020204030204" pitchFamily="49" charset="0"/>
              </a:rPr>
              <a:t>getVorname</a:t>
            </a:r>
            <a:r>
              <a:rPr lang="de-DE" altLang="de-DE" dirty="0">
                <a:latin typeface="Consolas" panose="020B0609020204030204" pitchFamily="49" charset="0"/>
              </a:rPr>
              <a:t>() { </a:t>
            </a:r>
            <a:r>
              <a:rPr lang="de-DE" altLang="de-DE" dirty="0" err="1">
                <a:latin typeface="Consolas" panose="020B0609020204030204" pitchFamily="49" charset="0"/>
              </a:rPr>
              <a:t>return</a:t>
            </a:r>
            <a:r>
              <a:rPr lang="de-DE" altLang="de-DE" dirty="0">
                <a:latin typeface="Consolas" panose="020B0609020204030204" pitchFamily="49" charset="0"/>
              </a:rPr>
              <a:t> </a:t>
            </a:r>
            <a:r>
              <a:rPr lang="de-DE" altLang="de-DE" dirty="0" err="1">
                <a:latin typeface="Consolas" panose="020B0609020204030204" pitchFamily="49" charset="0"/>
              </a:rPr>
              <a:t>vorname</a:t>
            </a:r>
            <a:r>
              <a:rPr lang="de-DE" altLang="de-DE" dirty="0">
                <a:latin typeface="Consolas" panose="020B0609020204030204" pitchFamily="49" charset="0"/>
              </a:rPr>
              <a:t>;}</a:t>
            </a:r>
          </a:p>
          <a:p>
            <a:pPr eaLnBrk="1" hangingPunct="1">
              <a:lnSpc>
                <a:spcPct val="70000"/>
              </a:lnSpc>
              <a:spcBef>
                <a:spcPct val="20000"/>
              </a:spcBef>
            </a:pPr>
            <a:r>
              <a:rPr lang="de-DE" altLang="de-DE" dirty="0">
                <a:latin typeface="Consolas" panose="020B0609020204030204" pitchFamily="49" charset="0"/>
              </a:rPr>
              <a:t>	public void </a:t>
            </a:r>
            <a:r>
              <a:rPr lang="de-DE" altLang="de-DE" dirty="0" err="1">
                <a:latin typeface="Consolas" panose="020B0609020204030204" pitchFamily="49" charset="0"/>
              </a:rPr>
              <a:t>setVorname</a:t>
            </a:r>
            <a:r>
              <a:rPr lang="de-DE" altLang="de-DE" dirty="0">
                <a:latin typeface="Consolas" panose="020B0609020204030204" pitchFamily="49" charset="0"/>
              </a:rPr>
              <a:t>(String </a:t>
            </a:r>
            <a:r>
              <a:rPr lang="de-DE" altLang="de-DE" dirty="0" err="1">
                <a:latin typeface="Consolas" panose="020B0609020204030204" pitchFamily="49" charset="0"/>
              </a:rPr>
              <a:t>vorname</a:t>
            </a:r>
            <a:r>
              <a:rPr lang="de-DE" altLang="de-DE" dirty="0">
                <a:latin typeface="Consolas" panose="020B0609020204030204" pitchFamily="49" charset="0"/>
              </a:rPr>
              <a:t>) {</a:t>
            </a:r>
          </a:p>
          <a:p>
            <a:pPr eaLnBrk="1" hangingPunct="1">
              <a:lnSpc>
                <a:spcPct val="70000"/>
              </a:lnSpc>
              <a:spcBef>
                <a:spcPct val="20000"/>
              </a:spcBef>
            </a:pPr>
            <a:r>
              <a:rPr lang="de-DE" altLang="de-DE" dirty="0">
                <a:latin typeface="Consolas" panose="020B0609020204030204" pitchFamily="49" charset="0"/>
              </a:rPr>
              <a:t>		</a:t>
            </a:r>
            <a:r>
              <a:rPr lang="de-DE" altLang="de-DE" dirty="0" err="1">
                <a:latin typeface="Consolas" panose="020B0609020204030204" pitchFamily="49" charset="0"/>
              </a:rPr>
              <a:t>this.vorname</a:t>
            </a:r>
            <a:r>
              <a:rPr lang="de-DE" altLang="de-DE" dirty="0">
                <a:latin typeface="Consolas" panose="020B0609020204030204" pitchFamily="49" charset="0"/>
              </a:rPr>
              <a:t> = </a:t>
            </a:r>
            <a:r>
              <a:rPr lang="de-DE" altLang="de-DE" dirty="0" err="1">
                <a:latin typeface="Consolas" panose="020B0609020204030204" pitchFamily="49" charset="0"/>
              </a:rPr>
              <a:t>vorname</a:t>
            </a:r>
            <a:r>
              <a:rPr lang="de-DE" altLang="de-DE" dirty="0">
                <a:latin typeface="Consolas" panose="020B0609020204030204" pitchFamily="49" charset="0"/>
              </a:rPr>
              <a:t>;</a:t>
            </a:r>
          </a:p>
          <a:p>
            <a:pPr eaLnBrk="1" hangingPunct="1">
              <a:lnSpc>
                <a:spcPct val="70000"/>
              </a:lnSpc>
              <a:spcBef>
                <a:spcPct val="20000"/>
              </a:spcBef>
            </a:pPr>
            <a:r>
              <a:rPr lang="de-DE" altLang="de-DE" dirty="0">
                <a:latin typeface="Consolas" panose="020B0609020204030204" pitchFamily="49" charset="0"/>
              </a:rPr>
              <a:t>	}</a:t>
            </a:r>
          </a:p>
          <a:p>
            <a:pPr eaLnBrk="1" hangingPunct="1">
              <a:lnSpc>
                <a:spcPct val="70000"/>
              </a:lnSpc>
              <a:spcBef>
                <a:spcPct val="20000"/>
              </a:spcBef>
            </a:pPr>
            <a:r>
              <a:rPr lang="de-DE" altLang="de-DE" dirty="0">
                <a:latin typeface="Consolas" panose="020B0609020204030204" pitchFamily="49" charset="0"/>
              </a:rPr>
              <a:t>	private String </a:t>
            </a:r>
            <a:r>
              <a:rPr lang="de-DE" altLang="de-DE" dirty="0" err="1">
                <a:latin typeface="Consolas" panose="020B0609020204030204" pitchFamily="49" charset="0"/>
              </a:rPr>
              <a:t>nachname</a:t>
            </a:r>
            <a:r>
              <a:rPr lang="de-DE" altLang="de-DE" dirty="0">
                <a:latin typeface="Consolas" panose="020B0609020204030204" pitchFamily="49" charset="0"/>
              </a:rPr>
              <a:t> = "";</a:t>
            </a:r>
          </a:p>
          <a:p>
            <a:pPr eaLnBrk="1" hangingPunct="1">
              <a:lnSpc>
                <a:spcPct val="70000"/>
              </a:lnSpc>
              <a:spcBef>
                <a:spcPct val="20000"/>
              </a:spcBef>
            </a:pPr>
            <a:r>
              <a:rPr lang="de-DE" altLang="de-DE" dirty="0">
                <a:latin typeface="Consolas" panose="020B0609020204030204" pitchFamily="49" charset="0"/>
              </a:rPr>
              <a:t>	public String </a:t>
            </a:r>
            <a:r>
              <a:rPr lang="de-DE" altLang="de-DE" dirty="0" err="1">
                <a:latin typeface="Consolas" panose="020B0609020204030204" pitchFamily="49" charset="0"/>
              </a:rPr>
              <a:t>getNachname</a:t>
            </a:r>
            <a:r>
              <a:rPr lang="de-DE" altLang="de-DE" dirty="0">
                <a:latin typeface="Consolas" panose="020B0609020204030204" pitchFamily="49" charset="0"/>
              </a:rPr>
              <a:t>() {</a:t>
            </a:r>
            <a:r>
              <a:rPr lang="de-DE" altLang="de-DE" dirty="0" err="1">
                <a:latin typeface="Consolas" panose="020B0609020204030204" pitchFamily="49" charset="0"/>
              </a:rPr>
              <a:t>return</a:t>
            </a:r>
            <a:r>
              <a:rPr lang="de-DE" altLang="de-DE" dirty="0">
                <a:latin typeface="Consolas" panose="020B0609020204030204" pitchFamily="49" charset="0"/>
              </a:rPr>
              <a:t> </a:t>
            </a:r>
            <a:r>
              <a:rPr lang="de-DE" altLang="de-DE" dirty="0" err="1">
                <a:latin typeface="Consolas" panose="020B0609020204030204" pitchFamily="49" charset="0"/>
              </a:rPr>
              <a:t>nachname</a:t>
            </a:r>
            <a:r>
              <a:rPr lang="de-DE" altLang="de-DE" dirty="0">
                <a:latin typeface="Consolas" panose="020B0609020204030204" pitchFamily="49" charset="0"/>
              </a:rPr>
              <a:t>;}</a:t>
            </a:r>
          </a:p>
          <a:p>
            <a:pPr eaLnBrk="1" hangingPunct="1">
              <a:lnSpc>
                <a:spcPct val="70000"/>
              </a:lnSpc>
              <a:spcBef>
                <a:spcPct val="20000"/>
              </a:spcBef>
            </a:pPr>
            <a:r>
              <a:rPr lang="de-DE" altLang="de-DE" dirty="0">
                <a:latin typeface="Consolas" panose="020B0609020204030204" pitchFamily="49" charset="0"/>
              </a:rPr>
              <a:t>	public void </a:t>
            </a:r>
            <a:r>
              <a:rPr lang="de-DE" altLang="de-DE" dirty="0" err="1">
                <a:latin typeface="Consolas" panose="020B0609020204030204" pitchFamily="49" charset="0"/>
              </a:rPr>
              <a:t>setNachname</a:t>
            </a:r>
            <a:r>
              <a:rPr lang="de-DE" altLang="de-DE" dirty="0">
                <a:latin typeface="Consolas" panose="020B0609020204030204" pitchFamily="49" charset="0"/>
              </a:rPr>
              <a:t>(String </a:t>
            </a:r>
            <a:r>
              <a:rPr lang="de-DE" altLang="de-DE" dirty="0" err="1">
                <a:latin typeface="Consolas" panose="020B0609020204030204" pitchFamily="49" charset="0"/>
              </a:rPr>
              <a:t>nachname</a:t>
            </a:r>
            <a:r>
              <a:rPr lang="de-DE" altLang="de-DE" dirty="0">
                <a:latin typeface="Consolas" panose="020B0609020204030204" pitchFamily="49" charset="0"/>
              </a:rPr>
              <a:t>) {</a:t>
            </a:r>
          </a:p>
          <a:p>
            <a:pPr eaLnBrk="1" hangingPunct="1">
              <a:lnSpc>
                <a:spcPct val="70000"/>
              </a:lnSpc>
              <a:spcBef>
                <a:spcPct val="20000"/>
              </a:spcBef>
            </a:pPr>
            <a:r>
              <a:rPr lang="de-DE" altLang="de-DE" dirty="0">
                <a:latin typeface="Consolas" panose="020B0609020204030204" pitchFamily="49" charset="0"/>
              </a:rPr>
              <a:t>		</a:t>
            </a:r>
            <a:r>
              <a:rPr lang="de-DE" altLang="de-DE" dirty="0" err="1">
                <a:latin typeface="Consolas" panose="020B0609020204030204" pitchFamily="49" charset="0"/>
              </a:rPr>
              <a:t>this.nachname</a:t>
            </a:r>
            <a:r>
              <a:rPr lang="de-DE" altLang="de-DE" dirty="0">
                <a:latin typeface="Consolas" panose="020B0609020204030204" pitchFamily="49" charset="0"/>
              </a:rPr>
              <a:t> = </a:t>
            </a:r>
            <a:r>
              <a:rPr lang="de-DE" altLang="de-DE" dirty="0" err="1">
                <a:latin typeface="Consolas" panose="020B0609020204030204" pitchFamily="49" charset="0"/>
              </a:rPr>
              <a:t>nachname</a:t>
            </a:r>
            <a:r>
              <a:rPr lang="de-DE" altLang="de-DE" dirty="0">
                <a:latin typeface="Consolas" panose="020B0609020204030204" pitchFamily="49" charset="0"/>
              </a:rPr>
              <a:t>;</a:t>
            </a:r>
          </a:p>
          <a:p>
            <a:pPr eaLnBrk="1" hangingPunct="1">
              <a:lnSpc>
                <a:spcPct val="70000"/>
              </a:lnSpc>
              <a:spcBef>
                <a:spcPct val="20000"/>
              </a:spcBef>
            </a:pPr>
            <a:r>
              <a:rPr lang="de-DE" altLang="de-DE" dirty="0">
                <a:latin typeface="Consolas" panose="020B0609020204030204" pitchFamily="49" charset="0"/>
              </a:rPr>
              <a:t>	</a:t>
            </a:r>
          </a:p>
          <a:p>
            <a:pPr eaLnBrk="1" hangingPunct="1">
              <a:lnSpc>
                <a:spcPct val="70000"/>
              </a:lnSpc>
              <a:spcBef>
                <a:spcPct val="20000"/>
              </a:spcBef>
            </a:pPr>
            <a:r>
              <a:rPr lang="de-DE" altLang="de-DE" dirty="0">
                <a:latin typeface="Consolas" panose="020B0609020204030204" pitchFamily="49" charset="0"/>
              </a:rPr>
              <a:t>	private static int </a:t>
            </a:r>
            <a:r>
              <a:rPr lang="de-DE" altLang="de-DE" dirty="0" err="1">
                <a:latin typeface="Consolas" panose="020B0609020204030204" pitchFamily="49" charset="0"/>
              </a:rPr>
              <a:t>mitarbeiterzaehler</a:t>
            </a:r>
            <a:r>
              <a:rPr lang="de-DE" altLang="de-DE" dirty="0">
                <a:latin typeface="Consolas" panose="020B0609020204030204" pitchFamily="49" charset="0"/>
              </a:rPr>
              <a:t>;</a:t>
            </a:r>
          </a:p>
          <a:p>
            <a:pPr eaLnBrk="1" hangingPunct="1">
              <a:lnSpc>
                <a:spcPct val="70000"/>
              </a:lnSpc>
              <a:spcBef>
                <a:spcPct val="20000"/>
              </a:spcBef>
            </a:pPr>
            <a:r>
              <a:rPr lang="de-DE" altLang="de-DE" dirty="0">
                <a:latin typeface="Consolas" panose="020B0609020204030204" pitchFamily="49" charset="0"/>
              </a:rPr>
              <a:t>	</a:t>
            </a:r>
          </a:p>
          <a:p>
            <a:pPr eaLnBrk="1" hangingPunct="1">
              <a:lnSpc>
                <a:spcPct val="70000"/>
              </a:lnSpc>
              <a:spcBef>
                <a:spcPct val="20000"/>
              </a:spcBef>
            </a:pPr>
            <a:r>
              <a:rPr lang="de-DE" altLang="de-DE" dirty="0">
                <a:latin typeface="Consolas" panose="020B0609020204030204" pitchFamily="49" charset="0"/>
              </a:rPr>
              <a:t>	public static int </a:t>
            </a:r>
            <a:r>
              <a:rPr lang="de-DE" altLang="de-DE" dirty="0" err="1">
                <a:latin typeface="Consolas" panose="020B0609020204030204" pitchFamily="49" charset="0"/>
              </a:rPr>
              <a:t>getMitarbeiterzaehler</a:t>
            </a:r>
            <a:r>
              <a:rPr lang="de-DE" altLang="de-DE" dirty="0">
                <a:latin typeface="Consolas" panose="020B0609020204030204" pitchFamily="49" charset="0"/>
              </a:rPr>
              <a:t>() {</a:t>
            </a:r>
          </a:p>
          <a:p>
            <a:pPr eaLnBrk="1" hangingPunct="1">
              <a:lnSpc>
                <a:spcPct val="70000"/>
              </a:lnSpc>
              <a:spcBef>
                <a:spcPct val="20000"/>
              </a:spcBef>
            </a:pPr>
            <a:r>
              <a:rPr lang="de-DE" altLang="de-DE" dirty="0">
                <a:latin typeface="Consolas" panose="020B0609020204030204" pitchFamily="49" charset="0"/>
              </a:rPr>
              <a:t>		</a:t>
            </a:r>
            <a:r>
              <a:rPr lang="de-DE" altLang="de-DE" dirty="0" err="1">
                <a:latin typeface="Consolas" panose="020B0609020204030204" pitchFamily="49" charset="0"/>
              </a:rPr>
              <a:t>return</a:t>
            </a:r>
            <a:r>
              <a:rPr lang="de-DE" altLang="de-DE" dirty="0">
                <a:latin typeface="Consolas" panose="020B0609020204030204" pitchFamily="49" charset="0"/>
              </a:rPr>
              <a:t> </a:t>
            </a:r>
            <a:r>
              <a:rPr lang="de-DE" altLang="de-DE" dirty="0" err="1">
                <a:latin typeface="Consolas" panose="020B0609020204030204" pitchFamily="49" charset="0"/>
              </a:rPr>
              <a:t>mitarbeiterzaehler</a:t>
            </a:r>
            <a:r>
              <a:rPr lang="de-DE" altLang="de-DE" dirty="0">
                <a:latin typeface="Consolas" panose="020B0609020204030204" pitchFamily="49" charset="0"/>
              </a:rPr>
              <a:t>;</a:t>
            </a:r>
          </a:p>
          <a:p>
            <a:pPr eaLnBrk="1" hangingPunct="1">
              <a:lnSpc>
                <a:spcPct val="70000"/>
              </a:lnSpc>
              <a:spcBef>
                <a:spcPct val="20000"/>
              </a:spcBef>
            </a:pPr>
            <a:r>
              <a:rPr lang="de-DE" altLang="de-DE" dirty="0">
                <a:latin typeface="Consolas" panose="020B0609020204030204" pitchFamily="49" charset="0"/>
              </a:rPr>
              <a:t>	}</a:t>
            </a:r>
          </a:p>
          <a:p>
            <a:pPr eaLnBrk="1" hangingPunct="1">
              <a:lnSpc>
                <a:spcPct val="70000"/>
              </a:lnSpc>
              <a:spcBef>
                <a:spcPct val="20000"/>
              </a:spcBef>
            </a:pPr>
            <a:endParaRPr lang="de-DE" altLang="de-DE" dirty="0">
              <a:latin typeface="Consolas" panose="020B0609020204030204" pitchFamily="49" charset="0"/>
            </a:endParaRPr>
          </a:p>
          <a:p>
            <a:pPr eaLnBrk="1" hangingPunct="1">
              <a:lnSpc>
                <a:spcPct val="70000"/>
              </a:lnSpc>
              <a:spcBef>
                <a:spcPct val="20000"/>
              </a:spcBef>
            </a:pPr>
            <a:r>
              <a:rPr lang="de-DE" altLang="de-DE" dirty="0">
                <a:latin typeface="Consolas" panose="020B0609020204030204" pitchFamily="49" charset="0"/>
              </a:rPr>
              <a:t>	public static void </a:t>
            </a:r>
            <a:r>
              <a:rPr lang="de-DE" altLang="de-DE" dirty="0" err="1">
                <a:latin typeface="Consolas" panose="020B0609020204030204" pitchFamily="49" charset="0"/>
              </a:rPr>
              <a:t>setMitarbeiterzaehler</a:t>
            </a:r>
            <a:endParaRPr lang="de-DE" altLang="de-DE" dirty="0">
              <a:latin typeface="Consolas" panose="020B0609020204030204" pitchFamily="49" charset="0"/>
            </a:endParaRPr>
          </a:p>
          <a:p>
            <a:pPr eaLnBrk="1" hangingPunct="1">
              <a:lnSpc>
                <a:spcPct val="70000"/>
              </a:lnSpc>
              <a:spcBef>
                <a:spcPct val="20000"/>
              </a:spcBef>
            </a:pPr>
            <a:r>
              <a:rPr lang="de-DE" altLang="de-DE" dirty="0">
                <a:latin typeface="Consolas" panose="020B0609020204030204" pitchFamily="49" charset="0"/>
              </a:rPr>
              <a:t>	                            (int </a:t>
            </a:r>
            <a:r>
              <a:rPr lang="de-DE" altLang="de-DE" dirty="0" err="1">
                <a:latin typeface="Consolas" panose="020B0609020204030204" pitchFamily="49" charset="0"/>
              </a:rPr>
              <a:t>mitarbeiterzaehler</a:t>
            </a:r>
            <a:r>
              <a:rPr lang="de-DE" altLang="de-DE" dirty="0">
                <a:latin typeface="Consolas" panose="020B0609020204030204" pitchFamily="49" charset="0"/>
              </a:rPr>
              <a:t>) {</a:t>
            </a:r>
          </a:p>
          <a:p>
            <a:pPr eaLnBrk="1" hangingPunct="1">
              <a:lnSpc>
                <a:spcPct val="70000"/>
              </a:lnSpc>
              <a:spcBef>
                <a:spcPct val="20000"/>
              </a:spcBef>
            </a:pPr>
            <a:r>
              <a:rPr lang="de-DE" altLang="de-DE" dirty="0">
                <a:latin typeface="Consolas" panose="020B0609020204030204" pitchFamily="49" charset="0"/>
              </a:rPr>
              <a:t>		</a:t>
            </a:r>
            <a:r>
              <a:rPr lang="de-DE" altLang="de-DE" dirty="0" err="1">
                <a:latin typeface="Consolas" panose="020B0609020204030204" pitchFamily="49" charset="0"/>
              </a:rPr>
              <a:t>Mitarbeiter.mitarbeiterzaehler</a:t>
            </a:r>
            <a:r>
              <a:rPr lang="de-DE" altLang="de-DE" dirty="0">
                <a:latin typeface="Consolas" panose="020B0609020204030204" pitchFamily="49" charset="0"/>
              </a:rPr>
              <a:t> = </a:t>
            </a:r>
            <a:r>
              <a:rPr lang="de-DE" altLang="de-DE" dirty="0" err="1">
                <a:latin typeface="Consolas" panose="020B0609020204030204" pitchFamily="49" charset="0"/>
              </a:rPr>
              <a:t>mitarbeiterzaehler</a:t>
            </a:r>
            <a:r>
              <a:rPr lang="de-DE" altLang="de-DE" dirty="0">
                <a:latin typeface="Consolas" panose="020B0609020204030204" pitchFamily="49" charset="0"/>
              </a:rPr>
              <a:t>;</a:t>
            </a:r>
          </a:p>
          <a:p>
            <a:pPr eaLnBrk="1" hangingPunct="1">
              <a:lnSpc>
                <a:spcPct val="70000"/>
              </a:lnSpc>
              <a:spcBef>
                <a:spcPct val="20000"/>
              </a:spcBef>
            </a:pPr>
            <a:r>
              <a:rPr lang="de-DE" altLang="de-DE" dirty="0">
                <a:latin typeface="Consolas" panose="020B0609020204030204" pitchFamily="49" charset="0"/>
              </a:rPr>
              <a:t>	}</a:t>
            </a:r>
          </a:p>
          <a:p>
            <a:pPr eaLnBrk="1" hangingPunct="1">
              <a:lnSpc>
                <a:spcPct val="70000"/>
              </a:lnSpc>
              <a:spcBef>
                <a:spcPct val="20000"/>
              </a:spcBef>
            </a:pPr>
            <a:r>
              <a:rPr lang="de-DE" altLang="de-DE" dirty="0">
                <a:latin typeface="Consolas" panose="020B0609020204030204" pitchFamily="49" charset="0"/>
              </a:rPr>
              <a:t>}</a:t>
            </a:r>
          </a:p>
        </p:txBody>
      </p:sp>
      <p:sp>
        <p:nvSpPr>
          <p:cNvPr id="188420" name="Rectangle 5"/>
          <p:cNvSpPr>
            <a:spLocks noGrp="1" noChangeArrowheads="1"/>
          </p:cNvSpPr>
          <p:nvPr>
            <p:ph type="title"/>
          </p:nvPr>
        </p:nvSpPr>
        <p:spPr/>
        <p:txBody>
          <a:bodyPr/>
          <a:lstStyle/>
          <a:p>
            <a:pPr eaLnBrk="1" hangingPunct="1"/>
            <a:r>
              <a:rPr lang="de-DE" altLang="de-DE"/>
              <a:t>Übersetzung einfacher Diagramme (3/3)</a:t>
            </a:r>
          </a:p>
        </p:txBody>
      </p:sp>
      <p:sp>
        <p:nvSpPr>
          <p:cNvPr id="188421" name="Text Box 12"/>
          <p:cNvSpPr txBox="1">
            <a:spLocks noChangeArrowheads="1"/>
          </p:cNvSpPr>
          <p:nvPr/>
        </p:nvSpPr>
        <p:spPr bwMode="auto">
          <a:xfrm>
            <a:off x="2195513" y="6015038"/>
            <a:ext cx="5854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 evtl. notwendige Korrekturen, bei CASE-Werkzeug</a:t>
            </a:r>
          </a:p>
        </p:txBody>
      </p:sp>
      <p:sp>
        <p:nvSpPr>
          <p:cNvPr id="188422" name="Rectangle 13"/>
          <p:cNvSpPr>
            <a:spLocks noChangeArrowheads="1"/>
          </p:cNvSpPr>
          <p:nvPr/>
        </p:nvSpPr>
        <p:spPr bwMode="auto">
          <a:xfrm>
            <a:off x="1187450" y="6021388"/>
            <a:ext cx="1008063" cy="288925"/>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88423" name="Rectangle 15"/>
          <p:cNvSpPr>
            <a:spLocks noChangeArrowheads="1"/>
          </p:cNvSpPr>
          <p:nvPr/>
        </p:nvSpPr>
        <p:spPr bwMode="auto">
          <a:xfrm>
            <a:off x="1691432" y="5084763"/>
            <a:ext cx="863600" cy="288925"/>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88424" name="Rectangle 14"/>
          <p:cNvSpPr>
            <a:spLocks noChangeArrowheads="1"/>
          </p:cNvSpPr>
          <p:nvPr/>
        </p:nvSpPr>
        <p:spPr bwMode="auto">
          <a:xfrm>
            <a:off x="1259632" y="5516563"/>
            <a:ext cx="1655763" cy="288925"/>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88425" name="Rectangle 16"/>
          <p:cNvSpPr>
            <a:spLocks noChangeArrowheads="1"/>
          </p:cNvSpPr>
          <p:nvPr/>
        </p:nvSpPr>
        <p:spPr bwMode="auto">
          <a:xfrm>
            <a:off x="1691432" y="4076700"/>
            <a:ext cx="863600" cy="288925"/>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88426" name="Rectangle 17"/>
          <p:cNvSpPr>
            <a:spLocks noChangeArrowheads="1"/>
          </p:cNvSpPr>
          <p:nvPr/>
        </p:nvSpPr>
        <p:spPr bwMode="auto">
          <a:xfrm>
            <a:off x="1835895" y="3573463"/>
            <a:ext cx="863600" cy="288925"/>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89443" name="Rectangle 2"/>
          <p:cNvSpPr>
            <a:spLocks noGrp="1" noChangeArrowheads="1"/>
          </p:cNvSpPr>
          <p:nvPr>
            <p:ph type="title"/>
          </p:nvPr>
        </p:nvSpPr>
        <p:spPr/>
        <p:txBody>
          <a:bodyPr/>
          <a:lstStyle/>
          <a:p>
            <a:pPr eaLnBrk="1" hangingPunct="1"/>
            <a:r>
              <a:rPr lang="de-DE" altLang="de-DE"/>
              <a:t>Notwendige Code-Ergänzung durch Entwickler</a:t>
            </a:r>
          </a:p>
        </p:txBody>
      </p:sp>
      <p:sp>
        <p:nvSpPr>
          <p:cNvPr id="189444" name="Rectangle 3"/>
          <p:cNvSpPr>
            <a:spLocks noGrp="1" noChangeArrowheads="1"/>
          </p:cNvSpPr>
          <p:nvPr>
            <p:ph type="body" idx="1"/>
          </p:nvPr>
        </p:nvSpPr>
        <p:spPr>
          <a:xfrm>
            <a:off x="457200" y="2852738"/>
            <a:ext cx="8229600" cy="3457575"/>
          </a:xfrm>
        </p:spPr>
        <p:txBody>
          <a:bodyPr/>
          <a:lstStyle/>
          <a:p>
            <a:pPr eaLnBrk="1" hangingPunct="1">
              <a:lnSpc>
                <a:spcPct val="90000"/>
              </a:lnSpc>
              <a:buFontTx/>
              <a:buNone/>
            </a:pPr>
            <a:r>
              <a:rPr lang="de-DE" altLang="de-DE" sz="2000" b="0" dirty="0">
                <a:latin typeface="Consolas" panose="020B0609020204030204" pitchFamily="49" charset="0"/>
              </a:rPr>
              <a:t>public Mitarbeiter(String </a:t>
            </a:r>
            <a:r>
              <a:rPr lang="de-DE" altLang="de-DE" sz="2000" b="0" dirty="0" err="1">
                <a:latin typeface="Consolas" panose="020B0609020204030204" pitchFamily="49" charset="0"/>
              </a:rPr>
              <a:t>vorname</a:t>
            </a:r>
            <a:r>
              <a:rPr lang="de-DE" altLang="de-DE" sz="2000" b="0" dirty="0">
                <a:latin typeface="Consolas" panose="020B0609020204030204" pitchFamily="49" charset="0"/>
              </a:rPr>
              <a:t>, String </a:t>
            </a:r>
            <a:r>
              <a:rPr lang="de-DE" altLang="de-DE" sz="2000" b="0" dirty="0" err="1">
                <a:latin typeface="Consolas" panose="020B0609020204030204" pitchFamily="49" charset="0"/>
              </a:rPr>
              <a:t>nachname</a:t>
            </a:r>
            <a:r>
              <a:rPr lang="de-DE" altLang="de-DE" sz="2000" b="0" dirty="0">
                <a:latin typeface="Consolas" panose="020B0609020204030204" pitchFamily="49" charset="0"/>
              </a:rPr>
              <a:t>){</a:t>
            </a:r>
          </a:p>
          <a:p>
            <a:pPr eaLnBrk="1" hangingPunct="1">
              <a:lnSpc>
                <a:spcPct val="90000"/>
              </a:lnSpc>
              <a:buFontTx/>
              <a:buNone/>
            </a:pPr>
            <a:r>
              <a:rPr lang="de-DE" altLang="de-DE" sz="2000" b="0" dirty="0">
                <a:latin typeface="Consolas" panose="020B0609020204030204" pitchFamily="49" charset="0"/>
              </a:rPr>
              <a:t>	</a:t>
            </a:r>
            <a:r>
              <a:rPr lang="de-DE" altLang="de-DE" sz="2000" b="0" dirty="0" err="1">
                <a:latin typeface="Consolas" panose="020B0609020204030204" pitchFamily="49" charset="0"/>
              </a:rPr>
              <a:t>this.vorname</a:t>
            </a:r>
            <a:r>
              <a:rPr lang="de-DE" altLang="de-DE" sz="2000" b="0" dirty="0">
                <a:latin typeface="Consolas" panose="020B0609020204030204" pitchFamily="49" charset="0"/>
              </a:rPr>
              <a:t>=</a:t>
            </a:r>
            <a:r>
              <a:rPr lang="de-DE" altLang="de-DE" sz="2000" b="0" dirty="0" err="1">
                <a:latin typeface="Consolas" panose="020B0609020204030204" pitchFamily="49" charset="0"/>
              </a:rPr>
              <a:t>vorname</a:t>
            </a:r>
            <a:r>
              <a:rPr lang="de-DE" altLang="de-DE" sz="2000" b="0" dirty="0">
                <a:latin typeface="Consolas" panose="020B0609020204030204" pitchFamily="49" charset="0"/>
              </a:rPr>
              <a:t>;</a:t>
            </a:r>
          </a:p>
          <a:p>
            <a:pPr eaLnBrk="1" hangingPunct="1">
              <a:lnSpc>
                <a:spcPct val="90000"/>
              </a:lnSpc>
              <a:buFontTx/>
              <a:buNone/>
            </a:pPr>
            <a:r>
              <a:rPr lang="de-DE" altLang="de-DE" sz="2000" b="0" dirty="0">
                <a:latin typeface="Consolas" panose="020B0609020204030204" pitchFamily="49" charset="0"/>
              </a:rPr>
              <a:t>	</a:t>
            </a:r>
            <a:r>
              <a:rPr lang="de-DE" altLang="de-DE" sz="2000" b="0" dirty="0" err="1">
                <a:latin typeface="Consolas" panose="020B0609020204030204" pitchFamily="49" charset="0"/>
              </a:rPr>
              <a:t>this.nachname</a:t>
            </a:r>
            <a:r>
              <a:rPr lang="de-DE" altLang="de-DE" sz="2000" b="0" dirty="0">
                <a:latin typeface="Consolas" panose="020B0609020204030204" pitchFamily="49" charset="0"/>
              </a:rPr>
              <a:t>=</a:t>
            </a:r>
            <a:r>
              <a:rPr lang="de-DE" altLang="de-DE" sz="2000" b="0" dirty="0" err="1">
                <a:latin typeface="Consolas" panose="020B0609020204030204" pitchFamily="49" charset="0"/>
              </a:rPr>
              <a:t>nachname</a:t>
            </a:r>
            <a:r>
              <a:rPr lang="de-DE" altLang="de-DE" sz="2000" b="0" dirty="0">
                <a:latin typeface="Consolas" panose="020B0609020204030204" pitchFamily="49" charset="0"/>
              </a:rPr>
              <a:t>;</a:t>
            </a:r>
          </a:p>
          <a:p>
            <a:pPr eaLnBrk="1" hangingPunct="1">
              <a:lnSpc>
                <a:spcPct val="90000"/>
              </a:lnSpc>
              <a:buFontTx/>
              <a:buNone/>
            </a:pPr>
            <a:r>
              <a:rPr lang="de-DE" altLang="de-DE" sz="2000" b="0" dirty="0">
                <a:latin typeface="Consolas" panose="020B0609020204030204" pitchFamily="49" charset="0"/>
              </a:rPr>
              <a:t>	</a:t>
            </a:r>
            <a:r>
              <a:rPr lang="de-DE" altLang="de-DE" sz="2000" b="0" dirty="0" err="1">
                <a:latin typeface="Consolas" panose="020B0609020204030204" pitchFamily="49" charset="0"/>
              </a:rPr>
              <a:t>this.minr</a:t>
            </a:r>
            <a:r>
              <a:rPr lang="de-DE" altLang="de-DE" sz="2000" b="0" dirty="0">
                <a:latin typeface="Consolas" panose="020B0609020204030204" pitchFamily="49" charset="0"/>
              </a:rPr>
              <a:t>=</a:t>
            </a:r>
            <a:r>
              <a:rPr lang="de-DE" altLang="de-DE" sz="2000" b="0" dirty="0" err="1">
                <a:latin typeface="Consolas" panose="020B0609020204030204" pitchFamily="49" charset="0"/>
              </a:rPr>
              <a:t>Mitarbeiter.mitarbeiterzaehler</a:t>
            </a:r>
            <a:r>
              <a:rPr lang="de-DE" altLang="de-DE" sz="2000" b="0" dirty="0">
                <a:latin typeface="Consolas" panose="020B0609020204030204" pitchFamily="49" charset="0"/>
              </a:rPr>
              <a:t>++;</a:t>
            </a:r>
          </a:p>
          <a:p>
            <a:pPr eaLnBrk="1" hangingPunct="1">
              <a:lnSpc>
                <a:spcPct val="90000"/>
              </a:lnSpc>
              <a:buFontTx/>
              <a:buNone/>
            </a:pPr>
            <a:r>
              <a:rPr lang="de-DE" altLang="de-DE" sz="2000" b="0" dirty="0">
                <a:latin typeface="Consolas" panose="020B0609020204030204" pitchFamily="49" charset="0"/>
              </a:rPr>
              <a:t>}</a:t>
            </a:r>
          </a:p>
          <a:p>
            <a:pPr eaLnBrk="1" hangingPunct="1">
              <a:lnSpc>
                <a:spcPct val="90000"/>
              </a:lnSpc>
              <a:spcBef>
                <a:spcPct val="40000"/>
              </a:spcBef>
              <a:buFontTx/>
              <a:buNone/>
            </a:pPr>
            <a:r>
              <a:rPr lang="de-DE" altLang="de-DE" sz="2000" b="0" dirty="0">
                <a:latin typeface="Consolas" panose="020B0609020204030204" pitchFamily="49" charset="0"/>
              </a:rPr>
              <a:t>@</a:t>
            </a:r>
            <a:r>
              <a:rPr lang="de-DE" altLang="de-DE" sz="2000" b="0" dirty="0" err="1">
                <a:latin typeface="Consolas" panose="020B0609020204030204" pitchFamily="49" charset="0"/>
              </a:rPr>
              <a:t>Override</a:t>
            </a:r>
            <a:endParaRPr lang="de-DE" altLang="de-DE" sz="2000" b="0" dirty="0">
              <a:latin typeface="Consolas" panose="020B0609020204030204" pitchFamily="49" charset="0"/>
            </a:endParaRPr>
          </a:p>
          <a:p>
            <a:pPr eaLnBrk="1" hangingPunct="1">
              <a:lnSpc>
                <a:spcPct val="90000"/>
              </a:lnSpc>
              <a:buFontTx/>
              <a:buNone/>
            </a:pPr>
            <a:r>
              <a:rPr lang="de-DE" altLang="de-DE" sz="2000" b="0" dirty="0">
                <a:latin typeface="Consolas" panose="020B0609020204030204" pitchFamily="49" charset="0"/>
              </a:rPr>
              <a:t>public String </a:t>
            </a:r>
            <a:r>
              <a:rPr lang="de-DE" altLang="de-DE" sz="2000" b="0" dirty="0" err="1">
                <a:latin typeface="Consolas" panose="020B0609020204030204" pitchFamily="49" charset="0"/>
              </a:rPr>
              <a:t>toString</a:t>
            </a:r>
            <a:r>
              <a:rPr lang="de-DE" altLang="de-DE" sz="2000" b="0" dirty="0">
                <a:latin typeface="Consolas" panose="020B0609020204030204" pitchFamily="49" charset="0"/>
              </a:rPr>
              <a:t>() {</a:t>
            </a:r>
          </a:p>
          <a:p>
            <a:pPr eaLnBrk="1" hangingPunct="1">
              <a:lnSpc>
                <a:spcPct val="90000"/>
              </a:lnSpc>
              <a:buFontTx/>
              <a:buNone/>
            </a:pPr>
            <a:r>
              <a:rPr lang="de-DE" altLang="de-DE" sz="2000" b="0" dirty="0">
                <a:latin typeface="Consolas" panose="020B0609020204030204" pitchFamily="49" charset="0"/>
              </a:rPr>
              <a:t>	</a:t>
            </a:r>
            <a:r>
              <a:rPr lang="de-DE" altLang="de-DE" sz="2000" b="0" dirty="0" err="1">
                <a:latin typeface="Consolas" panose="020B0609020204030204" pitchFamily="49" charset="0"/>
              </a:rPr>
              <a:t>return</a:t>
            </a:r>
            <a:r>
              <a:rPr lang="de-DE" altLang="de-DE" sz="2000" b="0" dirty="0">
                <a:latin typeface="Consolas" panose="020B0609020204030204" pitchFamily="49" charset="0"/>
              </a:rPr>
              <a:t> </a:t>
            </a:r>
            <a:r>
              <a:rPr lang="de-DE" altLang="de-DE" sz="2000" b="0" dirty="0" err="1">
                <a:latin typeface="Consolas" panose="020B0609020204030204" pitchFamily="49" charset="0"/>
              </a:rPr>
              <a:t>minr</a:t>
            </a:r>
            <a:r>
              <a:rPr lang="de-DE" altLang="de-DE" sz="2000" b="0" dirty="0">
                <a:latin typeface="Consolas" panose="020B0609020204030204" pitchFamily="49" charset="0"/>
              </a:rPr>
              <a:t>+": "+</a:t>
            </a:r>
            <a:r>
              <a:rPr lang="de-DE" altLang="de-DE" sz="2000" b="0" dirty="0" err="1">
                <a:latin typeface="Consolas" panose="020B0609020204030204" pitchFamily="49" charset="0"/>
              </a:rPr>
              <a:t>vorname</a:t>
            </a:r>
            <a:r>
              <a:rPr lang="de-DE" altLang="de-DE" sz="2000" b="0" dirty="0">
                <a:latin typeface="Consolas" panose="020B0609020204030204" pitchFamily="49" charset="0"/>
              </a:rPr>
              <a:t>+" "+</a:t>
            </a:r>
            <a:r>
              <a:rPr lang="de-DE" altLang="de-DE" sz="2000" b="0" dirty="0" err="1">
                <a:latin typeface="Consolas" panose="020B0609020204030204" pitchFamily="49" charset="0"/>
              </a:rPr>
              <a:t>nachname</a:t>
            </a:r>
            <a:r>
              <a:rPr lang="de-DE" altLang="de-DE" sz="2000" b="0" dirty="0">
                <a:latin typeface="Consolas" panose="020B0609020204030204" pitchFamily="49" charset="0"/>
              </a:rPr>
              <a:t>;</a:t>
            </a:r>
          </a:p>
          <a:p>
            <a:pPr eaLnBrk="1" hangingPunct="1">
              <a:lnSpc>
                <a:spcPct val="90000"/>
              </a:lnSpc>
              <a:buFontTx/>
              <a:buNone/>
            </a:pPr>
            <a:r>
              <a:rPr lang="de-DE" altLang="de-DE" sz="2000" b="0" dirty="0">
                <a:latin typeface="Consolas" panose="020B0609020204030204" pitchFamily="49" charset="0"/>
              </a:rPr>
              <a:t>}</a:t>
            </a:r>
          </a:p>
        </p:txBody>
      </p:sp>
      <p:grpSp>
        <p:nvGrpSpPr>
          <p:cNvPr id="189445" name="Group 7"/>
          <p:cNvGrpSpPr>
            <a:grpSpLocks/>
          </p:cNvGrpSpPr>
          <p:nvPr/>
        </p:nvGrpSpPr>
        <p:grpSpPr bwMode="auto">
          <a:xfrm>
            <a:off x="2497138" y="1035050"/>
            <a:ext cx="6107112" cy="1889125"/>
            <a:chOff x="957" y="1923"/>
            <a:chExt cx="3847" cy="1190"/>
          </a:xfrm>
        </p:grpSpPr>
        <p:graphicFrame>
          <p:nvGraphicFramePr>
            <p:cNvPr id="189450" name="Object 4"/>
            <p:cNvGraphicFramePr>
              <a:graphicFrameLocks noChangeAspect="1"/>
            </p:cNvGraphicFramePr>
            <p:nvPr/>
          </p:nvGraphicFramePr>
          <p:xfrm>
            <a:off x="957" y="1923"/>
            <a:ext cx="3847" cy="474"/>
          </p:xfrm>
          <a:graphic>
            <a:graphicData uri="http://schemas.openxmlformats.org/presentationml/2006/ole">
              <mc:AlternateContent xmlns:mc="http://schemas.openxmlformats.org/markup-compatibility/2006">
                <mc:Choice xmlns:v="urn:schemas-microsoft-com:vml" Requires="v">
                  <p:oleObj spid="_x0000_s189489" name="Photo Editor-Foto" r:id="rId4" imgW="6106377" imgH="752381" progId="MSPhotoEd.3">
                    <p:embed/>
                  </p:oleObj>
                </mc:Choice>
                <mc:Fallback>
                  <p:oleObj name="Photo Editor-Foto" r:id="rId4" imgW="6106377" imgH="752381" progId="MSPhotoEd.3">
                    <p:embed/>
                    <p:pic>
                      <p:nvPicPr>
                        <p:cNvPr id="0" name="Object 4"/>
                        <p:cNvPicPr>
                          <a:picLocks noChangeAspect="1" noChangeArrowheads="1"/>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957" y="1923"/>
                          <a:ext cx="3847" cy="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51" name="Object 5"/>
            <p:cNvGraphicFramePr>
              <a:graphicFrameLocks noChangeAspect="1"/>
            </p:cNvGraphicFramePr>
            <p:nvPr/>
          </p:nvGraphicFramePr>
          <p:xfrm>
            <a:off x="957" y="2372"/>
            <a:ext cx="3847" cy="378"/>
          </p:xfrm>
          <a:graphic>
            <a:graphicData uri="http://schemas.openxmlformats.org/presentationml/2006/ole">
              <mc:AlternateContent xmlns:mc="http://schemas.openxmlformats.org/markup-compatibility/2006">
                <mc:Choice xmlns:v="urn:schemas-microsoft-com:vml" Requires="v">
                  <p:oleObj spid="_x0000_s189490" name="Photo Editor-Foto" r:id="rId6" imgW="6106377" imgH="600159" progId="MSPhotoEd.3">
                    <p:embed/>
                  </p:oleObj>
                </mc:Choice>
                <mc:Fallback>
                  <p:oleObj name="Photo Editor-Foto" r:id="rId6" imgW="6106377" imgH="600159" progId="MSPhotoEd.3">
                    <p:embed/>
                    <p:pic>
                      <p:nvPicPr>
                        <p:cNvPr id="0" name="Object 5"/>
                        <p:cNvPicPr>
                          <a:picLocks noChangeAspect="1" noChangeArrowheads="1"/>
                        </p:cNvPicPr>
                        <p:nvPr/>
                      </p:nvPicPr>
                      <p:blipFill>
                        <a:blip r:embed="rId7">
                          <a:lum bright="-20000" contrast="40000"/>
                          <a:extLst>
                            <a:ext uri="{28A0092B-C50C-407E-A947-70E740481C1C}">
                              <a14:useLocalDpi xmlns:a14="http://schemas.microsoft.com/office/drawing/2010/main" val="0"/>
                            </a:ext>
                          </a:extLst>
                        </a:blip>
                        <a:srcRect/>
                        <a:stretch>
                          <a:fillRect/>
                        </a:stretch>
                      </p:blipFill>
                      <p:spPr bwMode="auto">
                        <a:xfrm>
                          <a:off x="957" y="2372"/>
                          <a:ext cx="3847"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52" name="Object 6"/>
            <p:cNvGraphicFramePr>
              <a:graphicFrameLocks noChangeAspect="1"/>
            </p:cNvGraphicFramePr>
            <p:nvPr/>
          </p:nvGraphicFramePr>
          <p:xfrm>
            <a:off x="957" y="2735"/>
            <a:ext cx="3847" cy="378"/>
          </p:xfrm>
          <a:graphic>
            <a:graphicData uri="http://schemas.openxmlformats.org/presentationml/2006/ole">
              <mc:AlternateContent xmlns:mc="http://schemas.openxmlformats.org/markup-compatibility/2006">
                <mc:Choice xmlns:v="urn:schemas-microsoft-com:vml" Requires="v">
                  <p:oleObj spid="_x0000_s189491" name="Photo Editor-Foto" r:id="rId8" imgW="6106377" imgH="600159" progId="MSPhotoEd.3">
                    <p:embed/>
                  </p:oleObj>
                </mc:Choice>
                <mc:Fallback>
                  <p:oleObj name="Photo Editor-Foto" r:id="rId8" imgW="6106377" imgH="600159" progId="MSPhotoEd.3">
                    <p:embed/>
                    <p:pic>
                      <p:nvPicPr>
                        <p:cNvPr id="0" name="Object 6"/>
                        <p:cNvPicPr>
                          <a:picLocks noChangeAspect="1" noChangeArrowheads="1"/>
                        </p:cNvPicPr>
                        <p:nvPr/>
                      </p:nvPicPr>
                      <p:blipFill>
                        <a:blip r:embed="rId9">
                          <a:lum bright="-20000" contrast="40000"/>
                          <a:extLst>
                            <a:ext uri="{28A0092B-C50C-407E-A947-70E740481C1C}">
                              <a14:useLocalDpi xmlns:a14="http://schemas.microsoft.com/office/drawing/2010/main" val="0"/>
                            </a:ext>
                          </a:extLst>
                        </a:blip>
                        <a:srcRect/>
                        <a:stretch>
                          <a:fillRect/>
                        </a:stretch>
                      </p:blipFill>
                      <p:spPr bwMode="auto">
                        <a:xfrm>
                          <a:off x="957" y="2735"/>
                          <a:ext cx="3847"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89446" name="Rectangle 8"/>
          <p:cNvSpPr>
            <a:spLocks noChangeArrowheads="1"/>
          </p:cNvSpPr>
          <p:nvPr/>
        </p:nvSpPr>
        <p:spPr bwMode="auto">
          <a:xfrm>
            <a:off x="827088" y="3860800"/>
            <a:ext cx="6697662" cy="360363"/>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89447" name="Rectangle 9"/>
          <p:cNvSpPr>
            <a:spLocks noChangeArrowheads="1"/>
          </p:cNvSpPr>
          <p:nvPr/>
        </p:nvSpPr>
        <p:spPr bwMode="auto">
          <a:xfrm>
            <a:off x="827088" y="5267325"/>
            <a:ext cx="6697662" cy="360363"/>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89448" name="Rectangle 10"/>
          <p:cNvSpPr>
            <a:spLocks noChangeArrowheads="1"/>
          </p:cNvSpPr>
          <p:nvPr/>
        </p:nvSpPr>
        <p:spPr bwMode="auto">
          <a:xfrm>
            <a:off x="1042988" y="5949950"/>
            <a:ext cx="3241675" cy="360363"/>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89449" name="Text Box 11"/>
          <p:cNvSpPr txBox="1">
            <a:spLocks noChangeArrowheads="1"/>
          </p:cNvSpPr>
          <p:nvPr/>
        </p:nvSpPr>
        <p:spPr bwMode="auto">
          <a:xfrm>
            <a:off x="4298950" y="5949950"/>
            <a:ext cx="2933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 vom Entwickler ergänzt</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90467" name="Rectangle 2"/>
          <p:cNvSpPr>
            <a:spLocks noGrp="1" noChangeArrowheads="1"/>
          </p:cNvSpPr>
          <p:nvPr>
            <p:ph type="title"/>
          </p:nvPr>
        </p:nvSpPr>
        <p:spPr/>
        <p:txBody>
          <a:bodyPr/>
          <a:lstStyle/>
          <a:p>
            <a:pPr eaLnBrk="1" hangingPunct="1"/>
            <a:r>
              <a:rPr lang="de-DE" altLang="de-DE"/>
              <a:t>Umgang mit Assoziationen im Design</a:t>
            </a:r>
          </a:p>
        </p:txBody>
      </p:sp>
      <p:sp>
        <p:nvSpPr>
          <p:cNvPr id="190468" name="Rectangle 3"/>
          <p:cNvSpPr>
            <a:spLocks noGrp="1" noChangeArrowheads="1"/>
          </p:cNvSpPr>
          <p:nvPr>
            <p:ph type="body" idx="1"/>
          </p:nvPr>
        </p:nvSpPr>
        <p:spPr>
          <a:xfrm>
            <a:off x="519113" y="1270000"/>
            <a:ext cx="8229600" cy="2303463"/>
          </a:xfrm>
        </p:spPr>
        <p:txBody>
          <a:bodyPr/>
          <a:lstStyle/>
          <a:p>
            <a:pPr eaLnBrk="1" hangingPunct="1"/>
            <a:r>
              <a:rPr lang="de-DE" altLang="de-DE" sz="2000"/>
              <a:t>Assoziationen zunächst nur Strich mit Namen (und Multiplizitäten)</a:t>
            </a:r>
          </a:p>
          <a:p>
            <a:pPr eaLnBrk="1" hangingPunct="1"/>
            <a:r>
              <a:rPr lang="de-DE" altLang="de-DE" sz="2000"/>
              <a:t>für Implementierung jede Assoziation konkretisieren (Richtung der Navigierbarkeit, Multiplizitäten sind Pflicht)</a:t>
            </a:r>
          </a:p>
          <a:p>
            <a:pPr eaLnBrk="1" hangingPunct="1"/>
            <a:endParaRPr lang="de-DE" altLang="de-DE" sz="2000"/>
          </a:p>
        </p:txBody>
      </p:sp>
      <p:graphicFrame>
        <p:nvGraphicFramePr>
          <p:cNvPr id="190469" name="Object 4"/>
          <p:cNvGraphicFramePr>
            <a:graphicFrameLocks noChangeAspect="1"/>
          </p:cNvGraphicFramePr>
          <p:nvPr/>
        </p:nvGraphicFramePr>
        <p:xfrm>
          <a:off x="539750" y="2617788"/>
          <a:ext cx="7923213" cy="866775"/>
        </p:xfrm>
        <a:graphic>
          <a:graphicData uri="http://schemas.openxmlformats.org/presentationml/2006/ole">
            <mc:AlternateContent xmlns:mc="http://schemas.openxmlformats.org/markup-compatibility/2006">
              <mc:Choice xmlns:v="urn:schemas-microsoft-com:vml" Requires="v">
                <p:oleObj spid="_x0000_s190484" name="Photo Editor-Foto" r:id="rId4" imgW="8504762" imgH="866896" progId="MSPhotoEd.3">
                  <p:embed/>
                </p:oleObj>
              </mc:Choice>
              <mc:Fallback>
                <p:oleObj name="Photo Editor-Foto" r:id="rId4" imgW="8504762" imgH="866896" progId="MSPhotoEd.3">
                  <p:embed/>
                  <p:pic>
                    <p:nvPicPr>
                      <p:cNvPr id="0" name="Object 4"/>
                      <p:cNvPicPr>
                        <a:picLocks noChangeAspect="1" noChangeArrowheads="1"/>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539750" y="2617788"/>
                        <a:ext cx="7923213"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0470" name="Rectangle 5"/>
          <p:cNvSpPr>
            <a:spLocks noChangeArrowheads="1"/>
          </p:cNvSpPr>
          <p:nvPr/>
        </p:nvSpPr>
        <p:spPr bwMode="auto">
          <a:xfrm>
            <a:off x="539750" y="3357563"/>
            <a:ext cx="8064500"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dirty="0">
                <a:latin typeface="Consolas" panose="020B0609020204030204" pitchFamily="49" charset="0"/>
              </a:rPr>
              <a:t>public </a:t>
            </a:r>
            <a:r>
              <a:rPr lang="de-DE" altLang="de-DE" b="1" dirty="0" err="1">
                <a:latin typeface="Consolas" panose="020B0609020204030204" pitchFamily="49" charset="0"/>
              </a:rPr>
              <a:t>class</a:t>
            </a:r>
            <a:r>
              <a:rPr lang="de-DE" altLang="de-DE" b="1" dirty="0">
                <a:latin typeface="Consolas" panose="020B0609020204030204" pitchFamily="49" charset="0"/>
              </a:rPr>
              <a:t> Projektaufgabe {</a:t>
            </a:r>
          </a:p>
          <a:p>
            <a:pPr eaLnBrk="1" hangingPunct="1"/>
            <a:r>
              <a:rPr lang="de-DE" altLang="de-DE" b="1" dirty="0">
                <a:latin typeface="Consolas" panose="020B0609020204030204" pitchFamily="49" charset="0"/>
              </a:rPr>
              <a:t>  /** werkzeugspezifische Kommentare weggelassen </a:t>
            </a:r>
          </a:p>
          <a:p>
            <a:pPr eaLnBrk="1" hangingPunct="1"/>
            <a:r>
              <a:rPr lang="de-DE" altLang="de-DE" b="1" dirty="0">
                <a:latin typeface="Consolas" panose="020B0609020204030204" pitchFamily="49" charset="0"/>
              </a:rPr>
              <a:t>   */</a:t>
            </a:r>
          </a:p>
          <a:p>
            <a:pPr eaLnBrk="1" hangingPunct="1"/>
            <a:r>
              <a:rPr lang="de-DE" altLang="de-DE" b="1" dirty="0">
                <a:latin typeface="Consolas" panose="020B0609020204030204" pitchFamily="49" charset="0"/>
              </a:rPr>
              <a:t>  private Mitarbeiter </a:t>
            </a:r>
            <a:r>
              <a:rPr lang="de-DE" altLang="de-DE" b="1" dirty="0" err="1">
                <a:latin typeface="Consolas" panose="020B0609020204030204" pitchFamily="49" charset="0"/>
              </a:rPr>
              <a:t>bearbeiter</a:t>
            </a:r>
            <a:r>
              <a:rPr lang="de-DE" altLang="de-DE" b="1" dirty="0">
                <a:latin typeface="Consolas" panose="020B0609020204030204" pitchFamily="49" charset="0"/>
              </a:rPr>
              <a:t>;</a:t>
            </a:r>
          </a:p>
          <a:p>
            <a:pPr eaLnBrk="1" hangingPunct="1"/>
            <a:r>
              <a:rPr lang="de-DE" altLang="de-DE" b="1" dirty="0">
                <a:latin typeface="Consolas" panose="020B0609020204030204" pitchFamily="49" charset="0"/>
              </a:rPr>
              <a:t>  public Mitarbeiter </a:t>
            </a:r>
            <a:r>
              <a:rPr lang="de-DE" altLang="de-DE" b="1" dirty="0" err="1">
                <a:latin typeface="Consolas" panose="020B0609020204030204" pitchFamily="49" charset="0"/>
              </a:rPr>
              <a:t>getBearbeiter</a:t>
            </a:r>
            <a:r>
              <a:rPr lang="de-DE" altLang="de-DE" b="1" dirty="0">
                <a:latin typeface="Consolas" panose="020B0609020204030204" pitchFamily="49" charset="0"/>
              </a:rPr>
              <a:t>() {</a:t>
            </a:r>
          </a:p>
          <a:p>
            <a:pPr eaLnBrk="1" hangingPunct="1"/>
            <a:r>
              <a:rPr lang="de-DE" altLang="de-DE" b="1" dirty="0">
                <a:latin typeface="Consolas" panose="020B0609020204030204" pitchFamily="49" charset="0"/>
              </a:rPr>
              <a:t>    </a:t>
            </a:r>
            <a:r>
              <a:rPr lang="de-DE" altLang="de-DE" b="1" dirty="0" err="1">
                <a:latin typeface="Consolas" panose="020B0609020204030204" pitchFamily="49" charset="0"/>
              </a:rPr>
              <a:t>return</a:t>
            </a:r>
            <a:r>
              <a:rPr lang="de-DE" altLang="de-DE" b="1" dirty="0">
                <a:latin typeface="Consolas" panose="020B0609020204030204" pitchFamily="49" charset="0"/>
              </a:rPr>
              <a:t> </a:t>
            </a:r>
            <a:r>
              <a:rPr lang="de-DE" altLang="de-DE" b="1" dirty="0" err="1">
                <a:latin typeface="Consolas" panose="020B0609020204030204" pitchFamily="49" charset="0"/>
              </a:rPr>
              <a:t>bearbeiter</a:t>
            </a:r>
            <a:r>
              <a:rPr lang="de-DE" altLang="de-DE" b="1" dirty="0">
                <a:latin typeface="Consolas" panose="020B0609020204030204" pitchFamily="49" charset="0"/>
              </a:rPr>
              <a:t>;</a:t>
            </a:r>
          </a:p>
          <a:p>
            <a:pPr eaLnBrk="1" hangingPunct="1"/>
            <a:r>
              <a:rPr lang="de-DE" altLang="de-DE" b="1" dirty="0">
                <a:latin typeface="Consolas" panose="020B0609020204030204" pitchFamily="49" charset="0"/>
              </a:rPr>
              <a:t>  }</a:t>
            </a:r>
          </a:p>
          <a:p>
            <a:pPr eaLnBrk="1" hangingPunct="1"/>
            <a:r>
              <a:rPr lang="de-DE" altLang="de-DE" b="1" dirty="0">
                <a:latin typeface="Consolas" panose="020B0609020204030204" pitchFamily="49" charset="0"/>
              </a:rPr>
              <a:t>  public void </a:t>
            </a:r>
            <a:r>
              <a:rPr lang="de-DE" altLang="de-DE" b="1" dirty="0" err="1">
                <a:latin typeface="Consolas" panose="020B0609020204030204" pitchFamily="49" charset="0"/>
              </a:rPr>
              <a:t>setBearbeiter</a:t>
            </a:r>
            <a:r>
              <a:rPr lang="de-DE" altLang="de-DE" b="1" dirty="0">
                <a:latin typeface="Consolas" panose="020B0609020204030204" pitchFamily="49" charset="0"/>
              </a:rPr>
              <a:t>(Mitarbeiter </a:t>
            </a:r>
            <a:r>
              <a:rPr lang="de-DE" altLang="de-DE" b="1" dirty="0" err="1">
                <a:latin typeface="Consolas" panose="020B0609020204030204" pitchFamily="49" charset="0"/>
              </a:rPr>
              <a:t>bearbeiter</a:t>
            </a:r>
            <a:r>
              <a:rPr lang="de-DE" altLang="de-DE" b="1" dirty="0">
                <a:latin typeface="Consolas" panose="020B0609020204030204" pitchFamily="49" charset="0"/>
              </a:rPr>
              <a:t>) {</a:t>
            </a:r>
          </a:p>
          <a:p>
            <a:pPr eaLnBrk="1" hangingPunct="1"/>
            <a:r>
              <a:rPr lang="de-DE" altLang="de-DE" b="1" dirty="0">
                <a:latin typeface="Consolas" panose="020B0609020204030204" pitchFamily="49" charset="0"/>
              </a:rPr>
              <a:t>    </a:t>
            </a:r>
            <a:r>
              <a:rPr lang="de-DE" altLang="de-DE" b="1" dirty="0" err="1">
                <a:latin typeface="Consolas" panose="020B0609020204030204" pitchFamily="49" charset="0"/>
              </a:rPr>
              <a:t>this.bearbeiter</a:t>
            </a:r>
            <a:r>
              <a:rPr lang="de-DE" altLang="de-DE" b="1" dirty="0">
                <a:latin typeface="Consolas" panose="020B0609020204030204" pitchFamily="49" charset="0"/>
              </a:rPr>
              <a:t> = </a:t>
            </a:r>
            <a:r>
              <a:rPr lang="de-DE" altLang="de-DE" b="1" dirty="0" err="1">
                <a:latin typeface="Consolas" panose="020B0609020204030204" pitchFamily="49" charset="0"/>
              </a:rPr>
              <a:t>bearbeiter</a:t>
            </a:r>
            <a:r>
              <a:rPr lang="de-DE" altLang="de-DE" b="1" dirty="0">
                <a:latin typeface="Consolas" panose="020B0609020204030204" pitchFamily="49" charset="0"/>
              </a:rPr>
              <a:t>;</a:t>
            </a:r>
          </a:p>
          <a:p>
            <a:pPr eaLnBrk="1" hangingPunct="1"/>
            <a:r>
              <a:rPr lang="de-DE" altLang="de-DE" b="1" dirty="0">
                <a:latin typeface="Consolas" panose="020B0609020204030204" pitchFamily="49" charset="0"/>
              </a:rPr>
              <a:t>  }</a:t>
            </a:r>
          </a:p>
          <a:p>
            <a:pPr eaLnBrk="1" hangingPunct="1"/>
            <a:r>
              <a:rPr lang="de-DE" altLang="de-DE" b="1" dirty="0">
                <a:latin typeface="Consolas" panose="020B0609020204030204" pitchFamily="49" charset="0"/>
              </a:rPr>
              <a:t>}</a:t>
            </a:r>
          </a:p>
        </p:txBody>
      </p:sp>
      <p:sp>
        <p:nvSpPr>
          <p:cNvPr id="190471" name="Text Box 6"/>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6.3</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91491" name="Rectangle 2"/>
          <p:cNvSpPr>
            <a:spLocks noGrp="1" noChangeArrowheads="1"/>
          </p:cNvSpPr>
          <p:nvPr>
            <p:ph type="title"/>
          </p:nvPr>
        </p:nvSpPr>
        <p:spPr/>
        <p:txBody>
          <a:bodyPr/>
          <a:lstStyle/>
          <a:p>
            <a:pPr eaLnBrk="1" hangingPunct="1"/>
            <a:r>
              <a:rPr lang="de-DE" altLang="de-DE"/>
              <a:t>Multiplizität 1</a:t>
            </a:r>
          </a:p>
        </p:txBody>
      </p:sp>
      <p:sp>
        <p:nvSpPr>
          <p:cNvPr id="191492" name="Rectangle 3"/>
          <p:cNvSpPr>
            <a:spLocks noGrp="1" noChangeArrowheads="1"/>
          </p:cNvSpPr>
          <p:nvPr>
            <p:ph type="body" idx="1"/>
          </p:nvPr>
        </p:nvSpPr>
        <p:spPr>
          <a:xfrm>
            <a:off x="457200" y="1125538"/>
            <a:ext cx="8229600" cy="5111750"/>
          </a:xfrm>
        </p:spPr>
        <p:txBody>
          <a:bodyPr/>
          <a:lstStyle/>
          <a:p>
            <a:pPr eaLnBrk="1" hangingPunct="1"/>
            <a:r>
              <a:rPr lang="de-DE" altLang="de-DE" dirty="0" err="1"/>
              <a:t>Objekreferenz</a:t>
            </a:r>
            <a:r>
              <a:rPr lang="de-DE" altLang="de-DE" dirty="0"/>
              <a:t> darf nie </a:t>
            </a:r>
            <a:r>
              <a:rPr lang="de-DE" altLang="de-DE" dirty="0">
                <a:latin typeface="Consolas" panose="020B0609020204030204" pitchFamily="49" charset="0"/>
              </a:rPr>
              <a:t>null</a:t>
            </a:r>
            <a:r>
              <a:rPr lang="de-DE" altLang="de-DE" dirty="0"/>
              <a:t> sein</a:t>
            </a:r>
          </a:p>
          <a:p>
            <a:pPr eaLnBrk="1" hangingPunct="1"/>
            <a:endParaRPr lang="de-DE" altLang="de-DE" dirty="0"/>
          </a:p>
          <a:p>
            <a:pPr eaLnBrk="1" hangingPunct="1"/>
            <a:endParaRPr lang="de-DE" altLang="de-DE" dirty="0"/>
          </a:p>
          <a:p>
            <a:pPr eaLnBrk="1" hangingPunct="1"/>
            <a:endParaRPr lang="de-DE" altLang="de-DE" dirty="0"/>
          </a:p>
          <a:p>
            <a:pPr eaLnBrk="1" hangingPunct="1">
              <a:buFontTx/>
              <a:buNone/>
            </a:pPr>
            <a:r>
              <a:rPr lang="de-DE" altLang="de-DE" sz="2000" dirty="0">
                <a:latin typeface="Consolas" panose="020B0609020204030204" pitchFamily="49" charset="0"/>
              </a:rPr>
              <a:t>private Mitarbeiter </a:t>
            </a:r>
            <a:r>
              <a:rPr lang="de-DE" altLang="de-DE" sz="2000" dirty="0" err="1">
                <a:latin typeface="Consolas" panose="020B0609020204030204" pitchFamily="49" charset="0"/>
              </a:rPr>
              <a:t>bearbeiter</a:t>
            </a:r>
            <a:r>
              <a:rPr lang="de-DE" altLang="de-DE" sz="2000" dirty="0">
                <a:latin typeface="Consolas" panose="020B0609020204030204" pitchFamily="49" charset="0"/>
              </a:rPr>
              <a:t> = </a:t>
            </a:r>
            <a:r>
              <a:rPr lang="de-DE" altLang="de-DE" sz="2000" dirty="0" err="1">
                <a:latin typeface="Consolas" panose="020B0609020204030204" pitchFamily="49" charset="0"/>
              </a:rPr>
              <a:t>new</a:t>
            </a:r>
            <a:r>
              <a:rPr lang="de-DE" altLang="de-DE" sz="2000" dirty="0">
                <a:latin typeface="Consolas" panose="020B0609020204030204" pitchFamily="49" charset="0"/>
              </a:rPr>
              <a:t> Mitarbeiter();</a:t>
            </a:r>
          </a:p>
          <a:p>
            <a:pPr eaLnBrk="1" hangingPunct="1"/>
            <a:endParaRPr lang="de-DE" altLang="de-DE" dirty="0"/>
          </a:p>
          <a:p>
            <a:pPr eaLnBrk="1" hangingPunct="1"/>
            <a:r>
              <a:rPr lang="de-DE" altLang="de-DE" dirty="0"/>
              <a:t>oder im Konstruktor setzen</a:t>
            </a:r>
          </a:p>
          <a:p>
            <a:pPr eaLnBrk="1" hangingPunct="1"/>
            <a:r>
              <a:rPr lang="de-DE" altLang="de-DE" dirty="0"/>
              <a:t>man sieht, </a:t>
            </a:r>
            <a:r>
              <a:rPr lang="de-DE" altLang="de-DE" dirty="0" err="1"/>
              <a:t>default</a:t>
            </a:r>
            <a:r>
              <a:rPr lang="de-DE" altLang="de-DE" dirty="0"/>
              <a:t>-Konstruktoren sind auch hier hilfreich; deshalb, wenn irgendwie möglich definieren</a:t>
            </a:r>
          </a:p>
          <a:p>
            <a:pPr eaLnBrk="1" hangingPunct="1"/>
            <a:r>
              <a:rPr lang="de-DE" altLang="de-DE" dirty="0"/>
              <a:t>Gleiche Problematik mit der Werte-Existenz, bei Multiplizität 1..n</a:t>
            </a:r>
          </a:p>
          <a:p>
            <a:pPr eaLnBrk="1" hangingPunct="1"/>
            <a:endParaRPr lang="de-DE" altLang="de-DE" dirty="0"/>
          </a:p>
        </p:txBody>
      </p:sp>
      <p:graphicFrame>
        <p:nvGraphicFramePr>
          <p:cNvPr id="191493" name="Object 4"/>
          <p:cNvGraphicFramePr>
            <a:graphicFrameLocks noChangeAspect="1"/>
          </p:cNvGraphicFramePr>
          <p:nvPr/>
        </p:nvGraphicFramePr>
        <p:xfrm>
          <a:off x="539750" y="1773238"/>
          <a:ext cx="7837488" cy="790575"/>
        </p:xfrm>
        <a:graphic>
          <a:graphicData uri="http://schemas.openxmlformats.org/presentationml/2006/ole">
            <mc:AlternateContent xmlns:mc="http://schemas.openxmlformats.org/markup-compatibility/2006">
              <mc:Choice xmlns:v="urn:schemas-microsoft-com:vml" Requires="v">
                <p:oleObj spid="_x0000_s191506" name="Photo Editor-Foto" r:id="rId4" imgW="7838095" imgH="790476" progId="MSPhotoEd.3">
                  <p:embed/>
                </p:oleObj>
              </mc:Choice>
              <mc:Fallback>
                <p:oleObj name="Photo Editor-Foto" r:id="rId4" imgW="7838095" imgH="790476" progId="MSPhotoEd.3">
                  <p:embed/>
                  <p:pic>
                    <p:nvPicPr>
                      <p:cNvPr id="0" name="Object 4"/>
                      <p:cNvPicPr>
                        <a:picLocks noChangeAspect="1" noChangeArrowheads="1"/>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539750" y="1773238"/>
                        <a:ext cx="7837488"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pPr eaLnBrk="1" hangingPunct="1"/>
            <a:r>
              <a:rPr lang="de-DE" altLang="de-DE"/>
              <a:t>Anmerkungen</a:t>
            </a:r>
          </a:p>
        </p:txBody>
      </p:sp>
      <p:sp>
        <p:nvSpPr>
          <p:cNvPr id="20483"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0484" name="Inhaltsplatzhalter 2"/>
          <p:cNvSpPr>
            <a:spLocks noGrp="1"/>
          </p:cNvSpPr>
          <p:nvPr>
            <p:ph idx="1"/>
          </p:nvPr>
        </p:nvSpPr>
        <p:spPr>
          <a:xfrm>
            <a:off x="468313" y="1125538"/>
            <a:ext cx="4103687" cy="5256212"/>
          </a:xfrm>
        </p:spPr>
        <p:txBody>
          <a:bodyPr/>
          <a:lstStyle/>
          <a:p>
            <a:pPr eaLnBrk="1" hangingPunct="1"/>
            <a:r>
              <a:rPr lang="de-DE" altLang="de-DE"/>
              <a:t>Lesbarkeit leidet unter Beteiligte, Produkte, Werkzeuge, da zentraler Ablauf versteckt</a:t>
            </a:r>
          </a:p>
          <a:p>
            <a:pPr eaLnBrk="1" hangingPunct="1"/>
            <a:r>
              <a:rPr lang="de-DE" altLang="de-DE"/>
              <a:t>immer erst ohne "Kästen" modellieren</a:t>
            </a:r>
          </a:p>
          <a:p>
            <a:pPr eaLnBrk="1" hangingPunct="1"/>
            <a:r>
              <a:rPr lang="de-DE" altLang="de-DE"/>
              <a:t>häufig alternative Darstellungen für Rollen und Werkzeuge</a:t>
            </a:r>
          </a:p>
          <a:p>
            <a:pPr eaLnBrk="1" hangingPunct="1"/>
            <a:r>
              <a:rPr lang="de-DE" altLang="de-DE"/>
              <a:t>Variante: nur Ablauf, Rest in Textdokumentation</a:t>
            </a:r>
          </a:p>
        </p:txBody>
      </p:sp>
      <p:pic>
        <p:nvPicPr>
          <p:cNvPr id="20485" name="Picture 4"/>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t="230" b="52328"/>
          <a:stretch>
            <a:fillRect/>
          </a:stretch>
        </p:blipFill>
        <p:spPr bwMode="auto">
          <a:xfrm>
            <a:off x="4243388" y="1054100"/>
            <a:ext cx="4498975"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92515" name="Rectangle 2"/>
          <p:cNvSpPr>
            <a:spLocks noGrp="1" noChangeArrowheads="1"/>
          </p:cNvSpPr>
          <p:nvPr>
            <p:ph type="title"/>
          </p:nvPr>
        </p:nvSpPr>
        <p:spPr/>
        <p:txBody>
          <a:bodyPr/>
          <a:lstStyle/>
          <a:p>
            <a:pPr eaLnBrk="1" hangingPunct="1"/>
            <a:r>
              <a:rPr lang="de-DE" altLang="de-DE"/>
              <a:t>Multiplizität n (1/2)</a:t>
            </a:r>
          </a:p>
        </p:txBody>
      </p:sp>
      <p:sp>
        <p:nvSpPr>
          <p:cNvPr id="192516" name="Rectangle 3"/>
          <p:cNvSpPr>
            <a:spLocks noGrp="1" noChangeArrowheads="1"/>
          </p:cNvSpPr>
          <p:nvPr>
            <p:ph type="body" idx="1"/>
          </p:nvPr>
        </p:nvSpPr>
        <p:spPr>
          <a:xfrm>
            <a:off x="446088" y="1052513"/>
            <a:ext cx="8229600" cy="5256212"/>
          </a:xfrm>
        </p:spPr>
        <p:txBody>
          <a:bodyPr/>
          <a:lstStyle/>
          <a:p>
            <a:pPr eaLnBrk="1" hangingPunct="1">
              <a:lnSpc>
                <a:spcPct val="80000"/>
              </a:lnSpc>
            </a:pPr>
            <a:r>
              <a:rPr lang="de-DE" altLang="de-DE" sz="2000" dirty="0"/>
              <a:t>Umsetzung als Collection (Sammlung, Container)</a:t>
            </a:r>
          </a:p>
          <a:p>
            <a:pPr eaLnBrk="1" hangingPunct="1">
              <a:lnSpc>
                <a:spcPct val="80000"/>
              </a:lnSpc>
            </a:pPr>
            <a:endParaRPr lang="de-DE" altLang="de-DE" sz="2000" dirty="0"/>
          </a:p>
          <a:p>
            <a:pPr eaLnBrk="1" hangingPunct="1">
              <a:lnSpc>
                <a:spcPct val="80000"/>
              </a:lnSpc>
            </a:pPr>
            <a:endParaRPr lang="de-DE" altLang="de-DE" sz="2000" dirty="0"/>
          </a:p>
          <a:p>
            <a:pPr eaLnBrk="1" hangingPunct="1">
              <a:lnSpc>
                <a:spcPct val="80000"/>
              </a:lnSpc>
            </a:pPr>
            <a:endParaRPr lang="de-DE" altLang="de-DE" sz="2000" dirty="0"/>
          </a:p>
          <a:p>
            <a:pPr eaLnBrk="1" hangingPunct="1">
              <a:lnSpc>
                <a:spcPct val="80000"/>
              </a:lnSpc>
            </a:pPr>
            <a:r>
              <a:rPr lang="de-DE" altLang="de-DE" sz="2000" dirty="0"/>
              <a:t>Umsetzung hängt von Art der Collection ab</a:t>
            </a:r>
          </a:p>
          <a:p>
            <a:pPr lvl="1" eaLnBrk="1" hangingPunct="1">
              <a:lnSpc>
                <a:spcPct val="80000"/>
              </a:lnSpc>
            </a:pPr>
            <a:r>
              <a:rPr lang="de-DE" altLang="de-DE" sz="2000" dirty="0"/>
              <a:t>sollen Daten geordnet sein</a:t>
            </a:r>
          </a:p>
          <a:p>
            <a:pPr lvl="1" eaLnBrk="1" hangingPunct="1">
              <a:lnSpc>
                <a:spcPct val="80000"/>
              </a:lnSpc>
            </a:pPr>
            <a:r>
              <a:rPr lang="de-DE" altLang="de-DE" sz="2000" dirty="0"/>
              <a:t>sind doppelte erlaubt</a:t>
            </a:r>
          </a:p>
          <a:p>
            <a:pPr lvl="1" eaLnBrk="1" hangingPunct="1">
              <a:lnSpc>
                <a:spcPct val="80000"/>
              </a:lnSpc>
            </a:pPr>
            <a:r>
              <a:rPr lang="de-DE" altLang="de-DE" sz="2000" dirty="0"/>
              <a:t>gibt es spezielle Zuordnung </a:t>
            </a:r>
            <a:r>
              <a:rPr lang="de-DE" altLang="de-DE" sz="2000" dirty="0" err="1"/>
              <a:t>key</a:t>
            </a:r>
            <a:r>
              <a:rPr lang="de-DE" altLang="de-DE" sz="2000" dirty="0"/>
              <a:t> -&gt; </a:t>
            </a:r>
            <a:r>
              <a:rPr lang="de-DE" altLang="de-DE" sz="2000" dirty="0" err="1"/>
              <a:t>value</a:t>
            </a:r>
            <a:endParaRPr lang="de-DE" altLang="de-DE" sz="2000" dirty="0"/>
          </a:p>
          <a:p>
            <a:pPr eaLnBrk="1" hangingPunct="1">
              <a:lnSpc>
                <a:spcPct val="80000"/>
              </a:lnSpc>
            </a:pPr>
            <a:r>
              <a:rPr lang="de-DE" altLang="de-DE" sz="2000" dirty="0"/>
              <a:t>Entwickler muss zur </a:t>
            </a:r>
            <a:r>
              <a:rPr lang="de-DE" altLang="de-DE" sz="2000" dirty="0" err="1"/>
              <a:t>Typwahl</a:t>
            </a:r>
            <a:r>
              <a:rPr lang="de-DE" altLang="de-DE" sz="2000" dirty="0"/>
              <a:t> spätere Nutzung kennen</a:t>
            </a:r>
          </a:p>
          <a:p>
            <a:pPr eaLnBrk="1" hangingPunct="1">
              <a:lnSpc>
                <a:spcPct val="80000"/>
              </a:lnSpc>
            </a:pPr>
            <a:r>
              <a:rPr lang="de-DE" altLang="de-DE" sz="2000" dirty="0"/>
              <a:t>eine Umsetzung für 1..* </a:t>
            </a:r>
          </a:p>
          <a:p>
            <a:pPr lvl="1" eaLnBrk="1" hangingPunct="1">
              <a:lnSpc>
                <a:spcPct val="80000"/>
              </a:lnSpc>
              <a:buFontTx/>
              <a:buNone/>
            </a:pPr>
            <a:r>
              <a:rPr lang="de-DE" altLang="de-DE" sz="2000" dirty="0" err="1">
                <a:latin typeface="Consolas" panose="020B0609020204030204" pitchFamily="49" charset="0"/>
              </a:rPr>
              <a:t>import</a:t>
            </a:r>
            <a:r>
              <a:rPr lang="de-DE" altLang="de-DE" sz="2000" dirty="0">
                <a:latin typeface="Consolas" panose="020B0609020204030204" pitchFamily="49" charset="0"/>
              </a:rPr>
              <a:t> </a:t>
            </a:r>
            <a:r>
              <a:rPr lang="de-DE" altLang="de-DE" sz="2000" dirty="0" err="1">
                <a:latin typeface="Consolas" panose="020B0609020204030204" pitchFamily="49" charset="0"/>
              </a:rPr>
              <a:t>java.util.List</a:t>
            </a:r>
            <a:r>
              <a:rPr lang="de-DE" altLang="de-DE" sz="2000" dirty="0">
                <a:latin typeface="Consolas" panose="020B0609020204030204" pitchFamily="49" charset="0"/>
              </a:rPr>
              <a:t>;</a:t>
            </a:r>
          </a:p>
          <a:p>
            <a:pPr lvl="1" eaLnBrk="1" hangingPunct="1">
              <a:lnSpc>
                <a:spcPct val="80000"/>
              </a:lnSpc>
              <a:buFontTx/>
              <a:buNone/>
            </a:pPr>
            <a:r>
              <a:rPr lang="de-DE" altLang="de-DE" sz="2000" dirty="0" err="1">
                <a:latin typeface="Consolas" panose="020B0609020204030204" pitchFamily="49" charset="0"/>
              </a:rPr>
              <a:t>import</a:t>
            </a:r>
            <a:r>
              <a:rPr lang="de-DE" altLang="de-DE" sz="2000" dirty="0">
                <a:latin typeface="Consolas" panose="020B0609020204030204" pitchFamily="49" charset="0"/>
              </a:rPr>
              <a:t> </a:t>
            </a:r>
            <a:r>
              <a:rPr lang="de-DE" altLang="de-DE" sz="2000" dirty="0" err="1">
                <a:latin typeface="Consolas" panose="020B0609020204030204" pitchFamily="49" charset="0"/>
              </a:rPr>
              <a:t>java.util.ArrayList</a:t>
            </a:r>
            <a:r>
              <a:rPr lang="de-DE" altLang="de-DE" sz="2000" dirty="0">
                <a:latin typeface="Consolas" panose="020B0609020204030204" pitchFamily="49" charset="0"/>
              </a:rPr>
              <a:t>;</a:t>
            </a:r>
          </a:p>
          <a:p>
            <a:pPr lvl="1" eaLnBrk="1" hangingPunct="1">
              <a:lnSpc>
                <a:spcPct val="80000"/>
              </a:lnSpc>
              <a:buFontTx/>
              <a:buNone/>
            </a:pPr>
            <a:r>
              <a:rPr lang="de-DE" altLang="de-DE" sz="2000" dirty="0">
                <a:latin typeface="Consolas" panose="020B0609020204030204" pitchFamily="49" charset="0"/>
              </a:rPr>
              <a:t>public </a:t>
            </a:r>
            <a:r>
              <a:rPr lang="de-DE" altLang="de-DE" sz="2000" dirty="0" err="1">
                <a:latin typeface="Consolas" panose="020B0609020204030204" pitchFamily="49" charset="0"/>
              </a:rPr>
              <a:t>class</a:t>
            </a:r>
            <a:r>
              <a:rPr lang="de-DE" altLang="de-DE" sz="2000" dirty="0">
                <a:latin typeface="Consolas" panose="020B0609020204030204" pitchFamily="49" charset="0"/>
              </a:rPr>
              <a:t> Projektaufgabe {</a:t>
            </a:r>
          </a:p>
          <a:p>
            <a:pPr lvl="1" eaLnBrk="1" hangingPunct="1">
              <a:lnSpc>
                <a:spcPct val="80000"/>
              </a:lnSpc>
              <a:buFontTx/>
              <a:buNone/>
            </a:pPr>
            <a:r>
              <a:rPr lang="de-DE" altLang="de-DE" sz="2000" dirty="0">
                <a:latin typeface="Consolas" panose="020B0609020204030204" pitchFamily="49" charset="0"/>
              </a:rPr>
              <a:t>  private List&lt;Mitarbeiter&gt; </a:t>
            </a:r>
            <a:r>
              <a:rPr lang="de-DE" altLang="de-DE" sz="2000" dirty="0" err="1">
                <a:latin typeface="Consolas" panose="020B0609020204030204" pitchFamily="49" charset="0"/>
              </a:rPr>
              <a:t>bearbeiter</a:t>
            </a:r>
            <a:r>
              <a:rPr lang="de-DE" altLang="de-DE" sz="2000" dirty="0">
                <a:latin typeface="Consolas" panose="020B0609020204030204" pitchFamily="49" charset="0"/>
              </a:rPr>
              <a:t> = </a:t>
            </a:r>
          </a:p>
          <a:p>
            <a:pPr lvl="1" eaLnBrk="1" hangingPunct="1">
              <a:lnSpc>
                <a:spcPct val="8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new</a:t>
            </a:r>
            <a:r>
              <a:rPr lang="de-DE" altLang="de-DE" sz="2000" dirty="0">
                <a:latin typeface="Consolas" panose="020B0609020204030204" pitchFamily="49" charset="0"/>
              </a:rPr>
              <a:t> </a:t>
            </a:r>
            <a:r>
              <a:rPr lang="de-DE" altLang="de-DE" sz="2000" dirty="0" err="1">
                <a:latin typeface="Consolas" panose="020B0609020204030204" pitchFamily="49" charset="0"/>
              </a:rPr>
              <a:t>ArrayList</a:t>
            </a:r>
            <a:r>
              <a:rPr lang="de-DE" altLang="de-DE" sz="2000" dirty="0">
                <a:latin typeface="Consolas" panose="020B0609020204030204" pitchFamily="49" charset="0"/>
              </a:rPr>
              <a:t>&lt;Mitarbeiter&gt;();</a:t>
            </a:r>
          </a:p>
          <a:p>
            <a:pPr eaLnBrk="1" hangingPunct="1">
              <a:lnSpc>
                <a:spcPct val="80000"/>
              </a:lnSpc>
            </a:pPr>
            <a:r>
              <a:rPr lang="de-DE" altLang="de-DE" sz="2000" dirty="0"/>
              <a:t>bitte, bitte in Java nicht alles mit </a:t>
            </a:r>
            <a:r>
              <a:rPr lang="de-DE" altLang="de-DE" sz="2000" dirty="0" err="1"/>
              <a:t>ArrayList</a:t>
            </a:r>
            <a:r>
              <a:rPr lang="de-DE" altLang="de-DE" sz="2000" dirty="0"/>
              <a:t> realisieren (!!!)</a:t>
            </a:r>
          </a:p>
          <a:p>
            <a:pPr eaLnBrk="1" hangingPunct="1">
              <a:lnSpc>
                <a:spcPct val="80000"/>
              </a:lnSpc>
            </a:pPr>
            <a:r>
              <a:rPr lang="de-DE" altLang="de-DE" sz="2000" dirty="0"/>
              <a:t>Multiplizität 0..7 als Array umsetzbar</a:t>
            </a:r>
          </a:p>
        </p:txBody>
      </p:sp>
      <p:graphicFrame>
        <p:nvGraphicFramePr>
          <p:cNvPr id="192517" name="Object 4"/>
          <p:cNvGraphicFramePr>
            <a:graphicFrameLocks noChangeAspect="1"/>
          </p:cNvGraphicFramePr>
          <p:nvPr/>
        </p:nvGraphicFramePr>
        <p:xfrm>
          <a:off x="611188" y="1374775"/>
          <a:ext cx="7799387" cy="809625"/>
        </p:xfrm>
        <a:graphic>
          <a:graphicData uri="http://schemas.openxmlformats.org/presentationml/2006/ole">
            <mc:AlternateContent xmlns:mc="http://schemas.openxmlformats.org/markup-compatibility/2006">
              <mc:Choice xmlns:v="urn:schemas-microsoft-com:vml" Requires="v">
                <p:oleObj spid="_x0000_s192530" name="Photo Editor-Foto" r:id="rId4" imgW="7800000" imgH="809738" progId="MSPhotoEd.3">
                  <p:embed/>
                </p:oleObj>
              </mc:Choice>
              <mc:Fallback>
                <p:oleObj name="Photo Editor-Foto" r:id="rId4" imgW="7800000" imgH="809738" progId="MSPhotoEd.3">
                  <p:embed/>
                  <p:pic>
                    <p:nvPicPr>
                      <p:cNvPr id="0" name="Object 4"/>
                      <p:cNvPicPr>
                        <a:picLocks noChangeAspect="1" noChangeArrowheads="1"/>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611188" y="1374775"/>
                        <a:ext cx="7799387"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93539" name="Rectangle 2"/>
          <p:cNvSpPr>
            <a:spLocks noGrp="1" noChangeArrowheads="1"/>
          </p:cNvSpPr>
          <p:nvPr>
            <p:ph type="title"/>
          </p:nvPr>
        </p:nvSpPr>
        <p:spPr/>
        <p:txBody>
          <a:bodyPr/>
          <a:lstStyle/>
          <a:p>
            <a:pPr eaLnBrk="1" hangingPunct="1"/>
            <a:r>
              <a:rPr lang="de-DE" altLang="de-DE"/>
              <a:t>Multiplizität n (2/2)</a:t>
            </a:r>
          </a:p>
        </p:txBody>
      </p:sp>
      <p:sp>
        <p:nvSpPr>
          <p:cNvPr id="193540" name="Rectangle 3"/>
          <p:cNvSpPr>
            <a:spLocks noGrp="1" noChangeArrowheads="1"/>
          </p:cNvSpPr>
          <p:nvPr>
            <p:ph type="body" idx="1"/>
          </p:nvPr>
        </p:nvSpPr>
        <p:spPr/>
        <p:txBody>
          <a:bodyPr/>
          <a:lstStyle/>
          <a:p>
            <a:pPr eaLnBrk="1" hangingPunct="1"/>
            <a:r>
              <a:rPr lang="de-DE" altLang="de-DE" sz="2000" dirty="0"/>
              <a:t>Zum Codefragment der letzten Zeile passt besser folgendes Klassendiagramm</a:t>
            </a:r>
          </a:p>
          <a:p>
            <a:pPr eaLnBrk="1" hangingPunct="1"/>
            <a:endParaRPr lang="de-DE" altLang="de-DE" sz="2000" dirty="0"/>
          </a:p>
          <a:p>
            <a:pPr eaLnBrk="1" hangingPunct="1"/>
            <a:endParaRPr lang="de-DE" altLang="de-DE" sz="2000" dirty="0"/>
          </a:p>
          <a:p>
            <a:pPr eaLnBrk="1" hangingPunct="1"/>
            <a:endParaRPr lang="de-DE" altLang="de-DE" sz="2000" dirty="0"/>
          </a:p>
          <a:p>
            <a:pPr eaLnBrk="1" hangingPunct="1"/>
            <a:endParaRPr lang="de-DE" altLang="de-DE" sz="2000" dirty="0"/>
          </a:p>
          <a:p>
            <a:pPr eaLnBrk="1" hangingPunct="1"/>
            <a:endParaRPr lang="de-DE" altLang="de-DE" sz="2000" dirty="0"/>
          </a:p>
          <a:p>
            <a:pPr eaLnBrk="1" hangingPunct="1"/>
            <a:endParaRPr lang="de-DE" altLang="de-DE" sz="2000" dirty="0"/>
          </a:p>
          <a:p>
            <a:pPr eaLnBrk="1" hangingPunct="1"/>
            <a:r>
              <a:rPr lang="de-DE" altLang="de-DE" sz="2000" dirty="0"/>
              <a:t>Hinweis: </a:t>
            </a:r>
            <a:r>
              <a:rPr lang="de-DE" altLang="de-DE" sz="2000" dirty="0" err="1"/>
              <a:t>Standardhilfsklassen</a:t>
            </a:r>
            <a:r>
              <a:rPr lang="de-DE" altLang="de-DE" sz="2000" dirty="0"/>
              <a:t> z. B. aus der Java-Klassenbibliothek oder der C++-STL werden typischerweise in Klassendiagrammen nicht aufgeführt</a:t>
            </a:r>
          </a:p>
          <a:p>
            <a:pPr eaLnBrk="1" hangingPunct="1"/>
            <a:r>
              <a:rPr lang="de-DE" altLang="de-DE" sz="2000" dirty="0"/>
              <a:t>Anmerkung: man sieht die UML-Notation für generische (oder parametrisierte) Klassen</a:t>
            </a:r>
          </a:p>
          <a:p>
            <a:pPr eaLnBrk="1" hangingPunct="1"/>
            <a:r>
              <a:rPr lang="de-DE" altLang="de-DE" sz="2000" dirty="0"/>
              <a:t>UML-Werkzeuge unterscheiden sich bei der Generierung und beim Reverse-Engineering beim Umgang mit Collections</a:t>
            </a:r>
          </a:p>
        </p:txBody>
      </p:sp>
      <p:pic>
        <p:nvPicPr>
          <p:cNvPr id="193541" name="Picture 4"/>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755650" y="1827213"/>
            <a:ext cx="7704138" cy="217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3542" name="Rectangle 5"/>
          <p:cNvSpPr>
            <a:spLocks noChangeArrowheads="1"/>
          </p:cNvSpPr>
          <p:nvPr/>
        </p:nvSpPr>
        <p:spPr bwMode="auto">
          <a:xfrm>
            <a:off x="6443663" y="3716338"/>
            <a:ext cx="288925" cy="2174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8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de-DE" altLang="de-DE"/>
              <a:t>*</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Collections in UML </a:t>
            </a:r>
          </a:p>
        </p:txBody>
      </p:sp>
      <p:pic>
        <p:nvPicPr>
          <p:cNvPr id="4" name="Inhaltsplatzhalt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22761" b="24138"/>
          <a:stretch/>
        </p:blipFill>
        <p:spPr>
          <a:xfrm>
            <a:off x="1103593" y="1088848"/>
            <a:ext cx="6157072" cy="972000"/>
          </a:xfrm>
        </p:spPr>
      </p:pic>
      <p:sp>
        <p:nvSpPr>
          <p:cNvPr id="5" name="Rectangle 3"/>
          <p:cNvSpPr txBox="1">
            <a:spLocks noChangeArrowheads="1"/>
          </p:cNvSpPr>
          <p:nvPr/>
        </p:nvSpPr>
        <p:spPr bwMode="auto">
          <a:xfrm>
            <a:off x="457200" y="2133600"/>
            <a:ext cx="8229600" cy="384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8000" tIns="45720" rIns="198000" bIns="45720" numCol="1" anchor="t" anchorCtr="0" compatLnSpc="1">
            <a:prstTxWarp prst="textNoShape">
              <a:avLst/>
            </a:prstTxWarp>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r>
              <a:rPr lang="de-DE" b="1" dirty="0" err="1"/>
              <a:t>Constraints</a:t>
            </a:r>
            <a:r>
              <a:rPr lang="de-DE" b="1" dirty="0"/>
              <a:t> (Randbedingungen) stehen in geschweiften Klammern (weitere Möglichkeiten -&gt; </a:t>
            </a:r>
            <a:r>
              <a:rPr lang="de-DE" b="1" dirty="0" err="1"/>
              <a:t>Object</a:t>
            </a:r>
            <a:r>
              <a:rPr lang="de-DE" b="1" dirty="0"/>
              <a:t> </a:t>
            </a:r>
            <a:r>
              <a:rPr lang="de-DE" b="1" dirty="0" err="1"/>
              <a:t>Constraint</a:t>
            </a:r>
            <a:r>
              <a:rPr lang="de-DE" b="1" dirty="0"/>
              <a:t> Language, OCL)</a:t>
            </a:r>
          </a:p>
          <a:p>
            <a:r>
              <a:rPr lang="de-DE" b="1" dirty="0" err="1"/>
              <a:t>unique</a:t>
            </a:r>
            <a:r>
              <a:rPr lang="de-DE" b="1" dirty="0"/>
              <a:t>: eindeutig, nur einmal</a:t>
            </a:r>
          </a:p>
          <a:p>
            <a:r>
              <a:rPr lang="de-DE" b="1" dirty="0" err="1"/>
              <a:t>ordered</a:t>
            </a:r>
            <a:r>
              <a:rPr lang="de-DE" b="1" dirty="0"/>
              <a:t>: geordnet, sortiert oder Reihenfolge beibehaltend</a:t>
            </a:r>
          </a:p>
          <a:p>
            <a:r>
              <a:rPr lang="de-DE" b="1" dirty="0" err="1"/>
              <a:t>unique</a:t>
            </a:r>
            <a:r>
              <a:rPr lang="de-DE" b="1" dirty="0"/>
              <a:t>:  Set</a:t>
            </a:r>
          </a:p>
          <a:p>
            <a:r>
              <a:rPr lang="de-DE" b="1" dirty="0" err="1"/>
              <a:t>ordered</a:t>
            </a:r>
            <a:r>
              <a:rPr lang="de-DE" b="1" dirty="0"/>
              <a:t>: List</a:t>
            </a:r>
          </a:p>
          <a:p>
            <a:r>
              <a:rPr lang="de-DE" b="1" dirty="0" err="1"/>
              <a:t>notunique</a:t>
            </a:r>
            <a:r>
              <a:rPr lang="de-DE" b="1" dirty="0"/>
              <a:t>, </a:t>
            </a:r>
            <a:r>
              <a:rPr lang="de-DE" b="1" dirty="0" err="1"/>
              <a:t>unordered</a:t>
            </a:r>
            <a:r>
              <a:rPr lang="de-DE" b="1" dirty="0"/>
              <a:t>: </a:t>
            </a:r>
            <a:r>
              <a:rPr lang="de-DE" b="1" dirty="0" err="1"/>
              <a:t>MultiSet</a:t>
            </a:r>
            <a:endParaRPr lang="de-DE" b="1" dirty="0"/>
          </a:p>
          <a:p>
            <a:r>
              <a:rPr lang="de-DE" b="1" dirty="0"/>
              <a:t>Default ohne Angabe ist: {</a:t>
            </a:r>
            <a:r>
              <a:rPr lang="de-DE" b="1" dirty="0" err="1"/>
              <a:t>unique</a:t>
            </a:r>
            <a:r>
              <a:rPr lang="de-DE" b="1" dirty="0"/>
              <a:t>, </a:t>
            </a:r>
            <a:r>
              <a:rPr lang="de-DE" b="1" dirty="0" err="1"/>
              <a:t>unordered</a:t>
            </a:r>
            <a:r>
              <a:rPr lang="de-DE" b="1" dirty="0"/>
              <a:t>}</a:t>
            </a:r>
          </a:p>
        </p:txBody>
      </p:sp>
      <p:sp>
        <p:nvSpPr>
          <p:cNvPr id="6" name="Fußzeilenplatzhalter 3"/>
          <p:cNvSpPr>
            <a:spLocks noGrp="1"/>
          </p:cNvSpPr>
          <p:nvPr>
            <p:ph type="ftr" sz="quarter" idx="10"/>
          </p:nvPr>
        </p:nvSpPr>
        <p:spPr>
          <a:xfrm>
            <a:off x="4932363" y="6453188"/>
            <a:ext cx="1800225" cy="268287"/>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dirty="0"/>
              <a:t>Stephan Kleuker</a:t>
            </a:r>
          </a:p>
        </p:txBody>
      </p:sp>
    </p:spTree>
    <p:extLst>
      <p:ext uri="{BB962C8B-B14F-4D97-AF65-F5344CB8AC3E}">
        <p14:creationId xmlns:p14="http://schemas.microsoft.com/office/powerpoint/2010/main" val="90083509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94563" name="Rectangle 2"/>
          <p:cNvSpPr>
            <a:spLocks noGrp="1" noChangeArrowheads="1"/>
          </p:cNvSpPr>
          <p:nvPr>
            <p:ph type="title"/>
          </p:nvPr>
        </p:nvSpPr>
        <p:spPr/>
        <p:txBody>
          <a:bodyPr/>
          <a:lstStyle/>
          <a:p>
            <a:pPr eaLnBrk="1" hangingPunct="1"/>
            <a:r>
              <a:rPr lang="de-DE" altLang="de-DE"/>
              <a:t>Arten der Zugehörigkeit (Aggregation 1/2)</a:t>
            </a:r>
          </a:p>
        </p:txBody>
      </p:sp>
      <p:sp>
        <p:nvSpPr>
          <p:cNvPr id="194564" name="Rectangle 3"/>
          <p:cNvSpPr>
            <a:spLocks noGrp="1" noChangeArrowheads="1"/>
          </p:cNvSpPr>
          <p:nvPr>
            <p:ph type="body" idx="1"/>
          </p:nvPr>
        </p:nvSpPr>
        <p:spPr>
          <a:xfrm>
            <a:off x="457200" y="1268413"/>
            <a:ext cx="8229600" cy="5616575"/>
          </a:xfrm>
        </p:spPr>
        <p:txBody>
          <a:bodyPr/>
          <a:lstStyle/>
          <a:p>
            <a:pPr eaLnBrk="1" hangingPunct="1">
              <a:lnSpc>
                <a:spcPct val="90000"/>
              </a:lnSpc>
            </a:pPr>
            <a:r>
              <a:rPr lang="de-DE" altLang="de-DE" sz="2000" dirty="0"/>
              <a:t>nicht exklusiver Teil eines Objekts (Mitarbeiter kann bei mehreren Projektaufgaben Bearbeiter sein)</a:t>
            </a:r>
          </a:p>
          <a:p>
            <a:pPr eaLnBrk="1" hangingPunct="1">
              <a:lnSpc>
                <a:spcPct val="90000"/>
              </a:lnSpc>
            </a:pPr>
            <a:endParaRPr lang="de-DE" altLang="de-DE" sz="2000" dirty="0"/>
          </a:p>
          <a:p>
            <a:pPr eaLnBrk="1" hangingPunct="1">
              <a:lnSpc>
                <a:spcPct val="90000"/>
              </a:lnSpc>
            </a:pPr>
            <a:endParaRPr lang="de-DE" altLang="de-DE" sz="2000" dirty="0"/>
          </a:p>
          <a:p>
            <a:pPr eaLnBrk="1" hangingPunct="1">
              <a:lnSpc>
                <a:spcPct val="90000"/>
              </a:lnSpc>
            </a:pPr>
            <a:r>
              <a:rPr lang="de-DE" altLang="de-DE" sz="2000" dirty="0"/>
              <a:t>in C++:   </a:t>
            </a:r>
            <a:r>
              <a:rPr lang="de-DE" altLang="de-DE" sz="2000" dirty="0">
                <a:latin typeface="Consolas" panose="020B0609020204030204" pitchFamily="49" charset="0"/>
              </a:rPr>
              <a:t>Mitarbeiter *</a:t>
            </a:r>
            <a:r>
              <a:rPr lang="de-DE" altLang="de-DE" sz="2000" dirty="0" err="1">
                <a:latin typeface="Consolas" panose="020B0609020204030204" pitchFamily="49" charset="0"/>
              </a:rPr>
              <a:t>bearbeiter</a:t>
            </a:r>
            <a:r>
              <a:rPr lang="de-DE" altLang="de-DE" sz="2000" dirty="0">
                <a:latin typeface="Consolas" panose="020B0609020204030204" pitchFamily="49" charset="0"/>
              </a:rPr>
              <a:t>;</a:t>
            </a:r>
          </a:p>
          <a:p>
            <a:pPr eaLnBrk="1" hangingPunct="1">
              <a:lnSpc>
                <a:spcPct val="90000"/>
              </a:lnSpc>
              <a:buFontTx/>
              <a:buNone/>
            </a:pPr>
            <a:r>
              <a:rPr lang="de-DE" altLang="de-DE" sz="2000" dirty="0">
                <a:latin typeface="Consolas" panose="020B0609020204030204" pitchFamily="49" charset="0"/>
              </a:rPr>
              <a:t>	Mitarbeiter* Projektaufgabe::</a:t>
            </a:r>
            <a:r>
              <a:rPr lang="de-DE" altLang="de-DE" sz="2000" dirty="0" err="1">
                <a:latin typeface="Consolas" panose="020B0609020204030204" pitchFamily="49" charset="0"/>
              </a:rPr>
              <a:t>getBearbeiter</a:t>
            </a:r>
            <a:r>
              <a:rPr lang="de-DE" altLang="de-DE" sz="2000" dirty="0">
                <a:latin typeface="Consolas" panose="020B0609020204030204" pitchFamily="49" charset="0"/>
              </a:rPr>
              <a:t>(){ </a:t>
            </a:r>
          </a:p>
          <a:p>
            <a:pPr lvl="1" eaLnBrk="1" hangingPunct="1">
              <a:lnSpc>
                <a:spcPct val="9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return</a:t>
            </a:r>
            <a:r>
              <a:rPr lang="de-DE" altLang="de-DE" sz="2000" dirty="0">
                <a:latin typeface="Consolas" panose="020B0609020204030204" pitchFamily="49" charset="0"/>
              </a:rPr>
              <a:t> </a:t>
            </a:r>
            <a:r>
              <a:rPr lang="de-DE" altLang="de-DE" sz="2000" dirty="0" err="1">
                <a:latin typeface="Consolas" panose="020B0609020204030204" pitchFamily="49" charset="0"/>
              </a:rPr>
              <a:t>bearbeiter</a:t>
            </a:r>
            <a:r>
              <a:rPr lang="de-DE" altLang="de-DE" sz="2000" dirty="0">
                <a:latin typeface="Consolas" panose="020B0609020204030204" pitchFamily="49" charset="0"/>
              </a:rPr>
              <a:t>;}</a:t>
            </a:r>
          </a:p>
          <a:p>
            <a:pPr eaLnBrk="1" hangingPunct="1">
              <a:lnSpc>
                <a:spcPct val="90000"/>
              </a:lnSpc>
              <a:buFontTx/>
              <a:buNone/>
            </a:pPr>
            <a:r>
              <a:rPr lang="de-DE" altLang="de-DE" sz="2000" dirty="0"/>
              <a:t>	oder</a:t>
            </a:r>
            <a:r>
              <a:rPr lang="de-DE" altLang="de-DE" sz="2000" dirty="0">
                <a:latin typeface="Consolas" panose="020B0609020204030204" pitchFamily="49" charset="0"/>
              </a:rPr>
              <a:t> Mitarbeiter </a:t>
            </a:r>
            <a:r>
              <a:rPr lang="de-DE" altLang="de-DE" sz="2000" dirty="0" err="1">
                <a:latin typeface="Consolas" panose="020B0609020204030204" pitchFamily="49" charset="0"/>
              </a:rPr>
              <a:t>bearbeiter</a:t>
            </a:r>
            <a:r>
              <a:rPr lang="de-DE" altLang="de-DE" sz="2000" dirty="0">
                <a:latin typeface="Consolas" panose="020B0609020204030204" pitchFamily="49" charset="0"/>
              </a:rPr>
              <a:t>;</a:t>
            </a:r>
          </a:p>
          <a:p>
            <a:pPr eaLnBrk="1" hangingPunct="1">
              <a:lnSpc>
                <a:spcPct val="90000"/>
              </a:lnSpc>
              <a:buFontTx/>
              <a:buNone/>
            </a:pPr>
            <a:r>
              <a:rPr lang="de-DE" altLang="de-DE" sz="2000" dirty="0">
                <a:latin typeface="Consolas" panose="020B0609020204030204" pitchFamily="49" charset="0"/>
              </a:rPr>
              <a:t>	Mitarbeiter&amp; Projektaufgabe::</a:t>
            </a:r>
            <a:r>
              <a:rPr lang="de-DE" altLang="de-DE" sz="2000" dirty="0" err="1">
                <a:latin typeface="Consolas" panose="020B0609020204030204" pitchFamily="49" charset="0"/>
              </a:rPr>
              <a:t>getBearbeiter</a:t>
            </a:r>
            <a:r>
              <a:rPr lang="de-DE" altLang="de-DE" sz="2000" dirty="0">
                <a:latin typeface="Consolas" panose="020B0609020204030204" pitchFamily="49" charset="0"/>
              </a:rPr>
              <a:t>(){ </a:t>
            </a:r>
          </a:p>
          <a:p>
            <a:pPr lvl="1" eaLnBrk="1" hangingPunct="1">
              <a:lnSpc>
                <a:spcPct val="9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return</a:t>
            </a:r>
            <a:r>
              <a:rPr lang="de-DE" altLang="de-DE" sz="2000" dirty="0">
                <a:latin typeface="Consolas" panose="020B0609020204030204" pitchFamily="49" charset="0"/>
              </a:rPr>
              <a:t> </a:t>
            </a:r>
            <a:r>
              <a:rPr lang="de-DE" altLang="de-DE" sz="2000" dirty="0" err="1">
                <a:latin typeface="Consolas" panose="020B0609020204030204" pitchFamily="49" charset="0"/>
              </a:rPr>
              <a:t>bearbeiter</a:t>
            </a:r>
            <a:r>
              <a:rPr lang="de-DE" altLang="de-DE" sz="2000" dirty="0">
                <a:latin typeface="Consolas" panose="020B0609020204030204" pitchFamily="49" charset="0"/>
              </a:rPr>
              <a:t>;}</a:t>
            </a:r>
          </a:p>
          <a:p>
            <a:pPr eaLnBrk="1" hangingPunct="1">
              <a:lnSpc>
                <a:spcPct val="90000"/>
              </a:lnSpc>
            </a:pPr>
            <a:r>
              <a:rPr lang="de-DE" altLang="de-DE" sz="2000" dirty="0"/>
              <a:t>Realisierungsproblem: Projektaufgabe kann Namen des Bearbeiters ändern   </a:t>
            </a:r>
            <a:r>
              <a:rPr lang="de-DE" altLang="de-DE" sz="2000" dirty="0" err="1">
                <a:latin typeface="Consolas" panose="020B0609020204030204" pitchFamily="49" charset="0"/>
              </a:rPr>
              <a:t>bearbeiter</a:t>
            </a:r>
            <a:r>
              <a:rPr lang="de-DE" altLang="de-DE" sz="2000" dirty="0">
                <a:latin typeface="Consolas" panose="020B0609020204030204" pitchFamily="49" charset="0"/>
              </a:rPr>
              <a:t>-&gt;</a:t>
            </a:r>
            <a:r>
              <a:rPr lang="de-DE" altLang="de-DE" sz="2000" dirty="0" err="1">
                <a:latin typeface="Consolas" panose="020B0609020204030204" pitchFamily="49" charset="0"/>
              </a:rPr>
              <a:t>setNachname</a:t>
            </a:r>
            <a:r>
              <a:rPr lang="de-DE" altLang="de-DE" sz="2000" dirty="0">
                <a:latin typeface="Consolas" panose="020B0609020204030204" pitchFamily="49" charset="0"/>
              </a:rPr>
              <a:t>("Meier");</a:t>
            </a:r>
          </a:p>
          <a:p>
            <a:pPr eaLnBrk="1" hangingPunct="1">
              <a:lnSpc>
                <a:spcPct val="90000"/>
              </a:lnSpc>
            </a:pPr>
            <a:r>
              <a:rPr lang="de-DE" altLang="de-DE" sz="2000" dirty="0"/>
              <a:t>Kann als Verstoß gegen Kapselung (Geheimnisprinzip) angesehen werden</a:t>
            </a:r>
          </a:p>
          <a:p>
            <a:pPr eaLnBrk="1" hangingPunct="1">
              <a:lnSpc>
                <a:spcPct val="90000"/>
              </a:lnSpc>
            </a:pPr>
            <a:r>
              <a:rPr lang="de-DE" altLang="de-DE" sz="2000" dirty="0"/>
              <a:t>Designansatz: Klasse erhält Interface, die Methoden enthält, die bestimmte andere Klassen nutzen können</a:t>
            </a:r>
          </a:p>
        </p:txBody>
      </p:sp>
      <p:graphicFrame>
        <p:nvGraphicFramePr>
          <p:cNvPr id="194565" name="Object 4"/>
          <p:cNvGraphicFramePr>
            <a:graphicFrameLocks noChangeAspect="1"/>
          </p:cNvGraphicFramePr>
          <p:nvPr/>
        </p:nvGraphicFramePr>
        <p:xfrm>
          <a:off x="1116013" y="1855788"/>
          <a:ext cx="7416800" cy="709612"/>
        </p:xfrm>
        <a:graphic>
          <a:graphicData uri="http://schemas.openxmlformats.org/presentationml/2006/ole">
            <mc:AlternateContent xmlns:mc="http://schemas.openxmlformats.org/markup-compatibility/2006">
              <mc:Choice xmlns:v="urn:schemas-microsoft-com:vml" Requires="v">
                <p:oleObj spid="_x0000_s194579" name="Photo Editor-Foto" r:id="rId4" imgW="7666667" imgH="733333" progId="MSPhotoEd.3">
                  <p:embed/>
                </p:oleObj>
              </mc:Choice>
              <mc:Fallback>
                <p:oleObj name="Photo Editor-Foto" r:id="rId4" imgW="7666667" imgH="733333" progId="MSPhotoEd.3">
                  <p:embed/>
                  <p:pic>
                    <p:nvPicPr>
                      <p:cNvPr id="0" name="Object 4"/>
                      <p:cNvPicPr>
                        <a:picLocks noChangeAspect="1" noChangeArrowheads="1"/>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1116013" y="1855788"/>
                        <a:ext cx="7416800"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566" name="Text Box 5"/>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6.4</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95587" name="Rectangle 2"/>
          <p:cNvSpPr>
            <a:spLocks noGrp="1" noChangeArrowheads="1"/>
          </p:cNvSpPr>
          <p:nvPr>
            <p:ph type="title"/>
          </p:nvPr>
        </p:nvSpPr>
        <p:spPr/>
        <p:txBody>
          <a:bodyPr/>
          <a:lstStyle/>
          <a:p>
            <a:pPr eaLnBrk="1" hangingPunct="1"/>
            <a:r>
              <a:rPr lang="de-DE" altLang="de-DE"/>
              <a:t>Arten der Zugehörigkeit (Aggregation 2/2)</a:t>
            </a:r>
          </a:p>
        </p:txBody>
      </p:sp>
      <p:sp>
        <p:nvSpPr>
          <p:cNvPr id="195588" name="Rectangle 3"/>
          <p:cNvSpPr>
            <a:spLocks noGrp="1" noChangeArrowheads="1"/>
          </p:cNvSpPr>
          <p:nvPr>
            <p:ph type="body" idx="1"/>
          </p:nvPr>
        </p:nvSpPr>
        <p:spPr>
          <a:xfrm>
            <a:off x="457200" y="981075"/>
            <a:ext cx="8229600" cy="5256213"/>
          </a:xfrm>
        </p:spPr>
        <p:txBody>
          <a:bodyPr/>
          <a:lstStyle/>
          <a:p>
            <a:pPr eaLnBrk="1" hangingPunct="1"/>
            <a:r>
              <a:rPr lang="de-DE" altLang="de-DE" sz="2000"/>
              <a:t>Designansatz: Verhindern unerwünschten Zugriffs durch Interface (generell gute Idee !)</a:t>
            </a:r>
          </a:p>
        </p:txBody>
      </p:sp>
      <p:pic>
        <p:nvPicPr>
          <p:cNvPr id="195589" name="Picture 5"/>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3203575" y="5527675"/>
            <a:ext cx="4506913"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5590" name="Text Box 6"/>
          <p:cNvSpPr txBox="1">
            <a:spLocks noChangeArrowheads="1"/>
          </p:cNvSpPr>
          <p:nvPr/>
        </p:nvSpPr>
        <p:spPr bwMode="auto">
          <a:xfrm>
            <a:off x="755650" y="5583238"/>
            <a:ext cx="25368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Kurzdarstellung</a:t>
            </a:r>
          </a:p>
          <a:p>
            <a:pPr eaLnBrk="1" hangingPunct="1"/>
            <a:r>
              <a:rPr lang="de-DE" altLang="de-DE" sz="2000" b="1"/>
              <a:t>Interfacerealisierer:</a:t>
            </a:r>
          </a:p>
        </p:txBody>
      </p:sp>
      <p:pic>
        <p:nvPicPr>
          <p:cNvPr id="195591" name="Picture 7" descr="Kap06InterfacenutzungZurKapselung"/>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t="5727" b="5727"/>
          <a:stretch>
            <a:fillRect/>
          </a:stretch>
        </p:blipFill>
        <p:spPr bwMode="auto">
          <a:xfrm>
            <a:off x="34925" y="1755775"/>
            <a:ext cx="8640763" cy="352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96611" name="Rectangle 2"/>
          <p:cNvSpPr>
            <a:spLocks noGrp="1" noChangeArrowheads="1"/>
          </p:cNvSpPr>
          <p:nvPr>
            <p:ph type="title"/>
          </p:nvPr>
        </p:nvSpPr>
        <p:spPr/>
        <p:txBody>
          <a:bodyPr/>
          <a:lstStyle/>
          <a:p>
            <a:pPr eaLnBrk="1" hangingPunct="1"/>
            <a:r>
              <a:rPr lang="de-DE" altLang="de-DE"/>
              <a:t>Arten der Zugehörigkeit (Komposition 1/2)</a:t>
            </a:r>
          </a:p>
        </p:txBody>
      </p:sp>
      <p:sp>
        <p:nvSpPr>
          <p:cNvPr id="196612" name="Rectangle 3"/>
          <p:cNvSpPr>
            <a:spLocks noGrp="1" noChangeArrowheads="1"/>
          </p:cNvSpPr>
          <p:nvPr>
            <p:ph type="body" idx="1"/>
          </p:nvPr>
        </p:nvSpPr>
        <p:spPr>
          <a:xfrm>
            <a:off x="457200" y="1125538"/>
            <a:ext cx="8229600" cy="5327650"/>
          </a:xfrm>
        </p:spPr>
        <p:txBody>
          <a:bodyPr/>
          <a:lstStyle/>
          <a:p>
            <a:pPr eaLnBrk="1" hangingPunct="1"/>
            <a:r>
              <a:rPr lang="de-DE" altLang="de-DE" sz="2000" dirty="0"/>
              <a:t>Konkretisierung der Zugehörigkeit: existenzabhängiges Teil, </a:t>
            </a:r>
            <a:r>
              <a:rPr lang="de-DE" altLang="de-DE" sz="2000" dirty="0" err="1"/>
              <a:t>Exemplarvariable</a:t>
            </a:r>
            <a:r>
              <a:rPr lang="de-DE" altLang="de-DE" sz="2000" dirty="0"/>
              <a:t> gehört ausschließlich zum Objekt (Mitarbeiter kann [unrealistisch] nur exakt eine Projektaufgabe bearbeiten; niemand anderes nutzt dieses Objekt)</a:t>
            </a:r>
          </a:p>
          <a:p>
            <a:pPr eaLnBrk="1" hangingPunct="1"/>
            <a:endParaRPr lang="de-DE" altLang="de-DE" sz="2000" dirty="0"/>
          </a:p>
          <a:p>
            <a:pPr eaLnBrk="1" hangingPunct="1"/>
            <a:endParaRPr lang="de-DE" altLang="de-DE" sz="2000" dirty="0"/>
          </a:p>
          <a:p>
            <a:pPr eaLnBrk="1" hangingPunct="1"/>
            <a:endParaRPr lang="de-DE" altLang="de-DE" sz="2000" dirty="0"/>
          </a:p>
          <a:p>
            <a:pPr eaLnBrk="1" hangingPunct="1"/>
            <a:endParaRPr lang="de-DE" altLang="de-DE" sz="2000" dirty="0"/>
          </a:p>
          <a:p>
            <a:pPr eaLnBrk="1" hangingPunct="1"/>
            <a:r>
              <a:rPr lang="de-DE" altLang="de-DE" sz="2000" dirty="0"/>
              <a:t>Realisierung in C++</a:t>
            </a:r>
          </a:p>
          <a:p>
            <a:pPr lvl="1" eaLnBrk="1" hangingPunct="1">
              <a:buFontTx/>
              <a:buNone/>
            </a:pPr>
            <a:r>
              <a:rPr lang="de-DE" altLang="de-DE" sz="2000" dirty="0">
                <a:latin typeface="Consolas" panose="020B0609020204030204" pitchFamily="49" charset="0"/>
              </a:rPr>
              <a:t>Mitarbeiter </a:t>
            </a:r>
            <a:r>
              <a:rPr lang="de-DE" altLang="de-DE" sz="2000" dirty="0" err="1">
                <a:latin typeface="Consolas" panose="020B0609020204030204" pitchFamily="49" charset="0"/>
              </a:rPr>
              <a:t>bearbeiter</a:t>
            </a:r>
            <a:r>
              <a:rPr lang="de-DE" altLang="de-DE" sz="2000" dirty="0">
                <a:latin typeface="Consolas" panose="020B0609020204030204" pitchFamily="49" charset="0"/>
              </a:rPr>
              <a:t>;</a:t>
            </a:r>
          </a:p>
          <a:p>
            <a:pPr lvl="1" eaLnBrk="1" hangingPunct="1">
              <a:buFontTx/>
              <a:buNone/>
            </a:pPr>
            <a:r>
              <a:rPr lang="de-DE" altLang="de-DE" sz="2000" dirty="0">
                <a:latin typeface="Consolas" panose="020B0609020204030204" pitchFamily="49" charset="0"/>
              </a:rPr>
              <a:t>Mitarbeiter Projektaufgabe::</a:t>
            </a:r>
            <a:r>
              <a:rPr lang="de-DE" altLang="de-DE" sz="2000" dirty="0" err="1">
                <a:latin typeface="Consolas" panose="020B0609020204030204" pitchFamily="49" charset="0"/>
              </a:rPr>
              <a:t>getBearbeiter</a:t>
            </a:r>
            <a:r>
              <a:rPr lang="de-DE" altLang="de-DE" sz="2000" dirty="0">
                <a:latin typeface="Consolas" panose="020B0609020204030204" pitchFamily="49" charset="0"/>
              </a:rPr>
              <a:t> (){</a:t>
            </a:r>
          </a:p>
          <a:p>
            <a:pPr lvl="1" eaLnBrk="1" hangingPunct="1">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return</a:t>
            </a:r>
            <a:r>
              <a:rPr lang="de-DE" altLang="de-DE" sz="2000" dirty="0">
                <a:latin typeface="Consolas" panose="020B0609020204030204" pitchFamily="49" charset="0"/>
              </a:rPr>
              <a:t> </a:t>
            </a:r>
            <a:r>
              <a:rPr lang="de-DE" altLang="de-DE" sz="2000" dirty="0" err="1">
                <a:latin typeface="Consolas" panose="020B0609020204030204" pitchFamily="49" charset="0"/>
              </a:rPr>
              <a:t>bearbeiter</a:t>
            </a:r>
            <a:r>
              <a:rPr lang="de-DE" altLang="de-DE" sz="2000" dirty="0">
                <a:latin typeface="Consolas" panose="020B0609020204030204" pitchFamily="49" charset="0"/>
              </a:rPr>
              <a:t>;</a:t>
            </a:r>
          </a:p>
          <a:p>
            <a:pPr lvl="1" eaLnBrk="1" hangingPunct="1">
              <a:buFontTx/>
              <a:buNone/>
            </a:pPr>
            <a:r>
              <a:rPr lang="de-DE" altLang="de-DE" sz="2000" dirty="0">
                <a:latin typeface="Consolas" panose="020B0609020204030204" pitchFamily="49" charset="0"/>
              </a:rPr>
              <a:t>}</a:t>
            </a:r>
          </a:p>
          <a:p>
            <a:pPr eaLnBrk="1" hangingPunct="1"/>
            <a:r>
              <a:rPr lang="de-DE" altLang="de-DE" sz="2000" dirty="0"/>
              <a:t>Bei Rückgabe wird Kopie des Objekts erstellt und zurück gegeben</a:t>
            </a:r>
          </a:p>
          <a:p>
            <a:pPr eaLnBrk="1" hangingPunct="1"/>
            <a:endParaRPr lang="de-DE" altLang="de-DE" sz="2000" dirty="0"/>
          </a:p>
        </p:txBody>
      </p:sp>
      <p:graphicFrame>
        <p:nvGraphicFramePr>
          <p:cNvPr id="196613" name="Object 4"/>
          <p:cNvGraphicFramePr>
            <a:graphicFrameLocks noChangeAspect="1"/>
          </p:cNvGraphicFramePr>
          <p:nvPr/>
        </p:nvGraphicFramePr>
        <p:xfrm>
          <a:off x="425450" y="2720975"/>
          <a:ext cx="8294688" cy="923925"/>
        </p:xfrm>
        <a:graphic>
          <a:graphicData uri="http://schemas.openxmlformats.org/presentationml/2006/ole">
            <mc:AlternateContent xmlns:mc="http://schemas.openxmlformats.org/markup-compatibility/2006">
              <mc:Choice xmlns:v="urn:schemas-microsoft-com:vml" Requires="v">
                <p:oleObj spid="_x0000_s196626" name="Photo Editor-Foto" r:id="rId4" imgW="8295238" imgH="923810" progId="MSPhotoEd.3">
                  <p:embed/>
                </p:oleObj>
              </mc:Choice>
              <mc:Fallback>
                <p:oleObj name="Photo Editor-Foto" r:id="rId4" imgW="8295238" imgH="923810" progId="MSPhotoEd.3">
                  <p:embed/>
                  <p:pic>
                    <p:nvPicPr>
                      <p:cNvPr id="0" name="Object 4"/>
                      <p:cNvPicPr>
                        <a:picLocks noChangeAspect="1" noChangeArrowheads="1"/>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425450" y="2720975"/>
                        <a:ext cx="8294688"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97635" name="Rectangle 2"/>
          <p:cNvSpPr>
            <a:spLocks noGrp="1" noChangeArrowheads="1"/>
          </p:cNvSpPr>
          <p:nvPr>
            <p:ph type="title"/>
          </p:nvPr>
        </p:nvSpPr>
        <p:spPr/>
        <p:txBody>
          <a:bodyPr/>
          <a:lstStyle/>
          <a:p>
            <a:pPr eaLnBrk="1" hangingPunct="1"/>
            <a:r>
              <a:rPr lang="de-DE" altLang="de-DE"/>
              <a:t>Arten der Zugehörigkeit (Komposition 2/2)</a:t>
            </a:r>
          </a:p>
        </p:txBody>
      </p:sp>
      <p:sp>
        <p:nvSpPr>
          <p:cNvPr id="197636" name="Rectangle 3"/>
          <p:cNvSpPr>
            <a:spLocks noGrp="1" noChangeArrowheads="1"/>
          </p:cNvSpPr>
          <p:nvPr>
            <p:ph type="body" idx="1"/>
          </p:nvPr>
        </p:nvSpPr>
        <p:spPr>
          <a:xfrm>
            <a:off x="457200" y="981075"/>
            <a:ext cx="8229600" cy="5256213"/>
          </a:xfrm>
        </p:spPr>
        <p:txBody>
          <a:bodyPr/>
          <a:lstStyle/>
          <a:p>
            <a:pPr eaLnBrk="1" hangingPunct="1">
              <a:lnSpc>
                <a:spcPct val="80000"/>
              </a:lnSpc>
            </a:pPr>
            <a:r>
              <a:rPr lang="de-DE" altLang="de-DE" sz="2000" dirty="0"/>
              <a:t>Java arbeitet nur mit Zeigern (unschöne Ausnahme sind Elementartypen), wie realisiert man</a:t>
            </a:r>
          </a:p>
          <a:p>
            <a:pPr eaLnBrk="1" hangingPunct="1">
              <a:lnSpc>
                <a:spcPct val="80000"/>
              </a:lnSpc>
            </a:pPr>
            <a:endParaRPr lang="de-DE" altLang="de-DE" sz="2000" dirty="0"/>
          </a:p>
          <a:p>
            <a:pPr eaLnBrk="1" hangingPunct="1">
              <a:lnSpc>
                <a:spcPct val="80000"/>
              </a:lnSpc>
            </a:pPr>
            <a:endParaRPr lang="de-DE" altLang="de-DE" sz="2000" dirty="0"/>
          </a:p>
          <a:p>
            <a:pPr eaLnBrk="1" hangingPunct="1">
              <a:lnSpc>
                <a:spcPct val="80000"/>
              </a:lnSpc>
              <a:buFontTx/>
              <a:buNone/>
            </a:pPr>
            <a:r>
              <a:rPr lang="de-DE" altLang="de-DE" sz="2000" dirty="0"/>
              <a:t>	</a:t>
            </a:r>
          </a:p>
          <a:p>
            <a:pPr eaLnBrk="1" hangingPunct="1">
              <a:lnSpc>
                <a:spcPct val="80000"/>
              </a:lnSpc>
              <a:buFontTx/>
              <a:buNone/>
            </a:pPr>
            <a:r>
              <a:rPr lang="de-DE" altLang="de-DE" sz="2000" dirty="0"/>
              <a:t>	</a:t>
            </a:r>
            <a:r>
              <a:rPr lang="de-DE" altLang="de-DE" sz="2000" dirty="0">
                <a:latin typeface="Consolas" panose="020B0609020204030204" pitchFamily="49" charset="0"/>
              </a:rPr>
              <a:t>@</a:t>
            </a:r>
            <a:r>
              <a:rPr lang="de-DE" altLang="de-DE" sz="2000" dirty="0" err="1">
                <a:latin typeface="Consolas" panose="020B0609020204030204" pitchFamily="49" charset="0"/>
              </a:rPr>
              <a:t>Override</a:t>
            </a:r>
            <a:r>
              <a:rPr lang="de-DE" altLang="de-DE" sz="2000" dirty="0">
                <a:latin typeface="Consolas" panose="020B0609020204030204" pitchFamily="49" charset="0"/>
              </a:rPr>
              <a:t>  // in Mitarbeiter.java</a:t>
            </a:r>
          </a:p>
          <a:p>
            <a:pPr eaLnBrk="1" hangingPunct="1">
              <a:lnSpc>
                <a:spcPct val="80000"/>
              </a:lnSpc>
              <a:buFontTx/>
              <a:buNone/>
            </a:pPr>
            <a:r>
              <a:rPr lang="de-DE" altLang="de-DE" sz="2000" dirty="0">
                <a:latin typeface="Consolas" panose="020B0609020204030204" pitchFamily="49" charset="0"/>
              </a:rPr>
              <a:t>	public Mitarbeiter </a:t>
            </a:r>
            <a:r>
              <a:rPr lang="de-DE" altLang="de-DE" sz="2000" dirty="0" err="1">
                <a:latin typeface="Consolas" panose="020B0609020204030204" pitchFamily="49" charset="0"/>
              </a:rPr>
              <a:t>clone</a:t>
            </a:r>
            <a:r>
              <a:rPr lang="de-DE" altLang="de-DE" sz="2000" dirty="0">
                <a:latin typeface="Consolas" panose="020B0609020204030204" pitchFamily="49" charset="0"/>
              </a:rPr>
              <a:t>(){ // echte Kopie</a:t>
            </a:r>
          </a:p>
          <a:p>
            <a:pPr eaLnBrk="1" hangingPunct="1">
              <a:lnSpc>
                <a:spcPct val="80000"/>
              </a:lnSpc>
              <a:buFontTx/>
              <a:buNone/>
            </a:pPr>
            <a:r>
              <a:rPr lang="de-DE" altLang="de-DE" sz="2000" dirty="0">
                <a:latin typeface="Consolas" panose="020B0609020204030204" pitchFamily="49" charset="0"/>
              </a:rPr>
              <a:t>		Mitarbeiter </a:t>
            </a:r>
            <a:r>
              <a:rPr lang="de-DE" altLang="de-DE" sz="2000" dirty="0" err="1">
                <a:latin typeface="Consolas" panose="020B0609020204030204" pitchFamily="49" charset="0"/>
              </a:rPr>
              <a:t>ergebnis</a:t>
            </a:r>
            <a:r>
              <a:rPr lang="de-DE" altLang="de-DE" sz="2000" dirty="0">
                <a:latin typeface="Consolas" panose="020B0609020204030204" pitchFamily="49" charset="0"/>
              </a:rPr>
              <a:t>= </a:t>
            </a:r>
            <a:r>
              <a:rPr lang="de-DE" altLang="de-DE" sz="2000" dirty="0" err="1">
                <a:latin typeface="Consolas" panose="020B0609020204030204" pitchFamily="49" charset="0"/>
              </a:rPr>
              <a:t>new</a:t>
            </a:r>
            <a:r>
              <a:rPr lang="de-DE" altLang="de-DE" sz="2000" dirty="0">
                <a:latin typeface="Consolas" panose="020B0609020204030204" pitchFamily="49" charset="0"/>
              </a:rPr>
              <a:t> Mitarbeiter();</a:t>
            </a:r>
          </a:p>
          <a:p>
            <a:pPr eaLnBrk="1" hangingPunct="1">
              <a:lnSpc>
                <a:spcPct val="8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ergebnis.minr</a:t>
            </a:r>
            <a:r>
              <a:rPr lang="de-DE" altLang="de-DE" sz="2000" dirty="0">
                <a:latin typeface="Consolas" panose="020B0609020204030204" pitchFamily="49" charset="0"/>
              </a:rPr>
              <a:t>=</a:t>
            </a:r>
            <a:r>
              <a:rPr lang="de-DE" altLang="de-DE" sz="2000" dirty="0" err="1">
                <a:latin typeface="Consolas" panose="020B0609020204030204" pitchFamily="49" charset="0"/>
              </a:rPr>
              <a:t>minr</a:t>
            </a:r>
            <a:r>
              <a:rPr lang="de-DE" altLang="de-DE" sz="2000" dirty="0">
                <a:latin typeface="Consolas" panose="020B0609020204030204" pitchFamily="49" charset="0"/>
              </a:rPr>
              <a:t>;</a:t>
            </a:r>
          </a:p>
          <a:p>
            <a:pPr eaLnBrk="1" hangingPunct="1">
              <a:lnSpc>
                <a:spcPct val="8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ergebnis.nachname</a:t>
            </a:r>
            <a:r>
              <a:rPr lang="de-DE" altLang="de-DE" sz="2000" dirty="0">
                <a:latin typeface="Consolas" panose="020B0609020204030204" pitchFamily="49" charset="0"/>
              </a:rPr>
              <a:t>=</a:t>
            </a:r>
            <a:r>
              <a:rPr lang="de-DE" altLang="de-DE" sz="2000" dirty="0" err="1">
                <a:latin typeface="Consolas" panose="020B0609020204030204" pitchFamily="49" charset="0"/>
              </a:rPr>
              <a:t>nachname</a:t>
            </a:r>
            <a:r>
              <a:rPr lang="de-DE" altLang="de-DE" sz="2000" dirty="0">
                <a:latin typeface="Consolas" panose="020B0609020204030204" pitchFamily="49" charset="0"/>
              </a:rPr>
              <a:t>; //Strings sind</a:t>
            </a:r>
          </a:p>
          <a:p>
            <a:pPr eaLnBrk="1" hangingPunct="1">
              <a:lnSpc>
                <a:spcPct val="8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ergebnis.vorname</a:t>
            </a:r>
            <a:r>
              <a:rPr lang="de-DE" altLang="de-DE" sz="2000" dirty="0">
                <a:latin typeface="Consolas" panose="020B0609020204030204" pitchFamily="49" charset="0"/>
              </a:rPr>
              <a:t>=</a:t>
            </a:r>
            <a:r>
              <a:rPr lang="de-DE" altLang="de-DE" sz="2000" dirty="0" err="1">
                <a:latin typeface="Consolas" panose="020B0609020204030204" pitchFamily="49" charset="0"/>
              </a:rPr>
              <a:t>vorname</a:t>
            </a:r>
            <a:r>
              <a:rPr lang="de-DE" altLang="de-DE" sz="2000" dirty="0">
                <a:latin typeface="Consolas" panose="020B0609020204030204" pitchFamily="49" charset="0"/>
              </a:rPr>
              <a:t>;   //Konstanten</a:t>
            </a:r>
          </a:p>
          <a:p>
            <a:pPr eaLnBrk="1" hangingPunct="1">
              <a:lnSpc>
                <a:spcPct val="8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return</a:t>
            </a:r>
            <a:r>
              <a:rPr lang="de-DE" altLang="de-DE" sz="2000" dirty="0">
                <a:latin typeface="Consolas" panose="020B0609020204030204" pitchFamily="49" charset="0"/>
              </a:rPr>
              <a:t> </a:t>
            </a:r>
            <a:r>
              <a:rPr lang="de-DE" altLang="de-DE" sz="2000" dirty="0" err="1">
                <a:latin typeface="Consolas" panose="020B0609020204030204" pitchFamily="49" charset="0"/>
              </a:rPr>
              <a:t>ergebnis</a:t>
            </a:r>
            <a:r>
              <a:rPr lang="de-DE" altLang="de-DE" sz="2000" dirty="0">
                <a:latin typeface="Consolas" panose="020B0609020204030204" pitchFamily="49" charset="0"/>
              </a:rPr>
              <a:t>;</a:t>
            </a:r>
          </a:p>
          <a:p>
            <a:pPr eaLnBrk="1" hangingPunct="1">
              <a:lnSpc>
                <a:spcPct val="40000"/>
              </a:lnSpc>
              <a:buFontTx/>
              <a:buNone/>
            </a:pPr>
            <a:r>
              <a:rPr lang="de-DE" altLang="de-DE" sz="2000" dirty="0">
                <a:latin typeface="Consolas" panose="020B0609020204030204" pitchFamily="49" charset="0"/>
              </a:rPr>
              <a:t>	}</a:t>
            </a:r>
          </a:p>
          <a:p>
            <a:pPr eaLnBrk="1" hangingPunct="1">
              <a:lnSpc>
                <a:spcPct val="80000"/>
              </a:lnSpc>
              <a:buFontTx/>
              <a:buNone/>
            </a:pPr>
            <a:r>
              <a:rPr lang="de-DE" altLang="de-DE" sz="800" dirty="0">
                <a:latin typeface="Consolas" panose="020B0609020204030204" pitchFamily="49" charset="0"/>
              </a:rPr>
              <a:t>	</a:t>
            </a:r>
          </a:p>
          <a:p>
            <a:pPr lvl="1" eaLnBrk="1" hangingPunct="1">
              <a:lnSpc>
                <a:spcPct val="80000"/>
              </a:lnSpc>
              <a:buFontTx/>
              <a:buNone/>
            </a:pPr>
            <a:r>
              <a:rPr lang="de-DE" altLang="de-DE" sz="2000" dirty="0">
                <a:latin typeface="Consolas" panose="020B0609020204030204" pitchFamily="49" charset="0"/>
              </a:rPr>
              <a:t>// in Projektaufgabe</a:t>
            </a:r>
          </a:p>
          <a:p>
            <a:pPr eaLnBrk="1" hangingPunct="1">
              <a:lnSpc>
                <a:spcPct val="80000"/>
              </a:lnSpc>
              <a:buFontTx/>
              <a:buNone/>
            </a:pPr>
            <a:r>
              <a:rPr lang="de-DE" altLang="de-DE" sz="2000" dirty="0">
                <a:latin typeface="Consolas" panose="020B0609020204030204" pitchFamily="49" charset="0"/>
              </a:rPr>
              <a:t>	public Mitarbeiter </a:t>
            </a:r>
            <a:r>
              <a:rPr lang="de-DE" altLang="de-DE" sz="2000" dirty="0" err="1">
                <a:latin typeface="Consolas" panose="020B0609020204030204" pitchFamily="49" charset="0"/>
              </a:rPr>
              <a:t>getBearbeiter</a:t>
            </a:r>
            <a:r>
              <a:rPr lang="de-DE" altLang="de-DE" sz="2000" dirty="0">
                <a:latin typeface="Consolas" panose="020B0609020204030204" pitchFamily="49" charset="0"/>
              </a:rPr>
              <a:t>() {</a:t>
            </a:r>
          </a:p>
          <a:p>
            <a:pPr eaLnBrk="1" hangingPunct="1">
              <a:lnSpc>
                <a:spcPct val="8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return</a:t>
            </a:r>
            <a:r>
              <a:rPr lang="de-DE" altLang="de-DE" sz="2000" dirty="0">
                <a:latin typeface="Consolas" panose="020B0609020204030204" pitchFamily="49" charset="0"/>
              </a:rPr>
              <a:t> </a:t>
            </a:r>
            <a:r>
              <a:rPr lang="de-DE" altLang="de-DE" sz="2000" dirty="0" err="1">
                <a:latin typeface="Consolas" panose="020B0609020204030204" pitchFamily="49" charset="0"/>
              </a:rPr>
              <a:t>bearbeiter.clone</a:t>
            </a:r>
            <a:r>
              <a:rPr lang="de-DE" altLang="de-DE" sz="2000" dirty="0">
                <a:latin typeface="Consolas" panose="020B0609020204030204" pitchFamily="49" charset="0"/>
              </a:rPr>
              <a:t>();</a:t>
            </a:r>
          </a:p>
          <a:p>
            <a:pPr eaLnBrk="1" hangingPunct="1">
              <a:lnSpc>
                <a:spcPct val="40000"/>
              </a:lnSpc>
              <a:buFontTx/>
              <a:buNone/>
            </a:pPr>
            <a:r>
              <a:rPr lang="de-DE" altLang="de-DE" sz="2000" dirty="0">
                <a:latin typeface="Consolas" panose="020B0609020204030204" pitchFamily="49" charset="0"/>
              </a:rPr>
              <a:t>	}</a:t>
            </a:r>
          </a:p>
          <a:p>
            <a:pPr eaLnBrk="1" hangingPunct="1">
              <a:lnSpc>
                <a:spcPct val="80000"/>
              </a:lnSpc>
            </a:pPr>
            <a:r>
              <a:rPr lang="de-DE" altLang="de-DE" sz="2000" dirty="0"/>
              <a:t>Variante: bei Realisierung überall doll aufpassen</a:t>
            </a:r>
          </a:p>
          <a:p>
            <a:pPr eaLnBrk="1" hangingPunct="1">
              <a:lnSpc>
                <a:spcPct val="80000"/>
              </a:lnSpc>
            </a:pPr>
            <a:endParaRPr lang="de-DE" altLang="de-DE" sz="2000" dirty="0"/>
          </a:p>
        </p:txBody>
      </p:sp>
      <p:graphicFrame>
        <p:nvGraphicFramePr>
          <p:cNvPr id="197637" name="Object 4"/>
          <p:cNvGraphicFramePr>
            <a:graphicFrameLocks noChangeAspect="1"/>
          </p:cNvGraphicFramePr>
          <p:nvPr/>
        </p:nvGraphicFramePr>
        <p:xfrm>
          <a:off x="425450" y="1568450"/>
          <a:ext cx="8294688" cy="923925"/>
        </p:xfrm>
        <a:graphic>
          <a:graphicData uri="http://schemas.openxmlformats.org/presentationml/2006/ole">
            <mc:AlternateContent xmlns:mc="http://schemas.openxmlformats.org/markup-compatibility/2006">
              <mc:Choice xmlns:v="urn:schemas-microsoft-com:vml" Requires="v">
                <p:oleObj spid="_x0000_s197650" name="Photo Editor-Foto" r:id="rId4" imgW="8295238" imgH="923810" progId="MSPhotoEd.3">
                  <p:embed/>
                </p:oleObj>
              </mc:Choice>
              <mc:Fallback>
                <p:oleObj name="Photo Editor-Foto" r:id="rId4" imgW="8295238" imgH="923810"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450" y="1568450"/>
                        <a:ext cx="8294688"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98659" name="Rectangle 2"/>
          <p:cNvSpPr>
            <a:spLocks noGrp="1" noChangeArrowheads="1"/>
          </p:cNvSpPr>
          <p:nvPr>
            <p:ph type="title"/>
          </p:nvPr>
        </p:nvSpPr>
        <p:spPr/>
        <p:txBody>
          <a:bodyPr/>
          <a:lstStyle/>
          <a:p>
            <a:pPr eaLnBrk="1" hangingPunct="1"/>
            <a:r>
              <a:rPr lang="de-DE" altLang="de-DE"/>
              <a:t>Kurzzeitige Klassennutzungen</a:t>
            </a:r>
          </a:p>
        </p:txBody>
      </p:sp>
      <p:sp>
        <p:nvSpPr>
          <p:cNvPr id="198660" name="Rectangle 3"/>
          <p:cNvSpPr>
            <a:spLocks noGrp="1" noChangeArrowheads="1"/>
          </p:cNvSpPr>
          <p:nvPr>
            <p:ph type="body" idx="1"/>
          </p:nvPr>
        </p:nvSpPr>
        <p:spPr>
          <a:xfrm>
            <a:off x="457200" y="982663"/>
            <a:ext cx="8435975" cy="5399087"/>
          </a:xfrm>
        </p:spPr>
        <p:txBody>
          <a:bodyPr/>
          <a:lstStyle/>
          <a:p>
            <a:pPr eaLnBrk="1" hangingPunct="1">
              <a:lnSpc>
                <a:spcPct val="80000"/>
              </a:lnSpc>
            </a:pPr>
            <a:r>
              <a:rPr lang="de-DE" altLang="de-DE" sz="2000" dirty="0"/>
              <a:t>Klassen nutzen andere Klassen nicht nur für Exemplar- (und Klassen-) Variablen</a:t>
            </a:r>
          </a:p>
          <a:p>
            <a:pPr eaLnBrk="1" hangingPunct="1">
              <a:lnSpc>
                <a:spcPct val="80000"/>
              </a:lnSpc>
            </a:pPr>
            <a:r>
              <a:rPr lang="de-DE" altLang="de-DE" sz="2000" dirty="0"/>
              <a:t>Klassen erzeugen Objekte anderer Klassen lokal in Methoden, um diese weiter zu reichen</a:t>
            </a:r>
          </a:p>
          <a:p>
            <a:pPr lvl="1" eaLnBrk="1" hangingPunct="1">
              <a:lnSpc>
                <a:spcPct val="70000"/>
              </a:lnSpc>
              <a:buFontTx/>
              <a:buNone/>
            </a:pPr>
            <a:r>
              <a:rPr lang="de-DE" altLang="de-DE" sz="2000" dirty="0">
                <a:latin typeface="Consolas" panose="020B0609020204030204" pitchFamily="49" charset="0"/>
              </a:rPr>
              <a:t>public </a:t>
            </a:r>
            <a:r>
              <a:rPr lang="de-DE" altLang="de-DE" sz="2000" dirty="0" err="1">
                <a:latin typeface="Consolas" panose="020B0609020204030204" pitchFamily="49" charset="0"/>
              </a:rPr>
              <a:t>class</a:t>
            </a:r>
            <a:r>
              <a:rPr lang="de-DE" altLang="de-DE" sz="2000" dirty="0">
                <a:latin typeface="Consolas" panose="020B0609020204030204" pitchFamily="49" charset="0"/>
              </a:rPr>
              <a:t> Projektverwaltung {</a:t>
            </a:r>
          </a:p>
          <a:p>
            <a:pPr lvl="1" eaLnBrk="1" hangingPunct="1">
              <a:lnSpc>
                <a:spcPct val="70000"/>
              </a:lnSpc>
              <a:buFontTx/>
              <a:buNone/>
            </a:pPr>
            <a:r>
              <a:rPr lang="de-DE" altLang="de-DE" sz="2000" dirty="0">
                <a:latin typeface="Consolas" panose="020B0609020204030204" pitchFamily="49" charset="0"/>
              </a:rPr>
              <a:t>	private Projekt </a:t>
            </a:r>
            <a:r>
              <a:rPr lang="de-DE" altLang="de-DE" sz="2000" dirty="0" err="1">
                <a:latin typeface="Consolas" panose="020B0609020204030204" pitchFamily="49" charset="0"/>
              </a:rPr>
              <a:t>selektiertesProjekt</a:t>
            </a:r>
            <a:r>
              <a:rPr lang="de-DE" altLang="de-DE" sz="2000" dirty="0">
                <a:latin typeface="Consolas" panose="020B0609020204030204" pitchFamily="49" charset="0"/>
              </a:rPr>
              <a:t>;</a:t>
            </a:r>
          </a:p>
          <a:p>
            <a:pPr lvl="1" eaLnBrk="1" hangingPunct="1">
              <a:lnSpc>
                <a:spcPct val="70000"/>
              </a:lnSpc>
              <a:buFontTx/>
              <a:buNone/>
            </a:pPr>
            <a:r>
              <a:rPr lang="de-DE" altLang="de-DE" sz="2000" dirty="0">
                <a:latin typeface="Consolas" panose="020B0609020204030204" pitchFamily="49" charset="0"/>
              </a:rPr>
              <a:t>	public void </a:t>
            </a:r>
            <a:r>
              <a:rPr lang="de-DE" altLang="de-DE" sz="2000" dirty="0" err="1">
                <a:latin typeface="Consolas" panose="020B0609020204030204" pitchFamily="49" charset="0"/>
              </a:rPr>
              <a:t>projektaufgabeErgaenzen</a:t>
            </a:r>
            <a:r>
              <a:rPr lang="de-DE" altLang="de-DE" sz="2000" dirty="0">
                <a:latin typeface="Consolas" panose="020B0609020204030204" pitchFamily="49" charset="0"/>
              </a:rPr>
              <a:t>(String </a:t>
            </a:r>
            <a:r>
              <a:rPr lang="de-DE" altLang="de-DE" sz="2000" dirty="0" err="1">
                <a:latin typeface="Consolas" panose="020B0609020204030204" pitchFamily="49" charset="0"/>
              </a:rPr>
              <a:t>name</a:t>
            </a:r>
            <a:r>
              <a:rPr lang="de-DE" altLang="de-DE" sz="2000" dirty="0">
                <a:latin typeface="Consolas" panose="020B0609020204030204" pitchFamily="49" charset="0"/>
              </a:rPr>
              <a:t>){</a:t>
            </a:r>
          </a:p>
          <a:p>
            <a:pPr lvl="1" eaLnBrk="1" hangingPunct="1">
              <a:lnSpc>
                <a:spcPct val="70000"/>
              </a:lnSpc>
              <a:buFontTx/>
              <a:buNone/>
            </a:pPr>
            <a:r>
              <a:rPr lang="de-DE" altLang="de-DE" sz="2000" dirty="0">
                <a:latin typeface="Consolas" panose="020B0609020204030204" pitchFamily="49" charset="0"/>
              </a:rPr>
              <a:t>		Projektaufgabe </a:t>
            </a:r>
            <a:r>
              <a:rPr lang="de-DE" altLang="de-DE" sz="2000" dirty="0" err="1">
                <a:latin typeface="Consolas" panose="020B0609020204030204" pitchFamily="49" charset="0"/>
              </a:rPr>
              <a:t>pa</a:t>
            </a:r>
            <a:r>
              <a:rPr lang="de-DE" altLang="de-DE" sz="2000" dirty="0">
                <a:latin typeface="Consolas" panose="020B0609020204030204" pitchFamily="49" charset="0"/>
              </a:rPr>
              <a:t>= </a:t>
            </a:r>
            <a:r>
              <a:rPr lang="de-DE" altLang="de-DE" sz="2000" dirty="0" err="1">
                <a:latin typeface="Consolas" panose="020B0609020204030204" pitchFamily="49" charset="0"/>
              </a:rPr>
              <a:t>new</a:t>
            </a:r>
            <a:r>
              <a:rPr lang="de-DE" altLang="de-DE" sz="2000" dirty="0">
                <a:latin typeface="Consolas" panose="020B0609020204030204" pitchFamily="49" charset="0"/>
              </a:rPr>
              <a:t> Projektaufgabe(</a:t>
            </a:r>
            <a:r>
              <a:rPr lang="de-DE" altLang="de-DE" sz="2000" dirty="0" err="1">
                <a:latin typeface="Consolas" panose="020B0609020204030204" pitchFamily="49" charset="0"/>
              </a:rPr>
              <a:t>name</a:t>
            </a:r>
            <a:r>
              <a:rPr lang="de-DE" altLang="de-DE" sz="2000" dirty="0">
                <a:latin typeface="Consolas" panose="020B0609020204030204" pitchFamily="49" charset="0"/>
              </a:rPr>
              <a:t>);</a:t>
            </a:r>
          </a:p>
          <a:p>
            <a:pPr lvl="1" eaLnBrk="1" hangingPunct="1">
              <a:lnSpc>
                <a:spcPct val="7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selektiertesProjekt.aufgabeHinzufuegen</a:t>
            </a:r>
            <a:r>
              <a:rPr lang="de-DE" altLang="de-DE" sz="2000" dirty="0">
                <a:latin typeface="Consolas" panose="020B0609020204030204" pitchFamily="49" charset="0"/>
              </a:rPr>
              <a:t>(</a:t>
            </a:r>
            <a:r>
              <a:rPr lang="de-DE" altLang="de-DE" sz="2000" dirty="0" err="1">
                <a:latin typeface="Consolas" panose="020B0609020204030204" pitchFamily="49" charset="0"/>
              </a:rPr>
              <a:t>pa</a:t>
            </a:r>
            <a:r>
              <a:rPr lang="de-DE" altLang="de-DE" sz="2000" dirty="0">
                <a:latin typeface="Consolas" panose="020B0609020204030204" pitchFamily="49" charset="0"/>
              </a:rPr>
              <a:t>);</a:t>
            </a:r>
          </a:p>
          <a:p>
            <a:pPr lvl="1" eaLnBrk="1" hangingPunct="1">
              <a:lnSpc>
                <a:spcPct val="70000"/>
              </a:lnSpc>
              <a:buFontTx/>
              <a:buNone/>
            </a:pPr>
            <a:r>
              <a:rPr lang="de-DE" altLang="de-DE" sz="2000" dirty="0">
                <a:latin typeface="Consolas" panose="020B0609020204030204" pitchFamily="49" charset="0"/>
              </a:rPr>
              <a:t>	}</a:t>
            </a:r>
          </a:p>
          <a:p>
            <a:pPr eaLnBrk="1" hangingPunct="1">
              <a:lnSpc>
                <a:spcPct val="80000"/>
              </a:lnSpc>
            </a:pPr>
            <a:r>
              <a:rPr lang="de-DE" altLang="de-DE" sz="2000" dirty="0"/>
              <a:t>Klassen nutzen Klassenmethoden anderer Klassen</a:t>
            </a:r>
          </a:p>
          <a:p>
            <a:pPr eaLnBrk="1" hangingPunct="1">
              <a:lnSpc>
                <a:spcPct val="80000"/>
              </a:lnSpc>
            </a:pPr>
            <a:r>
              <a:rPr lang="de-DE" altLang="de-DE" sz="2000" dirty="0"/>
              <a:t>In der UML gibt es hierfür den „Nutzt“-Pfeil </a:t>
            </a:r>
          </a:p>
          <a:p>
            <a:pPr eaLnBrk="1" hangingPunct="1">
              <a:lnSpc>
                <a:spcPct val="80000"/>
              </a:lnSpc>
            </a:pPr>
            <a:r>
              <a:rPr lang="de-DE" altLang="de-DE" sz="2000" dirty="0"/>
              <a:t>(</a:t>
            </a:r>
            <a:r>
              <a:rPr lang="de-DE" altLang="de-DE" sz="2000" dirty="0" err="1"/>
              <a:t>Omondo</a:t>
            </a:r>
            <a:r>
              <a:rPr lang="de-DE" altLang="de-DE" sz="2000" dirty="0"/>
              <a:t>: &lt;&lt;</a:t>
            </a:r>
            <a:r>
              <a:rPr lang="de-DE" altLang="de-DE" sz="2000" dirty="0" err="1"/>
              <a:t>include</a:t>
            </a:r>
            <a:r>
              <a:rPr lang="de-DE" altLang="de-DE" sz="2000" dirty="0"/>
              <a:t>&gt;&gt;)</a:t>
            </a:r>
          </a:p>
          <a:p>
            <a:pPr eaLnBrk="1" hangingPunct="1">
              <a:lnSpc>
                <a:spcPct val="80000"/>
              </a:lnSpc>
            </a:pPr>
            <a:endParaRPr lang="de-DE" altLang="de-DE" sz="2000" dirty="0"/>
          </a:p>
          <a:p>
            <a:pPr eaLnBrk="1" hangingPunct="1">
              <a:lnSpc>
                <a:spcPct val="80000"/>
              </a:lnSpc>
            </a:pPr>
            <a:endParaRPr lang="de-DE" altLang="de-DE" sz="3600" dirty="0"/>
          </a:p>
          <a:p>
            <a:pPr eaLnBrk="1" hangingPunct="1">
              <a:lnSpc>
                <a:spcPct val="80000"/>
              </a:lnSpc>
            </a:pPr>
            <a:r>
              <a:rPr lang="de-DE" altLang="de-DE" sz="2000" dirty="0"/>
              <a:t>Wenn zu viele Pfeile im Diagramm, dann mehrere Diagramme mit gleichen Klassen zu unterschiedlichen Themen</a:t>
            </a:r>
          </a:p>
          <a:p>
            <a:pPr eaLnBrk="1" hangingPunct="1">
              <a:lnSpc>
                <a:spcPct val="80000"/>
              </a:lnSpc>
            </a:pPr>
            <a:r>
              <a:rPr lang="de-DE" altLang="de-DE" sz="2000" dirty="0"/>
              <a:t>UML-Werkzeuge unterstützen Analyse von Abhängigkeiten</a:t>
            </a:r>
          </a:p>
        </p:txBody>
      </p:sp>
      <p:pic>
        <p:nvPicPr>
          <p:cNvPr id="198661" name="Picture 4"/>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1619250" y="4775200"/>
            <a:ext cx="6192838" cy="59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99683" name="Rectangle 2"/>
          <p:cNvSpPr>
            <a:spLocks noGrp="1" noChangeArrowheads="1"/>
          </p:cNvSpPr>
          <p:nvPr>
            <p:ph type="title"/>
          </p:nvPr>
        </p:nvSpPr>
        <p:spPr/>
        <p:txBody>
          <a:bodyPr/>
          <a:lstStyle/>
          <a:p>
            <a:pPr eaLnBrk="1" hangingPunct="1"/>
            <a:r>
              <a:rPr lang="de-DE" altLang="de-DE"/>
              <a:t>Erstellen einer Softwarearchitektur</a:t>
            </a:r>
          </a:p>
        </p:txBody>
      </p:sp>
      <p:sp>
        <p:nvSpPr>
          <p:cNvPr id="199684" name="Rectangle 3"/>
          <p:cNvSpPr>
            <a:spLocks noGrp="1" noChangeArrowheads="1"/>
          </p:cNvSpPr>
          <p:nvPr>
            <p:ph type="body" idx="1"/>
          </p:nvPr>
        </p:nvSpPr>
        <p:spPr>
          <a:xfrm>
            <a:off x="468313" y="1412875"/>
            <a:ext cx="8229600" cy="4679950"/>
          </a:xfrm>
        </p:spPr>
        <p:txBody>
          <a:bodyPr/>
          <a:lstStyle/>
          <a:p>
            <a:pPr eaLnBrk="1" hangingPunct="1"/>
            <a:r>
              <a:rPr lang="de-DE" altLang="de-DE" sz="2000"/>
              <a:t>Ziel des Design ist ein Modell, welches das Analysemodell vollständig unter Berücksichtigung implementierungsspezifischer Randbedingungen umsetzt</a:t>
            </a:r>
          </a:p>
          <a:p>
            <a:pPr eaLnBrk="1" hangingPunct="1"/>
            <a:r>
              <a:rPr lang="de-DE" altLang="de-DE" sz="2000"/>
              <a:t>allgemeine Randbedingungen: Es gibt ingenieurmäßige Erfahrungen zum gutem Aufbau eines Klassensystems; dieses wird auch SW-Architektur genannt </a:t>
            </a:r>
          </a:p>
          <a:p>
            <a:pPr eaLnBrk="1" hangingPunct="1"/>
            <a:r>
              <a:rPr lang="de-DE" altLang="de-DE" sz="2000"/>
              <a:t>Ziele für die Architektur</a:t>
            </a:r>
          </a:p>
          <a:p>
            <a:pPr lvl="1" eaLnBrk="1" hangingPunct="1"/>
            <a:r>
              <a:rPr lang="de-DE" altLang="de-DE" sz="2000"/>
              <a:t>Performance</a:t>
            </a:r>
          </a:p>
          <a:p>
            <a:pPr lvl="1" eaLnBrk="1" hangingPunct="1"/>
            <a:r>
              <a:rPr lang="de-DE" altLang="de-DE" sz="2000"/>
              <a:t>Wartbarkeit</a:t>
            </a:r>
          </a:p>
          <a:p>
            <a:pPr lvl="1" eaLnBrk="1" hangingPunct="1"/>
            <a:r>
              <a:rPr lang="de-DE" altLang="de-DE" sz="2000"/>
              <a:t>Erweiterbarkeit</a:t>
            </a:r>
          </a:p>
          <a:p>
            <a:pPr lvl="1" eaLnBrk="1" hangingPunct="1"/>
            <a:r>
              <a:rPr lang="de-DE" altLang="de-DE" sz="2000"/>
              <a:t>Verständlichkeit</a:t>
            </a:r>
          </a:p>
          <a:p>
            <a:pPr lvl="1" eaLnBrk="1" hangingPunct="1"/>
            <a:r>
              <a:rPr lang="de-DE" altLang="de-DE" sz="2000"/>
              <a:t>schnell realisierbar</a:t>
            </a:r>
          </a:p>
          <a:p>
            <a:pPr lvl="1" eaLnBrk="1" hangingPunct="1"/>
            <a:r>
              <a:rPr lang="de-DE" altLang="de-DE" sz="2000"/>
              <a:t>Minimierung von Risiken</a:t>
            </a:r>
          </a:p>
        </p:txBody>
      </p:sp>
      <p:sp>
        <p:nvSpPr>
          <p:cNvPr id="199685"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6.5</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00707" name="Rectangle 2"/>
          <p:cNvSpPr>
            <a:spLocks noGrp="1" noChangeArrowheads="1"/>
          </p:cNvSpPr>
          <p:nvPr>
            <p:ph type="title"/>
          </p:nvPr>
        </p:nvSpPr>
        <p:spPr/>
        <p:txBody>
          <a:bodyPr/>
          <a:lstStyle/>
          <a:p>
            <a:pPr eaLnBrk="1" hangingPunct="1"/>
            <a:r>
              <a:rPr lang="de-DE" altLang="de-DE"/>
              <a:t>Systematische Entwicklung komplexer Systeme</a:t>
            </a:r>
          </a:p>
        </p:txBody>
      </p:sp>
      <p:sp>
        <p:nvSpPr>
          <p:cNvPr id="200708" name="Rectangle 3"/>
          <p:cNvSpPr>
            <a:spLocks noGrp="1" noChangeArrowheads="1"/>
          </p:cNvSpPr>
          <p:nvPr>
            <p:ph type="body" idx="1"/>
          </p:nvPr>
        </p:nvSpPr>
        <p:spPr/>
        <p:txBody>
          <a:bodyPr/>
          <a:lstStyle/>
          <a:p>
            <a:pPr eaLnBrk="1" hangingPunct="1"/>
            <a:r>
              <a:rPr lang="de-DE" altLang="de-DE" sz="2000"/>
              <a:t>Für große Systeme entstehen viele Klassen; bei guten Entwurf: </a:t>
            </a:r>
          </a:p>
          <a:p>
            <a:pPr eaLnBrk="1" hangingPunct="1"/>
            <a:r>
              <a:rPr lang="de-DE" altLang="de-DE" sz="2000"/>
              <a:t>Klassen die eng zusammenhängen (gemeinsame Aufgabengebiete)  </a:t>
            </a:r>
          </a:p>
          <a:p>
            <a:pPr eaLnBrk="1" hangingPunct="1"/>
            <a:r>
              <a:rPr lang="de-DE" altLang="de-DE" sz="2000"/>
              <a:t>Klassen, die nicht oder nur schwach zusammenhängen (Verknüpfung von Aufgabengebieten)</a:t>
            </a:r>
          </a:p>
          <a:p>
            <a:pPr eaLnBrk="1" hangingPunct="1"/>
            <a:r>
              <a:rPr lang="de-DE" altLang="de-DE" sz="2000"/>
              <a:t>Strukturierung durch SW-Pakete; Pakete können wieder Pakete enthalten</a:t>
            </a:r>
          </a:p>
          <a:p>
            <a:pPr eaLnBrk="1" hangingPunct="1"/>
            <a:endParaRPr lang="de-DE" altLang="de-DE" sz="2000"/>
          </a:p>
        </p:txBody>
      </p:sp>
      <p:graphicFrame>
        <p:nvGraphicFramePr>
          <p:cNvPr id="200709" name="Object 4"/>
          <p:cNvGraphicFramePr>
            <a:graphicFrameLocks noChangeAspect="1"/>
          </p:cNvGraphicFramePr>
          <p:nvPr/>
        </p:nvGraphicFramePr>
        <p:xfrm>
          <a:off x="2339975" y="3429000"/>
          <a:ext cx="6096000" cy="2814638"/>
        </p:xfrm>
        <a:graphic>
          <a:graphicData uri="http://schemas.openxmlformats.org/presentationml/2006/ole">
            <mc:AlternateContent xmlns:mc="http://schemas.openxmlformats.org/markup-compatibility/2006">
              <mc:Choice xmlns:v="urn:schemas-microsoft-com:vml" Requires="v">
                <p:oleObj spid="_x0000_s200722" name="Photo Editor-Foto" r:id="rId4" imgW="9838095" imgH="4544059" progId="MSPhotoEd.3">
                  <p:embed/>
                </p:oleObj>
              </mc:Choice>
              <mc:Fallback>
                <p:oleObj name="Photo Editor-Foto" r:id="rId4" imgW="9838095" imgH="4544059"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975" y="3429000"/>
                        <a:ext cx="6096000" cy="281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075" name="Rectangle 2"/>
          <p:cNvSpPr>
            <a:spLocks noGrp="1" noChangeArrowheads="1"/>
          </p:cNvSpPr>
          <p:nvPr>
            <p:ph type="title"/>
          </p:nvPr>
        </p:nvSpPr>
        <p:spPr/>
        <p:txBody>
          <a:bodyPr/>
          <a:lstStyle/>
          <a:p>
            <a:pPr eaLnBrk="1" hangingPunct="1"/>
            <a:r>
              <a:rPr lang="de-DE" altLang="de-DE"/>
              <a:t>Inhaltsverzeichnis</a:t>
            </a:r>
          </a:p>
        </p:txBody>
      </p:sp>
      <p:sp>
        <p:nvSpPr>
          <p:cNvPr id="3076" name="Rectangle 4">
            <a:hlinkClick r:id="rId3" action="ppaction://hlinksldjump"/>
          </p:cNvPr>
          <p:cNvSpPr>
            <a:spLocks noChangeArrowheads="1"/>
          </p:cNvSpPr>
          <p:nvPr/>
        </p:nvSpPr>
        <p:spPr bwMode="auto">
          <a:xfrm>
            <a:off x="755650" y="1196975"/>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77" name="Rectangle 5">
            <a:hlinkClick r:id="rId4" action="ppaction://hlinksldjump"/>
          </p:cNvPr>
          <p:cNvSpPr>
            <a:spLocks noChangeArrowheads="1"/>
          </p:cNvSpPr>
          <p:nvPr/>
        </p:nvSpPr>
        <p:spPr bwMode="auto">
          <a:xfrm>
            <a:off x="755650" y="1628775"/>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78" name="Rectangle 6">
            <a:hlinkClick r:id="rId5" action="ppaction://hlinksldjump"/>
          </p:cNvPr>
          <p:cNvSpPr>
            <a:spLocks noChangeArrowheads="1"/>
          </p:cNvSpPr>
          <p:nvPr/>
        </p:nvSpPr>
        <p:spPr bwMode="auto">
          <a:xfrm>
            <a:off x="755650" y="2017713"/>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79" name="Rectangle 8">
            <a:hlinkClick r:id="rId6" action="ppaction://hlinksldjump"/>
          </p:cNvPr>
          <p:cNvSpPr>
            <a:spLocks noChangeArrowheads="1"/>
          </p:cNvSpPr>
          <p:nvPr/>
        </p:nvSpPr>
        <p:spPr bwMode="auto">
          <a:xfrm>
            <a:off x="755650" y="2432050"/>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80" name="Rectangle 10">
            <a:hlinkClick r:id="rId7" action="ppaction://hlinksldjump"/>
          </p:cNvPr>
          <p:cNvSpPr>
            <a:spLocks noChangeArrowheads="1"/>
          </p:cNvSpPr>
          <p:nvPr/>
        </p:nvSpPr>
        <p:spPr bwMode="auto">
          <a:xfrm>
            <a:off x="755650" y="2809875"/>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81" name="Rectangle 11">
            <a:hlinkClick r:id="rId8" action="ppaction://hlinksldjump"/>
          </p:cNvPr>
          <p:cNvSpPr>
            <a:spLocks noChangeArrowheads="1"/>
          </p:cNvSpPr>
          <p:nvPr/>
        </p:nvSpPr>
        <p:spPr bwMode="auto">
          <a:xfrm>
            <a:off x="755650" y="4437063"/>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82" name="Rectangle 13">
            <a:hlinkClick r:id="rId9" action="ppaction://hlinksldjump"/>
          </p:cNvPr>
          <p:cNvSpPr>
            <a:spLocks noChangeArrowheads="1"/>
          </p:cNvSpPr>
          <p:nvPr/>
        </p:nvSpPr>
        <p:spPr bwMode="auto">
          <a:xfrm>
            <a:off x="755650" y="3644900"/>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83" name="Rectangle 14">
            <a:hlinkClick r:id="rId10" action="ppaction://hlinksldjump"/>
          </p:cNvPr>
          <p:cNvSpPr>
            <a:spLocks noChangeArrowheads="1"/>
          </p:cNvSpPr>
          <p:nvPr/>
        </p:nvSpPr>
        <p:spPr bwMode="auto">
          <a:xfrm>
            <a:off x="755650" y="4022725"/>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84" name="Rectangle 15">
            <a:hlinkClick r:id="rId11" action="ppaction://hlinksldjump"/>
          </p:cNvPr>
          <p:cNvSpPr>
            <a:spLocks noChangeArrowheads="1"/>
          </p:cNvSpPr>
          <p:nvPr/>
        </p:nvSpPr>
        <p:spPr bwMode="auto">
          <a:xfrm>
            <a:off x="755650" y="4824413"/>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85" name="Rectangle 16">
            <a:hlinkClick r:id="rId12" action="ppaction://hlinksldjump"/>
          </p:cNvPr>
          <p:cNvSpPr>
            <a:spLocks noChangeArrowheads="1"/>
          </p:cNvSpPr>
          <p:nvPr/>
        </p:nvSpPr>
        <p:spPr bwMode="auto">
          <a:xfrm>
            <a:off x="755650" y="5235575"/>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86" name="Rectangle 17">
            <a:hlinkClick r:id="rId13" action="ppaction://hlinksldjump"/>
          </p:cNvPr>
          <p:cNvSpPr>
            <a:spLocks noChangeArrowheads="1"/>
          </p:cNvSpPr>
          <p:nvPr/>
        </p:nvSpPr>
        <p:spPr bwMode="auto">
          <a:xfrm>
            <a:off x="755650" y="5645150"/>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87" name="Rectangle 19">
            <a:hlinkClick r:id="rId14" action="ppaction://hlinksldjump"/>
          </p:cNvPr>
          <p:cNvSpPr>
            <a:spLocks noChangeArrowheads="1"/>
          </p:cNvSpPr>
          <p:nvPr/>
        </p:nvSpPr>
        <p:spPr bwMode="auto">
          <a:xfrm>
            <a:off x="755650" y="3213100"/>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88" name="Rectangle 42"/>
          <p:cNvSpPr>
            <a:spLocks noGrp="1" noChangeArrowheads="1"/>
          </p:cNvSpPr>
          <p:nvPr>
            <p:ph type="body" idx="1"/>
          </p:nvPr>
        </p:nvSpPr>
        <p:spPr>
          <a:xfrm>
            <a:off x="1104900" y="1125538"/>
            <a:ext cx="7715250" cy="5256212"/>
          </a:xfrm>
        </p:spPr>
        <p:txBody>
          <a:bodyPr/>
          <a:lstStyle/>
          <a:p>
            <a:pPr eaLnBrk="1" hangingPunct="1">
              <a:lnSpc>
                <a:spcPct val="90000"/>
              </a:lnSpc>
              <a:buFontTx/>
              <a:buNone/>
            </a:pPr>
            <a:r>
              <a:rPr lang="de-DE" altLang="ja-JP">
                <a:ea typeface="ＭＳ Ｐゴシック" pitchFamily="34" charset="-128"/>
              </a:rPr>
              <a:t>1  Was ist Software-Engineering?</a:t>
            </a:r>
          </a:p>
          <a:p>
            <a:pPr eaLnBrk="1" hangingPunct="1">
              <a:lnSpc>
                <a:spcPct val="90000"/>
              </a:lnSpc>
              <a:buFontTx/>
              <a:buNone/>
            </a:pPr>
            <a:r>
              <a:rPr lang="de-DE" altLang="ja-JP">
                <a:ea typeface="ＭＳ Ｐゴシック" pitchFamily="34" charset="-128"/>
              </a:rPr>
              <a:t>2  Prozessmodellierung</a:t>
            </a:r>
          </a:p>
          <a:p>
            <a:pPr eaLnBrk="1" hangingPunct="1">
              <a:lnSpc>
                <a:spcPct val="90000"/>
              </a:lnSpc>
              <a:buFontTx/>
              <a:buNone/>
            </a:pPr>
            <a:r>
              <a:rPr lang="de-DE" altLang="ja-JP">
                <a:ea typeface="ＭＳ Ｐゴシック" pitchFamily="34" charset="-128"/>
              </a:rPr>
              <a:t>3  Vorgehensmodelle</a:t>
            </a:r>
          </a:p>
          <a:p>
            <a:pPr eaLnBrk="1" hangingPunct="1">
              <a:lnSpc>
                <a:spcPct val="90000"/>
              </a:lnSpc>
              <a:buFontTx/>
              <a:buNone/>
            </a:pPr>
            <a:r>
              <a:rPr lang="de-DE" altLang="ja-JP">
                <a:ea typeface="ＭＳ Ｐゴシック" pitchFamily="34" charset="-128"/>
              </a:rPr>
              <a:t>4  Anforderungsanalyse</a:t>
            </a:r>
          </a:p>
          <a:p>
            <a:pPr eaLnBrk="1" hangingPunct="1">
              <a:lnSpc>
                <a:spcPct val="90000"/>
              </a:lnSpc>
              <a:buFontTx/>
              <a:buNone/>
            </a:pPr>
            <a:r>
              <a:rPr lang="de-DE" altLang="ja-JP">
                <a:ea typeface="ＭＳ Ｐゴシック" pitchFamily="34" charset="-128"/>
              </a:rPr>
              <a:t>5  Grobdesign</a:t>
            </a:r>
          </a:p>
          <a:p>
            <a:pPr eaLnBrk="1" hangingPunct="1">
              <a:lnSpc>
                <a:spcPct val="90000"/>
              </a:lnSpc>
              <a:buFontTx/>
              <a:buNone/>
            </a:pPr>
            <a:r>
              <a:rPr lang="de-DE" altLang="ja-JP">
                <a:ea typeface="ＭＳ Ｐゴシック" pitchFamily="34" charset="-128"/>
              </a:rPr>
              <a:t>6  Vom Klassendiagramm zum Programm</a:t>
            </a:r>
          </a:p>
          <a:p>
            <a:pPr eaLnBrk="1" hangingPunct="1">
              <a:lnSpc>
                <a:spcPct val="90000"/>
              </a:lnSpc>
              <a:buFontTx/>
              <a:buNone/>
            </a:pPr>
            <a:r>
              <a:rPr lang="de-DE" altLang="ja-JP">
                <a:ea typeface="ＭＳ Ｐゴシック" pitchFamily="34" charset="-128"/>
              </a:rPr>
              <a:t>7  Konkretisierungen im Feindesign</a:t>
            </a:r>
          </a:p>
          <a:p>
            <a:pPr eaLnBrk="1" hangingPunct="1">
              <a:lnSpc>
                <a:spcPct val="90000"/>
              </a:lnSpc>
              <a:buFontTx/>
              <a:buNone/>
            </a:pPr>
            <a:r>
              <a:rPr lang="de-DE" altLang="ja-JP">
                <a:ea typeface="ＭＳ Ｐゴシック" pitchFamily="34" charset="-128"/>
              </a:rPr>
              <a:t>8  Optimierung des Designmodells</a:t>
            </a:r>
          </a:p>
          <a:p>
            <a:pPr eaLnBrk="1" hangingPunct="1">
              <a:lnSpc>
                <a:spcPct val="90000"/>
              </a:lnSpc>
              <a:buFontTx/>
              <a:buNone/>
            </a:pPr>
            <a:r>
              <a:rPr lang="de-DE" altLang="ja-JP">
                <a:ea typeface="ＭＳ Ｐゴシック" pitchFamily="34" charset="-128"/>
              </a:rPr>
              <a:t>9  Implementierungsaspekte</a:t>
            </a:r>
          </a:p>
          <a:p>
            <a:pPr eaLnBrk="1" hangingPunct="1">
              <a:lnSpc>
                <a:spcPct val="90000"/>
              </a:lnSpc>
              <a:buFontTx/>
              <a:buNone/>
            </a:pPr>
            <a:r>
              <a:rPr lang="de-DE" altLang="ja-JP">
                <a:ea typeface="ＭＳ Ｐゴシック" pitchFamily="34" charset="-128"/>
              </a:rPr>
              <a:t>10  Oberflächengestaltung</a:t>
            </a:r>
          </a:p>
          <a:p>
            <a:pPr eaLnBrk="1" hangingPunct="1">
              <a:lnSpc>
                <a:spcPct val="90000"/>
              </a:lnSpc>
              <a:buFontTx/>
              <a:buNone/>
            </a:pPr>
            <a:r>
              <a:rPr lang="de-DE" altLang="ja-JP">
                <a:ea typeface="ＭＳ Ｐゴシック" pitchFamily="34" charset="-128"/>
              </a:rPr>
              <a:t>11  Qualitätssicherung</a:t>
            </a:r>
          </a:p>
          <a:p>
            <a:pPr eaLnBrk="1" hangingPunct="1">
              <a:lnSpc>
                <a:spcPct val="90000"/>
              </a:lnSpc>
              <a:buFontTx/>
              <a:buNone/>
            </a:pPr>
            <a:r>
              <a:rPr lang="de-DE" altLang="ja-JP">
                <a:ea typeface="ＭＳ Ｐゴシック" pitchFamily="34" charset="-128"/>
              </a:rPr>
              <a:t>12  Umfeld der Software-Entwicklung</a:t>
            </a:r>
          </a:p>
          <a:p>
            <a:pPr eaLnBrk="1" hangingPunct="1">
              <a:lnSpc>
                <a:spcPct val="90000"/>
              </a:lnSpc>
              <a:buFontTx/>
              <a:buNone/>
            </a:pPr>
            <a:endParaRPr lang="de-DE" altLang="de-DE"/>
          </a:p>
        </p:txBody>
      </p:sp>
      <p:sp>
        <p:nvSpPr>
          <p:cNvPr id="3089" name="Text Box 43"/>
          <p:cNvSpPr txBox="1">
            <a:spLocks noChangeArrowheads="1"/>
          </p:cNvSpPr>
          <p:nvPr/>
        </p:nvSpPr>
        <p:spPr bwMode="auto">
          <a:xfrm>
            <a:off x="4427538" y="6092825"/>
            <a:ext cx="4235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200"/>
              <a:t>Hinweis: grüne Kästchen verlinken auf das genannte Kapitel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1507" name="Rectangle 2"/>
          <p:cNvSpPr>
            <a:spLocks noGrp="1" noChangeArrowheads="1"/>
          </p:cNvSpPr>
          <p:nvPr>
            <p:ph type="title"/>
          </p:nvPr>
        </p:nvSpPr>
        <p:spPr/>
        <p:txBody>
          <a:bodyPr/>
          <a:lstStyle/>
          <a:p>
            <a:pPr eaLnBrk="1" hangingPunct="1"/>
            <a:r>
              <a:rPr lang="de-DE" altLang="de-DE"/>
              <a:t>Beispiel: Vertrieb (1/4)</a:t>
            </a:r>
          </a:p>
        </p:txBody>
      </p:sp>
      <p:sp>
        <p:nvSpPr>
          <p:cNvPr id="21508" name="Rectangle 3"/>
          <p:cNvSpPr>
            <a:spLocks noGrp="1" noChangeArrowheads="1"/>
          </p:cNvSpPr>
          <p:nvPr>
            <p:ph type="body" idx="1"/>
          </p:nvPr>
        </p:nvSpPr>
        <p:spPr/>
        <p:txBody>
          <a:bodyPr/>
          <a:lstStyle/>
          <a:p>
            <a:pPr eaLnBrk="1" hangingPunct="1"/>
            <a:r>
              <a:rPr lang="de-DE" altLang="de-DE" sz="2000"/>
              <a:t>Zu modellieren ist der Vertriebsprozess eines Unternehmens, das SW verkauft, die individuell für den Kunden angepasst und erweitert werden kann</a:t>
            </a:r>
          </a:p>
          <a:p>
            <a:pPr eaLnBrk="1" hangingPunct="1"/>
            <a:r>
              <a:rPr lang="de-DE" altLang="de-DE" sz="2000"/>
              <a:t>Modelle werden wie SW inkrementell erstellt; zunächst der (bzw. ein) typische Ablauf, der dann ergänzt wird</a:t>
            </a:r>
          </a:p>
          <a:p>
            <a:pPr eaLnBrk="1" hangingPunct="1"/>
            <a:r>
              <a:rPr lang="de-DE" altLang="de-DE" sz="2000"/>
              <a:t>Typisches Szenario: Vertriebsmitarbeiter kontaktiert Kunden und arbeitet individuelle Wünsche heraus; Fachabteilung erstellt Kostenvoranschlag; Kunde unterschreibt Vertrag; Projekt geht in den Prozess Projektdurchführung (hier nicht modelliert)</a:t>
            </a:r>
          </a:p>
          <a:p>
            <a:pPr eaLnBrk="1" hangingPunct="1"/>
            <a:r>
              <a:rPr lang="de-DE" altLang="de-DE" sz="2000"/>
              <a:t>Beteiligt: Vertriebsmitarbeiter, Kunde, Fachabteilung</a:t>
            </a:r>
          </a:p>
          <a:p>
            <a:pPr eaLnBrk="1" hangingPunct="1"/>
            <a:r>
              <a:rPr lang="de-DE" altLang="de-DE" sz="2000"/>
              <a:t>Produkt: Individualwünsche, Kostenvoranschlag, Vertrag</a:t>
            </a:r>
          </a:p>
          <a:p>
            <a:pPr eaLnBrk="1" hangingPunct="1"/>
            <a:r>
              <a:rPr lang="de-DE" altLang="de-DE" sz="2000"/>
              <a:t>Aktionen: Kundengespräch, Kosten kalkulieren, Vertragsverhandlung</a:t>
            </a:r>
          </a:p>
          <a:p>
            <a:pPr eaLnBrk="1" hangingPunct="1"/>
            <a:endParaRPr lang="de-DE" altLang="de-DE" sz="200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01731" name="Rectangle 2"/>
          <p:cNvSpPr>
            <a:spLocks noGrp="1" noChangeArrowheads="1"/>
          </p:cNvSpPr>
          <p:nvPr>
            <p:ph type="title"/>
          </p:nvPr>
        </p:nvSpPr>
        <p:spPr/>
        <p:txBody>
          <a:bodyPr/>
          <a:lstStyle/>
          <a:p>
            <a:pPr eaLnBrk="1" hangingPunct="1"/>
            <a:r>
              <a:rPr lang="de-DE" altLang="de-DE"/>
              <a:t>Typische 3-Schichten-SW-Architektur</a:t>
            </a:r>
          </a:p>
        </p:txBody>
      </p:sp>
      <p:sp>
        <p:nvSpPr>
          <p:cNvPr id="201732" name="Rectangle 3"/>
          <p:cNvSpPr>
            <a:spLocks noGrp="1" noChangeArrowheads="1"/>
          </p:cNvSpPr>
          <p:nvPr>
            <p:ph type="body" idx="1"/>
          </p:nvPr>
        </p:nvSpPr>
        <p:spPr>
          <a:xfrm>
            <a:off x="457200" y="981075"/>
            <a:ext cx="4691063" cy="5472113"/>
          </a:xfrm>
        </p:spPr>
        <p:txBody>
          <a:bodyPr/>
          <a:lstStyle/>
          <a:p>
            <a:pPr eaLnBrk="1" hangingPunct="1">
              <a:lnSpc>
                <a:spcPct val="90000"/>
              </a:lnSpc>
            </a:pPr>
            <a:r>
              <a:rPr lang="de-DE" altLang="de-DE" sz="2000"/>
              <a:t>Ziel: Klassen eines oberen Pakets greifen nur auf Klassen eines unteren Paketes zu (UML-“nutzt“-Pfeil)</a:t>
            </a:r>
          </a:p>
          <a:p>
            <a:pPr eaLnBrk="1" hangingPunct="1">
              <a:lnSpc>
                <a:spcPct val="90000"/>
              </a:lnSpc>
            </a:pPr>
            <a:r>
              <a:rPr lang="de-DE" altLang="de-DE" sz="2000"/>
              <a:t>Änderungen der oberen Schicht beeinflussen untere Schichten nicht</a:t>
            </a:r>
          </a:p>
          <a:p>
            <a:pPr eaLnBrk="1" hangingPunct="1">
              <a:lnSpc>
                <a:spcPct val="90000"/>
              </a:lnSpc>
            </a:pPr>
            <a:r>
              <a:rPr lang="de-DE" altLang="de-DE" sz="2000"/>
              <a:t>Analysemodell liefert typischerweise nur Fachklassen</a:t>
            </a:r>
          </a:p>
          <a:p>
            <a:pPr eaLnBrk="1" hangingPunct="1">
              <a:lnSpc>
                <a:spcPct val="90000"/>
              </a:lnSpc>
            </a:pPr>
            <a:r>
              <a:rPr lang="de-DE" altLang="de-DE" sz="2000"/>
              <a:t>Datenhaltung steht für Persistenz</a:t>
            </a:r>
          </a:p>
          <a:p>
            <a:pPr eaLnBrk="1" hangingPunct="1">
              <a:lnSpc>
                <a:spcPct val="90000"/>
              </a:lnSpc>
            </a:pPr>
            <a:r>
              <a:rPr lang="de-DE" altLang="de-DE" sz="2000"/>
              <a:t>typisch Varianten von 2 bis 5 Schichten</a:t>
            </a:r>
          </a:p>
          <a:p>
            <a:pPr eaLnBrk="1" hangingPunct="1">
              <a:lnSpc>
                <a:spcPct val="90000"/>
              </a:lnSpc>
            </a:pPr>
            <a:r>
              <a:rPr lang="de-DE" altLang="de-DE" sz="2000"/>
              <a:t>Klassen in Schicht sollten gleichen Abstraktionsgrad haben </a:t>
            </a:r>
          </a:p>
          <a:p>
            <a:pPr eaLnBrk="1" hangingPunct="1">
              <a:lnSpc>
                <a:spcPct val="90000"/>
              </a:lnSpc>
            </a:pPr>
            <a:r>
              <a:rPr lang="de-DE" altLang="de-DE" sz="2000"/>
              <a:t>Schicht in englisch „tier“</a:t>
            </a:r>
          </a:p>
          <a:p>
            <a:pPr eaLnBrk="1" hangingPunct="1">
              <a:lnSpc>
                <a:spcPct val="90000"/>
              </a:lnSpc>
            </a:pPr>
            <a:r>
              <a:rPr lang="de-DE" altLang="de-DE" sz="2000"/>
              <a:t>obere und untere Schichten können stark von speziellen Anforderungen abhängen (später)</a:t>
            </a:r>
          </a:p>
          <a:p>
            <a:pPr eaLnBrk="1" hangingPunct="1">
              <a:lnSpc>
                <a:spcPct val="90000"/>
              </a:lnSpc>
            </a:pPr>
            <a:endParaRPr lang="de-DE" altLang="de-DE" sz="2000"/>
          </a:p>
        </p:txBody>
      </p:sp>
      <p:pic>
        <p:nvPicPr>
          <p:cNvPr id="201733" name="Picture 4"/>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5157788" y="1052513"/>
            <a:ext cx="3506787"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02755" name="Rectangle 2"/>
          <p:cNvSpPr>
            <a:spLocks noGrp="1" noChangeArrowheads="1"/>
          </p:cNvSpPr>
          <p:nvPr>
            <p:ph type="title"/>
          </p:nvPr>
        </p:nvSpPr>
        <p:spPr/>
        <p:txBody>
          <a:bodyPr/>
          <a:lstStyle/>
          <a:p>
            <a:pPr eaLnBrk="1" hangingPunct="1"/>
            <a:r>
              <a:rPr lang="de-DE" altLang="de-DE"/>
              <a:t>Beispiel: grobe Paketierung (eine Variante)</a:t>
            </a:r>
          </a:p>
        </p:txBody>
      </p:sp>
      <p:sp>
        <p:nvSpPr>
          <p:cNvPr id="202756" name="Rectangle 3"/>
          <p:cNvSpPr>
            <a:spLocks noGrp="1" noChangeArrowheads="1"/>
          </p:cNvSpPr>
          <p:nvPr>
            <p:ph type="body" idx="1"/>
          </p:nvPr>
        </p:nvSpPr>
        <p:spPr>
          <a:xfrm>
            <a:off x="457200" y="5949950"/>
            <a:ext cx="8229600" cy="431800"/>
          </a:xfrm>
        </p:spPr>
        <p:txBody>
          <a:bodyPr/>
          <a:lstStyle/>
          <a:p>
            <a:pPr eaLnBrk="1" hangingPunct="1"/>
            <a:r>
              <a:rPr lang="de-DE" altLang="de-DE" sz="2000"/>
              <a:t>Anmerkung: Datenverwaltung noch nicht konzipiert</a:t>
            </a:r>
          </a:p>
        </p:txBody>
      </p:sp>
      <p:pic>
        <p:nvPicPr>
          <p:cNvPr id="202757" name="Picture 5"/>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468313" y="1049338"/>
            <a:ext cx="7775575"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03779" name="Rectangle 4"/>
          <p:cNvSpPr>
            <a:spLocks noGrp="1" noChangeArrowheads="1"/>
          </p:cNvSpPr>
          <p:nvPr>
            <p:ph type="title"/>
          </p:nvPr>
        </p:nvSpPr>
        <p:spPr/>
        <p:txBody>
          <a:bodyPr/>
          <a:lstStyle/>
          <a:p>
            <a:pPr eaLnBrk="1" hangingPunct="1"/>
            <a:r>
              <a:rPr lang="de-DE" altLang="de-DE"/>
              <a:t>Beispiel: grobe Paketierung (zweite Variante)</a:t>
            </a:r>
          </a:p>
        </p:txBody>
      </p:sp>
      <p:graphicFrame>
        <p:nvGraphicFramePr>
          <p:cNvPr id="203780" name="Object 5"/>
          <p:cNvGraphicFramePr>
            <a:graphicFrameLocks noChangeAspect="1"/>
          </p:cNvGraphicFramePr>
          <p:nvPr/>
        </p:nvGraphicFramePr>
        <p:xfrm>
          <a:off x="395288" y="1095375"/>
          <a:ext cx="8351837" cy="5141913"/>
        </p:xfrm>
        <a:graphic>
          <a:graphicData uri="http://schemas.openxmlformats.org/presentationml/2006/ole">
            <mc:AlternateContent xmlns:mc="http://schemas.openxmlformats.org/markup-compatibility/2006">
              <mc:Choice xmlns:v="urn:schemas-microsoft-com:vml" Requires="v">
                <p:oleObj spid="_x0000_s203793" name="Photo Editor-Foto" r:id="rId4" imgW="13752381" imgH="8466667" progId="MSPhotoEd.3">
                  <p:embed/>
                </p:oleObj>
              </mc:Choice>
              <mc:Fallback>
                <p:oleObj name="Photo Editor-Foto" r:id="rId4" imgW="13752381" imgH="8466667" progId="MSPhotoEd.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095375"/>
                        <a:ext cx="8351837" cy="514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04803" name="Rectangle 2"/>
          <p:cNvSpPr>
            <a:spLocks noGrp="1" noChangeArrowheads="1"/>
          </p:cNvSpPr>
          <p:nvPr>
            <p:ph type="title"/>
          </p:nvPr>
        </p:nvSpPr>
        <p:spPr/>
        <p:txBody>
          <a:bodyPr/>
          <a:lstStyle/>
          <a:p>
            <a:pPr eaLnBrk="1" hangingPunct="1"/>
            <a:r>
              <a:rPr lang="de-DE" altLang="de-DE"/>
              <a:t>Forderung: azyklische Abhängigkeitsstruktur</a:t>
            </a:r>
          </a:p>
        </p:txBody>
      </p:sp>
      <p:pic>
        <p:nvPicPr>
          <p:cNvPr id="204804" name="Picture 5"/>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971550" y="1052513"/>
            <a:ext cx="7272338" cy="521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dirty="0"/>
              <a:t>Stephan Kleuker</a:t>
            </a:r>
          </a:p>
        </p:txBody>
      </p:sp>
      <p:sp>
        <p:nvSpPr>
          <p:cNvPr id="205827" name="Rectangle 2"/>
          <p:cNvSpPr>
            <a:spLocks noGrp="1" noChangeArrowheads="1"/>
          </p:cNvSpPr>
          <p:nvPr>
            <p:ph type="title"/>
          </p:nvPr>
        </p:nvSpPr>
        <p:spPr/>
        <p:txBody>
          <a:bodyPr/>
          <a:lstStyle/>
          <a:p>
            <a:pPr eaLnBrk="1" hangingPunct="1"/>
            <a:r>
              <a:rPr lang="de-DE" altLang="de-DE"/>
              <a:t>Umsetzung von Paketen in Java und C++</a:t>
            </a:r>
          </a:p>
        </p:txBody>
      </p:sp>
      <p:sp>
        <p:nvSpPr>
          <p:cNvPr id="205828" name="Rectangle 3"/>
          <p:cNvSpPr>
            <a:spLocks noGrp="1" noChangeArrowheads="1"/>
          </p:cNvSpPr>
          <p:nvPr>
            <p:ph type="body" idx="1"/>
          </p:nvPr>
        </p:nvSpPr>
        <p:spPr>
          <a:xfrm>
            <a:off x="457200" y="1125538"/>
            <a:ext cx="8229600" cy="5327650"/>
          </a:xfrm>
        </p:spPr>
        <p:txBody>
          <a:bodyPr/>
          <a:lstStyle/>
          <a:p>
            <a:pPr eaLnBrk="1" hangingPunct="1">
              <a:lnSpc>
                <a:spcPct val="80000"/>
              </a:lnSpc>
              <a:buFontTx/>
              <a:buNone/>
            </a:pPr>
            <a:r>
              <a:rPr lang="de-DE" altLang="de-DE" sz="2000" dirty="0">
                <a:latin typeface="Consolas" panose="020B0609020204030204" pitchFamily="49" charset="0"/>
              </a:rPr>
              <a:t>package </a:t>
            </a:r>
            <a:r>
              <a:rPr lang="de-DE" altLang="de-DE" sz="2000" dirty="0" err="1">
                <a:latin typeface="Consolas" panose="020B0609020204030204" pitchFamily="49" charset="0"/>
              </a:rPr>
              <a:t>fachklassen.projektdaten</a:t>
            </a:r>
            <a:r>
              <a:rPr lang="de-DE" altLang="de-DE" sz="2000" dirty="0">
                <a:latin typeface="Consolas" panose="020B0609020204030204" pitchFamily="49" charset="0"/>
              </a:rPr>
              <a:t>;</a:t>
            </a:r>
          </a:p>
          <a:p>
            <a:pPr eaLnBrk="1" hangingPunct="1">
              <a:lnSpc>
                <a:spcPct val="80000"/>
              </a:lnSpc>
              <a:buFontTx/>
              <a:buNone/>
            </a:pPr>
            <a:r>
              <a:rPr lang="de-DE" altLang="de-DE" sz="2000" dirty="0" err="1">
                <a:latin typeface="Consolas" panose="020B0609020204030204" pitchFamily="49" charset="0"/>
              </a:rPr>
              <a:t>import</a:t>
            </a:r>
            <a:r>
              <a:rPr lang="de-DE" altLang="de-DE" sz="2000" dirty="0">
                <a:latin typeface="Consolas" panose="020B0609020204030204" pitchFamily="49" charset="0"/>
              </a:rPr>
              <a:t> </a:t>
            </a:r>
            <a:r>
              <a:rPr lang="de-DE" altLang="de-DE" sz="2000" dirty="0" err="1">
                <a:latin typeface="Consolas" panose="020B0609020204030204" pitchFamily="49" charset="0"/>
              </a:rPr>
              <a:t>fachklassen.projektmitarbeiter.Mitarbeiter</a:t>
            </a:r>
            <a:r>
              <a:rPr lang="de-DE" altLang="de-DE" sz="2000" dirty="0">
                <a:latin typeface="Consolas" panose="020B0609020204030204" pitchFamily="49" charset="0"/>
              </a:rPr>
              <a:t>;</a:t>
            </a:r>
          </a:p>
          <a:p>
            <a:pPr eaLnBrk="1" hangingPunct="1">
              <a:lnSpc>
                <a:spcPct val="80000"/>
              </a:lnSpc>
              <a:buFontTx/>
              <a:buNone/>
            </a:pPr>
            <a:r>
              <a:rPr lang="de-DE" altLang="de-DE" sz="2000" dirty="0">
                <a:latin typeface="Consolas" panose="020B0609020204030204" pitchFamily="49" charset="0"/>
              </a:rPr>
              <a:t>public </a:t>
            </a:r>
            <a:r>
              <a:rPr lang="de-DE" altLang="de-DE" sz="2000" dirty="0" err="1">
                <a:latin typeface="Consolas" panose="020B0609020204030204" pitchFamily="49" charset="0"/>
              </a:rPr>
              <a:t>class</a:t>
            </a:r>
            <a:r>
              <a:rPr lang="de-DE" altLang="de-DE" sz="2000" dirty="0">
                <a:latin typeface="Consolas" panose="020B0609020204030204" pitchFamily="49" charset="0"/>
              </a:rPr>
              <a:t> Projektaufgabe {</a:t>
            </a:r>
          </a:p>
          <a:p>
            <a:pPr eaLnBrk="1" hangingPunct="1">
              <a:lnSpc>
                <a:spcPct val="80000"/>
              </a:lnSpc>
              <a:buFontTx/>
              <a:buNone/>
            </a:pPr>
            <a:r>
              <a:rPr lang="de-DE" altLang="de-DE" sz="2000" dirty="0">
                <a:latin typeface="Consolas" panose="020B0609020204030204" pitchFamily="49" charset="0"/>
              </a:rPr>
              <a:t>	private Mitarbeiter </a:t>
            </a:r>
            <a:r>
              <a:rPr lang="de-DE" altLang="de-DE" sz="2000" dirty="0" err="1">
                <a:latin typeface="Consolas" panose="020B0609020204030204" pitchFamily="49" charset="0"/>
              </a:rPr>
              <a:t>bearbeiter</a:t>
            </a:r>
            <a:r>
              <a:rPr lang="de-DE" altLang="de-DE" sz="2000" dirty="0">
                <a:latin typeface="Consolas" panose="020B0609020204030204" pitchFamily="49" charset="0"/>
              </a:rPr>
              <a:t>;</a:t>
            </a:r>
          </a:p>
          <a:p>
            <a:pPr eaLnBrk="1" hangingPunct="1">
              <a:lnSpc>
                <a:spcPct val="80000"/>
              </a:lnSpc>
              <a:buFontTx/>
              <a:buNone/>
            </a:pPr>
            <a:r>
              <a:rPr lang="de-DE" altLang="de-DE" sz="2000" dirty="0">
                <a:latin typeface="Consolas" panose="020B0609020204030204" pitchFamily="49" charset="0"/>
              </a:rPr>
              <a:t>	/* ... */</a:t>
            </a:r>
          </a:p>
          <a:p>
            <a:pPr eaLnBrk="1" hangingPunct="1">
              <a:lnSpc>
                <a:spcPct val="80000"/>
              </a:lnSpc>
              <a:buFontTx/>
              <a:buNone/>
            </a:pPr>
            <a:r>
              <a:rPr lang="de-DE" altLang="de-DE" sz="2000" dirty="0">
                <a:latin typeface="Consolas" panose="020B0609020204030204" pitchFamily="49" charset="0"/>
              </a:rPr>
              <a:t>}</a:t>
            </a:r>
          </a:p>
          <a:p>
            <a:pPr eaLnBrk="1" hangingPunct="1">
              <a:lnSpc>
                <a:spcPct val="80000"/>
              </a:lnSpc>
              <a:buFontTx/>
              <a:buNone/>
            </a:pPr>
            <a:endParaRPr lang="de-DE" altLang="de-DE" sz="2000" dirty="0">
              <a:latin typeface="Consolas" panose="020B0609020204030204" pitchFamily="49" charset="0"/>
            </a:endParaRPr>
          </a:p>
          <a:p>
            <a:pPr eaLnBrk="1" hangingPunct="1">
              <a:lnSpc>
                <a:spcPct val="80000"/>
              </a:lnSpc>
              <a:buFontTx/>
              <a:buNone/>
            </a:pPr>
            <a:endParaRPr lang="de-DE" altLang="de-DE" sz="2000" dirty="0">
              <a:latin typeface="Consolas" panose="020B0609020204030204" pitchFamily="49" charset="0"/>
            </a:endParaRPr>
          </a:p>
          <a:p>
            <a:pPr eaLnBrk="1" hangingPunct="1">
              <a:lnSpc>
                <a:spcPct val="80000"/>
              </a:lnSpc>
              <a:buFontTx/>
              <a:buNone/>
            </a:pPr>
            <a:r>
              <a:rPr lang="de-DE" altLang="de-DE" sz="2000" dirty="0">
                <a:latin typeface="Consolas" panose="020B0609020204030204" pitchFamily="49" charset="0"/>
              </a:rPr>
              <a:t>#</a:t>
            </a:r>
            <a:r>
              <a:rPr lang="de-DE" altLang="de-DE" sz="2000" dirty="0" err="1">
                <a:latin typeface="Consolas" panose="020B0609020204030204" pitchFamily="49" charset="0"/>
              </a:rPr>
              <a:t>include</a:t>
            </a:r>
            <a:r>
              <a:rPr lang="de-DE" altLang="de-DE" sz="2000" dirty="0">
                <a:latin typeface="Consolas" panose="020B0609020204030204" pitchFamily="49" charset="0"/>
              </a:rPr>
              <a:t> "</a:t>
            </a:r>
            <a:r>
              <a:rPr lang="de-DE" altLang="de-DE" sz="2000" dirty="0" err="1">
                <a:latin typeface="Consolas" panose="020B0609020204030204" pitchFamily="49" charset="0"/>
              </a:rPr>
              <a:t>Mitarbeiter.h</a:t>
            </a:r>
            <a:r>
              <a:rPr lang="de-DE" altLang="de-DE" sz="2000" dirty="0">
                <a:latin typeface="Consolas" panose="020B0609020204030204" pitchFamily="49" charset="0"/>
              </a:rPr>
              <a:t>" //evtl. mit Dateibaum</a:t>
            </a:r>
          </a:p>
          <a:p>
            <a:pPr eaLnBrk="1" hangingPunct="1">
              <a:lnSpc>
                <a:spcPct val="80000"/>
              </a:lnSpc>
              <a:buFontTx/>
              <a:buNone/>
            </a:pPr>
            <a:r>
              <a:rPr lang="de-DE" altLang="de-DE" sz="2000" dirty="0" err="1">
                <a:latin typeface="Consolas" panose="020B0609020204030204" pitchFamily="49" charset="0"/>
              </a:rPr>
              <a:t>using</a:t>
            </a:r>
            <a:r>
              <a:rPr lang="de-DE" altLang="de-DE" sz="2000" dirty="0">
                <a:latin typeface="Consolas" panose="020B0609020204030204" pitchFamily="49" charset="0"/>
              </a:rPr>
              <a:t> </a:t>
            </a:r>
            <a:r>
              <a:rPr lang="de-DE" altLang="de-DE" sz="2000" dirty="0" err="1">
                <a:latin typeface="Consolas" panose="020B0609020204030204" pitchFamily="49" charset="0"/>
              </a:rPr>
              <a:t>namespace</a:t>
            </a:r>
            <a:r>
              <a:rPr lang="de-DE" altLang="de-DE" sz="2000" dirty="0">
                <a:latin typeface="Consolas" panose="020B0609020204030204" pitchFamily="49" charset="0"/>
              </a:rPr>
              <a:t> Fachklassen::Mitarbeiterdaten;</a:t>
            </a:r>
          </a:p>
          <a:p>
            <a:pPr eaLnBrk="1" hangingPunct="1">
              <a:lnSpc>
                <a:spcPct val="80000"/>
              </a:lnSpc>
              <a:buFontTx/>
              <a:buNone/>
            </a:pPr>
            <a:r>
              <a:rPr lang="de-DE" altLang="de-DE" sz="2000" dirty="0" err="1">
                <a:latin typeface="Consolas" panose="020B0609020204030204" pitchFamily="49" charset="0"/>
              </a:rPr>
              <a:t>namespace</a:t>
            </a:r>
            <a:r>
              <a:rPr lang="de-DE" altLang="de-DE" sz="2000" dirty="0">
                <a:latin typeface="Consolas" panose="020B0609020204030204" pitchFamily="49" charset="0"/>
              </a:rPr>
              <a:t> Fachklassen{</a:t>
            </a:r>
          </a:p>
          <a:p>
            <a:pPr eaLnBrk="1" hangingPunct="1">
              <a:lnSpc>
                <a:spcPct val="8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namespace</a:t>
            </a:r>
            <a:r>
              <a:rPr lang="de-DE" altLang="de-DE" sz="2000" dirty="0">
                <a:latin typeface="Consolas" panose="020B0609020204030204" pitchFamily="49" charset="0"/>
              </a:rPr>
              <a:t> Projektdaten{</a:t>
            </a:r>
          </a:p>
          <a:p>
            <a:pPr eaLnBrk="1" hangingPunct="1">
              <a:lnSpc>
                <a:spcPct val="8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class</a:t>
            </a:r>
            <a:r>
              <a:rPr lang="de-DE" altLang="de-DE" sz="2000" dirty="0">
                <a:latin typeface="Consolas" panose="020B0609020204030204" pitchFamily="49" charset="0"/>
              </a:rPr>
              <a:t> Projektaufgabe{</a:t>
            </a:r>
          </a:p>
          <a:p>
            <a:pPr eaLnBrk="1" hangingPunct="1">
              <a:lnSpc>
                <a:spcPct val="80000"/>
              </a:lnSpc>
              <a:buFontTx/>
              <a:buNone/>
            </a:pPr>
            <a:r>
              <a:rPr lang="de-DE" altLang="de-DE" sz="2000" dirty="0">
                <a:latin typeface="Consolas" panose="020B0609020204030204" pitchFamily="49" charset="0"/>
              </a:rPr>
              <a:t>			private:		</a:t>
            </a:r>
          </a:p>
          <a:p>
            <a:pPr eaLnBrk="1" hangingPunct="1">
              <a:lnSpc>
                <a:spcPct val="80000"/>
              </a:lnSpc>
              <a:buFontTx/>
              <a:buNone/>
            </a:pPr>
            <a:r>
              <a:rPr lang="de-DE" altLang="de-DE" sz="2000" dirty="0">
                <a:latin typeface="Consolas" panose="020B0609020204030204" pitchFamily="49" charset="0"/>
              </a:rPr>
              <a:t>			    Mitarbeiter *</a:t>
            </a:r>
            <a:r>
              <a:rPr lang="de-DE" altLang="de-DE" sz="2000" dirty="0" err="1">
                <a:latin typeface="Consolas" panose="020B0609020204030204" pitchFamily="49" charset="0"/>
              </a:rPr>
              <a:t>bearbeiter</a:t>
            </a:r>
            <a:r>
              <a:rPr lang="de-DE" altLang="de-DE" sz="2000" dirty="0">
                <a:latin typeface="Consolas" panose="020B0609020204030204" pitchFamily="49" charset="0"/>
              </a:rPr>
              <a:t>; // ...</a:t>
            </a:r>
          </a:p>
          <a:p>
            <a:pPr eaLnBrk="1" hangingPunct="1">
              <a:lnSpc>
                <a:spcPct val="50000"/>
              </a:lnSpc>
              <a:buFontTx/>
              <a:buNone/>
            </a:pPr>
            <a:r>
              <a:rPr lang="de-DE" altLang="de-DE" sz="2000" dirty="0">
                <a:latin typeface="Consolas" panose="020B0609020204030204" pitchFamily="49" charset="0"/>
              </a:rPr>
              <a:t>		};</a:t>
            </a:r>
          </a:p>
          <a:p>
            <a:pPr eaLnBrk="1" hangingPunct="1">
              <a:lnSpc>
                <a:spcPct val="50000"/>
              </a:lnSpc>
              <a:buFontTx/>
              <a:buNone/>
            </a:pPr>
            <a:r>
              <a:rPr lang="de-DE" altLang="de-DE" sz="2000" dirty="0">
                <a:latin typeface="Consolas" panose="020B0609020204030204" pitchFamily="49" charset="0"/>
              </a:rPr>
              <a:t>	}</a:t>
            </a:r>
          </a:p>
          <a:p>
            <a:pPr eaLnBrk="1" hangingPunct="1">
              <a:lnSpc>
                <a:spcPct val="50000"/>
              </a:lnSpc>
              <a:buFontTx/>
              <a:buNone/>
            </a:pPr>
            <a:r>
              <a:rPr lang="de-DE" altLang="de-DE" sz="2000" dirty="0">
                <a:latin typeface="Consolas" panose="020B0609020204030204" pitchFamily="49" charset="0"/>
              </a:rPr>
              <a:t>}</a:t>
            </a:r>
          </a:p>
        </p:txBody>
      </p:sp>
      <p:graphicFrame>
        <p:nvGraphicFramePr>
          <p:cNvPr id="205829" name="Object 4"/>
          <p:cNvGraphicFramePr>
            <a:graphicFrameLocks noChangeAspect="1"/>
          </p:cNvGraphicFramePr>
          <p:nvPr/>
        </p:nvGraphicFramePr>
        <p:xfrm>
          <a:off x="4714875" y="2420938"/>
          <a:ext cx="3889375" cy="879475"/>
        </p:xfrm>
        <a:graphic>
          <a:graphicData uri="http://schemas.openxmlformats.org/presentationml/2006/ole">
            <mc:AlternateContent xmlns:mc="http://schemas.openxmlformats.org/markup-compatibility/2006">
              <mc:Choice xmlns:v="urn:schemas-microsoft-com:vml" Requires="v">
                <p:oleObj spid="_x0000_s205843" name="Photo Editor-Foto" r:id="rId4" imgW="1980952" imgH="447856" progId="MSPhotoEd.3">
                  <p:embed/>
                </p:oleObj>
              </mc:Choice>
              <mc:Fallback>
                <p:oleObj name="Photo Editor-Foto" r:id="rId4" imgW="1980952" imgH="447856" progId="MSPhotoEd.3">
                  <p:embed/>
                  <p:pic>
                    <p:nvPicPr>
                      <p:cNvPr id="0" name="Object 4"/>
                      <p:cNvPicPr>
                        <a:picLocks noChangeAspect="1" noChangeArrowheads="1"/>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4714875" y="2420938"/>
                        <a:ext cx="3889375" cy="87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Paketnamen und Strukturierungsmöglichkeiten</a:t>
            </a:r>
          </a:p>
        </p:txBody>
      </p:sp>
      <p:sp>
        <p:nvSpPr>
          <p:cNvPr id="3" name="Inhaltsplatzhalter 2"/>
          <p:cNvSpPr>
            <a:spLocks noGrp="1"/>
          </p:cNvSpPr>
          <p:nvPr>
            <p:ph idx="1"/>
          </p:nvPr>
        </p:nvSpPr>
        <p:spPr/>
        <p:txBody>
          <a:bodyPr/>
          <a:lstStyle/>
          <a:p>
            <a:r>
              <a:rPr lang="de-DE" dirty="0"/>
              <a:t>gibt in Programmiersprachen Regeln für Paketnamen</a:t>
            </a:r>
          </a:p>
          <a:p>
            <a:r>
              <a:rPr lang="de-DE" dirty="0"/>
              <a:t>Beispiel: Firma mit Webseite meineFirma.de</a:t>
            </a:r>
          </a:p>
          <a:p>
            <a:r>
              <a:rPr lang="de-DE" dirty="0"/>
              <a:t>Paketnamen beginnen immer mit </a:t>
            </a:r>
            <a:r>
              <a:rPr lang="de-DE" dirty="0" err="1"/>
              <a:t>de.meineFirma</a:t>
            </a:r>
            <a:r>
              <a:rPr lang="de-DE" dirty="0"/>
              <a:t>. </a:t>
            </a:r>
          </a:p>
          <a:p>
            <a:endParaRPr lang="de-DE" sz="800" dirty="0"/>
          </a:p>
          <a:p>
            <a:r>
              <a:rPr lang="de-DE" dirty="0"/>
              <a:t>Pakete orientieren sich an Architekturstilen</a:t>
            </a:r>
          </a:p>
          <a:p>
            <a:r>
              <a:rPr lang="de-DE" dirty="0"/>
              <a:t>Beispiel: </a:t>
            </a:r>
            <a:r>
              <a:rPr lang="de-DE" dirty="0" err="1"/>
              <a:t>Boundary</a:t>
            </a:r>
            <a:r>
              <a:rPr lang="de-DE" dirty="0"/>
              <a:t> – Control – Entity</a:t>
            </a:r>
          </a:p>
          <a:p>
            <a:r>
              <a:rPr lang="de-DE" dirty="0"/>
              <a:t>man kann Pakete z. B. auch nach </a:t>
            </a:r>
            <a:r>
              <a:rPr lang="de-DE" dirty="0" err="1"/>
              <a:t>Use</a:t>
            </a:r>
            <a:r>
              <a:rPr lang="de-DE" dirty="0"/>
              <a:t> Cases ordnen</a:t>
            </a:r>
          </a:p>
          <a:p>
            <a:r>
              <a:rPr lang="de-DE" dirty="0"/>
              <a:t>Interfaces können in anderen Paketen getrennt von Implementierung stehen</a:t>
            </a:r>
          </a:p>
          <a:p>
            <a:endParaRPr lang="de-DE" dirty="0"/>
          </a:p>
          <a:p>
            <a:r>
              <a:rPr lang="de-DE" dirty="0"/>
              <a:t>ein oder mehrere Pakete werden in Java als </a:t>
            </a:r>
            <a:r>
              <a:rPr lang="de-DE" dirty="0" err="1"/>
              <a:t>jar</a:t>
            </a:r>
            <a:r>
              <a:rPr lang="de-DE" dirty="0"/>
              <a:t>-Datei ausgeliefert</a:t>
            </a:r>
          </a:p>
        </p:txBody>
      </p:sp>
      <p:sp>
        <p:nvSpPr>
          <p:cNvPr id="4" name="Fußzeilenplatzhalter 3"/>
          <p:cNvSpPr>
            <a:spLocks noGrp="1"/>
          </p:cNvSpPr>
          <p:nvPr>
            <p:ph type="ftr" sz="quarter" idx="10"/>
          </p:nvPr>
        </p:nvSpPr>
        <p:spPr>
          <a:xfrm>
            <a:off x="4932363" y="6453188"/>
            <a:ext cx="1800225" cy="268287"/>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dirty="0"/>
              <a:t>Stephan Kleuker</a:t>
            </a:r>
          </a:p>
        </p:txBody>
      </p:sp>
    </p:spTree>
    <p:extLst>
      <p:ext uri="{BB962C8B-B14F-4D97-AF65-F5344CB8AC3E}">
        <p14:creationId xmlns:p14="http://schemas.microsoft.com/office/powerpoint/2010/main" val="6160573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06851" name="Rectangle 2"/>
          <p:cNvSpPr>
            <a:spLocks noGrp="1" noChangeArrowheads="1"/>
          </p:cNvSpPr>
          <p:nvPr>
            <p:ph type="title"/>
          </p:nvPr>
        </p:nvSpPr>
        <p:spPr/>
        <p:txBody>
          <a:bodyPr/>
          <a:lstStyle/>
          <a:p>
            <a:pPr eaLnBrk="1" hangingPunct="1"/>
            <a:r>
              <a:rPr lang="de-DE" altLang="de-DE"/>
              <a:t>Paketabhängigkeiten optimieren</a:t>
            </a:r>
          </a:p>
        </p:txBody>
      </p:sp>
      <p:sp>
        <p:nvSpPr>
          <p:cNvPr id="206852" name="Rectangle 3"/>
          <p:cNvSpPr>
            <a:spLocks noGrp="1" noChangeArrowheads="1"/>
          </p:cNvSpPr>
          <p:nvPr>
            <p:ph type="body" idx="1"/>
          </p:nvPr>
        </p:nvSpPr>
        <p:spPr/>
        <p:txBody>
          <a:bodyPr/>
          <a:lstStyle/>
          <a:p>
            <a:pPr eaLnBrk="1" hangingPunct="1"/>
            <a:r>
              <a:rPr lang="de-DE" altLang="de-DE"/>
              <a:t>Ziel ist es, dass Klassen sehr eng zusammenhängen; es weniger Klassen gibt, die eng zusammenhängen und viele Klassen und Pakete, die nur lose gekoppelt sind</a:t>
            </a:r>
          </a:p>
          <a:p>
            <a:pPr eaLnBrk="1" hangingPunct="1"/>
            <a:r>
              <a:rPr lang="de-DE" altLang="de-DE"/>
              <a:t>Möglichst bidirektionale oder zyklische Abhängigkeiten vermeiden</a:t>
            </a:r>
          </a:p>
          <a:p>
            <a:pPr eaLnBrk="1" hangingPunct="1"/>
            <a:r>
              <a:rPr lang="de-DE" altLang="de-DE"/>
              <a:t>Bei Paketen können Zyklen teilweise durch die Verschiebung von Klassen aufgelöst werden</a:t>
            </a:r>
          </a:p>
          <a:p>
            <a:pPr eaLnBrk="1" hangingPunct="1"/>
            <a:r>
              <a:rPr lang="de-DE" altLang="de-DE"/>
              <a:t>Wenig globale Pakete (sinnvoll für projektspezifische Typen (z. B. Enumerations) und Ausnahmen)</a:t>
            </a:r>
          </a:p>
          <a:p>
            <a:pPr eaLnBrk="1" hangingPunct="1"/>
            <a:r>
              <a:rPr lang="de-DE" altLang="de-DE"/>
              <a:t>Es gibt viele Designansätze, Abhängigkeiten zu verringern bzw. ihre Richtung zu ändern  </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07875" name="Rectangle 2"/>
          <p:cNvSpPr>
            <a:spLocks noGrp="1" noChangeArrowheads="1"/>
          </p:cNvSpPr>
          <p:nvPr>
            <p:ph type="title"/>
          </p:nvPr>
        </p:nvSpPr>
        <p:spPr>
          <a:xfrm>
            <a:off x="468313" y="274638"/>
            <a:ext cx="7632700" cy="777875"/>
          </a:xfrm>
        </p:spPr>
        <p:txBody>
          <a:bodyPr/>
          <a:lstStyle/>
          <a:p>
            <a:pPr eaLnBrk="1" hangingPunct="1"/>
            <a:r>
              <a:rPr lang="de-DE" altLang="de-DE"/>
              <a:t>Trick: Abhängigkeit umdrehen</a:t>
            </a:r>
          </a:p>
        </p:txBody>
      </p:sp>
      <p:pic>
        <p:nvPicPr>
          <p:cNvPr id="207876" name="Picture 4"/>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395288" y="1212850"/>
            <a:ext cx="8351837" cy="336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877" name="AutoShape 5"/>
          <p:cNvSpPr>
            <a:spLocks noChangeArrowheads="1"/>
          </p:cNvSpPr>
          <p:nvPr/>
        </p:nvSpPr>
        <p:spPr bwMode="auto">
          <a:xfrm>
            <a:off x="4284663" y="2852738"/>
            <a:ext cx="574675" cy="576262"/>
          </a:xfrm>
          <a:prstGeom prst="rightArrow">
            <a:avLst>
              <a:gd name="adj1" fmla="val 49861"/>
              <a:gd name="adj2" fmla="val 4033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207878" name="Rectangle 6"/>
          <p:cNvSpPr>
            <a:spLocks noGrp="1" noChangeArrowheads="1"/>
          </p:cNvSpPr>
          <p:nvPr>
            <p:ph type="body" idx="1"/>
          </p:nvPr>
        </p:nvSpPr>
        <p:spPr>
          <a:xfrm>
            <a:off x="457200" y="4724400"/>
            <a:ext cx="8229600" cy="1657350"/>
          </a:xfrm>
        </p:spPr>
        <p:txBody>
          <a:bodyPr/>
          <a:lstStyle/>
          <a:p>
            <a:pPr eaLnBrk="1" hangingPunct="1"/>
            <a:r>
              <a:rPr lang="de-DE" altLang="de-DE" sz="2000"/>
              <a:t>generell können Interfaces häufiger in anderen Paketen liegen, als ihre Implementierer</a:t>
            </a:r>
          </a:p>
          <a:p>
            <a:pPr eaLnBrk="1" hangingPunct="1"/>
            <a:r>
              <a:rPr lang="de-DE" altLang="de-DE" sz="2000"/>
              <a:t>Java-Klassenbibliothek Swing fordert häufig die Interface-Implementierung bei der Ereignisbehandlung</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08899" name="Rectangle 2"/>
          <p:cNvSpPr>
            <a:spLocks noGrp="1" noChangeArrowheads="1"/>
          </p:cNvSpPr>
          <p:nvPr>
            <p:ph type="title"/>
          </p:nvPr>
        </p:nvSpPr>
        <p:spPr/>
        <p:txBody>
          <a:bodyPr/>
          <a:lstStyle/>
          <a:p>
            <a:pPr eaLnBrk="1" hangingPunct="1"/>
            <a:r>
              <a:rPr lang="de-DE" altLang="de-DE"/>
              <a:t>Architektursichten</a:t>
            </a:r>
          </a:p>
        </p:txBody>
      </p:sp>
      <p:sp>
        <p:nvSpPr>
          <p:cNvPr id="208900" name="Rectangle 3"/>
          <p:cNvSpPr>
            <a:spLocks noGrp="1" noChangeArrowheads="1"/>
          </p:cNvSpPr>
          <p:nvPr>
            <p:ph type="body" idx="1"/>
          </p:nvPr>
        </p:nvSpPr>
        <p:spPr>
          <a:xfrm>
            <a:off x="457200" y="1341438"/>
            <a:ext cx="8229600" cy="5256212"/>
          </a:xfrm>
        </p:spPr>
        <p:txBody>
          <a:bodyPr/>
          <a:lstStyle/>
          <a:p>
            <a:pPr eaLnBrk="1" hangingPunct="1"/>
            <a:r>
              <a:rPr lang="de-DE" altLang="de-DE"/>
              <a:t>Paket- und Klassendiagramme geben einen guten Überblick über die Ergebnisse des statischen SW-Entwurfs</a:t>
            </a:r>
          </a:p>
          <a:p>
            <a:pPr eaLnBrk="1" hangingPunct="1"/>
            <a:r>
              <a:rPr lang="de-DE" altLang="de-DE"/>
              <a:t>Es gibt aber mehr Sichten (Betrachtungsweisen), die für eine vollständige SW-Architektur relevant sind</a:t>
            </a:r>
          </a:p>
          <a:p>
            <a:pPr eaLnBrk="1" hangingPunct="1"/>
            <a:r>
              <a:rPr lang="de-DE" altLang="de-DE"/>
              <a:t>z. B. wurde die HW des zu entwickelnden Systems noch nicht berücksichtigt</a:t>
            </a:r>
          </a:p>
          <a:p>
            <a:pPr eaLnBrk="1" hangingPunct="1"/>
            <a:r>
              <a:rPr lang="de-DE" altLang="de-DE"/>
              <a:t>Diese Sichten müssen zu einem System führen; deshalb müssen  sich Sichten überlappen</a:t>
            </a:r>
          </a:p>
          <a:p>
            <a:pPr eaLnBrk="1" hangingPunct="1"/>
            <a:r>
              <a:rPr lang="de-DE" altLang="de-DE"/>
              <a:t>z. B. eigenes Diagramm mit Übersicht über eingesetzte Hardware und Vernetzung; dazu Information, welche SW wo laufen soll</a:t>
            </a:r>
          </a:p>
          <a:p>
            <a:pPr eaLnBrk="1" hangingPunct="1"/>
            <a:endParaRPr lang="de-DE" altLang="de-DE"/>
          </a:p>
        </p:txBody>
      </p:sp>
      <p:sp>
        <p:nvSpPr>
          <p:cNvPr id="208901"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6.6</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09923" name="Text Box 2"/>
          <p:cNvSpPr txBox="1">
            <a:spLocks noChangeArrowheads="1"/>
          </p:cNvSpPr>
          <p:nvPr/>
        </p:nvSpPr>
        <p:spPr bwMode="auto">
          <a:xfrm>
            <a:off x="971550" y="1928813"/>
            <a:ext cx="2952750" cy="157321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Logische Sicht</a:t>
            </a:r>
          </a:p>
          <a:p>
            <a:pPr eaLnBrk="1" hangingPunct="1">
              <a:buFontTx/>
              <a:buChar char="-"/>
            </a:pPr>
            <a:r>
              <a:rPr lang="de-DE" altLang="de-DE" sz="2400" b="1"/>
              <a:t> funktionale Ana-</a:t>
            </a:r>
          </a:p>
          <a:p>
            <a:pPr eaLnBrk="1" hangingPunct="1"/>
            <a:r>
              <a:rPr lang="de-DE" altLang="de-DE" sz="2400" b="1"/>
              <a:t>  lyseergebnisse</a:t>
            </a:r>
          </a:p>
          <a:p>
            <a:pPr eaLnBrk="1" hangingPunct="1">
              <a:buFontTx/>
              <a:buChar char="-"/>
            </a:pPr>
            <a:r>
              <a:rPr lang="de-DE" altLang="de-DE" sz="2400" b="1"/>
              <a:t> Klassenmodell</a:t>
            </a:r>
          </a:p>
        </p:txBody>
      </p:sp>
      <p:sp>
        <p:nvSpPr>
          <p:cNvPr id="209924" name="Rectangle 4"/>
          <p:cNvSpPr>
            <a:spLocks noGrp="1" noChangeArrowheads="1"/>
          </p:cNvSpPr>
          <p:nvPr>
            <p:ph type="title"/>
          </p:nvPr>
        </p:nvSpPr>
        <p:spPr/>
        <p:txBody>
          <a:bodyPr/>
          <a:lstStyle/>
          <a:p>
            <a:pPr eaLnBrk="1" hangingPunct="1"/>
            <a:r>
              <a:rPr lang="de-DE" altLang="de-DE"/>
              <a:t>4+1 Sichten</a:t>
            </a:r>
          </a:p>
        </p:txBody>
      </p:sp>
      <p:sp>
        <p:nvSpPr>
          <p:cNvPr id="209925" name="Text Box 5"/>
          <p:cNvSpPr txBox="1">
            <a:spLocks noChangeArrowheads="1"/>
          </p:cNvSpPr>
          <p:nvPr/>
        </p:nvSpPr>
        <p:spPr bwMode="auto">
          <a:xfrm>
            <a:off x="971550" y="4016375"/>
            <a:ext cx="3024188" cy="157321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Ablaufsicht</a:t>
            </a:r>
          </a:p>
          <a:p>
            <a:pPr eaLnBrk="1" hangingPunct="1"/>
            <a:r>
              <a:rPr lang="de-DE" altLang="de-DE" sz="2400" b="1"/>
              <a:t>- Prozesse</a:t>
            </a:r>
          </a:p>
          <a:p>
            <a:pPr eaLnBrk="1" hangingPunct="1"/>
            <a:r>
              <a:rPr lang="de-DE" altLang="de-DE" sz="2400" b="1"/>
              <a:t>- Nebenläufigkeit</a:t>
            </a:r>
          </a:p>
          <a:p>
            <a:pPr eaLnBrk="1" hangingPunct="1"/>
            <a:r>
              <a:rPr lang="de-DE" altLang="de-DE" sz="2400" b="1"/>
              <a:t>- Synchronisation</a:t>
            </a:r>
          </a:p>
        </p:txBody>
      </p:sp>
      <p:sp>
        <p:nvSpPr>
          <p:cNvPr id="209926" name="Text Box 6"/>
          <p:cNvSpPr txBox="1">
            <a:spLocks noChangeArrowheads="1"/>
          </p:cNvSpPr>
          <p:nvPr/>
        </p:nvSpPr>
        <p:spPr bwMode="auto">
          <a:xfrm>
            <a:off x="5253038" y="4016375"/>
            <a:ext cx="2919412" cy="157321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marL="2651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Physische Sicht</a:t>
            </a:r>
          </a:p>
          <a:p>
            <a:pPr eaLnBrk="1" hangingPunct="1">
              <a:buFontTx/>
              <a:buChar char="-"/>
            </a:pPr>
            <a:r>
              <a:rPr lang="de-DE" altLang="de-DE" sz="2400" b="1"/>
              <a:t> Zielhardware</a:t>
            </a:r>
          </a:p>
          <a:p>
            <a:pPr eaLnBrk="1" hangingPunct="1">
              <a:buFontTx/>
              <a:buChar char="-"/>
            </a:pPr>
            <a:r>
              <a:rPr lang="de-DE" altLang="de-DE" sz="2400" b="1"/>
              <a:t> Netzwerke</a:t>
            </a:r>
          </a:p>
        </p:txBody>
      </p:sp>
      <p:sp>
        <p:nvSpPr>
          <p:cNvPr id="209927" name="Text Box 7"/>
          <p:cNvSpPr txBox="1">
            <a:spLocks noChangeArrowheads="1"/>
          </p:cNvSpPr>
          <p:nvPr/>
        </p:nvSpPr>
        <p:spPr bwMode="auto">
          <a:xfrm>
            <a:off x="5253038" y="1939925"/>
            <a:ext cx="2919412" cy="157321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Implementierungs-</a:t>
            </a:r>
          </a:p>
          <a:p>
            <a:pPr eaLnBrk="1" hangingPunct="1"/>
            <a:r>
              <a:rPr lang="de-DE" altLang="de-DE" sz="2400" b="1"/>
              <a:t>	sicht</a:t>
            </a:r>
          </a:p>
          <a:p>
            <a:pPr eaLnBrk="1" hangingPunct="1">
              <a:buFontTx/>
              <a:buChar char="-"/>
            </a:pPr>
            <a:r>
              <a:rPr lang="de-DE" altLang="de-DE" sz="2400" b="1"/>
              <a:t> Subsysteme</a:t>
            </a:r>
          </a:p>
          <a:p>
            <a:pPr eaLnBrk="1" hangingPunct="1">
              <a:buFontTx/>
              <a:buChar char="-"/>
            </a:pPr>
            <a:r>
              <a:rPr lang="de-DE" altLang="de-DE" sz="2400" b="1"/>
              <a:t> Schnittstellen</a:t>
            </a:r>
          </a:p>
        </p:txBody>
      </p:sp>
      <p:sp>
        <p:nvSpPr>
          <p:cNvPr id="209928" name="Oval 8"/>
          <p:cNvSpPr>
            <a:spLocks noChangeArrowheads="1"/>
          </p:cNvSpPr>
          <p:nvPr/>
        </p:nvSpPr>
        <p:spPr bwMode="auto">
          <a:xfrm>
            <a:off x="3421063" y="3081338"/>
            <a:ext cx="2303462" cy="136842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400" b="1"/>
              <a:t>Szenarien</a:t>
            </a:r>
          </a:p>
        </p:txBody>
      </p:sp>
      <p:sp>
        <p:nvSpPr>
          <p:cNvPr id="209929" name="Rectangle 11"/>
          <p:cNvSpPr>
            <a:spLocks noChangeArrowheads="1"/>
          </p:cNvSpPr>
          <p:nvPr/>
        </p:nvSpPr>
        <p:spPr bwMode="auto">
          <a:xfrm>
            <a:off x="539750" y="1196975"/>
            <a:ext cx="8064500" cy="49688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2531" name="Rectangle 4"/>
          <p:cNvSpPr>
            <a:spLocks noGrp="1" noChangeArrowheads="1"/>
          </p:cNvSpPr>
          <p:nvPr>
            <p:ph type="title"/>
          </p:nvPr>
        </p:nvSpPr>
        <p:spPr/>
        <p:txBody>
          <a:bodyPr/>
          <a:lstStyle/>
          <a:p>
            <a:pPr eaLnBrk="1" hangingPunct="1"/>
            <a:r>
              <a:rPr lang="de-DE" altLang="de-DE"/>
              <a:t>Beispiel: Vertrieb (2/4)</a:t>
            </a:r>
          </a:p>
        </p:txBody>
      </p:sp>
      <p:pic>
        <p:nvPicPr>
          <p:cNvPr id="5" name="Grafik 4"/>
          <p:cNvPicPr>
            <a:picLocks noChangeAspect="1"/>
          </p:cNvPicPr>
          <p:nvPr/>
        </p:nvPicPr>
        <p:blipFill rotWithShape="1">
          <a:blip r:embed="rId3">
            <a:extLst>
              <a:ext uri="{28A0092B-C50C-407E-A947-70E740481C1C}">
                <a14:useLocalDpi xmlns:a14="http://schemas.microsoft.com/office/drawing/2010/main" val="0"/>
              </a:ext>
            </a:extLst>
          </a:blip>
          <a:srcRect l="5649" t="6723" r="2404" b="3762"/>
          <a:stretch/>
        </p:blipFill>
        <p:spPr>
          <a:xfrm>
            <a:off x="468312" y="1385037"/>
            <a:ext cx="8135937" cy="4492235"/>
          </a:xfrm>
          <a:prstGeom prst="rect">
            <a:avLst/>
          </a:prstGeom>
        </p:spPr>
      </p:pic>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10947" name="Rectangle 2"/>
          <p:cNvSpPr>
            <a:spLocks noGrp="1" noChangeArrowheads="1"/>
          </p:cNvSpPr>
          <p:nvPr>
            <p:ph type="title"/>
          </p:nvPr>
        </p:nvSpPr>
        <p:spPr/>
        <p:txBody>
          <a:bodyPr/>
          <a:lstStyle/>
          <a:p>
            <a:pPr eaLnBrk="1" hangingPunct="1"/>
            <a:r>
              <a:rPr lang="de-DE" altLang="de-DE"/>
              <a:t>4+1 Sichten mit (Teilen der) UML</a:t>
            </a:r>
          </a:p>
        </p:txBody>
      </p:sp>
      <p:sp>
        <p:nvSpPr>
          <p:cNvPr id="210948" name="Text Box 4"/>
          <p:cNvSpPr txBox="1">
            <a:spLocks noChangeArrowheads="1"/>
          </p:cNvSpPr>
          <p:nvPr/>
        </p:nvSpPr>
        <p:spPr bwMode="auto">
          <a:xfrm>
            <a:off x="827088" y="1700213"/>
            <a:ext cx="3097212" cy="180181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altLang="de-DE" sz="2400" b="1"/>
              <a:t>Logische Sicht</a:t>
            </a:r>
          </a:p>
          <a:p>
            <a:pPr eaLnBrk="1" hangingPunct="1">
              <a:lnSpc>
                <a:spcPct val="90000"/>
              </a:lnSpc>
              <a:buFontTx/>
              <a:buChar char="-"/>
            </a:pPr>
            <a:r>
              <a:rPr lang="de-DE" altLang="de-DE" sz="2000" b="1"/>
              <a:t> Klassendiagramme</a:t>
            </a:r>
          </a:p>
          <a:p>
            <a:pPr eaLnBrk="1" hangingPunct="1">
              <a:lnSpc>
                <a:spcPct val="90000"/>
              </a:lnSpc>
              <a:buFontTx/>
              <a:buChar char="-"/>
            </a:pPr>
            <a:r>
              <a:rPr lang="de-DE" altLang="de-DE" sz="2000" b="1"/>
              <a:t> Paketdiagramme</a:t>
            </a:r>
          </a:p>
        </p:txBody>
      </p:sp>
      <p:sp>
        <p:nvSpPr>
          <p:cNvPr id="210949" name="Text Box 6"/>
          <p:cNvSpPr txBox="1">
            <a:spLocks noChangeArrowheads="1"/>
          </p:cNvSpPr>
          <p:nvPr/>
        </p:nvSpPr>
        <p:spPr bwMode="auto">
          <a:xfrm>
            <a:off x="827088" y="4016375"/>
            <a:ext cx="3168650" cy="18605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altLang="de-DE" sz="2000" b="1"/>
              <a:t>Ablaufsicht</a:t>
            </a:r>
          </a:p>
          <a:p>
            <a:pPr eaLnBrk="1" hangingPunct="1">
              <a:lnSpc>
                <a:spcPct val="90000"/>
              </a:lnSpc>
              <a:buFontTx/>
              <a:buChar char="-"/>
            </a:pPr>
            <a:r>
              <a:rPr lang="de-DE" altLang="de-DE" sz="2000" b="1"/>
              <a:t> Sequenzdiagramme</a:t>
            </a:r>
          </a:p>
          <a:p>
            <a:pPr eaLnBrk="1" hangingPunct="1">
              <a:lnSpc>
                <a:spcPct val="90000"/>
              </a:lnSpc>
              <a:buFontTx/>
              <a:buChar char="-"/>
            </a:pPr>
            <a:r>
              <a:rPr lang="de-DE" altLang="de-DE" sz="2000" b="1"/>
              <a:t> Kommunikations-</a:t>
            </a:r>
          </a:p>
          <a:p>
            <a:pPr eaLnBrk="1" hangingPunct="1">
              <a:lnSpc>
                <a:spcPct val="90000"/>
              </a:lnSpc>
            </a:pPr>
            <a:r>
              <a:rPr lang="de-DE" altLang="de-DE" sz="2000" b="1"/>
              <a:t>	diagramme</a:t>
            </a:r>
          </a:p>
          <a:p>
            <a:pPr eaLnBrk="1" hangingPunct="1">
              <a:lnSpc>
                <a:spcPct val="90000"/>
              </a:lnSpc>
              <a:buFontTx/>
              <a:buChar char="-"/>
            </a:pPr>
            <a:r>
              <a:rPr lang="de-DE" altLang="de-DE" sz="2000" b="1"/>
              <a:t> Zustandsdiagramme</a:t>
            </a:r>
          </a:p>
        </p:txBody>
      </p:sp>
      <p:sp>
        <p:nvSpPr>
          <p:cNvPr id="210950" name="Text Box 7"/>
          <p:cNvSpPr txBox="1">
            <a:spLocks noChangeArrowheads="1"/>
          </p:cNvSpPr>
          <p:nvPr/>
        </p:nvSpPr>
        <p:spPr bwMode="auto">
          <a:xfrm>
            <a:off x="5253038" y="4016375"/>
            <a:ext cx="3063875" cy="18605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sz="2400" b="1"/>
          </a:p>
          <a:p>
            <a:pPr eaLnBrk="1" hangingPunct="1"/>
            <a:r>
              <a:rPr lang="de-DE" altLang="de-DE" sz="2400" b="1"/>
              <a:t>Physische Sicht</a:t>
            </a:r>
          </a:p>
          <a:p>
            <a:pPr eaLnBrk="1" hangingPunct="1">
              <a:buFontTx/>
              <a:buChar char="-"/>
            </a:pPr>
            <a:r>
              <a:rPr lang="de-DE" altLang="de-DE" sz="2400" b="1"/>
              <a:t> </a:t>
            </a:r>
            <a:r>
              <a:rPr lang="de-DE" altLang="de-DE" sz="2000" b="1"/>
              <a:t>Deployment-</a:t>
            </a:r>
          </a:p>
          <a:p>
            <a:pPr eaLnBrk="1" hangingPunct="1"/>
            <a:r>
              <a:rPr lang="de-DE" altLang="de-DE" sz="2000" b="1"/>
              <a:t>	diagramme</a:t>
            </a:r>
          </a:p>
        </p:txBody>
      </p:sp>
      <p:sp>
        <p:nvSpPr>
          <p:cNvPr id="210951" name="Text Box 8"/>
          <p:cNvSpPr txBox="1">
            <a:spLocks noChangeArrowheads="1"/>
          </p:cNvSpPr>
          <p:nvPr/>
        </p:nvSpPr>
        <p:spPr bwMode="auto">
          <a:xfrm>
            <a:off x="5253038" y="1700213"/>
            <a:ext cx="3063875" cy="18129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Implementierungs-</a:t>
            </a:r>
          </a:p>
          <a:p>
            <a:pPr eaLnBrk="1" hangingPunct="1"/>
            <a:r>
              <a:rPr lang="de-DE" altLang="de-DE" sz="2400" b="1"/>
              <a:t>	sicht</a:t>
            </a:r>
          </a:p>
          <a:p>
            <a:pPr eaLnBrk="1" hangingPunct="1">
              <a:buFontTx/>
              <a:buChar char="-"/>
            </a:pPr>
            <a:r>
              <a:rPr lang="de-DE" altLang="de-DE" sz="2400" b="1"/>
              <a:t> </a:t>
            </a:r>
            <a:r>
              <a:rPr lang="de-DE" altLang="de-DE" sz="2000" b="1"/>
              <a:t>Komponenten-</a:t>
            </a:r>
          </a:p>
          <a:p>
            <a:pPr eaLnBrk="1" hangingPunct="1"/>
            <a:r>
              <a:rPr lang="de-DE" altLang="de-DE" sz="2000" b="1"/>
              <a:t>	diagramme</a:t>
            </a:r>
          </a:p>
        </p:txBody>
      </p:sp>
      <p:sp>
        <p:nvSpPr>
          <p:cNvPr id="210952" name="Oval 9"/>
          <p:cNvSpPr>
            <a:spLocks noChangeArrowheads="1"/>
          </p:cNvSpPr>
          <p:nvPr/>
        </p:nvSpPr>
        <p:spPr bwMode="auto">
          <a:xfrm>
            <a:off x="2771775" y="3128963"/>
            <a:ext cx="3744913" cy="1308100"/>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        Szenarien</a:t>
            </a:r>
          </a:p>
          <a:p>
            <a:pPr eaLnBrk="1" hangingPunct="1">
              <a:buFontTx/>
              <a:buChar char="-"/>
            </a:pPr>
            <a:r>
              <a:rPr lang="de-DE" altLang="de-DE" sz="2000" b="1"/>
              <a:t>Use Case-Diagramme</a:t>
            </a:r>
          </a:p>
          <a:p>
            <a:pPr eaLnBrk="1" hangingPunct="1">
              <a:buFontTx/>
              <a:buChar char="-"/>
            </a:pPr>
            <a:r>
              <a:rPr lang="de-DE" altLang="de-DE" sz="2000" b="1"/>
              <a:t> Aktivitätsdiagramme</a:t>
            </a:r>
          </a:p>
        </p:txBody>
      </p:sp>
      <p:sp>
        <p:nvSpPr>
          <p:cNvPr id="210953" name="Rectangle 12"/>
          <p:cNvSpPr>
            <a:spLocks noChangeArrowheads="1"/>
          </p:cNvSpPr>
          <p:nvPr/>
        </p:nvSpPr>
        <p:spPr bwMode="auto">
          <a:xfrm>
            <a:off x="539750" y="1196975"/>
            <a:ext cx="8064500" cy="49688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11971" name="Rectangle 2"/>
          <p:cNvSpPr>
            <a:spLocks noGrp="1" noChangeArrowheads="1"/>
          </p:cNvSpPr>
          <p:nvPr>
            <p:ph type="title"/>
          </p:nvPr>
        </p:nvSpPr>
        <p:spPr/>
        <p:txBody>
          <a:bodyPr/>
          <a:lstStyle/>
          <a:p>
            <a:pPr eaLnBrk="1" hangingPunct="1"/>
            <a:r>
              <a:rPr lang="de-DE" altLang="de-DE"/>
              <a:t>Ablaufsicht</a:t>
            </a:r>
          </a:p>
        </p:txBody>
      </p:sp>
      <p:sp>
        <p:nvSpPr>
          <p:cNvPr id="211972" name="Rectangle 3"/>
          <p:cNvSpPr>
            <a:spLocks noGrp="1" noChangeArrowheads="1"/>
          </p:cNvSpPr>
          <p:nvPr>
            <p:ph type="body" idx="1"/>
          </p:nvPr>
        </p:nvSpPr>
        <p:spPr>
          <a:xfrm>
            <a:off x="457200" y="1052513"/>
            <a:ext cx="8229600" cy="5543550"/>
          </a:xfrm>
        </p:spPr>
        <p:txBody>
          <a:bodyPr/>
          <a:lstStyle/>
          <a:p>
            <a:pPr eaLnBrk="1" hangingPunct="1">
              <a:lnSpc>
                <a:spcPct val="90000"/>
              </a:lnSpc>
            </a:pPr>
            <a:r>
              <a:rPr lang="de-DE" altLang="de-DE"/>
              <a:t>wichtig für verteilte Systeme; bzw. Systeme, die verteilt (auch auf einem Rechner) laufen</a:t>
            </a:r>
          </a:p>
          <a:p>
            <a:pPr eaLnBrk="1" hangingPunct="1">
              <a:lnSpc>
                <a:spcPct val="90000"/>
              </a:lnSpc>
            </a:pPr>
            <a:r>
              <a:rPr lang="de-DE" altLang="de-DE"/>
              <a:t>Festlegen der Prozesse</a:t>
            </a:r>
          </a:p>
          <a:p>
            <a:pPr eaLnBrk="1" hangingPunct="1">
              <a:lnSpc>
                <a:spcPct val="90000"/>
              </a:lnSpc>
            </a:pPr>
            <a:r>
              <a:rPr lang="de-DE" altLang="de-DE"/>
              <a:t>Festlegen etwaiger Threads</a:t>
            </a:r>
          </a:p>
          <a:p>
            <a:pPr eaLnBrk="1" hangingPunct="1">
              <a:lnSpc>
                <a:spcPct val="90000"/>
              </a:lnSpc>
            </a:pPr>
            <a:r>
              <a:rPr lang="de-DE" altLang="de-DE"/>
              <a:t>so genannte aktive Klassen; werden Objekte dieser Klassen gestartet, so starten sie als eigenständige Prozesse/Threads</a:t>
            </a:r>
          </a:p>
          <a:p>
            <a:pPr eaLnBrk="1" hangingPunct="1">
              <a:lnSpc>
                <a:spcPct val="90000"/>
              </a:lnSpc>
            </a:pPr>
            <a:endParaRPr lang="de-DE" altLang="de-DE"/>
          </a:p>
          <a:p>
            <a:pPr eaLnBrk="1" hangingPunct="1">
              <a:lnSpc>
                <a:spcPct val="90000"/>
              </a:lnSpc>
            </a:pPr>
            <a:endParaRPr lang="de-DE" altLang="de-DE"/>
          </a:p>
          <a:p>
            <a:pPr eaLnBrk="1" hangingPunct="1">
              <a:lnSpc>
                <a:spcPct val="90000"/>
              </a:lnSpc>
            </a:pPr>
            <a:endParaRPr lang="de-DE" altLang="de-DE"/>
          </a:p>
          <a:p>
            <a:pPr eaLnBrk="1" hangingPunct="1">
              <a:lnSpc>
                <a:spcPct val="90000"/>
              </a:lnSpc>
            </a:pPr>
            <a:r>
              <a:rPr lang="de-DE" altLang="de-DE"/>
              <a:t>Prozessverhalten u. a. durch Sequenzdiagramme beschreibbar</a:t>
            </a:r>
          </a:p>
          <a:p>
            <a:pPr eaLnBrk="1" hangingPunct="1">
              <a:lnSpc>
                <a:spcPct val="90000"/>
              </a:lnSpc>
            </a:pPr>
            <a:r>
              <a:rPr lang="de-DE" altLang="de-DE"/>
              <a:t>(übernächste VL etwas mehr; gibt eigenes Modul dazu)</a:t>
            </a:r>
          </a:p>
        </p:txBody>
      </p:sp>
      <p:sp>
        <p:nvSpPr>
          <p:cNvPr id="211973" name="Rectangle 4"/>
          <p:cNvSpPr>
            <a:spLocks noChangeArrowheads="1"/>
          </p:cNvSpPr>
          <p:nvPr/>
        </p:nvSpPr>
        <p:spPr bwMode="auto">
          <a:xfrm>
            <a:off x="1547813" y="3860800"/>
            <a:ext cx="2303462" cy="7921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400" b="1"/>
              <a:t>AktiveKlasse</a:t>
            </a:r>
          </a:p>
        </p:txBody>
      </p:sp>
      <p:sp>
        <p:nvSpPr>
          <p:cNvPr id="211974" name="Line 5"/>
          <p:cNvSpPr>
            <a:spLocks noChangeShapeType="1"/>
          </p:cNvSpPr>
          <p:nvPr/>
        </p:nvSpPr>
        <p:spPr bwMode="auto">
          <a:xfrm>
            <a:off x="1619250" y="3860800"/>
            <a:ext cx="0" cy="7921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11975" name="Line 6"/>
          <p:cNvSpPr>
            <a:spLocks noChangeShapeType="1"/>
          </p:cNvSpPr>
          <p:nvPr/>
        </p:nvSpPr>
        <p:spPr bwMode="auto">
          <a:xfrm>
            <a:off x="3779838" y="3860800"/>
            <a:ext cx="0" cy="7921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11976" name="Rectangle 7"/>
          <p:cNvSpPr>
            <a:spLocks noChangeArrowheads="1"/>
          </p:cNvSpPr>
          <p:nvPr/>
        </p:nvSpPr>
        <p:spPr bwMode="auto">
          <a:xfrm>
            <a:off x="5076825" y="3860800"/>
            <a:ext cx="2303463" cy="7921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400" b="1" u="sng"/>
              <a:t>aktivesObjekt:</a:t>
            </a:r>
          </a:p>
          <a:p>
            <a:pPr algn="ctr" eaLnBrk="1" hangingPunct="1"/>
            <a:r>
              <a:rPr lang="de-DE" altLang="de-DE" sz="2400" b="1" u="sng"/>
              <a:t>AktiveKlasse</a:t>
            </a:r>
          </a:p>
        </p:txBody>
      </p:sp>
      <p:sp>
        <p:nvSpPr>
          <p:cNvPr id="211977" name="Line 8"/>
          <p:cNvSpPr>
            <a:spLocks noChangeShapeType="1"/>
          </p:cNvSpPr>
          <p:nvPr/>
        </p:nvSpPr>
        <p:spPr bwMode="auto">
          <a:xfrm>
            <a:off x="5148263" y="3860800"/>
            <a:ext cx="0" cy="7921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11978" name="Line 9"/>
          <p:cNvSpPr>
            <a:spLocks noChangeShapeType="1"/>
          </p:cNvSpPr>
          <p:nvPr/>
        </p:nvSpPr>
        <p:spPr bwMode="auto">
          <a:xfrm>
            <a:off x="7308850" y="3860800"/>
            <a:ext cx="0" cy="7921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12995" name="Rectangle 2"/>
          <p:cNvSpPr>
            <a:spLocks noGrp="1" noChangeArrowheads="1"/>
          </p:cNvSpPr>
          <p:nvPr>
            <p:ph type="title"/>
          </p:nvPr>
        </p:nvSpPr>
        <p:spPr/>
        <p:txBody>
          <a:bodyPr/>
          <a:lstStyle/>
          <a:p>
            <a:pPr eaLnBrk="1" hangingPunct="1"/>
            <a:r>
              <a:rPr lang="de-DE" altLang="de-DE"/>
              <a:t>Implementierungssicht</a:t>
            </a:r>
          </a:p>
        </p:txBody>
      </p:sp>
      <p:sp>
        <p:nvSpPr>
          <p:cNvPr id="212996" name="Rectangle 3"/>
          <p:cNvSpPr>
            <a:spLocks noGrp="1" noChangeArrowheads="1"/>
          </p:cNvSpPr>
          <p:nvPr>
            <p:ph type="body" idx="1"/>
          </p:nvPr>
        </p:nvSpPr>
        <p:spPr/>
        <p:txBody>
          <a:bodyPr/>
          <a:lstStyle/>
          <a:p>
            <a:pPr eaLnBrk="1" hangingPunct="1"/>
            <a:r>
              <a:rPr lang="de-DE" altLang="de-DE"/>
              <a:t>Das Designmodell muss physikalisch realisiert werden; es muss eine (ausführbare) Datei entstehen</a:t>
            </a:r>
          </a:p>
          <a:p>
            <a:pPr eaLnBrk="1" hangingPunct="1"/>
            <a:r>
              <a:rPr lang="de-DE" altLang="de-DE"/>
              <a:t>Pakete fassen als Komponenten realisiert Klassen zusammen</a:t>
            </a:r>
          </a:p>
          <a:p>
            <a:pPr eaLnBrk="1" hangingPunct="1"/>
            <a:r>
              <a:rPr lang="de-DE" altLang="de-DE"/>
              <a:t>häufig werden weitere Dateien benötigt: Bilder, Skripte zur Anbindung weiterer Software, Installationsdateien</a:t>
            </a:r>
          </a:p>
          <a:p>
            <a:pPr eaLnBrk="1" hangingPunct="1"/>
            <a:r>
              <a:rPr lang="de-DE" altLang="de-DE"/>
              <a:t>Komponenten sind austauschbare Bausteine eines Systems mit Schnittstellen für andere Komponenten</a:t>
            </a:r>
          </a:p>
          <a:p>
            <a:pPr eaLnBrk="1" hangingPunct="1"/>
            <a:r>
              <a:rPr lang="de-DE" altLang="de-DE"/>
              <a:t>Typisch ist, dass eine Komponente die Übersetzung einer Datei ist</a:t>
            </a:r>
          </a:p>
          <a:p>
            <a:pPr eaLnBrk="1" hangingPunct="1"/>
            <a:r>
              <a:rPr lang="de-DE" altLang="de-DE"/>
              <a:t>Typisch ist, dass eine Komponente die Übersetzung eines Pakets ist; in Java .jar-Datei</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14019" name="Rectangle 2"/>
          <p:cNvSpPr>
            <a:spLocks noGrp="1" noChangeArrowheads="1"/>
          </p:cNvSpPr>
          <p:nvPr>
            <p:ph type="title"/>
          </p:nvPr>
        </p:nvSpPr>
        <p:spPr/>
        <p:txBody>
          <a:bodyPr/>
          <a:lstStyle/>
          <a:p>
            <a:pPr eaLnBrk="1" hangingPunct="1"/>
            <a:r>
              <a:rPr lang="de-DE" altLang="de-DE"/>
              <a:t>Komponentendiagramm</a:t>
            </a:r>
          </a:p>
        </p:txBody>
      </p:sp>
      <p:sp>
        <p:nvSpPr>
          <p:cNvPr id="214020" name="Rectangle 3"/>
          <p:cNvSpPr>
            <a:spLocks noGrp="1" noChangeArrowheads="1"/>
          </p:cNvSpPr>
          <p:nvPr>
            <p:ph type="body" idx="1"/>
          </p:nvPr>
        </p:nvSpPr>
        <p:spPr>
          <a:xfrm>
            <a:off x="457200" y="2205038"/>
            <a:ext cx="5770563" cy="4248150"/>
          </a:xfrm>
        </p:spPr>
        <p:txBody>
          <a:bodyPr/>
          <a:lstStyle/>
          <a:p>
            <a:pPr eaLnBrk="1" hangingPunct="1">
              <a:lnSpc>
                <a:spcPct val="90000"/>
              </a:lnSpc>
            </a:pPr>
            <a:r>
              <a:rPr lang="de-DE" altLang="de-DE" sz="2000"/>
              <a:t>Bilder zeigen zwei alternative Darstellungen</a:t>
            </a:r>
          </a:p>
          <a:p>
            <a:pPr eaLnBrk="1" hangingPunct="1">
              <a:lnSpc>
                <a:spcPct val="90000"/>
              </a:lnSpc>
            </a:pPr>
            <a:r>
              <a:rPr lang="de-DE" altLang="de-DE" sz="2000"/>
              <a:t>Komponenten bieten Schnittstellen(realisierungen) (Kreis) und benötigen Schnittstellen(realisierungen) (Halbkreis)</a:t>
            </a:r>
          </a:p>
          <a:p>
            <a:pPr eaLnBrk="1" hangingPunct="1">
              <a:lnSpc>
                <a:spcPct val="90000"/>
              </a:lnSpc>
            </a:pPr>
            <a:r>
              <a:rPr lang="de-DE" altLang="de-DE" sz="2000"/>
              <a:t>Komponenten können über Schnittstellen in Diagrammen verknüpft werden</a:t>
            </a:r>
          </a:p>
          <a:p>
            <a:pPr eaLnBrk="1" hangingPunct="1">
              <a:lnSpc>
                <a:spcPct val="90000"/>
              </a:lnSpc>
            </a:pPr>
            <a:r>
              <a:rPr lang="de-DE" altLang="de-DE" sz="2000"/>
              <a:t>in die Komponenten können die zugehörigen Klassen eingezeichnet werden</a:t>
            </a:r>
          </a:p>
          <a:p>
            <a:pPr eaLnBrk="1" hangingPunct="1">
              <a:lnSpc>
                <a:spcPct val="90000"/>
              </a:lnSpc>
            </a:pPr>
            <a:r>
              <a:rPr lang="de-DE" altLang="de-DE" sz="2000"/>
              <a:t>Ports erlauben den Zugriff auf bestimmten Teil der Klassen und Interfaces (nicht im Diagramm)</a:t>
            </a:r>
          </a:p>
        </p:txBody>
      </p:sp>
      <p:pic>
        <p:nvPicPr>
          <p:cNvPr id="214021" name="Picture 15" descr="Kap06VariantenZurKomponentendarstellung"/>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l="25334" t="27213" r="41766" b="3780"/>
          <a:stretch>
            <a:fillRect/>
          </a:stretch>
        </p:blipFill>
        <p:spPr bwMode="auto">
          <a:xfrm>
            <a:off x="6011863" y="1125538"/>
            <a:ext cx="2716212"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2" name="Picture 16" descr="Kap06VariantenZurKomponentendarstellung"/>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l="2739" t="3780" r="3424" b="77103"/>
          <a:stretch>
            <a:fillRect/>
          </a:stretch>
        </p:blipFill>
        <p:spPr bwMode="auto">
          <a:xfrm>
            <a:off x="323850" y="1052513"/>
            <a:ext cx="5608638"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15043" name="Rectangle 2"/>
          <p:cNvSpPr>
            <a:spLocks noGrp="1" noChangeArrowheads="1"/>
          </p:cNvSpPr>
          <p:nvPr>
            <p:ph type="title"/>
          </p:nvPr>
        </p:nvSpPr>
        <p:spPr/>
        <p:txBody>
          <a:bodyPr/>
          <a:lstStyle/>
          <a:p>
            <a:pPr eaLnBrk="1" hangingPunct="1"/>
            <a:r>
              <a:rPr lang="de-DE" altLang="de-DE"/>
              <a:t>Physische Sicht: vorgegebene HW mit Vernetzung</a:t>
            </a:r>
          </a:p>
        </p:txBody>
      </p:sp>
      <p:sp>
        <p:nvSpPr>
          <p:cNvPr id="215044" name="Rectangle 3"/>
          <p:cNvSpPr>
            <a:spLocks noGrp="1" noChangeArrowheads="1"/>
          </p:cNvSpPr>
          <p:nvPr>
            <p:ph type="body" idx="1"/>
          </p:nvPr>
        </p:nvSpPr>
        <p:spPr>
          <a:xfrm>
            <a:off x="457200" y="981075"/>
            <a:ext cx="8229600" cy="5256213"/>
          </a:xfrm>
        </p:spPr>
        <p:txBody>
          <a:bodyPr/>
          <a:lstStyle/>
          <a:p>
            <a:pPr eaLnBrk="1" hangingPunct="1"/>
            <a:r>
              <a:rPr lang="de-DE" altLang="de-DE" sz="2000"/>
              <a:t>Einsatz- und Verteilungsdiagramm (deployment diagram)</a:t>
            </a:r>
          </a:p>
          <a:p>
            <a:pPr eaLnBrk="1" hangingPunct="1"/>
            <a:r>
              <a:rPr lang="de-DE" altLang="de-DE" sz="2000"/>
              <a:t>Knoten steht für physisch vorhandene Einheit, die über Rechenleistung oder/und Speicher verfügt</a:t>
            </a:r>
          </a:p>
          <a:p>
            <a:pPr eaLnBrk="1" hangingPunct="1"/>
            <a:r>
              <a:rPr lang="de-DE" altLang="de-DE" sz="2000"/>
              <a:t>&lt;&lt;executable&gt;&gt; (ausführbare Datei) und &lt;&lt;artifact&gt;&gt; (Datei) müssen zur HW-Beschreibung nicht angegeben werden</a:t>
            </a:r>
          </a:p>
        </p:txBody>
      </p:sp>
      <p:pic>
        <p:nvPicPr>
          <p:cNvPr id="215045" name="Picture 6" descr="Kap06UMLVerteilungsdiagramm"/>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l="5478" t="7086" b="5905"/>
          <a:stretch>
            <a:fillRect/>
          </a:stretch>
        </p:blipFill>
        <p:spPr bwMode="auto">
          <a:xfrm>
            <a:off x="539750" y="2708275"/>
            <a:ext cx="8135938"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16067" name="Rectangle 2"/>
          <p:cNvSpPr>
            <a:spLocks noGrp="1" noChangeArrowheads="1"/>
          </p:cNvSpPr>
          <p:nvPr>
            <p:ph type="title"/>
          </p:nvPr>
        </p:nvSpPr>
        <p:spPr/>
        <p:txBody>
          <a:bodyPr/>
          <a:lstStyle/>
          <a:p>
            <a:pPr eaLnBrk="1" hangingPunct="1"/>
            <a:endParaRPr lang="de-DE" altLang="de-DE"/>
          </a:p>
        </p:txBody>
      </p:sp>
      <p:sp>
        <p:nvSpPr>
          <p:cNvPr id="216068" name="Rectangle 3"/>
          <p:cNvSpPr>
            <a:spLocks noGrp="1" noChangeArrowheads="1"/>
          </p:cNvSpPr>
          <p:nvPr>
            <p:ph type="body" idx="1"/>
          </p:nvPr>
        </p:nvSpPr>
        <p:spPr>
          <a:xfrm>
            <a:off x="1042988" y="1125538"/>
            <a:ext cx="7643812" cy="5256212"/>
          </a:xfrm>
        </p:spPr>
        <p:txBody>
          <a:bodyPr/>
          <a:lstStyle/>
          <a:p>
            <a:pPr algn="ctr" eaLnBrk="1" hangingPunct="1">
              <a:buFontTx/>
              <a:buNone/>
            </a:pPr>
            <a:endParaRPr lang="de-DE" altLang="de-DE" sz="4800"/>
          </a:p>
          <a:p>
            <a:pPr algn="ctr" eaLnBrk="1" hangingPunct="1">
              <a:buFontTx/>
              <a:buNone/>
            </a:pPr>
            <a:r>
              <a:rPr lang="de-DE" altLang="de-DE" sz="4800"/>
              <a:t>7. Konkretisierungen im Feindesign</a:t>
            </a:r>
          </a:p>
          <a:p>
            <a:pPr algn="ctr" eaLnBrk="1" hangingPunct="1">
              <a:buFontTx/>
              <a:buNone/>
            </a:pPr>
            <a:endParaRPr lang="de-DE" altLang="de-DE" sz="4800"/>
          </a:p>
          <a:p>
            <a:pPr eaLnBrk="1" hangingPunct="1">
              <a:buFontTx/>
              <a:buNone/>
            </a:pPr>
            <a:r>
              <a:rPr lang="de-DE" altLang="ja-JP">
                <a:ea typeface="ＭＳ Ｐゴシック" pitchFamily="34" charset="-128"/>
              </a:rPr>
              <a:t>7.1  Zustandsdiagramme</a:t>
            </a:r>
          </a:p>
          <a:p>
            <a:pPr eaLnBrk="1" hangingPunct="1">
              <a:buFontTx/>
              <a:buNone/>
            </a:pPr>
            <a:r>
              <a:rPr lang="de-DE" altLang="ja-JP">
                <a:ea typeface="ＭＳ Ｐゴシック" pitchFamily="34" charset="-128"/>
              </a:rPr>
              <a:t>7.2  Object Constraint Language</a:t>
            </a:r>
            <a:endParaRPr lang="de-DE" altLang="de-DE" sz="4800"/>
          </a:p>
          <a:p>
            <a:pPr algn="ctr" eaLnBrk="1" hangingPunct="1">
              <a:buFontTx/>
              <a:buNone/>
            </a:pPr>
            <a:endParaRPr lang="de-DE" altLang="de-DE" sz="4800"/>
          </a:p>
        </p:txBody>
      </p:sp>
      <p:sp>
        <p:nvSpPr>
          <p:cNvPr id="216069" name="Rectangle 4">
            <a:hlinkClick r:id="rId3" action="ppaction://hlinksldjump"/>
          </p:cNvPr>
          <p:cNvSpPr>
            <a:spLocks noChangeArrowheads="1"/>
          </p:cNvSpPr>
          <p:nvPr/>
        </p:nvSpPr>
        <p:spPr bwMode="auto">
          <a:xfrm>
            <a:off x="755650" y="4529138"/>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216070" name="Rectangle 5">
            <a:hlinkClick r:id="rId4" action="ppaction://hlinksldjump"/>
          </p:cNvPr>
          <p:cNvSpPr>
            <a:spLocks noChangeArrowheads="1"/>
          </p:cNvSpPr>
          <p:nvPr/>
        </p:nvSpPr>
        <p:spPr bwMode="auto">
          <a:xfrm>
            <a:off x="755650" y="4941888"/>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17091" name="Rectangle 2"/>
          <p:cNvSpPr>
            <a:spLocks noGrp="1" noChangeArrowheads="1"/>
          </p:cNvSpPr>
          <p:nvPr>
            <p:ph type="title"/>
          </p:nvPr>
        </p:nvSpPr>
        <p:spPr/>
        <p:txBody>
          <a:bodyPr/>
          <a:lstStyle/>
          <a:p>
            <a:pPr eaLnBrk="1" hangingPunct="1"/>
            <a:r>
              <a:rPr lang="de-DE" altLang="de-DE"/>
              <a:t>Verfeinerte Modellierung</a:t>
            </a:r>
          </a:p>
        </p:txBody>
      </p:sp>
      <p:sp>
        <p:nvSpPr>
          <p:cNvPr id="217092" name="Rectangle 3"/>
          <p:cNvSpPr>
            <a:spLocks noGrp="1" noChangeArrowheads="1"/>
          </p:cNvSpPr>
          <p:nvPr>
            <p:ph type="body" idx="1"/>
          </p:nvPr>
        </p:nvSpPr>
        <p:spPr/>
        <p:txBody>
          <a:bodyPr/>
          <a:lstStyle/>
          <a:p>
            <a:pPr eaLnBrk="1" hangingPunct="1">
              <a:lnSpc>
                <a:spcPct val="90000"/>
              </a:lnSpc>
            </a:pPr>
            <a:r>
              <a:rPr lang="de-DE" altLang="de-DE" sz="2000"/>
              <a:t>Durch die verschiedenen Sichten der Systemarchitektur wird der Weg vom Anforderungsmodell zur Implementierung beschrieben</a:t>
            </a:r>
          </a:p>
          <a:p>
            <a:pPr eaLnBrk="1" hangingPunct="1">
              <a:lnSpc>
                <a:spcPct val="90000"/>
              </a:lnSpc>
            </a:pPr>
            <a:endParaRPr lang="de-DE" altLang="de-DE" sz="2000"/>
          </a:p>
          <a:p>
            <a:pPr eaLnBrk="1" hangingPunct="1">
              <a:lnSpc>
                <a:spcPct val="90000"/>
              </a:lnSpc>
            </a:pPr>
            <a:r>
              <a:rPr lang="de-DE" altLang="de-DE" sz="2000"/>
              <a:t>Es bleiben offene Themen:</a:t>
            </a:r>
          </a:p>
          <a:p>
            <a:pPr lvl="1" eaLnBrk="1" hangingPunct="1">
              <a:lnSpc>
                <a:spcPct val="90000"/>
              </a:lnSpc>
            </a:pPr>
            <a:r>
              <a:rPr lang="de-DE" altLang="de-DE" sz="2000"/>
              <a:t>Wie bekomme ich ein gutes Klassendesign (nächstes Kapitel)?</a:t>
            </a:r>
          </a:p>
          <a:p>
            <a:pPr lvl="1" eaLnBrk="1" hangingPunct="1">
              <a:lnSpc>
                <a:spcPct val="90000"/>
              </a:lnSpc>
            </a:pPr>
            <a:r>
              <a:rPr lang="de-DE" altLang="de-DE" sz="2000"/>
              <a:t>Wie kann man das komplexe Verhalten von Objekten noch beschreiben (Klassendiagramme sind statisch, Sequenzdiagramme exemplarisch)?</a:t>
            </a:r>
          </a:p>
          <a:p>
            <a:pPr lvl="1" eaLnBrk="1" hangingPunct="1">
              <a:lnSpc>
                <a:spcPct val="90000"/>
              </a:lnSpc>
              <a:buFontTx/>
              <a:buNone/>
            </a:pPr>
            <a:r>
              <a:rPr lang="de-DE" altLang="de-DE" sz="2000"/>
              <a:t>	Antwort: Zustandsdiagramme</a:t>
            </a:r>
          </a:p>
          <a:p>
            <a:pPr lvl="1" eaLnBrk="1" hangingPunct="1">
              <a:lnSpc>
                <a:spcPct val="90000"/>
              </a:lnSpc>
            </a:pPr>
            <a:r>
              <a:rPr lang="de-DE" altLang="de-DE" sz="2000"/>
              <a:t>Wie kann man bei der Klassenmodellierung Randbedingungen formulieren, was in Klassendiagrammen (Bedingungen in geschweiften Klammern) nur bedingt möglich ist?</a:t>
            </a:r>
          </a:p>
          <a:p>
            <a:pPr lvl="1" eaLnBrk="1" hangingPunct="1">
              <a:lnSpc>
                <a:spcPct val="90000"/>
              </a:lnSpc>
              <a:buFontTx/>
              <a:buNone/>
            </a:pPr>
            <a:r>
              <a:rPr lang="de-DE" altLang="de-DE" sz="2000"/>
              <a:t>	Antwort: Object Constraint Language</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18115" name="Rectangle 2"/>
          <p:cNvSpPr>
            <a:spLocks noGrp="1" noChangeArrowheads="1"/>
          </p:cNvSpPr>
          <p:nvPr>
            <p:ph type="title"/>
          </p:nvPr>
        </p:nvSpPr>
        <p:spPr/>
        <p:txBody>
          <a:bodyPr/>
          <a:lstStyle/>
          <a:p>
            <a:pPr eaLnBrk="1" hangingPunct="1"/>
            <a:r>
              <a:rPr lang="de-DE" altLang="de-DE"/>
              <a:t>Zustandsdiagramme</a:t>
            </a:r>
          </a:p>
        </p:txBody>
      </p:sp>
      <p:sp>
        <p:nvSpPr>
          <p:cNvPr id="218116" name="Rectangle 3"/>
          <p:cNvSpPr>
            <a:spLocks noGrp="1" noChangeArrowheads="1"/>
          </p:cNvSpPr>
          <p:nvPr>
            <p:ph type="body" idx="1"/>
          </p:nvPr>
        </p:nvSpPr>
        <p:spPr>
          <a:xfrm>
            <a:off x="457200" y="1341438"/>
            <a:ext cx="8229600" cy="5256212"/>
          </a:xfrm>
        </p:spPr>
        <p:txBody>
          <a:bodyPr/>
          <a:lstStyle/>
          <a:p>
            <a:pPr eaLnBrk="1" hangingPunct="1"/>
            <a:r>
              <a:rPr lang="de-DE" altLang="de-DE" sz="2000"/>
              <a:t>generell wird der Zustand eines Objekts durch die Werte seiner Exemplar- und Klassenvariablen beschrieben</a:t>
            </a:r>
          </a:p>
          <a:p>
            <a:pPr eaLnBrk="1" hangingPunct="1"/>
            <a:r>
              <a:rPr lang="de-DE" altLang="de-DE" sz="2000"/>
              <a:t>Häufig wird der Begriff Zustand auch für eine spezielle Exemplarvariable genutzt, die z. B. über eine Enumeration realisierbar ist</a:t>
            </a:r>
          </a:p>
          <a:p>
            <a:pPr eaLnBrk="1" hangingPunct="1"/>
            <a:r>
              <a:rPr lang="de-DE" altLang="de-DE" sz="2000"/>
              <a:t>z. B. : Ampel: rot, rotgelb, gelb, grün</a:t>
            </a:r>
          </a:p>
          <a:p>
            <a:pPr eaLnBrk="1" hangingPunct="1"/>
            <a:r>
              <a:rPr lang="de-DE" altLang="de-DE" sz="2000"/>
              <a:t>z. B. : Projekt: vorbereitet, grob geplant, Mitarbeiter zugeordnet, verschoben, in Bearbeitung, in Endabnahme, in Gewährleistung, beendet</a:t>
            </a:r>
          </a:p>
          <a:p>
            <a:pPr eaLnBrk="1" hangingPunct="1"/>
            <a:r>
              <a:rPr lang="de-DE" altLang="de-DE" sz="2000"/>
              <a:t>Die Übergänge zwischen den Zuständen werden durch Ereignisse, zumeist Methodenaufrufe, veranlasst</a:t>
            </a:r>
          </a:p>
          <a:p>
            <a:pPr eaLnBrk="1" hangingPunct="1"/>
            <a:r>
              <a:rPr lang="de-DE" altLang="de-DE" sz="2000"/>
              <a:t>Die Übergänge lassen sich durch ein Zustandsdiagramm (ursprünglich Statechart nach D. Harel) spezifizieren</a:t>
            </a:r>
          </a:p>
          <a:p>
            <a:pPr eaLnBrk="1" hangingPunct="1"/>
            <a:r>
              <a:rPr lang="de-DE" altLang="de-DE" sz="2000"/>
              <a:t>Zustandsautomaten spielen auch in der theoretischen und technischen Informatik eine zentrale Rolle</a:t>
            </a:r>
          </a:p>
        </p:txBody>
      </p:sp>
      <p:sp>
        <p:nvSpPr>
          <p:cNvPr id="218117"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7.1</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19139" name="Rectangle 2"/>
          <p:cNvSpPr>
            <a:spLocks noGrp="1" noChangeArrowheads="1"/>
          </p:cNvSpPr>
          <p:nvPr>
            <p:ph type="title"/>
          </p:nvPr>
        </p:nvSpPr>
        <p:spPr/>
        <p:txBody>
          <a:bodyPr/>
          <a:lstStyle/>
          <a:p>
            <a:pPr eaLnBrk="1" hangingPunct="1"/>
            <a:r>
              <a:rPr lang="de-DE" altLang="de-DE"/>
              <a:t>Struktur von Zustandsdiagrammen</a:t>
            </a:r>
          </a:p>
        </p:txBody>
      </p:sp>
      <p:sp>
        <p:nvSpPr>
          <p:cNvPr id="219140" name="Rectangle 3"/>
          <p:cNvSpPr>
            <a:spLocks noGrp="1" noChangeArrowheads="1"/>
          </p:cNvSpPr>
          <p:nvPr>
            <p:ph type="body" idx="1"/>
          </p:nvPr>
        </p:nvSpPr>
        <p:spPr>
          <a:xfrm>
            <a:off x="457200" y="3500438"/>
            <a:ext cx="8229600" cy="2952750"/>
          </a:xfrm>
        </p:spPr>
        <p:txBody>
          <a:bodyPr/>
          <a:lstStyle/>
          <a:p>
            <a:pPr eaLnBrk="1" hangingPunct="1"/>
            <a:r>
              <a:rPr lang="de-DE" altLang="de-DE" sz="2000"/>
              <a:t>Zustandsdiagramm gehört zu einem Objekt einer Klasse</a:t>
            </a:r>
          </a:p>
          <a:p>
            <a:pPr eaLnBrk="1" hangingPunct="1"/>
            <a:r>
              <a:rPr lang="de-DE" altLang="de-DE" sz="2000"/>
              <a:t>alle Angaben für Zustände und Transitionen sind Optional</a:t>
            </a:r>
          </a:p>
          <a:p>
            <a:pPr eaLnBrk="1" hangingPunct="1"/>
            <a:r>
              <a:rPr lang="de-DE" altLang="de-DE" sz="2000"/>
              <a:t>Transition wird ausgeführt, wenn Ereignis eintritt und Bedingung erfüllt ist</a:t>
            </a:r>
          </a:p>
          <a:p>
            <a:pPr eaLnBrk="1" hangingPunct="1"/>
            <a:r>
              <a:rPr lang="de-DE" altLang="de-DE" sz="2000"/>
              <a:t>ohne Ereignis und Bedingung wird Transition dann ausgeführt, wenn Entry, Do, und Exit durchlaufen</a:t>
            </a:r>
          </a:p>
          <a:p>
            <a:pPr eaLnBrk="1" hangingPunct="1"/>
            <a:r>
              <a:rPr lang="de-DE" altLang="de-DE" sz="2000"/>
              <a:t>Einfacher Automat muss deterministisch sein</a:t>
            </a:r>
          </a:p>
          <a:p>
            <a:pPr eaLnBrk="1" hangingPunct="1"/>
            <a:endParaRPr lang="de-DE" altLang="de-DE" sz="2000"/>
          </a:p>
        </p:txBody>
      </p:sp>
      <p:pic>
        <p:nvPicPr>
          <p:cNvPr id="219141" name="Picture 4"/>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468313" y="1052513"/>
            <a:ext cx="828040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20163" name="Rectangle 2"/>
          <p:cNvSpPr>
            <a:spLocks noGrp="1" noChangeArrowheads="1"/>
          </p:cNvSpPr>
          <p:nvPr>
            <p:ph type="title"/>
          </p:nvPr>
        </p:nvSpPr>
        <p:spPr/>
        <p:txBody>
          <a:bodyPr/>
          <a:lstStyle/>
          <a:p>
            <a:pPr eaLnBrk="1" hangingPunct="1"/>
            <a:r>
              <a:rPr lang="de-DE" altLang="de-DE"/>
              <a:t>Beispiel: Zustandsdiagramm eines Projekts</a:t>
            </a:r>
          </a:p>
        </p:txBody>
      </p:sp>
      <p:sp>
        <p:nvSpPr>
          <p:cNvPr id="220164" name="Rectangle 3"/>
          <p:cNvSpPr>
            <a:spLocks noGrp="1" noChangeArrowheads="1"/>
          </p:cNvSpPr>
          <p:nvPr>
            <p:ph type="body" idx="1"/>
          </p:nvPr>
        </p:nvSpPr>
        <p:spPr>
          <a:xfrm>
            <a:off x="457200" y="5949950"/>
            <a:ext cx="8229600" cy="431800"/>
          </a:xfrm>
        </p:spPr>
        <p:txBody>
          <a:bodyPr/>
          <a:lstStyle/>
          <a:p>
            <a:pPr eaLnBrk="1" hangingPunct="1"/>
            <a:r>
              <a:rPr lang="de-DE" altLang="de-DE" sz="2000"/>
              <a:t>man erkennt: nach Planung keine Planungsänderung</a:t>
            </a:r>
          </a:p>
        </p:txBody>
      </p:sp>
      <p:pic>
        <p:nvPicPr>
          <p:cNvPr id="220165" name="Picture 6" descr="Kap07ZustaendeEinesProjekts"/>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l="7161" t="7130" b="2852"/>
          <a:stretch>
            <a:fillRect/>
          </a:stretch>
        </p:blipFill>
        <p:spPr bwMode="auto">
          <a:xfrm>
            <a:off x="107950" y="1143000"/>
            <a:ext cx="903605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3555" name="Rectangle 2"/>
          <p:cNvSpPr>
            <a:spLocks noGrp="1" noChangeArrowheads="1"/>
          </p:cNvSpPr>
          <p:nvPr>
            <p:ph type="title"/>
          </p:nvPr>
        </p:nvSpPr>
        <p:spPr/>
        <p:txBody>
          <a:bodyPr/>
          <a:lstStyle/>
          <a:p>
            <a:pPr eaLnBrk="1" hangingPunct="1"/>
            <a:r>
              <a:rPr lang="de-DE" altLang="de-DE"/>
              <a:t>Beispiel: Vertrieb (3/4)</a:t>
            </a:r>
          </a:p>
        </p:txBody>
      </p:sp>
      <p:sp>
        <p:nvSpPr>
          <p:cNvPr id="23556" name="Rectangle 3"/>
          <p:cNvSpPr>
            <a:spLocks noGrp="1" noChangeArrowheads="1"/>
          </p:cNvSpPr>
          <p:nvPr>
            <p:ph type="body" idx="1"/>
          </p:nvPr>
        </p:nvSpPr>
        <p:spPr/>
        <p:txBody>
          <a:bodyPr/>
          <a:lstStyle/>
          <a:p>
            <a:pPr eaLnBrk="1" hangingPunct="1">
              <a:buFontTx/>
              <a:buNone/>
            </a:pPr>
            <a:r>
              <a:rPr lang="de-DE" altLang="de-DE"/>
              <a:t>nächster Schritt: Einbau alternativer Abläufe</a:t>
            </a:r>
          </a:p>
          <a:p>
            <a:pPr eaLnBrk="1" hangingPunct="1"/>
            <a:r>
              <a:rPr lang="de-DE" altLang="de-DE"/>
              <a:t>Kunde ist am Angebot nicht interessiert</a:t>
            </a:r>
          </a:p>
          <a:p>
            <a:pPr eaLnBrk="1" hangingPunct="1"/>
            <a:r>
              <a:rPr lang="de-DE" altLang="de-DE"/>
              <a:t>In den Vertragsverhandlungen werden neue Rahmenbedingungen formuliert, so dass eine Nachkalkulation notwendig wird [nächste Folie]</a:t>
            </a:r>
          </a:p>
          <a:p>
            <a:pPr eaLnBrk="1" hangingPunct="1"/>
            <a:r>
              <a:rPr lang="de-DE" altLang="de-DE"/>
              <a:t>Bis zu einem Vertragsvolumen von 20 T€ entscheidet der Abteilungsleiter, darüber die Geschäftsleitung ob vorliegender Vertrag abgeschlossen werden soll oder Nachverhandlungen nötig sind</a:t>
            </a:r>
          </a:p>
          <a:p>
            <a:pPr eaLnBrk="1" hangingPunct="1"/>
            <a:r>
              <a:rPr lang="de-DE" altLang="de-DE"/>
              <a:t>Die Fachabteilung hat Nachfragen, die der Vertriebsmitarbeiter mit dem Kunden klären muss</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21187" name="Rectangle 2"/>
          <p:cNvSpPr>
            <a:spLocks noGrp="1" noChangeArrowheads="1"/>
          </p:cNvSpPr>
          <p:nvPr>
            <p:ph type="title"/>
          </p:nvPr>
        </p:nvSpPr>
        <p:spPr/>
        <p:txBody>
          <a:bodyPr/>
          <a:lstStyle/>
          <a:p>
            <a:pPr eaLnBrk="1" hangingPunct="1"/>
            <a:r>
              <a:rPr lang="de-DE" altLang="de-DE"/>
              <a:t>Hierarchische Zustände</a:t>
            </a:r>
          </a:p>
        </p:txBody>
      </p:sp>
      <p:pic>
        <p:nvPicPr>
          <p:cNvPr id="221188" name="Picture 5" descr="Kap07HierarchischesZustandsdiagramm"/>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l="5905" t="3203" r="787" b="3203"/>
          <a:stretch>
            <a:fillRect/>
          </a:stretch>
        </p:blipFill>
        <p:spPr bwMode="auto">
          <a:xfrm>
            <a:off x="304800" y="1052513"/>
            <a:ext cx="8515350" cy="524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22211" name="Rectangle 2"/>
          <p:cNvSpPr>
            <a:spLocks noGrp="1" noChangeArrowheads="1"/>
          </p:cNvSpPr>
          <p:nvPr>
            <p:ph type="title"/>
          </p:nvPr>
        </p:nvSpPr>
        <p:spPr/>
        <p:txBody>
          <a:bodyPr/>
          <a:lstStyle/>
          <a:p>
            <a:pPr eaLnBrk="1" hangingPunct="1"/>
            <a:r>
              <a:rPr lang="de-DE" altLang="de-DE"/>
              <a:t>Parallele Unterzustände</a:t>
            </a:r>
          </a:p>
        </p:txBody>
      </p:sp>
      <p:sp>
        <p:nvSpPr>
          <p:cNvPr id="222212" name="Rectangle 3"/>
          <p:cNvSpPr>
            <a:spLocks noGrp="1" noChangeArrowheads="1"/>
          </p:cNvSpPr>
          <p:nvPr>
            <p:ph type="body" idx="1"/>
          </p:nvPr>
        </p:nvSpPr>
        <p:spPr>
          <a:xfrm>
            <a:off x="457200" y="1125538"/>
            <a:ext cx="3827463" cy="5256212"/>
          </a:xfrm>
        </p:spPr>
        <p:txBody>
          <a:bodyPr/>
          <a:lstStyle/>
          <a:p>
            <a:pPr eaLnBrk="1" hangingPunct="1"/>
            <a:r>
              <a:rPr lang="de-DE" altLang="de-DE" sz="2000"/>
              <a:t>unabhängige Teilzustände können in parallelen Zuständen bearbeitet werden</a:t>
            </a:r>
          </a:p>
          <a:p>
            <a:pPr eaLnBrk="1" hangingPunct="1"/>
            <a:endParaRPr lang="de-DE" altLang="de-DE" sz="2000"/>
          </a:p>
          <a:p>
            <a:pPr eaLnBrk="1" hangingPunct="1"/>
            <a:endParaRPr lang="de-DE" altLang="de-DE" sz="2000"/>
          </a:p>
          <a:p>
            <a:pPr eaLnBrk="1" hangingPunct="1"/>
            <a:r>
              <a:rPr lang="de-DE" altLang="de-DE" sz="2000"/>
              <a:t>ohne Parallelität müsste Kreuzprodukt der Zustände der parallelen Automaten betrachtet werden</a:t>
            </a:r>
          </a:p>
        </p:txBody>
      </p:sp>
      <p:pic>
        <p:nvPicPr>
          <p:cNvPr id="2222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9275" y="1030288"/>
            <a:ext cx="4265613" cy="532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23235" name="Rectangle 2"/>
          <p:cNvSpPr>
            <a:spLocks noGrp="1" noChangeArrowheads="1"/>
          </p:cNvSpPr>
          <p:nvPr>
            <p:ph type="title"/>
          </p:nvPr>
        </p:nvSpPr>
        <p:spPr/>
        <p:txBody>
          <a:bodyPr/>
          <a:lstStyle/>
          <a:p>
            <a:pPr eaLnBrk="1" hangingPunct="1"/>
            <a:r>
              <a:rPr lang="de-DE" altLang="de-DE"/>
              <a:t>Beispiel: Uhr</a:t>
            </a:r>
          </a:p>
        </p:txBody>
      </p:sp>
      <p:pic>
        <p:nvPicPr>
          <p:cNvPr id="223236" name="Picture 4" descr="Kap07Parallelkomposition"/>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250825" y="1122363"/>
            <a:ext cx="8424863"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24259" name="Rectangle 2"/>
          <p:cNvSpPr>
            <a:spLocks noGrp="1" noChangeArrowheads="1"/>
          </p:cNvSpPr>
          <p:nvPr>
            <p:ph type="title"/>
          </p:nvPr>
        </p:nvSpPr>
        <p:spPr/>
        <p:txBody>
          <a:bodyPr/>
          <a:lstStyle/>
          <a:p>
            <a:pPr eaLnBrk="1" hangingPunct="1"/>
            <a:r>
              <a:rPr lang="de-DE" altLang="de-DE"/>
              <a:t>Zustandsmodellierung und Realzeitsysteme</a:t>
            </a:r>
          </a:p>
        </p:txBody>
      </p:sp>
      <p:sp>
        <p:nvSpPr>
          <p:cNvPr id="224260" name="Rectangle 3"/>
          <p:cNvSpPr>
            <a:spLocks noGrp="1" noChangeArrowheads="1"/>
          </p:cNvSpPr>
          <p:nvPr>
            <p:ph type="body" idx="1"/>
          </p:nvPr>
        </p:nvSpPr>
        <p:spPr>
          <a:xfrm>
            <a:off x="395288" y="1125538"/>
            <a:ext cx="3322637" cy="5256212"/>
          </a:xfrm>
        </p:spPr>
        <p:txBody>
          <a:bodyPr/>
          <a:lstStyle/>
          <a:p>
            <a:pPr eaLnBrk="1" hangingPunct="1"/>
            <a:r>
              <a:rPr lang="de-DE" altLang="de-DE" sz="2000"/>
              <a:t>in klassischen OO-Programmen gibt es meist wenige zentrale Klassen, für die sich eine Zustandsmodellierung anbietet</a:t>
            </a:r>
          </a:p>
          <a:p>
            <a:pPr eaLnBrk="1" hangingPunct="1"/>
            <a:endParaRPr lang="de-DE" altLang="de-DE" sz="2000"/>
          </a:p>
          <a:p>
            <a:pPr eaLnBrk="1" hangingPunct="1"/>
            <a:r>
              <a:rPr lang="de-DE" altLang="de-DE" sz="2000"/>
              <a:t>In Systemen mit Zeit kann Zustandsmodellierung Zeitbedingungen beinhalten</a:t>
            </a:r>
          </a:p>
          <a:p>
            <a:pPr eaLnBrk="1" hangingPunct="1"/>
            <a:r>
              <a:rPr lang="de-DE" altLang="de-DE" sz="2000"/>
              <a:t>auch warte(5 sek)</a:t>
            </a:r>
          </a:p>
        </p:txBody>
      </p:sp>
      <p:pic>
        <p:nvPicPr>
          <p:cNvPr id="224261" name="Picture 4"/>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3635375" y="1557338"/>
            <a:ext cx="4949825"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25283" name="Rectangle 4"/>
          <p:cNvSpPr>
            <a:spLocks noGrp="1" noChangeArrowheads="1"/>
          </p:cNvSpPr>
          <p:nvPr>
            <p:ph type="title"/>
          </p:nvPr>
        </p:nvSpPr>
        <p:spPr/>
        <p:txBody>
          <a:bodyPr/>
          <a:lstStyle/>
          <a:p>
            <a:pPr eaLnBrk="1" hangingPunct="1"/>
            <a:r>
              <a:rPr lang="de-DE" altLang="de-DE"/>
              <a:t>Event [Condition] / Action</a:t>
            </a:r>
          </a:p>
        </p:txBody>
      </p:sp>
      <p:sp>
        <p:nvSpPr>
          <p:cNvPr id="225284" name="Rectangle 5"/>
          <p:cNvSpPr>
            <a:spLocks noGrp="1" noChangeArrowheads="1"/>
          </p:cNvSpPr>
          <p:nvPr>
            <p:ph type="body" idx="1"/>
          </p:nvPr>
        </p:nvSpPr>
        <p:spPr/>
        <p:txBody>
          <a:bodyPr/>
          <a:lstStyle/>
          <a:p>
            <a:pPr eaLnBrk="1" hangingPunct="1">
              <a:lnSpc>
                <a:spcPct val="90000"/>
              </a:lnSpc>
            </a:pPr>
            <a:r>
              <a:rPr lang="de-DE" altLang="de-DE"/>
              <a:t>Transitionsbeschriftung Ereignis[Bedingung]/Aktion</a:t>
            </a:r>
          </a:p>
          <a:p>
            <a:pPr eaLnBrk="1" hangingPunct="1">
              <a:lnSpc>
                <a:spcPct val="90000"/>
              </a:lnSpc>
            </a:pPr>
            <a:r>
              <a:rPr lang="de-DE" altLang="de-DE"/>
              <a:t>Was ist Ereignis? Hängt von Applikation ab</a:t>
            </a:r>
          </a:p>
          <a:p>
            <a:pPr lvl="1" eaLnBrk="1" hangingPunct="1">
              <a:lnSpc>
                <a:spcPct val="90000"/>
              </a:lnSpc>
            </a:pPr>
            <a:r>
              <a:rPr lang="de-DE" altLang="de-DE"/>
              <a:t>Methodenaufruf</a:t>
            </a:r>
          </a:p>
          <a:p>
            <a:pPr lvl="1" eaLnBrk="1" hangingPunct="1">
              <a:lnSpc>
                <a:spcPct val="90000"/>
              </a:lnSpc>
            </a:pPr>
            <a:r>
              <a:rPr lang="de-DE" altLang="de-DE"/>
              <a:t>Ereignis im Programm (Variable wechselt Wert)</a:t>
            </a:r>
          </a:p>
          <a:p>
            <a:pPr lvl="1" eaLnBrk="1" hangingPunct="1">
              <a:lnSpc>
                <a:spcPct val="90000"/>
              </a:lnSpc>
            </a:pPr>
            <a:r>
              <a:rPr lang="de-DE" altLang="de-DE"/>
              <a:t>technische Systeme: Signale</a:t>
            </a:r>
          </a:p>
          <a:p>
            <a:pPr eaLnBrk="1" hangingPunct="1">
              <a:lnSpc>
                <a:spcPct val="90000"/>
              </a:lnSpc>
            </a:pPr>
            <a:endParaRPr lang="de-DE" altLang="de-DE"/>
          </a:p>
          <a:p>
            <a:pPr eaLnBrk="1" hangingPunct="1">
              <a:lnSpc>
                <a:spcPct val="90000"/>
              </a:lnSpc>
              <a:buFontTx/>
              <a:buNone/>
            </a:pPr>
            <a:r>
              <a:rPr lang="de-DE" altLang="de-DE"/>
              <a:t>typisches Beispiel: Steuersysteme</a:t>
            </a:r>
          </a:p>
          <a:p>
            <a:pPr eaLnBrk="1" hangingPunct="1">
              <a:lnSpc>
                <a:spcPct val="90000"/>
              </a:lnSpc>
            </a:pPr>
            <a:r>
              <a:rPr lang="de-DE" altLang="de-DE"/>
              <a:t>erhalten Signale (-&gt;Ereignisse) von Sensoren wenn etwas passiert (z. B. ein-/ausgeschaltet)</a:t>
            </a:r>
          </a:p>
          <a:p>
            <a:pPr eaLnBrk="1" hangingPunct="1">
              <a:lnSpc>
                <a:spcPct val="90000"/>
              </a:lnSpc>
            </a:pPr>
            <a:r>
              <a:rPr lang="de-DE" altLang="de-DE"/>
              <a:t>lesen Werte anderer Sensoren, Teilsysteme 		(-&gt; Bedingung), die Entscheidungen beeinflussen</a:t>
            </a:r>
          </a:p>
          <a:p>
            <a:pPr eaLnBrk="1" hangingPunct="1">
              <a:lnSpc>
                <a:spcPct val="90000"/>
              </a:lnSpc>
            </a:pPr>
            <a:r>
              <a:rPr lang="de-DE" altLang="de-DE"/>
              <a:t>senden Signale (-&gt; Aktion) an andere Systeme</a:t>
            </a:r>
          </a:p>
          <a:p>
            <a:pPr eaLnBrk="1" hangingPunct="1">
              <a:lnSpc>
                <a:spcPct val="90000"/>
              </a:lnSpc>
            </a:pPr>
            <a:endParaRPr lang="de-DE" altLang="de-DE"/>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itel 1"/>
          <p:cNvSpPr>
            <a:spLocks noGrp="1"/>
          </p:cNvSpPr>
          <p:nvPr>
            <p:ph type="title"/>
          </p:nvPr>
        </p:nvSpPr>
        <p:spPr/>
        <p:txBody>
          <a:bodyPr/>
          <a:lstStyle/>
          <a:p>
            <a:pPr eaLnBrk="1" hangingPunct="1"/>
            <a:r>
              <a:rPr lang="de-DE" altLang="de-DE"/>
              <a:t>Microsteps und Macrosteps (1/2)</a:t>
            </a:r>
          </a:p>
        </p:txBody>
      </p:sp>
      <p:sp>
        <p:nvSpPr>
          <p:cNvPr id="3" name="Inhaltsplatzhalter 2"/>
          <p:cNvSpPr>
            <a:spLocks noGrp="1"/>
          </p:cNvSpPr>
          <p:nvPr>
            <p:ph idx="1"/>
          </p:nvPr>
        </p:nvSpPr>
        <p:spPr/>
        <p:txBody>
          <a:bodyPr/>
          <a:lstStyle/>
          <a:p>
            <a:pPr eaLnBrk="1" hangingPunct="1">
              <a:defRPr/>
            </a:pPr>
            <a:r>
              <a:rPr lang="de-DE" dirty="0"/>
              <a:t>Actions eines Teilautomaten können Events eines anderen Teilautomaten sein</a:t>
            </a:r>
          </a:p>
          <a:p>
            <a:pPr eaLnBrk="1" hangingPunct="1">
              <a:defRPr/>
            </a:pPr>
            <a:endParaRPr lang="de-DE" dirty="0"/>
          </a:p>
          <a:p>
            <a:pPr eaLnBrk="1" hangingPunct="1">
              <a:defRPr/>
            </a:pPr>
            <a:endParaRPr lang="de-DE" dirty="0"/>
          </a:p>
          <a:p>
            <a:pPr eaLnBrk="1" hangingPunct="1">
              <a:defRPr/>
            </a:pPr>
            <a:endParaRPr lang="de-DE" dirty="0"/>
          </a:p>
          <a:p>
            <a:pPr eaLnBrk="1" hangingPunct="1">
              <a:defRPr/>
            </a:pPr>
            <a:endParaRPr lang="de-DE" dirty="0"/>
          </a:p>
          <a:p>
            <a:pPr eaLnBrk="1" hangingPunct="1">
              <a:defRPr/>
            </a:pPr>
            <a:endParaRPr lang="de-DE" dirty="0"/>
          </a:p>
          <a:p>
            <a:pPr eaLnBrk="1" hangingPunct="1">
              <a:defRPr/>
            </a:pPr>
            <a:endParaRPr lang="de-DE" dirty="0"/>
          </a:p>
          <a:p>
            <a:pPr eaLnBrk="1" hangingPunct="1">
              <a:defRPr/>
            </a:pPr>
            <a:endParaRPr lang="de-DE" dirty="0"/>
          </a:p>
          <a:p>
            <a:pPr eaLnBrk="1" hangingPunct="1">
              <a:defRPr/>
            </a:pPr>
            <a:r>
              <a:rPr lang="de-DE" dirty="0" err="1"/>
              <a:t>Microstep</a:t>
            </a:r>
            <a:r>
              <a:rPr lang="de-DE" dirty="0"/>
              <a:t>: einzelne Schritte betrachten</a:t>
            </a:r>
          </a:p>
          <a:p>
            <a:pPr marL="361950" indent="0" eaLnBrk="1" hangingPunct="1">
              <a:buFontTx/>
              <a:buNone/>
              <a:defRPr/>
            </a:pPr>
            <a:r>
              <a:rPr lang="de-DE" dirty="0"/>
              <a:t>Start -&gt; K(A1,B1) –p-&gt; K(A2,B1) –x-&gt; K(A2,B2) –q-&gt; K(A3,B2) –y-&gt; K(A3,B3) –z-&gt; K(A3,B1) –r-&gt; K(A1,B1)</a:t>
            </a:r>
          </a:p>
          <a:p>
            <a:pPr eaLnBrk="1" hangingPunct="1">
              <a:defRPr/>
            </a:pPr>
            <a:endParaRPr lang="de-DE" dirty="0"/>
          </a:p>
        </p:txBody>
      </p:sp>
      <p:sp>
        <p:nvSpPr>
          <p:cNvPr id="22630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pic>
        <p:nvPicPr>
          <p:cNvPr id="226309" name="Picture 3" descr="F:\workspaces\workspace_SS13\SWEBuch3\MicrostepUndMacrostep.eps"/>
          <p:cNvPicPr>
            <a:picLocks noChangeAspect="1" noChangeArrowheads="1"/>
          </p:cNvPicPr>
          <p:nvPr/>
        </p:nvPicPr>
        <p:blipFill>
          <a:blip r:embed="rId2">
            <a:extLst>
              <a:ext uri="{28A0092B-C50C-407E-A947-70E740481C1C}">
                <a14:useLocalDpi xmlns:a14="http://schemas.microsoft.com/office/drawing/2010/main" val="0"/>
              </a:ext>
            </a:extLst>
          </a:blip>
          <a:srcRect t="7373" b="12477"/>
          <a:stretch>
            <a:fillRect/>
          </a:stretch>
        </p:blipFill>
        <p:spPr bwMode="auto">
          <a:xfrm>
            <a:off x="1116013" y="1916113"/>
            <a:ext cx="6408737"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itel 1"/>
          <p:cNvSpPr>
            <a:spLocks noGrp="1"/>
          </p:cNvSpPr>
          <p:nvPr>
            <p:ph type="title"/>
          </p:nvPr>
        </p:nvSpPr>
        <p:spPr/>
        <p:txBody>
          <a:bodyPr/>
          <a:lstStyle/>
          <a:p>
            <a:pPr eaLnBrk="1" hangingPunct="1"/>
            <a:r>
              <a:rPr lang="de-DE" altLang="de-DE"/>
              <a:t>Microsteps und Macrosteps (2/2)</a:t>
            </a:r>
          </a:p>
        </p:txBody>
      </p:sp>
      <p:sp>
        <p:nvSpPr>
          <p:cNvPr id="3" name="Inhaltsplatzhalter 2"/>
          <p:cNvSpPr>
            <a:spLocks noGrp="1"/>
          </p:cNvSpPr>
          <p:nvPr>
            <p:ph idx="1"/>
          </p:nvPr>
        </p:nvSpPr>
        <p:spPr/>
        <p:txBody>
          <a:bodyPr/>
          <a:lstStyle/>
          <a:p>
            <a:pPr eaLnBrk="1" hangingPunct="1">
              <a:defRPr/>
            </a:pPr>
            <a:endParaRPr lang="de-DE" dirty="0"/>
          </a:p>
          <a:p>
            <a:pPr eaLnBrk="1" hangingPunct="1">
              <a:defRPr/>
            </a:pPr>
            <a:endParaRPr lang="de-DE" dirty="0"/>
          </a:p>
          <a:p>
            <a:pPr eaLnBrk="1" hangingPunct="1">
              <a:defRPr/>
            </a:pPr>
            <a:endParaRPr lang="de-DE" dirty="0"/>
          </a:p>
          <a:p>
            <a:pPr eaLnBrk="1" hangingPunct="1">
              <a:defRPr/>
            </a:pPr>
            <a:endParaRPr lang="de-DE" dirty="0"/>
          </a:p>
          <a:p>
            <a:pPr eaLnBrk="1" hangingPunct="1">
              <a:defRPr/>
            </a:pPr>
            <a:endParaRPr lang="de-DE" dirty="0"/>
          </a:p>
          <a:p>
            <a:pPr eaLnBrk="1" hangingPunct="1">
              <a:defRPr/>
            </a:pPr>
            <a:endParaRPr lang="de-DE" dirty="0"/>
          </a:p>
          <a:p>
            <a:pPr eaLnBrk="1" hangingPunct="1">
              <a:defRPr/>
            </a:pPr>
            <a:endParaRPr lang="de-DE" dirty="0"/>
          </a:p>
          <a:p>
            <a:pPr eaLnBrk="1" hangingPunct="1">
              <a:defRPr/>
            </a:pPr>
            <a:r>
              <a:rPr lang="de-DE" dirty="0" err="1"/>
              <a:t>Macrostep</a:t>
            </a:r>
            <a:r>
              <a:rPr lang="de-DE" dirty="0"/>
              <a:t>: nur Zustände nach vollständiger Bearbeitung betrachten (Ausnahme: </a:t>
            </a:r>
            <a:r>
              <a:rPr lang="de-DE" dirty="0" err="1"/>
              <a:t>Livelock</a:t>
            </a:r>
            <a:r>
              <a:rPr lang="de-DE" dirty="0"/>
              <a:t>)</a:t>
            </a:r>
          </a:p>
          <a:p>
            <a:pPr marL="0" indent="0" eaLnBrk="1" hangingPunct="1">
              <a:buFontTx/>
              <a:buNone/>
              <a:defRPr/>
            </a:pPr>
            <a:r>
              <a:rPr lang="de-DE" dirty="0"/>
              <a:t>	Start -&gt; K(A1/B1) –p-&gt; K(A3/B3) –z-&gt; K(A1/B1)</a:t>
            </a:r>
          </a:p>
          <a:p>
            <a:pPr eaLnBrk="1" hangingPunct="1">
              <a:defRPr/>
            </a:pPr>
            <a:r>
              <a:rPr lang="de-DE" dirty="0"/>
              <a:t>typischerweise nur an </a:t>
            </a:r>
            <a:r>
              <a:rPr lang="de-DE" dirty="0" err="1"/>
              <a:t>Macrosteps</a:t>
            </a:r>
            <a:r>
              <a:rPr lang="de-DE" dirty="0"/>
              <a:t> interessiert</a:t>
            </a:r>
          </a:p>
        </p:txBody>
      </p:sp>
      <p:sp>
        <p:nvSpPr>
          <p:cNvPr id="22733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pic>
        <p:nvPicPr>
          <p:cNvPr id="227333" name="Picture 3" descr="F:\workspaces\workspace_SS13\SWEBuch3\MicrostepUndMacrostep.eps"/>
          <p:cNvPicPr>
            <a:picLocks noChangeAspect="1" noChangeArrowheads="1"/>
          </p:cNvPicPr>
          <p:nvPr/>
        </p:nvPicPr>
        <p:blipFill>
          <a:blip r:embed="rId2">
            <a:extLst>
              <a:ext uri="{28A0092B-C50C-407E-A947-70E740481C1C}">
                <a14:useLocalDpi xmlns:a14="http://schemas.microsoft.com/office/drawing/2010/main" val="0"/>
              </a:ext>
            </a:extLst>
          </a:blip>
          <a:srcRect t="7373" b="12477"/>
          <a:stretch>
            <a:fillRect/>
          </a:stretch>
        </p:blipFill>
        <p:spPr bwMode="auto">
          <a:xfrm>
            <a:off x="1116013" y="1052513"/>
            <a:ext cx="6408737" cy="302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28355" name="Rectangle 2"/>
          <p:cNvSpPr>
            <a:spLocks noGrp="1" noChangeArrowheads="1"/>
          </p:cNvSpPr>
          <p:nvPr>
            <p:ph type="title"/>
          </p:nvPr>
        </p:nvSpPr>
        <p:spPr/>
        <p:txBody>
          <a:bodyPr/>
          <a:lstStyle/>
          <a:p>
            <a:pPr eaLnBrk="1" hangingPunct="1"/>
            <a:r>
              <a:rPr lang="de-DE" altLang="de-DE"/>
              <a:t>Beispiel: Start-Stopp-Automatik (1/3)</a:t>
            </a:r>
          </a:p>
        </p:txBody>
      </p:sp>
      <p:sp>
        <p:nvSpPr>
          <p:cNvPr id="228356" name="Rectangle 3"/>
          <p:cNvSpPr>
            <a:spLocks noGrp="1" noChangeArrowheads="1"/>
          </p:cNvSpPr>
          <p:nvPr>
            <p:ph type="body" idx="1"/>
          </p:nvPr>
        </p:nvSpPr>
        <p:spPr/>
        <p:txBody>
          <a:bodyPr/>
          <a:lstStyle/>
          <a:p>
            <a:pPr eaLnBrk="1" hangingPunct="1"/>
            <a:r>
              <a:rPr lang="de-DE" altLang="de-DE"/>
              <a:t>zentrale Aufgabe: Start-Stopp-Automatik stellt den Motor immer dann selbstständig aus, wenn dieser nicht mehr benötigt wird (z. B. Halt an Ampel)</a:t>
            </a:r>
          </a:p>
          <a:p>
            <a:pPr eaLnBrk="1" hangingPunct="1"/>
            <a:r>
              <a:rPr lang="de-DE" altLang="de-DE"/>
              <a:t>Randbedingung: keine Abschaltung bis maximal 3 Grad und ab minimal 30 Grad </a:t>
            </a:r>
          </a:p>
          <a:p>
            <a:pPr eaLnBrk="1" hangingPunct="1"/>
            <a:r>
              <a:rPr lang="de-DE" altLang="de-DE"/>
              <a:t>Ablauf: </a:t>
            </a:r>
          </a:p>
          <a:p>
            <a:pPr lvl="1" eaLnBrk="1" hangingPunct="1"/>
            <a:r>
              <a:rPr lang="de-DE" altLang="de-DE"/>
              <a:t>Zündschlüssel einstecken, Motorstartknopf drücken, dann startet Automatik</a:t>
            </a:r>
          </a:p>
          <a:p>
            <a:pPr lvl="1" eaLnBrk="1" hangingPunct="1"/>
            <a:r>
              <a:rPr lang="de-DE" altLang="de-DE"/>
              <a:t>Motorein- und Abschaltung wird anhand der Kupplung erkannt</a:t>
            </a:r>
          </a:p>
          <a:p>
            <a:pPr lvl="1" eaLnBrk="1" hangingPunct="1"/>
            <a:r>
              <a:rPr lang="de-DE" altLang="de-DE"/>
              <a:t>Automatik kann auch wieder gestoppt werden</a:t>
            </a:r>
          </a:p>
          <a:p>
            <a:pPr eaLnBrk="1" hangingPunct="1"/>
            <a:r>
              <a:rPr lang="de-DE" altLang="de-DE"/>
              <a:t>[Frage: was fehlt alles zur Realität]</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29379" name="Rectangle 2"/>
          <p:cNvSpPr>
            <a:spLocks noGrp="1" noChangeArrowheads="1"/>
          </p:cNvSpPr>
          <p:nvPr>
            <p:ph type="title"/>
          </p:nvPr>
        </p:nvSpPr>
        <p:spPr/>
        <p:txBody>
          <a:bodyPr/>
          <a:lstStyle/>
          <a:p>
            <a:pPr eaLnBrk="1" hangingPunct="1"/>
            <a:r>
              <a:rPr lang="de-DE" altLang="de-DE"/>
              <a:t>Beispiel: Start-Stopp-Automatik (2/3)</a:t>
            </a:r>
          </a:p>
        </p:txBody>
      </p:sp>
      <p:sp>
        <p:nvSpPr>
          <p:cNvPr id="229380" name="Rectangle 3"/>
          <p:cNvSpPr>
            <a:spLocks noGrp="1" noChangeArrowheads="1"/>
          </p:cNvSpPr>
          <p:nvPr>
            <p:ph type="body" idx="1"/>
          </p:nvPr>
        </p:nvSpPr>
        <p:spPr>
          <a:xfrm>
            <a:off x="468313" y="1125538"/>
            <a:ext cx="8424862" cy="5256212"/>
          </a:xfrm>
        </p:spPr>
        <p:txBody>
          <a:bodyPr/>
          <a:lstStyle/>
          <a:p>
            <a:pPr eaLnBrk="1" hangingPunct="1"/>
            <a:r>
              <a:rPr lang="de-DE" altLang="de-DE"/>
              <a:t>Klärung, von welche Sensoren werden Signale empfangen:</a:t>
            </a:r>
          </a:p>
          <a:p>
            <a:pPr lvl="1" eaLnBrk="1" hangingPunct="1"/>
            <a:r>
              <a:rPr lang="de-DE" altLang="de-DE"/>
              <a:t>Zündschloss: start und ende</a:t>
            </a:r>
          </a:p>
          <a:p>
            <a:pPr lvl="1" eaLnBrk="1" hangingPunct="1"/>
            <a:r>
              <a:rPr lang="de-DE" altLang="de-DE"/>
              <a:t>Kupplung: leerlauf und druecken</a:t>
            </a:r>
          </a:p>
          <a:p>
            <a:pPr lvl="1" eaLnBrk="1" hangingPunct="1"/>
            <a:r>
              <a:rPr lang="de-DE" altLang="de-DE"/>
              <a:t>Automatiksteuerung: an und aus</a:t>
            </a:r>
          </a:p>
          <a:p>
            <a:pPr eaLnBrk="1" hangingPunct="1"/>
            <a:r>
              <a:rPr lang="de-DE" altLang="de-DE"/>
              <a:t>Klärung, welchen Sensoren können abgefragt werden:</a:t>
            </a:r>
          </a:p>
          <a:p>
            <a:pPr lvl="1" eaLnBrk="1" hangingPunct="1"/>
            <a:r>
              <a:rPr lang="de-DE" altLang="de-DE"/>
              <a:t>Temperaturwert temp in lokaler Variablen</a:t>
            </a:r>
          </a:p>
          <a:p>
            <a:pPr eaLnBrk="1" hangingPunct="1"/>
            <a:r>
              <a:rPr lang="de-DE" altLang="de-DE"/>
              <a:t>Klärung an welche Sensoren Signale geschickt werden</a:t>
            </a:r>
          </a:p>
          <a:p>
            <a:pPr lvl="1" eaLnBrk="1" hangingPunct="1"/>
            <a:r>
              <a:rPr lang="de-DE" altLang="de-DE"/>
              <a:t>Motorsteuerung: motor_an und motor_aus</a:t>
            </a:r>
          </a:p>
          <a:p>
            <a:pPr eaLnBrk="1" hangingPunct="1"/>
            <a:endParaRPr lang="de-DE" altLang="de-DE"/>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30403" name="Rectangle 2"/>
          <p:cNvSpPr>
            <a:spLocks noGrp="1" noChangeArrowheads="1"/>
          </p:cNvSpPr>
          <p:nvPr>
            <p:ph type="title"/>
          </p:nvPr>
        </p:nvSpPr>
        <p:spPr/>
        <p:txBody>
          <a:bodyPr/>
          <a:lstStyle/>
          <a:p>
            <a:pPr eaLnBrk="1" hangingPunct="1"/>
            <a:r>
              <a:rPr lang="de-DE" altLang="de-DE"/>
              <a:t>Beispiel: Start-Stopp-Automatik (3/3)</a:t>
            </a:r>
          </a:p>
        </p:txBody>
      </p:sp>
      <p:pic>
        <p:nvPicPr>
          <p:cNvPr id="230404" name="Picture 4" descr="Kap07StartStoppAutomatik"/>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l="7208" r="4634"/>
          <a:stretch>
            <a:fillRect/>
          </a:stretch>
        </p:blipFill>
        <p:spPr bwMode="auto">
          <a:xfrm>
            <a:off x="468313" y="1158875"/>
            <a:ext cx="8424862"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pic>
        <p:nvPicPr>
          <p:cNvPr id="24579" name="Picture 20"/>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468313" y="1019175"/>
            <a:ext cx="7920037" cy="534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0" name="Rectangle 2"/>
          <p:cNvSpPr>
            <a:spLocks noGrp="1" noChangeArrowheads="1"/>
          </p:cNvSpPr>
          <p:nvPr>
            <p:ph type="title"/>
          </p:nvPr>
        </p:nvSpPr>
        <p:spPr/>
        <p:txBody>
          <a:bodyPr/>
          <a:lstStyle/>
          <a:p>
            <a:pPr eaLnBrk="1" hangingPunct="1"/>
            <a:r>
              <a:rPr lang="de-DE" altLang="de-DE"/>
              <a:t>Beispiel: Vertrieb (4/4)</a:t>
            </a:r>
          </a:p>
        </p:txBody>
      </p:sp>
      <p:grpSp>
        <p:nvGrpSpPr>
          <p:cNvPr id="24581" name="Group 21"/>
          <p:cNvGrpSpPr>
            <a:grpSpLocks/>
          </p:cNvGrpSpPr>
          <p:nvPr/>
        </p:nvGrpSpPr>
        <p:grpSpPr bwMode="auto">
          <a:xfrm>
            <a:off x="5788025" y="2214563"/>
            <a:ext cx="142875" cy="146050"/>
            <a:chOff x="3646" y="1395"/>
            <a:chExt cx="90" cy="92"/>
          </a:xfrm>
        </p:grpSpPr>
        <p:sp>
          <p:nvSpPr>
            <p:cNvPr id="24582" name="Line 15"/>
            <p:cNvSpPr>
              <a:spLocks noChangeShapeType="1"/>
            </p:cNvSpPr>
            <p:nvPr/>
          </p:nvSpPr>
          <p:spPr bwMode="auto">
            <a:xfrm>
              <a:off x="3646" y="1441"/>
              <a:ext cx="9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583" name="Line 16"/>
            <p:cNvSpPr>
              <a:spLocks noChangeShapeType="1"/>
            </p:cNvSpPr>
            <p:nvPr/>
          </p:nvSpPr>
          <p:spPr bwMode="auto">
            <a:xfrm flipH="1" flipV="1">
              <a:off x="3646" y="1441"/>
              <a:ext cx="0" cy="4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584" name="Line 17"/>
            <p:cNvSpPr>
              <a:spLocks noChangeShapeType="1"/>
            </p:cNvSpPr>
            <p:nvPr/>
          </p:nvSpPr>
          <p:spPr bwMode="auto">
            <a:xfrm flipH="1" flipV="1">
              <a:off x="3736" y="1441"/>
              <a:ext cx="0" cy="4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585" name="Line 18"/>
            <p:cNvSpPr>
              <a:spLocks noChangeShapeType="1"/>
            </p:cNvSpPr>
            <p:nvPr/>
          </p:nvSpPr>
          <p:spPr bwMode="auto">
            <a:xfrm flipH="1" flipV="1">
              <a:off x="3691" y="1441"/>
              <a:ext cx="0" cy="4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586" name="Line 19"/>
            <p:cNvSpPr>
              <a:spLocks noChangeShapeType="1"/>
            </p:cNvSpPr>
            <p:nvPr/>
          </p:nvSpPr>
          <p:spPr bwMode="auto">
            <a:xfrm flipH="1" flipV="1">
              <a:off x="3691" y="1395"/>
              <a:ext cx="0" cy="4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31427" name="Rectangle 2"/>
          <p:cNvSpPr>
            <a:spLocks noGrp="1" noChangeArrowheads="1"/>
          </p:cNvSpPr>
          <p:nvPr>
            <p:ph type="title"/>
          </p:nvPr>
        </p:nvSpPr>
        <p:spPr/>
        <p:txBody>
          <a:bodyPr/>
          <a:lstStyle/>
          <a:p>
            <a:pPr eaLnBrk="1" hangingPunct="1"/>
            <a:r>
              <a:rPr lang="de-DE" altLang="de-DE"/>
              <a:t>GUI als Zustandsdiagramm</a:t>
            </a:r>
          </a:p>
        </p:txBody>
      </p:sp>
      <p:sp>
        <p:nvSpPr>
          <p:cNvPr id="231428" name="Rectangle 4"/>
          <p:cNvSpPr>
            <a:spLocks noChangeArrowheads="1"/>
          </p:cNvSpPr>
          <p:nvPr/>
        </p:nvSpPr>
        <p:spPr bwMode="auto">
          <a:xfrm>
            <a:off x="4211638" y="3813175"/>
            <a:ext cx="287337" cy="1444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231429" name="Rectangle 5"/>
          <p:cNvSpPr>
            <a:spLocks noChangeArrowheads="1"/>
          </p:cNvSpPr>
          <p:nvPr/>
        </p:nvSpPr>
        <p:spPr bwMode="auto">
          <a:xfrm>
            <a:off x="4284663" y="3317875"/>
            <a:ext cx="287337" cy="1444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pic>
        <p:nvPicPr>
          <p:cNvPr id="231430" name="Picture 2" descr="F:\workspaces\workspace_SS13\SWEBuch3\Abbildungen\Kap07BeschreibungVonOberflaechenAlsZustandsautomat.jpg"/>
          <p:cNvPicPr>
            <a:picLocks noChangeAspect="1" noChangeArrowheads="1"/>
          </p:cNvPicPr>
          <p:nvPr/>
        </p:nvPicPr>
        <p:blipFill>
          <a:blip r:embed="rId2">
            <a:extLst>
              <a:ext uri="{28A0092B-C50C-407E-A947-70E740481C1C}">
                <a14:useLocalDpi xmlns:a14="http://schemas.microsoft.com/office/drawing/2010/main" val="0"/>
              </a:ext>
            </a:extLst>
          </a:blip>
          <a:srcRect l="2191" t="12598" r="1952" b="7936"/>
          <a:stretch>
            <a:fillRect/>
          </a:stretch>
        </p:blipFill>
        <p:spPr bwMode="auto">
          <a:xfrm>
            <a:off x="158750" y="1196975"/>
            <a:ext cx="8913813"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itel 1"/>
          <p:cNvSpPr>
            <a:spLocks noGrp="1"/>
          </p:cNvSpPr>
          <p:nvPr>
            <p:ph type="title"/>
          </p:nvPr>
        </p:nvSpPr>
        <p:spPr/>
        <p:txBody>
          <a:bodyPr/>
          <a:lstStyle/>
          <a:p>
            <a:pPr eaLnBrk="1" hangingPunct="1"/>
            <a:r>
              <a:rPr lang="de-DE" altLang="de-DE"/>
              <a:t>Android als Zustandsdiagramm</a:t>
            </a:r>
          </a:p>
        </p:txBody>
      </p:sp>
      <p:sp>
        <p:nvSpPr>
          <p:cNvPr id="232451"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pic>
        <p:nvPicPr>
          <p:cNvPr id="232452" name="Picture 2" descr="F:\workspaces\workspace_SS13\SWEBuch3\Abbildungen\Kap07ZustaendeEinerAndroidActivity.jpg"/>
          <p:cNvPicPr>
            <a:picLocks noChangeAspect="1" noChangeArrowheads="1"/>
          </p:cNvPicPr>
          <p:nvPr/>
        </p:nvPicPr>
        <p:blipFill>
          <a:blip r:embed="rId2">
            <a:extLst>
              <a:ext uri="{28A0092B-C50C-407E-A947-70E740481C1C}">
                <a14:useLocalDpi xmlns:a14="http://schemas.microsoft.com/office/drawing/2010/main" val="0"/>
              </a:ext>
            </a:extLst>
          </a:blip>
          <a:srcRect l="3288" t="3780" r="4893" b="3622"/>
          <a:stretch>
            <a:fillRect/>
          </a:stretch>
        </p:blipFill>
        <p:spPr bwMode="auto">
          <a:xfrm>
            <a:off x="250825" y="1123950"/>
            <a:ext cx="8785225"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33475" name="Rectangle 2"/>
          <p:cNvSpPr>
            <a:spLocks noGrp="1" noChangeArrowheads="1"/>
          </p:cNvSpPr>
          <p:nvPr>
            <p:ph type="title"/>
          </p:nvPr>
        </p:nvSpPr>
        <p:spPr/>
        <p:txBody>
          <a:bodyPr/>
          <a:lstStyle/>
          <a:p>
            <a:pPr eaLnBrk="1" hangingPunct="1"/>
            <a:r>
              <a:rPr lang="de-DE" altLang="de-DE"/>
              <a:t>Umsetzung von Zustandsdiagrammem</a:t>
            </a:r>
          </a:p>
        </p:txBody>
      </p:sp>
      <p:sp>
        <p:nvSpPr>
          <p:cNvPr id="233476" name="Rectangle 3"/>
          <p:cNvSpPr>
            <a:spLocks noGrp="1" noChangeArrowheads="1"/>
          </p:cNvSpPr>
          <p:nvPr>
            <p:ph type="body" idx="1"/>
          </p:nvPr>
        </p:nvSpPr>
        <p:spPr/>
        <p:txBody>
          <a:bodyPr/>
          <a:lstStyle/>
          <a:p>
            <a:pPr eaLnBrk="1" hangingPunct="1"/>
            <a:r>
              <a:rPr lang="de-DE" altLang="de-DE" sz="2000"/>
              <a:t>Abhängig davon, wie formal die Zustände und Transitionen spezifiziert sind, kann aus Zustandsdiagrammen Programmcode erzeugt werden</a:t>
            </a:r>
          </a:p>
          <a:p>
            <a:pPr eaLnBrk="1" hangingPunct="1"/>
            <a:r>
              <a:rPr lang="de-DE" altLang="de-DE" sz="2000"/>
              <a:t>Typisch: Iteratives Vorgehen: informelle Beschreibungen werden schrittweise durch formalere ersetzt</a:t>
            </a:r>
          </a:p>
          <a:p>
            <a:pPr eaLnBrk="1" hangingPunct="1"/>
            <a:r>
              <a:rPr lang="de-DE" altLang="de-DE" sz="2000"/>
              <a:t>Ereignisse können für folgendes stehen</a:t>
            </a:r>
          </a:p>
          <a:p>
            <a:pPr lvl="1" eaLnBrk="1" hangingPunct="1"/>
            <a:r>
              <a:rPr lang="de-DE" altLang="de-DE" sz="2000"/>
              <a:t>Methodenaufrufe</a:t>
            </a:r>
          </a:p>
          <a:p>
            <a:pPr lvl="1" eaLnBrk="1" hangingPunct="1"/>
            <a:r>
              <a:rPr lang="de-DE" altLang="de-DE" sz="2000"/>
              <a:t>externe Ereignisse des GUI (-&gt; Methodenaufruf)</a:t>
            </a:r>
          </a:p>
          <a:p>
            <a:pPr lvl="1" eaLnBrk="1" hangingPunct="1"/>
            <a:r>
              <a:rPr lang="de-DE" altLang="de-DE" sz="2000"/>
              <a:t>Teilsituation, die bei der Abarbeitung einer Methode auftreten kann</a:t>
            </a:r>
          </a:p>
          <a:p>
            <a:pPr eaLnBrk="1" hangingPunct="1"/>
            <a:r>
              <a:rPr lang="de-DE" altLang="de-DE" sz="2000"/>
              <a:t>Automat wird zunächst zu komplexer Methode, die z. B. anhand der Zustände in Teilmethoden refaktoriert werden kann</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34499" name="Rectangle 2"/>
          <p:cNvSpPr>
            <a:spLocks noGrp="1" noChangeArrowheads="1"/>
          </p:cNvSpPr>
          <p:nvPr>
            <p:ph type="title"/>
          </p:nvPr>
        </p:nvSpPr>
        <p:spPr>
          <a:xfrm>
            <a:off x="323850" y="260350"/>
            <a:ext cx="7848600" cy="777875"/>
          </a:xfrm>
        </p:spPr>
        <p:txBody>
          <a:bodyPr/>
          <a:lstStyle/>
          <a:p>
            <a:pPr eaLnBrk="1" hangingPunct="1"/>
            <a:r>
              <a:rPr lang="de-DE" altLang="de-DE"/>
              <a:t>Klassendiagramm und versteckte Randbedingungen</a:t>
            </a:r>
          </a:p>
        </p:txBody>
      </p:sp>
      <p:sp>
        <p:nvSpPr>
          <p:cNvPr id="234500" name="Rectangle 3"/>
          <p:cNvSpPr>
            <a:spLocks noGrp="1" noChangeArrowheads="1"/>
          </p:cNvSpPr>
          <p:nvPr>
            <p:ph type="body" sz="half" idx="1"/>
          </p:nvPr>
        </p:nvSpPr>
        <p:spPr>
          <a:xfrm>
            <a:off x="962025" y="1125538"/>
            <a:ext cx="8002588" cy="5256212"/>
          </a:xfrm>
        </p:spPr>
        <p:txBody>
          <a:bodyPr/>
          <a:lstStyle/>
          <a:p>
            <a:pPr eaLnBrk="1" hangingPunct="1"/>
            <a:r>
              <a:rPr lang="de-DE" altLang="de-DE"/>
              <a:t>Welche Randbedingungen vermuten Sie?</a:t>
            </a:r>
          </a:p>
        </p:txBody>
      </p:sp>
      <p:pic>
        <p:nvPicPr>
          <p:cNvPr id="234501" name="Picture 6" descr="Kap07KlassendiagrammZurOCLErlaeuterung"/>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t="4973" b="4973"/>
          <a:stretch>
            <a:fillRect/>
          </a:stretch>
        </p:blipFill>
        <p:spPr bwMode="auto">
          <a:xfrm>
            <a:off x="395288" y="1628775"/>
            <a:ext cx="8280400"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502" name="Text Box 7"/>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7.2</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35523" name="Rectangle 2"/>
          <p:cNvSpPr>
            <a:spLocks noGrp="1" noChangeArrowheads="1"/>
          </p:cNvSpPr>
          <p:nvPr>
            <p:ph type="title"/>
          </p:nvPr>
        </p:nvSpPr>
        <p:spPr/>
        <p:txBody>
          <a:bodyPr/>
          <a:lstStyle/>
          <a:p>
            <a:pPr eaLnBrk="1" hangingPunct="1"/>
            <a:r>
              <a:rPr lang="de-DE" altLang="de-DE"/>
              <a:t>Grundidee von Object Constraint Language (OCL)</a:t>
            </a:r>
          </a:p>
        </p:txBody>
      </p:sp>
      <p:sp>
        <p:nvSpPr>
          <p:cNvPr id="235524" name="Rectangle 3"/>
          <p:cNvSpPr>
            <a:spLocks noGrp="1" noChangeArrowheads="1"/>
          </p:cNvSpPr>
          <p:nvPr>
            <p:ph type="body" idx="1"/>
          </p:nvPr>
        </p:nvSpPr>
        <p:spPr>
          <a:xfrm>
            <a:off x="457200" y="981075"/>
            <a:ext cx="8229600" cy="5732463"/>
          </a:xfrm>
        </p:spPr>
        <p:txBody>
          <a:bodyPr/>
          <a:lstStyle/>
          <a:p>
            <a:pPr eaLnBrk="1" hangingPunct="1"/>
            <a:r>
              <a:rPr lang="de-DE" altLang="de-DE"/>
              <a:t>Rahmenbedingungen (Constraints) definieren, die von Objekten bzw. Objektmengen eingehalten werden können</a:t>
            </a:r>
          </a:p>
          <a:p>
            <a:pPr eaLnBrk="1" hangingPunct="1"/>
            <a:r>
              <a:rPr lang="de-DE" altLang="de-DE"/>
              <a:t>Constraints sind prüfbar</a:t>
            </a:r>
          </a:p>
          <a:p>
            <a:pPr eaLnBrk="1" hangingPunct="1"/>
            <a:r>
              <a:rPr lang="de-DE" altLang="de-DE"/>
              <a:t>möglichst einfach formulierbar (ursprünglich zur Formulierung von Geschäftsregeln für Versicherungsanwendungen, [Syntropy, IBM])</a:t>
            </a:r>
          </a:p>
          <a:p>
            <a:pPr eaLnBrk="1" hangingPunct="1"/>
            <a:r>
              <a:rPr lang="de-DE" altLang="de-DE"/>
              <a:t>Angepasst an Objektorientierung:</a:t>
            </a:r>
          </a:p>
          <a:p>
            <a:pPr lvl="1" eaLnBrk="1" hangingPunct="1"/>
            <a:r>
              <a:rPr lang="de-DE" altLang="de-DE"/>
              <a:t>Zugriff auf Exemplarvariablen</a:t>
            </a:r>
          </a:p>
          <a:p>
            <a:pPr lvl="1" eaLnBrk="1" hangingPunct="1"/>
            <a:r>
              <a:rPr lang="de-DE" altLang="de-DE"/>
              <a:t>Zugriff auf Methoden, die keine Objektveränderungen vornehmen</a:t>
            </a:r>
          </a:p>
          <a:p>
            <a:pPr lvl="1" eaLnBrk="1" hangingPunct="1"/>
            <a:r>
              <a:rPr lang="de-DE" altLang="de-DE"/>
              <a:t>Vererbung wird beachtet</a:t>
            </a:r>
          </a:p>
          <a:p>
            <a:pPr eaLnBrk="1" hangingPunct="1"/>
            <a:r>
              <a:rPr lang="de-DE" altLang="de-DE"/>
              <a:t>typisiert, Collections wichtiger Typ</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36547" name="Rectangle 2"/>
          <p:cNvSpPr>
            <a:spLocks noGrp="1" noChangeArrowheads="1"/>
          </p:cNvSpPr>
          <p:nvPr>
            <p:ph type="title"/>
          </p:nvPr>
        </p:nvSpPr>
        <p:spPr/>
        <p:txBody>
          <a:bodyPr/>
          <a:lstStyle/>
          <a:p>
            <a:pPr eaLnBrk="1" hangingPunct="1"/>
            <a:r>
              <a:rPr lang="de-DE" altLang="de-DE"/>
              <a:t>Einfache Bedingungen für Objekte (Invarianten)</a:t>
            </a:r>
          </a:p>
        </p:txBody>
      </p:sp>
      <p:sp>
        <p:nvSpPr>
          <p:cNvPr id="236548" name="Rectangle 3"/>
          <p:cNvSpPr>
            <a:spLocks noGrp="1" noChangeArrowheads="1"/>
          </p:cNvSpPr>
          <p:nvPr>
            <p:ph type="body" idx="1"/>
          </p:nvPr>
        </p:nvSpPr>
        <p:spPr>
          <a:xfrm>
            <a:off x="457200" y="1125538"/>
            <a:ext cx="8229600" cy="5327650"/>
          </a:xfrm>
        </p:spPr>
        <p:txBody>
          <a:bodyPr/>
          <a:lstStyle/>
          <a:p>
            <a:pPr eaLnBrk="1" hangingPunct="1">
              <a:lnSpc>
                <a:spcPct val="90000"/>
              </a:lnSpc>
            </a:pPr>
            <a:r>
              <a:rPr lang="de-DE" altLang="de-DE" dirty="0"/>
              <a:t>Die Matrikelnummer ist mindestens 10000</a:t>
            </a:r>
          </a:p>
          <a:p>
            <a:pPr lvl="1" eaLnBrk="1" hangingPunct="1">
              <a:lnSpc>
                <a:spcPct val="90000"/>
              </a:lnSpc>
              <a:buFontTx/>
              <a:buNone/>
            </a:pPr>
            <a:r>
              <a:rPr lang="de-DE" altLang="de-DE" dirty="0" err="1">
                <a:latin typeface="Consolas" panose="020B0609020204030204" pitchFamily="49" charset="0"/>
              </a:rPr>
              <a:t>context</a:t>
            </a:r>
            <a:r>
              <a:rPr lang="de-DE" altLang="de-DE" dirty="0">
                <a:latin typeface="Consolas" panose="020B0609020204030204" pitchFamily="49" charset="0"/>
              </a:rPr>
              <a:t> Studi </a:t>
            </a:r>
            <a:r>
              <a:rPr lang="de-DE" altLang="de-DE" dirty="0" err="1">
                <a:latin typeface="Consolas" panose="020B0609020204030204" pitchFamily="49" charset="0"/>
              </a:rPr>
              <a:t>inv</a:t>
            </a:r>
            <a:r>
              <a:rPr lang="de-DE" altLang="de-DE" dirty="0">
                <a:latin typeface="Consolas" panose="020B0609020204030204" pitchFamily="49" charset="0"/>
              </a:rPr>
              <a:t> </a:t>
            </a:r>
            <a:r>
              <a:rPr lang="de-DE" altLang="de-DE" dirty="0" err="1">
                <a:latin typeface="Consolas" panose="020B0609020204030204" pitchFamily="49" charset="0"/>
              </a:rPr>
              <a:t>hoheMatrikelnummern</a:t>
            </a:r>
            <a:r>
              <a:rPr lang="de-DE" altLang="de-DE" dirty="0">
                <a:latin typeface="Consolas" panose="020B0609020204030204" pitchFamily="49" charset="0"/>
              </a:rPr>
              <a:t>:</a:t>
            </a:r>
          </a:p>
          <a:p>
            <a:pPr lvl="1" eaLnBrk="1" hangingPunct="1">
              <a:lnSpc>
                <a:spcPct val="90000"/>
              </a:lnSpc>
              <a:buFontTx/>
              <a:buNone/>
            </a:pPr>
            <a:r>
              <a:rPr lang="de-DE" altLang="de-DE" dirty="0" err="1">
                <a:latin typeface="Consolas" panose="020B0609020204030204" pitchFamily="49" charset="0"/>
              </a:rPr>
              <a:t>self.matnr</a:t>
            </a:r>
            <a:r>
              <a:rPr lang="de-DE" altLang="de-DE" dirty="0">
                <a:latin typeface="Consolas" panose="020B0609020204030204" pitchFamily="49" charset="0"/>
              </a:rPr>
              <a:t>&gt;=10000</a:t>
            </a:r>
          </a:p>
          <a:p>
            <a:pPr eaLnBrk="1" hangingPunct="1">
              <a:lnSpc>
                <a:spcPct val="90000"/>
              </a:lnSpc>
            </a:pPr>
            <a:r>
              <a:rPr lang="de-DE" altLang="de-DE" dirty="0"/>
              <a:t>eine Variante:</a:t>
            </a:r>
          </a:p>
          <a:p>
            <a:pPr lvl="1" eaLnBrk="1" hangingPunct="1">
              <a:lnSpc>
                <a:spcPct val="90000"/>
              </a:lnSpc>
              <a:buFontTx/>
              <a:buNone/>
            </a:pPr>
            <a:r>
              <a:rPr lang="de-DE" altLang="de-DE" dirty="0" err="1">
                <a:latin typeface="Consolas" panose="020B0609020204030204" pitchFamily="49" charset="0"/>
              </a:rPr>
              <a:t>context</a:t>
            </a:r>
            <a:r>
              <a:rPr lang="de-DE" altLang="de-DE" dirty="0">
                <a:latin typeface="Consolas" panose="020B0609020204030204" pitchFamily="49" charset="0"/>
              </a:rPr>
              <a:t> s:Studi </a:t>
            </a:r>
            <a:r>
              <a:rPr lang="de-DE" altLang="de-DE" dirty="0" err="1">
                <a:latin typeface="Consolas" panose="020B0609020204030204" pitchFamily="49" charset="0"/>
              </a:rPr>
              <a:t>inv</a:t>
            </a:r>
            <a:r>
              <a:rPr lang="de-DE" altLang="de-DE" dirty="0">
                <a:latin typeface="Consolas" panose="020B0609020204030204" pitchFamily="49" charset="0"/>
              </a:rPr>
              <a:t>:</a:t>
            </a:r>
          </a:p>
          <a:p>
            <a:pPr lvl="1" eaLnBrk="1" hangingPunct="1">
              <a:lnSpc>
                <a:spcPct val="90000"/>
              </a:lnSpc>
              <a:buFontTx/>
              <a:buNone/>
            </a:pPr>
            <a:r>
              <a:rPr lang="de-DE" altLang="de-DE" dirty="0" err="1">
                <a:latin typeface="Consolas" panose="020B0609020204030204" pitchFamily="49" charset="0"/>
              </a:rPr>
              <a:t>s.matnr</a:t>
            </a:r>
            <a:r>
              <a:rPr lang="de-DE" altLang="de-DE" dirty="0">
                <a:latin typeface="Consolas" panose="020B0609020204030204" pitchFamily="49" charset="0"/>
              </a:rPr>
              <a:t>&gt;=10000</a:t>
            </a:r>
          </a:p>
          <a:p>
            <a:pPr eaLnBrk="1" hangingPunct="1">
              <a:lnSpc>
                <a:spcPct val="90000"/>
              </a:lnSpc>
            </a:pPr>
            <a:r>
              <a:rPr lang="de-DE" altLang="de-DE" dirty="0" err="1">
                <a:latin typeface="Consolas" panose="020B0609020204030204" pitchFamily="49" charset="0"/>
              </a:rPr>
              <a:t>context</a:t>
            </a:r>
            <a:r>
              <a:rPr lang="de-DE" altLang="de-DE" dirty="0"/>
              <a:t> gibt eindeutig an, um welche Klasse es geht</a:t>
            </a:r>
          </a:p>
          <a:p>
            <a:pPr eaLnBrk="1" hangingPunct="1">
              <a:lnSpc>
                <a:spcPct val="90000"/>
              </a:lnSpc>
            </a:pPr>
            <a:r>
              <a:rPr lang="de-DE" altLang="de-DE" dirty="0"/>
              <a:t>Strukturierung durch Nutzung der Paketstruktur</a:t>
            </a:r>
          </a:p>
          <a:p>
            <a:pPr lvl="1" eaLnBrk="1" hangingPunct="1">
              <a:lnSpc>
                <a:spcPct val="90000"/>
              </a:lnSpc>
              <a:buFontTx/>
              <a:buNone/>
            </a:pPr>
            <a:r>
              <a:rPr lang="de-DE" altLang="de-DE" dirty="0">
                <a:latin typeface="Consolas" panose="020B0609020204030204" pitchFamily="49" charset="0"/>
              </a:rPr>
              <a:t>package </a:t>
            </a:r>
            <a:r>
              <a:rPr lang="de-DE" altLang="de-DE" dirty="0" err="1">
                <a:latin typeface="Consolas" panose="020B0609020204030204" pitchFamily="49" charset="0"/>
              </a:rPr>
              <a:t>com</a:t>
            </a:r>
            <a:r>
              <a:rPr lang="de-DE" altLang="de-DE" dirty="0">
                <a:latin typeface="Consolas" panose="020B0609020204030204" pitchFamily="49" charset="0"/>
              </a:rPr>
              <a:t>::</a:t>
            </a:r>
            <a:r>
              <a:rPr lang="de-DE" altLang="de-DE" dirty="0" err="1">
                <a:latin typeface="Consolas" panose="020B0609020204030204" pitchFamily="49" charset="0"/>
              </a:rPr>
              <a:t>meineFirma</a:t>
            </a:r>
            <a:r>
              <a:rPr lang="de-DE" altLang="de-DE" dirty="0">
                <a:latin typeface="Consolas" panose="020B0609020204030204" pitchFamily="49" charset="0"/>
              </a:rPr>
              <a:t>::</a:t>
            </a:r>
            <a:r>
              <a:rPr lang="de-DE" altLang="de-DE" dirty="0" err="1">
                <a:latin typeface="Consolas" panose="020B0609020204030204" pitchFamily="49" charset="0"/>
              </a:rPr>
              <a:t>meineSW</a:t>
            </a:r>
            <a:endParaRPr lang="de-DE" altLang="de-DE" dirty="0">
              <a:latin typeface="Consolas" panose="020B0609020204030204" pitchFamily="49" charset="0"/>
            </a:endParaRPr>
          </a:p>
          <a:p>
            <a:pPr lvl="1" eaLnBrk="1" hangingPunct="1">
              <a:lnSpc>
                <a:spcPct val="90000"/>
              </a:lnSpc>
              <a:buFontTx/>
              <a:buNone/>
            </a:pPr>
            <a:r>
              <a:rPr lang="de-DE" altLang="de-DE" dirty="0">
                <a:latin typeface="Consolas" panose="020B0609020204030204" pitchFamily="49" charset="0"/>
              </a:rPr>
              <a:t>  </a:t>
            </a:r>
            <a:r>
              <a:rPr lang="de-DE" altLang="de-DE" dirty="0" err="1">
                <a:latin typeface="Consolas" panose="020B0609020204030204" pitchFamily="49" charset="0"/>
              </a:rPr>
              <a:t>context</a:t>
            </a:r>
            <a:r>
              <a:rPr lang="de-DE" altLang="de-DE" dirty="0">
                <a:latin typeface="Consolas" panose="020B0609020204030204" pitchFamily="49" charset="0"/>
              </a:rPr>
              <a:t> Studi </a:t>
            </a:r>
            <a:r>
              <a:rPr lang="de-DE" altLang="de-DE" dirty="0" err="1">
                <a:latin typeface="Consolas" panose="020B0609020204030204" pitchFamily="49" charset="0"/>
              </a:rPr>
              <a:t>inv</a:t>
            </a:r>
            <a:r>
              <a:rPr lang="de-DE" altLang="de-DE" dirty="0">
                <a:latin typeface="Consolas" panose="020B0609020204030204" pitchFamily="49" charset="0"/>
              </a:rPr>
              <a:t>: ...</a:t>
            </a:r>
          </a:p>
          <a:p>
            <a:pPr lvl="1" eaLnBrk="1" hangingPunct="1">
              <a:lnSpc>
                <a:spcPct val="90000"/>
              </a:lnSpc>
              <a:buFontTx/>
              <a:buNone/>
            </a:pPr>
            <a:r>
              <a:rPr lang="de-DE" altLang="de-DE" dirty="0">
                <a:latin typeface="Consolas" panose="020B0609020204030204" pitchFamily="49" charset="0"/>
              </a:rPr>
              <a:t>  </a:t>
            </a:r>
            <a:r>
              <a:rPr lang="de-DE" altLang="de-DE" dirty="0" err="1">
                <a:latin typeface="Consolas" panose="020B0609020204030204" pitchFamily="49" charset="0"/>
              </a:rPr>
              <a:t>context</a:t>
            </a:r>
            <a:r>
              <a:rPr lang="de-DE" altLang="de-DE" dirty="0">
                <a:latin typeface="Consolas" panose="020B0609020204030204" pitchFamily="49" charset="0"/>
              </a:rPr>
              <a:t> Studi </a:t>
            </a:r>
            <a:r>
              <a:rPr lang="de-DE" altLang="de-DE" dirty="0" err="1">
                <a:latin typeface="Consolas" panose="020B0609020204030204" pitchFamily="49" charset="0"/>
              </a:rPr>
              <a:t>inv</a:t>
            </a:r>
            <a:r>
              <a:rPr lang="de-DE" altLang="de-DE" dirty="0">
                <a:latin typeface="Consolas" panose="020B0609020204030204" pitchFamily="49" charset="0"/>
              </a:rPr>
              <a:t>: ...</a:t>
            </a:r>
          </a:p>
          <a:p>
            <a:pPr lvl="1" eaLnBrk="1" hangingPunct="1">
              <a:lnSpc>
                <a:spcPct val="90000"/>
              </a:lnSpc>
              <a:buFontTx/>
              <a:buNone/>
            </a:pPr>
            <a:r>
              <a:rPr lang="de-DE" altLang="de-DE" dirty="0" err="1">
                <a:latin typeface="Consolas" panose="020B0609020204030204" pitchFamily="49" charset="0"/>
              </a:rPr>
              <a:t>endpackage</a:t>
            </a:r>
            <a:endParaRPr lang="de-DE" altLang="de-DE" dirty="0">
              <a:latin typeface="Consolas" panose="020B0609020204030204" pitchFamily="49" charset="0"/>
            </a:endParaRP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37571" name="Rectangle 2"/>
          <p:cNvSpPr>
            <a:spLocks noGrp="1" noChangeArrowheads="1"/>
          </p:cNvSpPr>
          <p:nvPr>
            <p:ph type="title"/>
          </p:nvPr>
        </p:nvSpPr>
        <p:spPr/>
        <p:txBody>
          <a:bodyPr/>
          <a:lstStyle/>
          <a:p>
            <a:pPr eaLnBrk="1" hangingPunct="1"/>
            <a:r>
              <a:rPr lang="de-DE" altLang="de-DE"/>
              <a:t>Vor- und Nachbedingungen für Methoden</a:t>
            </a:r>
          </a:p>
        </p:txBody>
      </p:sp>
      <p:sp>
        <p:nvSpPr>
          <p:cNvPr id="237572" name="Rectangle 3"/>
          <p:cNvSpPr>
            <a:spLocks noGrp="1" noChangeArrowheads="1"/>
          </p:cNvSpPr>
          <p:nvPr>
            <p:ph type="body" idx="1"/>
          </p:nvPr>
        </p:nvSpPr>
        <p:spPr>
          <a:xfrm>
            <a:off x="457200" y="1125538"/>
            <a:ext cx="8362950" cy="5256212"/>
          </a:xfrm>
        </p:spPr>
        <p:txBody>
          <a:bodyPr/>
          <a:lstStyle/>
          <a:p>
            <a:pPr eaLnBrk="1" hangingPunct="1">
              <a:lnSpc>
                <a:spcPct val="90000"/>
              </a:lnSpc>
            </a:pPr>
            <a:r>
              <a:rPr lang="de-DE" altLang="de-DE" sz="2000" dirty="0"/>
              <a:t>Wenn Studi da, dann hört er Veranstaltungen</a:t>
            </a:r>
          </a:p>
          <a:p>
            <a:pPr lvl="1" eaLnBrk="1" hangingPunct="1">
              <a:lnSpc>
                <a:spcPct val="90000"/>
              </a:lnSpc>
              <a:buFontTx/>
              <a:buNone/>
            </a:pPr>
            <a:r>
              <a:rPr lang="de-DE" altLang="de-DE" sz="2000" dirty="0" err="1">
                <a:latin typeface="Consolas" panose="020B0609020204030204" pitchFamily="49" charset="0"/>
              </a:rPr>
              <a:t>context</a:t>
            </a:r>
            <a:r>
              <a:rPr lang="de-DE" altLang="de-DE" sz="2000" dirty="0">
                <a:latin typeface="Consolas" panose="020B0609020204030204" pitchFamily="49" charset="0"/>
              </a:rPr>
              <a:t> Studi::</a:t>
            </a:r>
            <a:r>
              <a:rPr lang="de-DE" altLang="de-DE" sz="2000" dirty="0" err="1">
                <a:latin typeface="Consolas" panose="020B0609020204030204" pitchFamily="49" charset="0"/>
              </a:rPr>
              <a:t>belegteVeranstaltungen</a:t>
            </a:r>
            <a:r>
              <a:rPr lang="de-DE" altLang="de-DE" sz="2000" dirty="0">
                <a:latin typeface="Consolas" panose="020B0609020204030204" pitchFamily="49" charset="0"/>
              </a:rPr>
              <a:t>():Integer</a:t>
            </a:r>
          </a:p>
          <a:p>
            <a:pPr lvl="1" eaLnBrk="1" hangingPunct="1">
              <a:lnSpc>
                <a:spcPct val="90000"/>
              </a:lnSpc>
              <a:buFontTx/>
              <a:buNone/>
            </a:pPr>
            <a:r>
              <a:rPr lang="de-DE" altLang="de-DE" sz="2000" dirty="0" err="1">
                <a:latin typeface="Consolas" panose="020B0609020204030204" pitchFamily="49" charset="0"/>
              </a:rPr>
              <a:t>pre</a:t>
            </a:r>
            <a:r>
              <a:rPr lang="de-DE" altLang="de-DE" sz="2000" dirty="0">
                <a:latin typeface="Consolas" panose="020B0609020204030204" pitchFamily="49" charset="0"/>
              </a:rPr>
              <a:t> </a:t>
            </a:r>
            <a:r>
              <a:rPr lang="de-DE" altLang="de-DE" sz="2000" dirty="0" err="1">
                <a:latin typeface="Consolas" panose="020B0609020204030204" pitchFamily="49" charset="0"/>
              </a:rPr>
              <a:t>studiIstDa</a:t>
            </a:r>
            <a:r>
              <a:rPr lang="de-DE" altLang="de-DE" sz="2000" dirty="0">
                <a:latin typeface="Consolas" panose="020B0609020204030204" pitchFamily="49" charset="0"/>
              </a:rPr>
              <a:t>: </a:t>
            </a:r>
            <a:r>
              <a:rPr lang="de-DE" altLang="de-DE" sz="2000" dirty="0" err="1">
                <a:latin typeface="Consolas" panose="020B0609020204030204" pitchFamily="49" charset="0"/>
              </a:rPr>
              <a:t>self.freisemester</a:t>
            </a:r>
            <a:r>
              <a:rPr lang="de-DE" altLang="de-DE" sz="2000" dirty="0">
                <a:latin typeface="Consolas" panose="020B0609020204030204" pitchFamily="49" charset="0"/>
              </a:rPr>
              <a:t>=</a:t>
            </a:r>
            <a:r>
              <a:rPr lang="de-DE" altLang="de-DE" sz="2000" dirty="0" err="1">
                <a:latin typeface="Consolas" panose="020B0609020204030204" pitchFamily="49" charset="0"/>
              </a:rPr>
              <a:t>false</a:t>
            </a:r>
            <a:endParaRPr lang="de-DE" altLang="de-DE" sz="2000" dirty="0">
              <a:latin typeface="Consolas" panose="020B0609020204030204" pitchFamily="49" charset="0"/>
            </a:endParaRPr>
          </a:p>
          <a:p>
            <a:pPr lvl="1" eaLnBrk="1" hangingPunct="1">
              <a:lnSpc>
                <a:spcPct val="90000"/>
              </a:lnSpc>
              <a:buFontTx/>
              <a:buNone/>
            </a:pPr>
            <a:r>
              <a:rPr lang="de-DE" altLang="de-DE" sz="2000" dirty="0" err="1">
                <a:latin typeface="Consolas" panose="020B0609020204030204" pitchFamily="49" charset="0"/>
              </a:rPr>
              <a:t>post</a:t>
            </a:r>
            <a:r>
              <a:rPr lang="de-DE" altLang="de-DE" sz="2000" dirty="0">
                <a:latin typeface="Consolas" panose="020B0609020204030204" pitchFamily="49" charset="0"/>
              </a:rPr>
              <a:t> </a:t>
            </a:r>
            <a:r>
              <a:rPr lang="de-DE" altLang="de-DE" sz="2000" dirty="0" err="1">
                <a:latin typeface="Consolas" panose="020B0609020204030204" pitchFamily="49" charset="0"/>
              </a:rPr>
              <a:t>hoertVeranstaltungen</a:t>
            </a:r>
            <a:r>
              <a:rPr lang="de-DE" altLang="de-DE" sz="2000" dirty="0">
                <a:latin typeface="Consolas" panose="020B0609020204030204" pitchFamily="49" charset="0"/>
              </a:rPr>
              <a:t>: </a:t>
            </a:r>
            <a:r>
              <a:rPr lang="de-DE" altLang="de-DE" sz="2000" dirty="0" err="1">
                <a:latin typeface="Consolas" panose="020B0609020204030204" pitchFamily="49" charset="0"/>
              </a:rPr>
              <a:t>result</a:t>
            </a:r>
            <a:r>
              <a:rPr lang="de-DE" altLang="de-DE" sz="2000" dirty="0">
                <a:latin typeface="Consolas" panose="020B0609020204030204" pitchFamily="49" charset="0"/>
              </a:rPr>
              <a:t>&gt;0</a:t>
            </a:r>
          </a:p>
          <a:p>
            <a:pPr eaLnBrk="1" hangingPunct="1">
              <a:lnSpc>
                <a:spcPct val="90000"/>
              </a:lnSpc>
            </a:pPr>
            <a:r>
              <a:rPr lang="de-DE" altLang="de-DE" sz="2000" dirty="0"/>
              <a:t>Man kann auf Parameter der Methoden zugreifen</a:t>
            </a:r>
          </a:p>
          <a:p>
            <a:pPr eaLnBrk="1" hangingPunct="1">
              <a:lnSpc>
                <a:spcPct val="90000"/>
              </a:lnSpc>
            </a:pPr>
            <a:r>
              <a:rPr lang="de-DE" altLang="de-DE" sz="2000" dirty="0" err="1">
                <a:latin typeface="Consolas" panose="020B0609020204030204" pitchFamily="49" charset="0"/>
              </a:rPr>
              <a:t>result</a:t>
            </a:r>
            <a:r>
              <a:rPr lang="de-DE" altLang="de-DE" sz="2000" dirty="0"/>
              <a:t> ist vordefiniert (vom Rückgabetyp)</a:t>
            </a:r>
          </a:p>
          <a:p>
            <a:pPr eaLnBrk="1" hangingPunct="1">
              <a:lnSpc>
                <a:spcPct val="90000"/>
              </a:lnSpc>
            </a:pPr>
            <a:endParaRPr lang="de-DE" altLang="de-DE" sz="2000" dirty="0"/>
          </a:p>
          <a:p>
            <a:pPr eaLnBrk="1" hangingPunct="1">
              <a:lnSpc>
                <a:spcPct val="90000"/>
              </a:lnSpc>
            </a:pPr>
            <a:r>
              <a:rPr lang="de-DE" altLang="de-DE" sz="2000" dirty="0"/>
              <a:t>Erhöhung der Anzahl der belegten Veranstaltungen:</a:t>
            </a:r>
          </a:p>
          <a:p>
            <a:pPr lvl="1" eaLnBrk="1" hangingPunct="1">
              <a:lnSpc>
                <a:spcPct val="90000"/>
              </a:lnSpc>
              <a:buFontTx/>
              <a:buNone/>
            </a:pPr>
            <a:r>
              <a:rPr lang="de-DE" altLang="de-DE" sz="2000" dirty="0" err="1">
                <a:latin typeface="Consolas" panose="020B0609020204030204" pitchFamily="49" charset="0"/>
              </a:rPr>
              <a:t>context</a:t>
            </a:r>
            <a:r>
              <a:rPr lang="de-DE" altLang="de-DE" sz="2000" dirty="0">
                <a:latin typeface="Consolas" panose="020B0609020204030204" pitchFamily="49" charset="0"/>
              </a:rPr>
              <a:t> Studi::</a:t>
            </a:r>
            <a:r>
              <a:rPr lang="de-DE" altLang="de-DE" sz="2000" dirty="0" err="1">
                <a:latin typeface="Consolas" panose="020B0609020204030204" pitchFamily="49" charset="0"/>
              </a:rPr>
              <a:t>veranstaltungEintragen</a:t>
            </a:r>
            <a:r>
              <a:rPr lang="de-DE" altLang="de-DE" sz="2000" dirty="0">
                <a:latin typeface="Consolas" panose="020B0609020204030204" pitchFamily="49" charset="0"/>
              </a:rPr>
              <a:t>(v: </a:t>
            </a:r>
          </a:p>
          <a:p>
            <a:pPr lvl="1" eaLnBrk="1" hangingPunct="1">
              <a:lnSpc>
                <a:spcPct val="90000"/>
              </a:lnSpc>
              <a:buFontTx/>
              <a:buNone/>
            </a:pPr>
            <a:r>
              <a:rPr lang="de-DE" altLang="de-DE" sz="2000" dirty="0">
                <a:latin typeface="Consolas" panose="020B0609020204030204" pitchFamily="49" charset="0"/>
              </a:rPr>
              <a:t>                                   Veranstaltung)</a:t>
            </a:r>
          </a:p>
          <a:p>
            <a:pPr lvl="1" eaLnBrk="1" hangingPunct="1">
              <a:lnSpc>
                <a:spcPct val="90000"/>
              </a:lnSpc>
              <a:buFontTx/>
              <a:buNone/>
            </a:pPr>
            <a:r>
              <a:rPr lang="de-DE" altLang="de-DE" sz="2000" dirty="0" err="1">
                <a:latin typeface="Consolas" panose="020B0609020204030204" pitchFamily="49" charset="0"/>
              </a:rPr>
              <a:t>pre</a:t>
            </a:r>
            <a:r>
              <a:rPr lang="de-DE" altLang="de-DE" sz="2000" dirty="0">
                <a:latin typeface="Consolas" panose="020B0609020204030204" pitchFamily="49" charset="0"/>
              </a:rPr>
              <a:t>: </a:t>
            </a:r>
            <a:r>
              <a:rPr lang="de-DE" altLang="de-DE" sz="2000" dirty="0" err="1">
                <a:latin typeface="Consolas" panose="020B0609020204030204" pitchFamily="49" charset="0"/>
              </a:rPr>
              <a:t>nichtBelegt</a:t>
            </a:r>
            <a:r>
              <a:rPr lang="de-DE" altLang="de-DE" sz="2000" dirty="0">
                <a:latin typeface="Consolas" panose="020B0609020204030204" pitchFamily="49" charset="0"/>
              </a:rPr>
              <a:t>(v)</a:t>
            </a:r>
          </a:p>
          <a:p>
            <a:pPr lvl="1" eaLnBrk="1" hangingPunct="1">
              <a:lnSpc>
                <a:spcPct val="90000"/>
              </a:lnSpc>
              <a:buFontTx/>
              <a:buNone/>
            </a:pPr>
            <a:r>
              <a:rPr lang="de-DE" altLang="de-DE" sz="2000" dirty="0" err="1">
                <a:latin typeface="Consolas" panose="020B0609020204030204" pitchFamily="49" charset="0"/>
              </a:rPr>
              <a:t>post</a:t>
            </a:r>
            <a:r>
              <a:rPr lang="de-DE" altLang="de-DE" sz="2000" dirty="0">
                <a:latin typeface="Consolas" panose="020B0609020204030204" pitchFamily="49" charset="0"/>
              </a:rPr>
              <a:t>: </a:t>
            </a:r>
            <a:r>
              <a:rPr lang="de-DE" altLang="de-DE" sz="2000" dirty="0" err="1">
                <a:latin typeface="Consolas" panose="020B0609020204030204" pitchFamily="49" charset="0"/>
              </a:rPr>
              <a:t>self.belegteVeranstaltungen</a:t>
            </a:r>
            <a:r>
              <a:rPr lang="de-DE" altLang="de-DE" sz="2000" dirty="0">
                <a:latin typeface="Consolas" panose="020B0609020204030204" pitchFamily="49" charset="0"/>
              </a:rPr>
              <a:t>()@</a:t>
            </a:r>
            <a:r>
              <a:rPr lang="de-DE" altLang="de-DE" sz="2000" dirty="0" err="1">
                <a:latin typeface="Consolas" panose="020B0609020204030204" pitchFamily="49" charset="0"/>
              </a:rPr>
              <a:t>pre</a:t>
            </a:r>
            <a:r>
              <a:rPr lang="de-DE" altLang="de-DE" sz="2000" dirty="0">
                <a:latin typeface="Consolas" panose="020B0609020204030204" pitchFamily="49" charset="0"/>
              </a:rPr>
              <a:t>= </a:t>
            </a:r>
          </a:p>
          <a:p>
            <a:pPr lvl="1" eaLnBrk="1" hangingPunct="1">
              <a:lnSpc>
                <a:spcPct val="9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self.belegteVeranstaltungen</a:t>
            </a:r>
            <a:r>
              <a:rPr lang="de-DE" altLang="de-DE" sz="2000" dirty="0">
                <a:latin typeface="Consolas" panose="020B0609020204030204" pitchFamily="49" charset="0"/>
              </a:rPr>
              <a:t>()-1</a:t>
            </a:r>
          </a:p>
          <a:p>
            <a:pPr eaLnBrk="1" hangingPunct="1">
              <a:lnSpc>
                <a:spcPct val="90000"/>
              </a:lnSpc>
            </a:pPr>
            <a:r>
              <a:rPr lang="de-DE" altLang="de-DE" sz="2000" dirty="0" err="1">
                <a:latin typeface="Consolas" panose="020B0609020204030204" pitchFamily="49" charset="0"/>
              </a:rPr>
              <a:t>self.belegteVeranstaltungen</a:t>
            </a:r>
            <a:r>
              <a:rPr lang="de-DE" altLang="de-DE" sz="2000" dirty="0">
                <a:latin typeface="Consolas" panose="020B0609020204030204" pitchFamily="49" charset="0"/>
              </a:rPr>
              <a:t>()@</a:t>
            </a:r>
            <a:r>
              <a:rPr lang="de-DE" altLang="de-DE" sz="2000" dirty="0" err="1">
                <a:latin typeface="Consolas" panose="020B0609020204030204" pitchFamily="49" charset="0"/>
              </a:rPr>
              <a:t>pre</a:t>
            </a:r>
            <a:r>
              <a:rPr lang="de-DE" altLang="de-DE" sz="2000" dirty="0">
                <a:latin typeface="Consolas" panose="020B0609020204030204" pitchFamily="49" charset="0"/>
              </a:rPr>
              <a:t>, </a:t>
            </a:r>
            <a:r>
              <a:rPr lang="de-DE" altLang="de-DE" sz="2000" dirty="0"/>
              <a:t>für Ergebnis vor der Methodenausführung</a:t>
            </a:r>
          </a:p>
          <a:p>
            <a:pPr eaLnBrk="1" hangingPunct="1">
              <a:lnSpc>
                <a:spcPct val="90000"/>
              </a:lnSpc>
            </a:pPr>
            <a:endParaRPr lang="de-DE" altLang="de-DE" sz="2000" dirty="0"/>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Fußzeilenplatzhalter 5"/>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38595" name="Rectangle 2"/>
          <p:cNvSpPr>
            <a:spLocks noGrp="1" noChangeArrowheads="1"/>
          </p:cNvSpPr>
          <p:nvPr>
            <p:ph type="title"/>
          </p:nvPr>
        </p:nvSpPr>
        <p:spPr/>
        <p:txBody>
          <a:bodyPr/>
          <a:lstStyle/>
          <a:p>
            <a:pPr eaLnBrk="1" hangingPunct="1"/>
            <a:r>
              <a:rPr lang="de-DE" altLang="de-DE"/>
              <a:t>Einschub: Basistypen und Operationen</a:t>
            </a:r>
          </a:p>
        </p:txBody>
      </p:sp>
      <p:sp>
        <p:nvSpPr>
          <p:cNvPr id="238596" name="Rectangle 3"/>
          <p:cNvSpPr>
            <a:spLocks noGrp="1" noChangeArrowheads="1"/>
          </p:cNvSpPr>
          <p:nvPr>
            <p:ph type="body" sz="half" idx="1"/>
          </p:nvPr>
        </p:nvSpPr>
        <p:spPr>
          <a:xfrm>
            <a:off x="457200" y="981075"/>
            <a:ext cx="8147050" cy="5256213"/>
          </a:xfrm>
        </p:spPr>
        <p:txBody>
          <a:bodyPr/>
          <a:lstStyle/>
          <a:p>
            <a:pPr eaLnBrk="1" hangingPunct="1"/>
            <a:r>
              <a:rPr lang="de-DE" altLang="de-DE" sz="2000"/>
              <a:t>Jeder OCL-Ausdruck hat einen Typ</a:t>
            </a:r>
          </a:p>
          <a:p>
            <a:pPr eaLnBrk="1" hangingPunct="1"/>
            <a:r>
              <a:rPr lang="de-DE" altLang="de-DE" sz="2000"/>
              <a:t>Verknüpfe Ausdrücke müssen vom Typ her passen</a:t>
            </a:r>
          </a:p>
          <a:p>
            <a:pPr eaLnBrk="1" hangingPunct="1"/>
            <a:r>
              <a:rPr lang="de-DE" altLang="de-DE" sz="2000"/>
              <a:t>Geringe Typanpassungen möglich</a:t>
            </a:r>
          </a:p>
        </p:txBody>
      </p:sp>
      <p:graphicFrame>
        <p:nvGraphicFramePr>
          <p:cNvPr id="3581956" name="Group 4"/>
          <p:cNvGraphicFramePr>
            <a:graphicFrameLocks noGrp="1"/>
          </p:cNvGraphicFramePr>
          <p:nvPr>
            <p:ph sz="quarter" idx="2"/>
          </p:nvPr>
        </p:nvGraphicFramePr>
        <p:xfrm>
          <a:off x="1109663" y="2133600"/>
          <a:ext cx="6126162" cy="2062163"/>
        </p:xfrm>
        <a:graphic>
          <a:graphicData uri="http://schemas.openxmlformats.org/drawingml/2006/table">
            <a:tbl>
              <a:tblPr/>
              <a:tblGrid>
                <a:gridCol w="1374775">
                  <a:extLst>
                    <a:ext uri="{9D8B030D-6E8A-4147-A177-3AD203B41FA5}">
                      <a16:colId xmlns:a16="http://schemas.microsoft.com/office/drawing/2014/main" val="20000"/>
                    </a:ext>
                  </a:extLst>
                </a:gridCol>
                <a:gridCol w="4751387">
                  <a:extLst>
                    <a:ext uri="{9D8B030D-6E8A-4147-A177-3AD203B41FA5}">
                      <a16:colId xmlns:a16="http://schemas.microsoft.com/office/drawing/2014/main" val="20001"/>
                    </a:ext>
                  </a:extLst>
                </a:gridCol>
              </a:tblGrid>
              <a:tr h="412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dirty="0">
                          <a:ln>
                            <a:noFill/>
                          </a:ln>
                          <a:solidFill>
                            <a:schemeClr val="tx1"/>
                          </a:solidFill>
                          <a:effectLst/>
                          <a:latin typeface="Consolas" panose="020B0609020204030204" pitchFamily="49" charset="0"/>
                        </a:rPr>
                        <a:t>Typ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dirty="0">
                          <a:ln>
                            <a:noFill/>
                          </a:ln>
                          <a:solidFill>
                            <a:schemeClr val="tx1"/>
                          </a:solidFill>
                          <a:effectLst/>
                          <a:latin typeface="Consolas" panose="020B0609020204030204" pitchFamily="49" charset="0"/>
                        </a:rPr>
                        <a:t>Beispielwerte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2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dirty="0">
                          <a:ln>
                            <a:noFill/>
                          </a:ln>
                          <a:solidFill>
                            <a:schemeClr val="tx1"/>
                          </a:solidFill>
                          <a:effectLst/>
                          <a:latin typeface="Consolas" panose="020B0609020204030204" pitchFamily="49" charset="0"/>
                        </a:rPr>
                        <a:t>Boolean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dirty="0" err="1">
                          <a:ln>
                            <a:noFill/>
                          </a:ln>
                          <a:solidFill>
                            <a:schemeClr val="tx1"/>
                          </a:solidFill>
                          <a:effectLst/>
                          <a:latin typeface="Consolas" panose="020B0609020204030204" pitchFamily="49" charset="0"/>
                        </a:rPr>
                        <a:t>true</a:t>
                      </a:r>
                      <a:r>
                        <a:rPr kumimoji="0" lang="de-DE" sz="2000" b="1" i="0" u="none" strike="noStrike" cap="none" normalizeH="0" baseline="0" dirty="0">
                          <a:ln>
                            <a:noFill/>
                          </a:ln>
                          <a:solidFill>
                            <a:schemeClr val="tx1"/>
                          </a:solidFill>
                          <a:effectLst/>
                          <a:latin typeface="Consolas" panose="020B0609020204030204" pitchFamily="49" charset="0"/>
                        </a:rPr>
                        <a:t>, </a:t>
                      </a:r>
                      <a:r>
                        <a:rPr kumimoji="0" lang="de-DE" sz="2000" b="1" i="0" u="none" strike="noStrike" cap="none" normalizeH="0" baseline="0" dirty="0" err="1">
                          <a:ln>
                            <a:noFill/>
                          </a:ln>
                          <a:solidFill>
                            <a:schemeClr val="tx1"/>
                          </a:solidFill>
                          <a:effectLst/>
                          <a:latin typeface="Consolas" panose="020B0609020204030204" pitchFamily="49" charset="0"/>
                        </a:rPr>
                        <a:t>false</a:t>
                      </a:r>
                      <a:endParaRPr kumimoji="0" lang="de-DE" sz="2000" b="1" i="0" u="none" strike="noStrike" cap="none" normalizeH="0" baseline="0" dirty="0">
                        <a:ln>
                          <a:noFill/>
                        </a:ln>
                        <a:solidFill>
                          <a:schemeClr val="tx1"/>
                        </a:solidFill>
                        <a:effectLst/>
                        <a:latin typeface="Consolas" panose="020B0609020204030204" pitchFamily="49"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dirty="0">
                          <a:ln>
                            <a:noFill/>
                          </a:ln>
                          <a:solidFill>
                            <a:schemeClr val="tx1"/>
                          </a:solidFill>
                          <a:effectLst/>
                          <a:latin typeface="Consolas" panose="020B0609020204030204" pitchFamily="49" charset="0"/>
                        </a:rPr>
                        <a:t>Integer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dirty="0">
                          <a:ln>
                            <a:noFill/>
                          </a:ln>
                          <a:solidFill>
                            <a:schemeClr val="tx1"/>
                          </a:solidFill>
                          <a:effectLst/>
                          <a:latin typeface="Consolas" panose="020B0609020204030204" pitchFamily="49" charset="0"/>
                        </a:rPr>
                        <a:t>1, -5, 42, 4242424242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2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dirty="0">
                          <a:ln>
                            <a:noFill/>
                          </a:ln>
                          <a:solidFill>
                            <a:schemeClr val="tx1"/>
                          </a:solidFill>
                          <a:effectLst/>
                          <a:latin typeface="Consolas" panose="020B0609020204030204" pitchFamily="49" charset="0"/>
                        </a:rPr>
                        <a:t>Real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dirty="0">
                          <a:ln>
                            <a:noFill/>
                          </a:ln>
                          <a:solidFill>
                            <a:schemeClr val="tx1"/>
                          </a:solidFill>
                          <a:effectLst/>
                          <a:latin typeface="Consolas" panose="020B0609020204030204" pitchFamily="49" charset="0"/>
                        </a:rPr>
                        <a:t>3.14, 42.42, -99.999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2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dirty="0">
                          <a:ln>
                            <a:noFill/>
                          </a:ln>
                          <a:solidFill>
                            <a:schemeClr val="tx1"/>
                          </a:solidFill>
                          <a:effectLst/>
                          <a:latin typeface="Consolas" panose="020B0609020204030204" pitchFamily="49" charset="0"/>
                        </a:rPr>
                        <a:t>String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dirty="0">
                          <a:ln>
                            <a:noFill/>
                          </a:ln>
                          <a:solidFill>
                            <a:schemeClr val="tx1"/>
                          </a:solidFill>
                          <a:effectLst/>
                          <a:latin typeface="Consolas" panose="020B0609020204030204" pitchFamily="49" charset="0"/>
                        </a:rPr>
                        <a:t>'Hallo </a:t>
                      </a:r>
                      <a:r>
                        <a:rPr kumimoji="0" lang="de-DE" sz="2000" b="1" i="0" u="none" strike="noStrike" cap="none" normalizeH="0" baseline="0" dirty="0" err="1">
                          <a:ln>
                            <a:noFill/>
                          </a:ln>
                          <a:solidFill>
                            <a:schemeClr val="tx1"/>
                          </a:solidFill>
                          <a:effectLst/>
                          <a:latin typeface="Consolas" panose="020B0609020204030204" pitchFamily="49" charset="0"/>
                        </a:rPr>
                        <a:t>Again</a:t>
                      </a:r>
                      <a:r>
                        <a:rPr kumimoji="0" lang="de-DE" sz="2000" b="1" i="0" u="none" strike="noStrike" cap="none" normalizeH="0" baseline="0" dirty="0">
                          <a:ln>
                            <a:noFill/>
                          </a:ln>
                          <a:solidFill>
                            <a:schemeClr val="tx1"/>
                          </a:solidFill>
                          <a:effectLst/>
                          <a:latin typeface="Consolas" panose="020B0609020204030204" pitchFamily="49" charset="0"/>
                        </a:rPr>
                        <a:t>', 'Heidi',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3581976" name="Group 24"/>
          <p:cNvGraphicFramePr>
            <a:graphicFrameLocks noGrp="1"/>
          </p:cNvGraphicFramePr>
          <p:nvPr>
            <p:ph sz="quarter" idx="3"/>
          </p:nvPr>
        </p:nvGraphicFramePr>
        <p:xfrm>
          <a:off x="533400" y="4365625"/>
          <a:ext cx="8215313" cy="1981200"/>
        </p:xfrm>
        <a:graphic>
          <a:graphicData uri="http://schemas.openxmlformats.org/drawingml/2006/table">
            <a:tbl>
              <a:tblPr/>
              <a:tblGrid>
                <a:gridCol w="1301750">
                  <a:extLst>
                    <a:ext uri="{9D8B030D-6E8A-4147-A177-3AD203B41FA5}">
                      <a16:colId xmlns:a16="http://schemas.microsoft.com/office/drawing/2014/main" val="20000"/>
                    </a:ext>
                  </a:extLst>
                </a:gridCol>
                <a:gridCol w="6913563">
                  <a:extLst>
                    <a:ext uri="{9D8B030D-6E8A-4147-A177-3AD203B41FA5}">
                      <a16:colId xmlns:a16="http://schemas.microsoft.com/office/drawing/2014/main" val="20001"/>
                    </a:ext>
                  </a:extLst>
                </a:gridCol>
              </a:tblGrid>
              <a:tr h="246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dirty="0">
                          <a:ln>
                            <a:noFill/>
                          </a:ln>
                          <a:solidFill>
                            <a:schemeClr val="tx1"/>
                          </a:solidFill>
                          <a:effectLst/>
                          <a:latin typeface="Consolas" panose="020B0609020204030204" pitchFamily="49" charset="0"/>
                        </a:rPr>
                        <a:t>Typ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dirty="0">
                          <a:ln>
                            <a:noFill/>
                          </a:ln>
                          <a:solidFill>
                            <a:schemeClr val="tx1"/>
                          </a:solidFill>
                          <a:effectLst/>
                          <a:latin typeface="Consolas" panose="020B0609020204030204" pitchFamily="49" charset="0"/>
                        </a:rPr>
                        <a:t>Beispieloperationen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0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dirty="0">
                          <a:ln>
                            <a:noFill/>
                          </a:ln>
                          <a:solidFill>
                            <a:schemeClr val="tx1"/>
                          </a:solidFill>
                          <a:effectLst/>
                          <a:latin typeface="Consolas" panose="020B0609020204030204" pitchFamily="49" charset="0"/>
                        </a:rPr>
                        <a:t>Boolean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dirty="0" err="1">
                          <a:ln>
                            <a:noFill/>
                          </a:ln>
                          <a:solidFill>
                            <a:schemeClr val="tx1"/>
                          </a:solidFill>
                          <a:effectLst/>
                          <a:latin typeface="Consolas" panose="020B0609020204030204" pitchFamily="49" charset="0"/>
                        </a:rPr>
                        <a:t>and,or,xor,not,implies,if</a:t>
                      </a:r>
                      <a:r>
                        <a:rPr kumimoji="0" lang="de-DE" sz="2000" b="1" i="0" u="none" strike="noStrike" cap="none" normalizeH="0" baseline="0" dirty="0">
                          <a:ln>
                            <a:noFill/>
                          </a:ln>
                          <a:solidFill>
                            <a:schemeClr val="tx1"/>
                          </a:solidFill>
                          <a:effectLst/>
                          <a:latin typeface="Consolas" panose="020B0609020204030204" pitchFamily="49" charset="0"/>
                        </a:rPr>
                        <a:t> </a:t>
                      </a:r>
                      <a:r>
                        <a:rPr kumimoji="0" lang="de-DE" sz="2000" b="1" i="0" u="none" strike="noStrike" cap="none" normalizeH="0" baseline="0" dirty="0" err="1">
                          <a:ln>
                            <a:noFill/>
                          </a:ln>
                          <a:solidFill>
                            <a:schemeClr val="tx1"/>
                          </a:solidFill>
                          <a:effectLst/>
                          <a:latin typeface="Consolas" panose="020B0609020204030204" pitchFamily="49" charset="0"/>
                        </a:rPr>
                        <a:t>then</a:t>
                      </a:r>
                      <a:r>
                        <a:rPr kumimoji="0" lang="de-DE" sz="2000" b="1" i="0" u="none" strike="noStrike" cap="none" normalizeH="0" baseline="0" dirty="0">
                          <a:ln>
                            <a:noFill/>
                          </a:ln>
                          <a:solidFill>
                            <a:schemeClr val="tx1"/>
                          </a:solidFill>
                          <a:effectLst/>
                          <a:latin typeface="Consolas" panose="020B0609020204030204" pitchFamily="49" charset="0"/>
                        </a:rPr>
                        <a:t> </a:t>
                      </a:r>
                      <a:r>
                        <a:rPr kumimoji="0" lang="de-DE" sz="2000" b="1" i="0" u="none" strike="noStrike" cap="none" normalizeH="0" baseline="0" dirty="0" err="1">
                          <a:ln>
                            <a:noFill/>
                          </a:ln>
                          <a:solidFill>
                            <a:schemeClr val="tx1"/>
                          </a:solidFill>
                          <a:effectLst/>
                          <a:latin typeface="Consolas" panose="020B0609020204030204" pitchFamily="49" charset="0"/>
                        </a:rPr>
                        <a:t>else</a:t>
                      </a:r>
                      <a:r>
                        <a:rPr kumimoji="0" lang="de-DE" sz="2000" b="1" i="0" u="none" strike="noStrike" cap="none" normalizeH="0" baseline="0" dirty="0">
                          <a:ln>
                            <a:noFill/>
                          </a:ln>
                          <a:solidFill>
                            <a:schemeClr val="tx1"/>
                          </a:solidFill>
                          <a:effectLst/>
                          <a:latin typeface="Consolas" panose="020B0609020204030204" pitchFamily="49" charset="0"/>
                        </a:rPr>
                        <a:t> </a:t>
                      </a:r>
                      <a:r>
                        <a:rPr kumimoji="0" lang="de-DE" sz="2000" b="1" i="0" u="none" strike="noStrike" cap="none" normalizeH="0" baseline="0" dirty="0" err="1">
                          <a:ln>
                            <a:noFill/>
                          </a:ln>
                          <a:solidFill>
                            <a:schemeClr val="tx1"/>
                          </a:solidFill>
                          <a:effectLst/>
                          <a:latin typeface="Consolas" panose="020B0609020204030204" pitchFamily="49" charset="0"/>
                        </a:rPr>
                        <a:t>endif</a:t>
                      </a:r>
                      <a:endParaRPr kumimoji="0" lang="de-DE" sz="2000" b="1" i="0" u="none" strike="noStrike" cap="none" normalizeH="0" baseline="0" dirty="0">
                        <a:ln>
                          <a:noFill/>
                        </a:ln>
                        <a:solidFill>
                          <a:schemeClr val="tx1"/>
                        </a:solidFill>
                        <a:effectLst/>
                        <a:latin typeface="Consolas" panose="020B0609020204030204" pitchFamily="49"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2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dirty="0">
                          <a:ln>
                            <a:noFill/>
                          </a:ln>
                          <a:solidFill>
                            <a:schemeClr val="tx1"/>
                          </a:solidFill>
                          <a:effectLst/>
                          <a:latin typeface="Consolas" panose="020B0609020204030204" pitchFamily="49" charset="0"/>
                        </a:rPr>
                        <a:t>Integer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dirty="0">
                          <a:ln>
                            <a:noFill/>
                          </a:ln>
                          <a:solidFill>
                            <a:schemeClr val="tx1"/>
                          </a:solidFill>
                          <a:effectLst/>
                          <a:latin typeface="Consolas" panose="020B0609020204030204" pitchFamily="49" charset="0"/>
                        </a:rPr>
                        <a:t>*, +, -, /, </a:t>
                      </a:r>
                      <a:r>
                        <a:rPr kumimoji="0" lang="de-DE" sz="2000" b="1" i="0" u="none" strike="noStrike" cap="none" normalizeH="0" baseline="0" dirty="0" err="1">
                          <a:ln>
                            <a:noFill/>
                          </a:ln>
                          <a:solidFill>
                            <a:schemeClr val="tx1"/>
                          </a:solidFill>
                          <a:effectLst/>
                          <a:latin typeface="Consolas" panose="020B0609020204030204" pitchFamily="49" charset="0"/>
                        </a:rPr>
                        <a:t>abs</a:t>
                      </a:r>
                      <a:r>
                        <a:rPr kumimoji="0" lang="de-DE" sz="2000" b="1" i="0" u="none" strike="noStrike" cap="none" normalizeH="0" baseline="0" dirty="0">
                          <a:ln>
                            <a:noFill/>
                          </a:ln>
                          <a:solidFill>
                            <a:schemeClr val="tx1"/>
                          </a:solidFill>
                          <a:effectLst/>
                          <a:latin typeface="Consolas" panose="020B0609020204030204" pitchFamily="49"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4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dirty="0">
                          <a:ln>
                            <a:noFill/>
                          </a:ln>
                          <a:solidFill>
                            <a:schemeClr val="tx1"/>
                          </a:solidFill>
                          <a:effectLst/>
                          <a:latin typeface="Consolas" panose="020B0609020204030204" pitchFamily="49" charset="0"/>
                        </a:rPr>
                        <a:t>Real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dirty="0">
                          <a:ln>
                            <a:noFill/>
                          </a:ln>
                          <a:solidFill>
                            <a:schemeClr val="tx1"/>
                          </a:solidFill>
                          <a:effectLst/>
                          <a:latin typeface="Consolas" panose="020B0609020204030204" pitchFamily="49" charset="0"/>
                        </a:rPr>
                        <a:t>*, +, -, /, </a:t>
                      </a:r>
                      <a:r>
                        <a:rPr kumimoji="0" lang="de-DE" sz="2000" b="1" i="0" u="none" strike="noStrike" cap="none" normalizeH="0" baseline="0" dirty="0" err="1">
                          <a:ln>
                            <a:noFill/>
                          </a:ln>
                          <a:solidFill>
                            <a:schemeClr val="tx1"/>
                          </a:solidFill>
                          <a:effectLst/>
                          <a:latin typeface="Consolas" panose="020B0609020204030204" pitchFamily="49" charset="0"/>
                        </a:rPr>
                        <a:t>floor</a:t>
                      </a:r>
                      <a:r>
                        <a:rPr kumimoji="0" lang="de-DE" sz="2000" b="1" i="0" u="none" strike="noStrike" cap="none" normalizeH="0" baseline="0" dirty="0">
                          <a:ln>
                            <a:noFill/>
                          </a:ln>
                          <a:solidFill>
                            <a:schemeClr val="tx1"/>
                          </a:solidFill>
                          <a:effectLst/>
                          <a:latin typeface="Consolas" panose="020B0609020204030204" pitchFamily="49"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6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dirty="0">
                          <a:ln>
                            <a:noFill/>
                          </a:ln>
                          <a:solidFill>
                            <a:schemeClr val="tx1"/>
                          </a:solidFill>
                          <a:effectLst/>
                          <a:latin typeface="Consolas" panose="020B0609020204030204" pitchFamily="49" charset="0"/>
                        </a:rPr>
                        <a:t>String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dirty="0" err="1">
                          <a:ln>
                            <a:noFill/>
                          </a:ln>
                          <a:solidFill>
                            <a:schemeClr val="tx1"/>
                          </a:solidFill>
                          <a:effectLst/>
                          <a:latin typeface="Consolas" panose="020B0609020204030204" pitchFamily="49" charset="0"/>
                        </a:rPr>
                        <a:t>concat</a:t>
                      </a:r>
                      <a:r>
                        <a:rPr kumimoji="0" lang="de-DE" sz="2000" b="1" i="0" u="none" strike="noStrike" cap="none" normalizeH="0" baseline="0" dirty="0">
                          <a:ln>
                            <a:noFill/>
                          </a:ln>
                          <a:solidFill>
                            <a:schemeClr val="tx1"/>
                          </a:solidFill>
                          <a:effectLst/>
                          <a:latin typeface="Consolas" panose="020B0609020204030204" pitchFamily="49" charset="0"/>
                        </a:rPr>
                        <a:t>(), </a:t>
                      </a:r>
                      <a:r>
                        <a:rPr kumimoji="0" lang="de-DE" sz="2000" b="1" i="0" u="none" strike="noStrike" cap="none" normalizeH="0" baseline="0" dirty="0" err="1">
                          <a:ln>
                            <a:noFill/>
                          </a:ln>
                          <a:solidFill>
                            <a:schemeClr val="tx1"/>
                          </a:solidFill>
                          <a:effectLst/>
                          <a:latin typeface="Consolas" panose="020B0609020204030204" pitchFamily="49" charset="0"/>
                        </a:rPr>
                        <a:t>size</a:t>
                      </a:r>
                      <a:r>
                        <a:rPr kumimoji="0" lang="de-DE" sz="2000" b="1" i="0" u="none" strike="noStrike" cap="none" normalizeH="0" baseline="0" dirty="0">
                          <a:ln>
                            <a:noFill/>
                          </a:ln>
                          <a:solidFill>
                            <a:schemeClr val="tx1"/>
                          </a:solidFill>
                          <a:effectLst/>
                          <a:latin typeface="Consolas" panose="020B0609020204030204" pitchFamily="49" charset="0"/>
                        </a:rPr>
                        <a:t>(), </a:t>
                      </a:r>
                      <a:r>
                        <a:rPr kumimoji="0" lang="de-DE" sz="2000" b="1" i="0" u="none" strike="noStrike" cap="none" normalizeH="0" baseline="0" dirty="0" err="1">
                          <a:ln>
                            <a:noFill/>
                          </a:ln>
                          <a:solidFill>
                            <a:schemeClr val="tx1"/>
                          </a:solidFill>
                          <a:effectLst/>
                          <a:latin typeface="Consolas" panose="020B0609020204030204" pitchFamily="49" charset="0"/>
                        </a:rPr>
                        <a:t>substring</a:t>
                      </a:r>
                      <a:r>
                        <a:rPr kumimoji="0" lang="de-DE" sz="2000" b="1" i="0" u="none" strike="noStrike" cap="none" normalizeH="0" baseline="0" dirty="0">
                          <a:ln>
                            <a:noFill/>
                          </a:ln>
                          <a:solidFill>
                            <a:schemeClr val="tx1"/>
                          </a:solidFill>
                          <a:effectLst/>
                          <a:latin typeface="Consolas" panose="020B0609020204030204" pitchFamily="49"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39619" name="Rectangle 2"/>
          <p:cNvSpPr>
            <a:spLocks noGrp="1" noChangeArrowheads="1"/>
          </p:cNvSpPr>
          <p:nvPr>
            <p:ph type="title"/>
          </p:nvPr>
        </p:nvSpPr>
        <p:spPr/>
        <p:txBody>
          <a:bodyPr/>
          <a:lstStyle/>
          <a:p>
            <a:pPr eaLnBrk="1" hangingPunct="1"/>
            <a:r>
              <a:rPr lang="de-DE" altLang="de-DE"/>
              <a:t>Zugriff auf Assoziationen</a:t>
            </a:r>
          </a:p>
        </p:txBody>
      </p:sp>
      <p:sp>
        <p:nvSpPr>
          <p:cNvPr id="239620" name="Rectangle 3"/>
          <p:cNvSpPr>
            <a:spLocks noGrp="1" noChangeArrowheads="1"/>
          </p:cNvSpPr>
          <p:nvPr>
            <p:ph type="body" idx="1"/>
          </p:nvPr>
        </p:nvSpPr>
        <p:spPr>
          <a:xfrm>
            <a:off x="457200" y="1125538"/>
            <a:ext cx="8362950" cy="5256212"/>
          </a:xfrm>
        </p:spPr>
        <p:txBody>
          <a:bodyPr/>
          <a:lstStyle/>
          <a:p>
            <a:pPr eaLnBrk="1" hangingPunct="1"/>
            <a:r>
              <a:rPr lang="de-DE" altLang="de-DE" dirty="0"/>
              <a:t>Zugriff auf verbundene Elemente möglich, Kardinalitäten beachten (einfach oder Menge)</a:t>
            </a:r>
          </a:p>
          <a:p>
            <a:pPr eaLnBrk="1" hangingPunct="1"/>
            <a:r>
              <a:rPr lang="de-DE" altLang="de-DE" dirty="0"/>
              <a:t>wenn Relation benannt, dann dieser Name</a:t>
            </a:r>
          </a:p>
          <a:p>
            <a:pPr eaLnBrk="1" hangingPunct="1">
              <a:buFontTx/>
              <a:buNone/>
            </a:pPr>
            <a:r>
              <a:rPr lang="de-DE" altLang="de-DE" dirty="0"/>
              <a:t>	sonst über Name der verbundenen Klasse (klein)</a:t>
            </a:r>
          </a:p>
          <a:p>
            <a:pPr eaLnBrk="1" hangingPunct="1"/>
            <a:endParaRPr lang="de-DE" altLang="de-DE" dirty="0"/>
          </a:p>
          <a:p>
            <a:pPr eaLnBrk="1" hangingPunct="1"/>
            <a:r>
              <a:rPr lang="de-DE" altLang="de-DE" dirty="0"/>
              <a:t>Profs laufender Veranstaltungen sind nicht im Ausland</a:t>
            </a:r>
          </a:p>
          <a:p>
            <a:pPr lvl="1" eaLnBrk="1" hangingPunct="1">
              <a:buFontTx/>
              <a:buNone/>
            </a:pPr>
            <a:r>
              <a:rPr lang="de-DE" altLang="de-DE" dirty="0" err="1">
                <a:latin typeface="Consolas" panose="020B0609020204030204" pitchFamily="49" charset="0"/>
              </a:rPr>
              <a:t>context</a:t>
            </a:r>
            <a:r>
              <a:rPr lang="de-DE" altLang="de-DE" dirty="0">
                <a:latin typeface="Consolas" panose="020B0609020204030204" pitchFamily="49" charset="0"/>
              </a:rPr>
              <a:t> Veranstaltung </a:t>
            </a:r>
            <a:r>
              <a:rPr lang="de-DE" altLang="de-DE" dirty="0" err="1">
                <a:latin typeface="Consolas" panose="020B0609020204030204" pitchFamily="49" charset="0"/>
              </a:rPr>
              <a:t>inv</a:t>
            </a:r>
            <a:r>
              <a:rPr lang="de-DE" altLang="de-DE" dirty="0">
                <a:latin typeface="Consolas" panose="020B0609020204030204" pitchFamily="49" charset="0"/>
              </a:rPr>
              <a:t>:</a:t>
            </a:r>
          </a:p>
          <a:p>
            <a:pPr lvl="1" eaLnBrk="1" hangingPunct="1">
              <a:buFontTx/>
              <a:buNone/>
            </a:pPr>
            <a:r>
              <a:rPr lang="de-DE" altLang="de-DE" dirty="0" err="1">
                <a:latin typeface="Consolas" panose="020B0609020204030204" pitchFamily="49" charset="0"/>
              </a:rPr>
              <a:t>self.status</a:t>
            </a:r>
            <a:r>
              <a:rPr lang="de-DE" altLang="de-DE" dirty="0">
                <a:latin typeface="Consolas" panose="020B0609020204030204" pitchFamily="49" charset="0"/>
              </a:rPr>
              <a:t> = Veranstaltungsstatus::</a:t>
            </a:r>
            <a:r>
              <a:rPr lang="de-DE" altLang="de-DE" dirty="0" err="1">
                <a:latin typeface="Consolas" panose="020B0609020204030204" pitchFamily="49" charset="0"/>
              </a:rPr>
              <a:t>laeuft</a:t>
            </a:r>
            <a:r>
              <a:rPr lang="de-DE" altLang="de-DE" dirty="0">
                <a:latin typeface="Consolas" panose="020B0609020204030204" pitchFamily="49" charset="0"/>
              </a:rPr>
              <a:t> </a:t>
            </a:r>
          </a:p>
          <a:p>
            <a:pPr lvl="1" eaLnBrk="1" hangingPunct="1">
              <a:buFontTx/>
              <a:buNone/>
            </a:pPr>
            <a:r>
              <a:rPr lang="de-DE" altLang="de-DE" dirty="0">
                <a:latin typeface="Consolas" panose="020B0609020204030204" pitchFamily="49" charset="0"/>
              </a:rPr>
              <a:t>       </a:t>
            </a:r>
            <a:r>
              <a:rPr lang="de-DE" altLang="de-DE" dirty="0" err="1">
                <a:latin typeface="Consolas" panose="020B0609020204030204" pitchFamily="49" charset="0"/>
              </a:rPr>
              <a:t>implies</a:t>
            </a:r>
            <a:r>
              <a:rPr lang="de-DE" altLang="de-DE" dirty="0">
                <a:latin typeface="Consolas" panose="020B0609020204030204" pitchFamily="49" charset="0"/>
              </a:rPr>
              <a:t> </a:t>
            </a:r>
          </a:p>
          <a:p>
            <a:pPr lvl="1" eaLnBrk="1" hangingPunct="1">
              <a:buFontTx/>
              <a:buNone/>
            </a:pPr>
            <a:r>
              <a:rPr lang="de-DE" altLang="de-DE" dirty="0">
                <a:latin typeface="Consolas" panose="020B0609020204030204" pitchFamily="49" charset="0"/>
              </a:rPr>
              <a:t>       not </a:t>
            </a:r>
            <a:r>
              <a:rPr lang="de-DE" altLang="de-DE" dirty="0" err="1">
                <a:latin typeface="Consolas" panose="020B0609020204030204" pitchFamily="49" charset="0"/>
              </a:rPr>
              <a:t>self.prof.imAusland</a:t>
            </a:r>
            <a:r>
              <a:rPr lang="de-DE" altLang="de-DE" dirty="0">
                <a:latin typeface="Consolas" panose="020B0609020204030204" pitchFamily="49" charset="0"/>
              </a:rPr>
              <a:t> </a:t>
            </a:r>
          </a:p>
          <a:p>
            <a:pPr eaLnBrk="1" hangingPunct="1"/>
            <a:r>
              <a:rPr lang="de-DE" altLang="de-DE" dirty="0"/>
              <a:t>Man sieht auch Zugriff auf eine Enumeration</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40643" name="Rectangle 2"/>
          <p:cNvSpPr>
            <a:spLocks noGrp="1" noChangeArrowheads="1"/>
          </p:cNvSpPr>
          <p:nvPr>
            <p:ph type="title"/>
          </p:nvPr>
        </p:nvSpPr>
        <p:spPr/>
        <p:txBody>
          <a:bodyPr/>
          <a:lstStyle/>
          <a:p>
            <a:pPr eaLnBrk="1" hangingPunct="1"/>
            <a:r>
              <a:rPr lang="de-DE" altLang="de-DE"/>
              <a:t>Assoziationsklassen</a:t>
            </a:r>
          </a:p>
        </p:txBody>
      </p:sp>
      <p:sp>
        <p:nvSpPr>
          <p:cNvPr id="240644" name="Rectangle 3"/>
          <p:cNvSpPr>
            <a:spLocks noGrp="1" noChangeArrowheads="1"/>
          </p:cNvSpPr>
          <p:nvPr>
            <p:ph type="body" idx="1"/>
          </p:nvPr>
        </p:nvSpPr>
        <p:spPr/>
        <p:txBody>
          <a:bodyPr/>
          <a:lstStyle/>
          <a:p>
            <a:pPr eaLnBrk="1" hangingPunct="1"/>
            <a:r>
              <a:rPr lang="de-DE" altLang="de-DE" dirty="0"/>
              <a:t>Ausgehend von Assoziationsklassen kann mit Punktnotation auf beteiligte Klassen (deren Objekte) mit deren Rollennamen zugegriffen werden</a:t>
            </a:r>
          </a:p>
          <a:p>
            <a:pPr eaLnBrk="1" hangingPunct="1"/>
            <a:endParaRPr lang="de-DE" altLang="de-DE" dirty="0"/>
          </a:p>
          <a:p>
            <a:pPr eaLnBrk="1" hangingPunct="1"/>
            <a:r>
              <a:rPr lang="de-DE" altLang="de-DE" dirty="0"/>
              <a:t>Prüfungsnoten nur für abgeschlossene Veranstaltungen</a:t>
            </a:r>
          </a:p>
          <a:p>
            <a:pPr lvl="1" eaLnBrk="1" hangingPunct="1">
              <a:buFontTx/>
              <a:buNone/>
            </a:pPr>
            <a:r>
              <a:rPr lang="de-DE" altLang="de-DE" dirty="0" err="1">
                <a:latin typeface="Consolas" panose="020B0609020204030204" pitchFamily="49" charset="0"/>
              </a:rPr>
              <a:t>context</a:t>
            </a:r>
            <a:r>
              <a:rPr lang="de-DE" altLang="de-DE" dirty="0">
                <a:latin typeface="Consolas" panose="020B0609020204030204" pitchFamily="49" charset="0"/>
              </a:rPr>
              <a:t> </a:t>
            </a:r>
            <a:r>
              <a:rPr lang="de-DE" altLang="de-DE" dirty="0" err="1">
                <a:latin typeface="Consolas" panose="020B0609020204030204" pitchFamily="49" charset="0"/>
              </a:rPr>
              <a:t>Pruefung</a:t>
            </a:r>
            <a:r>
              <a:rPr lang="de-DE" altLang="de-DE" dirty="0">
                <a:latin typeface="Consolas" panose="020B0609020204030204" pitchFamily="49" charset="0"/>
              </a:rPr>
              <a:t> </a:t>
            </a:r>
            <a:r>
              <a:rPr lang="de-DE" altLang="de-DE" dirty="0" err="1">
                <a:latin typeface="Consolas" panose="020B0609020204030204" pitchFamily="49" charset="0"/>
              </a:rPr>
              <a:t>inv</a:t>
            </a:r>
            <a:r>
              <a:rPr lang="de-DE" altLang="de-DE" dirty="0">
                <a:latin typeface="Consolas" panose="020B0609020204030204" pitchFamily="49" charset="0"/>
              </a:rPr>
              <a:t>:</a:t>
            </a:r>
          </a:p>
          <a:p>
            <a:pPr lvl="1" eaLnBrk="1" hangingPunct="1">
              <a:buFontTx/>
              <a:buNone/>
            </a:pPr>
            <a:r>
              <a:rPr lang="de-DE" altLang="de-DE" dirty="0">
                <a:latin typeface="Consolas" panose="020B0609020204030204" pitchFamily="49" charset="0"/>
              </a:rPr>
              <a:t> </a:t>
            </a:r>
            <a:r>
              <a:rPr lang="de-DE" altLang="de-DE" dirty="0" err="1">
                <a:latin typeface="Consolas" panose="020B0609020204030204" pitchFamily="49" charset="0"/>
              </a:rPr>
              <a:t>self.studienfach.status</a:t>
            </a:r>
            <a:r>
              <a:rPr lang="de-DE" altLang="de-DE" dirty="0">
                <a:latin typeface="Consolas" panose="020B0609020204030204" pitchFamily="49" charset="0"/>
              </a:rPr>
              <a:t> =</a:t>
            </a:r>
          </a:p>
          <a:p>
            <a:pPr lvl="1" eaLnBrk="1" hangingPunct="1">
              <a:buFontTx/>
              <a:buNone/>
            </a:pPr>
            <a:r>
              <a:rPr lang="de-DE" altLang="de-DE" dirty="0">
                <a:latin typeface="Consolas" panose="020B0609020204030204" pitchFamily="49" charset="0"/>
              </a:rPr>
              <a:t>     Veranstaltungsstatus::abgeschlossen</a:t>
            </a:r>
          </a:p>
          <a:p>
            <a:pPr lvl="1" eaLnBrk="1" hangingPunct="1">
              <a:buFontTx/>
              <a:buNone/>
            </a:pPr>
            <a:r>
              <a:rPr lang="de-DE" altLang="de-DE" dirty="0">
                <a:latin typeface="Consolas" panose="020B0609020204030204" pitchFamily="49" charset="0"/>
              </a:rPr>
              <a:t>  </a:t>
            </a:r>
            <a:r>
              <a:rPr lang="de-DE" altLang="de-DE" dirty="0" err="1">
                <a:latin typeface="Consolas" panose="020B0609020204030204" pitchFamily="49" charset="0"/>
              </a:rPr>
              <a:t>implies</a:t>
            </a:r>
            <a:r>
              <a:rPr lang="de-DE" altLang="de-DE" dirty="0">
                <a:latin typeface="Consolas" panose="020B0609020204030204" pitchFamily="49" charset="0"/>
              </a:rPr>
              <a:t> </a:t>
            </a:r>
          </a:p>
          <a:p>
            <a:pPr lvl="1" eaLnBrk="1" hangingPunct="1">
              <a:buFontTx/>
              <a:buNone/>
            </a:pPr>
            <a:r>
              <a:rPr lang="de-DE" altLang="de-DE" dirty="0">
                <a:latin typeface="Consolas" panose="020B0609020204030204" pitchFamily="49" charset="0"/>
              </a:rPr>
              <a:t>     (</a:t>
            </a:r>
            <a:r>
              <a:rPr lang="de-DE" altLang="de-DE" dirty="0" err="1">
                <a:latin typeface="Consolas" panose="020B0609020204030204" pitchFamily="49" charset="0"/>
              </a:rPr>
              <a:t>self.note</a:t>
            </a:r>
            <a:r>
              <a:rPr lang="de-DE" altLang="de-DE" dirty="0">
                <a:latin typeface="Consolas" panose="020B0609020204030204" pitchFamily="49" charset="0"/>
              </a:rPr>
              <a:t>&gt;=1.0 and </a:t>
            </a:r>
            <a:r>
              <a:rPr lang="de-DE" altLang="de-DE" dirty="0" err="1">
                <a:latin typeface="Consolas" panose="020B0609020204030204" pitchFamily="49" charset="0"/>
              </a:rPr>
              <a:t>self.note</a:t>
            </a:r>
            <a:r>
              <a:rPr lang="de-DE" altLang="de-DE" dirty="0">
                <a:latin typeface="Consolas" panose="020B0609020204030204" pitchFamily="49" charset="0"/>
              </a:rPr>
              <a:t>&lt;=5.0) </a:t>
            </a:r>
          </a:p>
          <a:p>
            <a:pPr lvl="1" eaLnBrk="1" hangingPunct="1">
              <a:buFontTx/>
              <a:buNone/>
            </a:pPr>
            <a:endParaRPr lang="de-DE" altLang="de-DE"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5603" name="Rectangle 2"/>
          <p:cNvSpPr>
            <a:spLocks noGrp="1" noChangeArrowheads="1"/>
          </p:cNvSpPr>
          <p:nvPr>
            <p:ph type="title"/>
          </p:nvPr>
        </p:nvSpPr>
        <p:spPr/>
        <p:txBody>
          <a:bodyPr/>
          <a:lstStyle/>
          <a:p>
            <a:pPr eaLnBrk="1" hangingPunct="1"/>
            <a:r>
              <a:rPr lang="de-DE" altLang="de-DE"/>
              <a:t>Modellierungsfalle</a:t>
            </a:r>
          </a:p>
        </p:txBody>
      </p:sp>
      <p:sp>
        <p:nvSpPr>
          <p:cNvPr id="25604" name="Rectangle 3"/>
          <p:cNvSpPr>
            <a:spLocks noGrp="1" noChangeArrowheads="1"/>
          </p:cNvSpPr>
          <p:nvPr>
            <p:ph type="body" idx="1"/>
          </p:nvPr>
        </p:nvSpPr>
        <p:spPr/>
        <p:txBody>
          <a:bodyPr/>
          <a:lstStyle/>
          <a:p>
            <a:pPr eaLnBrk="1" hangingPunct="1"/>
            <a:r>
              <a:rPr lang="de-DE" altLang="de-DE" sz="2000"/>
              <a:t>Basierend auf Erfahrungen mit Flussdiagrammen könnte man zu folgender Modellierung kommen</a:t>
            </a:r>
          </a:p>
          <a:p>
            <a:pPr eaLnBrk="1" hangingPunct="1"/>
            <a:endParaRPr lang="de-DE" altLang="de-DE" sz="2000"/>
          </a:p>
          <a:p>
            <a:pPr eaLnBrk="1" hangingPunct="1"/>
            <a:endParaRPr lang="de-DE" altLang="de-DE" sz="2000"/>
          </a:p>
          <a:p>
            <a:pPr eaLnBrk="1" hangingPunct="1"/>
            <a:endParaRPr lang="de-DE" altLang="de-DE" sz="2000"/>
          </a:p>
          <a:p>
            <a:pPr eaLnBrk="1" hangingPunct="1"/>
            <a:endParaRPr lang="de-DE" altLang="de-DE" sz="2000"/>
          </a:p>
          <a:p>
            <a:pPr eaLnBrk="1" hangingPunct="1"/>
            <a:endParaRPr lang="de-DE" altLang="de-DE" sz="2000"/>
          </a:p>
          <a:p>
            <a:pPr eaLnBrk="1" hangingPunct="1"/>
            <a:endParaRPr lang="de-DE" altLang="de-DE" sz="2000"/>
          </a:p>
          <a:p>
            <a:pPr eaLnBrk="1" hangingPunct="1"/>
            <a:endParaRPr lang="de-DE" altLang="de-DE" sz="2000"/>
          </a:p>
          <a:p>
            <a:pPr eaLnBrk="1" hangingPunct="1"/>
            <a:r>
              <a:rPr lang="de-DE" altLang="de-DE" sz="2000"/>
              <a:t>Dies würde nach UML-Semantik bedeuten, dass für die Aktion Vertragsverhandlung zwei Kostenvorschläge (initial und aktualisiert) vorliegen müssten</a:t>
            </a:r>
          </a:p>
          <a:p>
            <a:pPr eaLnBrk="1" hangingPunct="1"/>
            <a:r>
              <a:rPr lang="de-DE" altLang="de-DE" sz="2000"/>
              <a:t>Wenn verschiedenen Wege zu einer Aktion führen sollen, muss vor der Aktion ein Zusammenführungs-Kontrollknoten stehen</a:t>
            </a:r>
          </a:p>
        </p:txBody>
      </p:sp>
      <p:graphicFrame>
        <p:nvGraphicFramePr>
          <p:cNvPr id="25605" name="Object 4"/>
          <p:cNvGraphicFramePr>
            <a:graphicFrameLocks noChangeAspect="1"/>
          </p:cNvGraphicFramePr>
          <p:nvPr/>
        </p:nvGraphicFramePr>
        <p:xfrm>
          <a:off x="2484438" y="1809750"/>
          <a:ext cx="4608512" cy="2424113"/>
        </p:xfrm>
        <a:graphic>
          <a:graphicData uri="http://schemas.openxmlformats.org/presentationml/2006/ole">
            <mc:AlternateContent xmlns:mc="http://schemas.openxmlformats.org/markup-compatibility/2006">
              <mc:Choice xmlns:v="urn:schemas-microsoft-com:vml" Requires="v">
                <p:oleObj spid="_x0000_s25620" name="Photo Editor-Foto" r:id="rId4" imgW="3076190" imgH="1619476" progId="MSPhotoEd.3">
                  <p:embed/>
                </p:oleObj>
              </mc:Choice>
              <mc:Fallback>
                <p:oleObj name="Photo Editor-Foto" r:id="rId4" imgW="3076190" imgH="1619476"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438" y="1809750"/>
                        <a:ext cx="4608512" cy="242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6" name="Oval 5"/>
          <p:cNvSpPr>
            <a:spLocks noChangeArrowheads="1"/>
          </p:cNvSpPr>
          <p:nvPr/>
        </p:nvSpPr>
        <p:spPr bwMode="auto">
          <a:xfrm>
            <a:off x="3441700" y="3008313"/>
            <a:ext cx="360363" cy="360362"/>
          </a:xfrm>
          <a:prstGeom prst="ellipse">
            <a:avLst/>
          </a:prstGeom>
          <a:noFill/>
          <a:ln w="76200" cmpd="tri">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25607" name="Oval 6"/>
          <p:cNvSpPr>
            <a:spLocks noChangeArrowheads="1"/>
          </p:cNvSpPr>
          <p:nvPr/>
        </p:nvSpPr>
        <p:spPr bwMode="auto">
          <a:xfrm>
            <a:off x="4211638" y="3213100"/>
            <a:ext cx="360362" cy="360363"/>
          </a:xfrm>
          <a:prstGeom prst="ellipse">
            <a:avLst/>
          </a:prstGeom>
          <a:noFill/>
          <a:ln w="76200" cmpd="tri">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41667" name="Rectangle 2"/>
          <p:cNvSpPr>
            <a:spLocks noGrp="1" noChangeArrowheads="1"/>
          </p:cNvSpPr>
          <p:nvPr>
            <p:ph type="title"/>
          </p:nvPr>
        </p:nvSpPr>
        <p:spPr/>
        <p:txBody>
          <a:bodyPr/>
          <a:lstStyle/>
          <a:p>
            <a:pPr eaLnBrk="1" hangingPunct="1"/>
            <a:r>
              <a:rPr lang="de-DE" altLang="de-DE"/>
              <a:t>Beispiele: Mengenoperationen (1/2)</a:t>
            </a:r>
          </a:p>
        </p:txBody>
      </p:sp>
      <p:sp>
        <p:nvSpPr>
          <p:cNvPr id="241668" name="Rectangle 3"/>
          <p:cNvSpPr>
            <a:spLocks noGrp="1" noChangeArrowheads="1"/>
          </p:cNvSpPr>
          <p:nvPr>
            <p:ph type="body" idx="1"/>
          </p:nvPr>
        </p:nvSpPr>
        <p:spPr/>
        <p:txBody>
          <a:bodyPr/>
          <a:lstStyle/>
          <a:p>
            <a:pPr eaLnBrk="1" hangingPunct="1"/>
            <a:r>
              <a:rPr lang="de-DE" altLang="de-DE" sz="2000" dirty="0"/>
              <a:t>bei der Betrachtung zugehöriger Objekte ist das Ergebnis meist eine Collection von Objekten</a:t>
            </a:r>
          </a:p>
          <a:p>
            <a:pPr eaLnBrk="1" hangingPunct="1"/>
            <a:r>
              <a:rPr lang="de-DE" altLang="de-DE" sz="2000" dirty="0"/>
              <a:t>in OCL auch: Set, </a:t>
            </a:r>
            <a:r>
              <a:rPr lang="de-DE" altLang="de-DE" sz="2000" dirty="0" err="1"/>
              <a:t>OrderedSet</a:t>
            </a:r>
            <a:r>
              <a:rPr lang="de-DE" altLang="de-DE" sz="2000" dirty="0"/>
              <a:t>, </a:t>
            </a:r>
            <a:r>
              <a:rPr lang="de-DE" altLang="de-DE" sz="2000" dirty="0" err="1"/>
              <a:t>Sequence</a:t>
            </a:r>
            <a:r>
              <a:rPr lang="de-DE" altLang="de-DE" sz="2000" dirty="0"/>
              <a:t>, Bag</a:t>
            </a:r>
          </a:p>
          <a:p>
            <a:pPr eaLnBrk="1" hangingPunct="1"/>
            <a:r>
              <a:rPr lang="de-DE" altLang="de-DE" sz="2000" dirty="0"/>
              <a:t>auf Collections existieren verschiedene Methoden, genereller Aufruf</a:t>
            </a:r>
          </a:p>
          <a:p>
            <a:pPr lvl="2" eaLnBrk="1" hangingPunct="1">
              <a:buFontTx/>
              <a:buNone/>
            </a:pPr>
            <a:r>
              <a:rPr lang="de-DE" altLang="de-DE" sz="2000" dirty="0" err="1">
                <a:latin typeface="Consolas" panose="020B0609020204030204" pitchFamily="49" charset="0"/>
              </a:rPr>
              <a:t>collection</a:t>
            </a:r>
            <a:r>
              <a:rPr lang="de-DE" altLang="de-DE" sz="2000" dirty="0">
                <a:latin typeface="Consolas" panose="020B0609020204030204" pitchFamily="49" charset="0"/>
              </a:rPr>
              <a:t> -&gt; </a:t>
            </a:r>
            <a:r>
              <a:rPr lang="de-DE" altLang="de-DE" sz="2000" dirty="0" err="1">
                <a:latin typeface="Consolas" panose="020B0609020204030204" pitchFamily="49" charset="0"/>
              </a:rPr>
              <a:t>methode</a:t>
            </a:r>
            <a:r>
              <a:rPr lang="de-DE" altLang="de-DE" sz="2000" dirty="0">
                <a:latin typeface="Consolas" panose="020B0609020204030204" pitchFamily="49" charset="0"/>
              </a:rPr>
              <a:t>(&lt;</a:t>
            </a:r>
            <a:r>
              <a:rPr lang="de-DE" altLang="de-DE" sz="2000" dirty="0" err="1">
                <a:latin typeface="Consolas" panose="020B0609020204030204" pitchFamily="49" charset="0"/>
              </a:rPr>
              <a:t>parameter</a:t>
            </a:r>
            <a:r>
              <a:rPr lang="de-DE" altLang="de-DE" sz="2000" dirty="0">
                <a:latin typeface="Consolas" panose="020B0609020204030204" pitchFamily="49" charset="0"/>
              </a:rPr>
              <a:t>&gt;)</a:t>
            </a:r>
          </a:p>
          <a:p>
            <a:pPr eaLnBrk="1" hangingPunct="1"/>
            <a:r>
              <a:rPr lang="de-DE" altLang="de-DE" sz="2000" dirty="0"/>
              <a:t>Ergebnis kann wieder eine Collection oder ein Wert eines anderen Typs sein</a:t>
            </a:r>
          </a:p>
          <a:p>
            <a:pPr eaLnBrk="1" hangingPunct="1"/>
            <a:r>
              <a:rPr lang="de-DE" altLang="de-DE" sz="2000" dirty="0"/>
              <a:t>Studi macht höchstens 12 Veranstaltungen</a:t>
            </a:r>
          </a:p>
          <a:p>
            <a:pPr lvl="1" eaLnBrk="1" hangingPunct="1">
              <a:buFontTx/>
              <a:buNone/>
            </a:pPr>
            <a:r>
              <a:rPr lang="de-DE" altLang="de-DE" sz="2000" dirty="0" err="1">
                <a:latin typeface="Consolas" panose="020B0609020204030204" pitchFamily="49" charset="0"/>
              </a:rPr>
              <a:t>context</a:t>
            </a:r>
            <a:r>
              <a:rPr lang="de-DE" altLang="de-DE" sz="2000" dirty="0">
                <a:latin typeface="Consolas" panose="020B0609020204030204" pitchFamily="49" charset="0"/>
              </a:rPr>
              <a:t> Studi </a:t>
            </a:r>
            <a:r>
              <a:rPr lang="de-DE" altLang="de-DE" sz="2000" dirty="0" err="1">
                <a:latin typeface="Consolas" panose="020B0609020204030204" pitchFamily="49" charset="0"/>
              </a:rPr>
              <a:t>inv</a:t>
            </a:r>
            <a:r>
              <a:rPr lang="de-DE" altLang="de-DE" sz="2000" dirty="0">
                <a:latin typeface="Consolas" panose="020B0609020204030204" pitchFamily="49" charset="0"/>
              </a:rPr>
              <a:t>:</a:t>
            </a:r>
          </a:p>
          <a:p>
            <a:pPr lvl="1" eaLnBrk="1" hangingPunct="1">
              <a:buFontTx/>
              <a:buNone/>
            </a:pPr>
            <a:r>
              <a:rPr lang="de-DE" altLang="de-DE" sz="2000" dirty="0" err="1">
                <a:latin typeface="Consolas" panose="020B0609020204030204" pitchFamily="49" charset="0"/>
              </a:rPr>
              <a:t>studi.studienfach</a:t>
            </a:r>
            <a:r>
              <a:rPr lang="de-DE" altLang="de-DE" sz="2000" dirty="0">
                <a:latin typeface="Consolas" panose="020B0609020204030204" pitchFamily="49" charset="0"/>
              </a:rPr>
              <a:t> </a:t>
            </a:r>
          </a:p>
          <a:p>
            <a:pPr lvl="1" eaLnBrk="1" hangingPunct="1">
              <a:buFontTx/>
              <a:buNone/>
            </a:pPr>
            <a:r>
              <a:rPr lang="de-DE" altLang="de-DE" sz="2000" dirty="0">
                <a:latin typeface="Consolas" panose="020B0609020204030204" pitchFamily="49" charset="0"/>
              </a:rPr>
              <a:t>       -&gt; </a:t>
            </a:r>
            <a:r>
              <a:rPr lang="de-DE" altLang="de-DE" sz="2000" dirty="0" err="1">
                <a:latin typeface="Consolas" panose="020B0609020204030204" pitchFamily="49" charset="0"/>
              </a:rPr>
              <a:t>select</a:t>
            </a:r>
            <a:r>
              <a:rPr lang="de-DE" altLang="de-DE" sz="2000" dirty="0">
                <a:latin typeface="Consolas" panose="020B0609020204030204" pitchFamily="49" charset="0"/>
              </a:rPr>
              <a:t> (s | </a:t>
            </a:r>
            <a:r>
              <a:rPr lang="de-DE" altLang="de-DE" sz="2000" dirty="0" err="1">
                <a:latin typeface="Consolas" panose="020B0609020204030204" pitchFamily="49" charset="0"/>
              </a:rPr>
              <a:t>s.status</a:t>
            </a:r>
            <a:r>
              <a:rPr lang="de-DE" altLang="de-DE" sz="2000" dirty="0">
                <a:latin typeface="Consolas" panose="020B0609020204030204" pitchFamily="49" charset="0"/>
              </a:rPr>
              <a:t> =        </a:t>
            </a:r>
          </a:p>
          <a:p>
            <a:pPr lvl="1" eaLnBrk="1" hangingPunct="1">
              <a:buFontTx/>
              <a:buNone/>
            </a:pPr>
            <a:r>
              <a:rPr lang="de-DE" altLang="de-DE" sz="2000" dirty="0">
                <a:latin typeface="Consolas" panose="020B0609020204030204" pitchFamily="49" charset="0"/>
              </a:rPr>
              <a:t>                    Veranstaltungsstatus::</a:t>
            </a:r>
            <a:r>
              <a:rPr lang="de-DE" altLang="de-DE" sz="2000" dirty="0" err="1">
                <a:latin typeface="Consolas" panose="020B0609020204030204" pitchFamily="49" charset="0"/>
              </a:rPr>
              <a:t>laeuft</a:t>
            </a:r>
            <a:r>
              <a:rPr lang="de-DE" altLang="de-DE" sz="2000" dirty="0">
                <a:latin typeface="Consolas" panose="020B0609020204030204" pitchFamily="49" charset="0"/>
              </a:rPr>
              <a:t>) </a:t>
            </a:r>
          </a:p>
          <a:p>
            <a:pPr lvl="1" eaLnBrk="1" hangingPunct="1">
              <a:buFontTx/>
              <a:buNone/>
            </a:pPr>
            <a:r>
              <a:rPr lang="de-DE" altLang="de-DE" sz="2000" dirty="0">
                <a:latin typeface="Consolas" panose="020B0609020204030204" pitchFamily="49" charset="0"/>
              </a:rPr>
              <a:t>       -&gt; </a:t>
            </a:r>
            <a:r>
              <a:rPr lang="de-DE" altLang="de-DE" sz="2000" dirty="0" err="1">
                <a:latin typeface="Consolas" panose="020B0609020204030204" pitchFamily="49" charset="0"/>
              </a:rPr>
              <a:t>size</a:t>
            </a:r>
            <a:r>
              <a:rPr lang="de-DE" altLang="de-DE" sz="2000" dirty="0">
                <a:latin typeface="Consolas" panose="020B0609020204030204" pitchFamily="49" charset="0"/>
              </a:rPr>
              <a:t>() &lt;= 12 </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42691" name="Rectangle 2"/>
          <p:cNvSpPr>
            <a:spLocks noGrp="1" noChangeArrowheads="1"/>
          </p:cNvSpPr>
          <p:nvPr>
            <p:ph type="title"/>
          </p:nvPr>
        </p:nvSpPr>
        <p:spPr/>
        <p:txBody>
          <a:bodyPr/>
          <a:lstStyle/>
          <a:p>
            <a:pPr eaLnBrk="1" hangingPunct="1"/>
            <a:r>
              <a:rPr lang="de-DE" altLang="de-DE"/>
              <a:t>Beispiele: Mengenoperationen (2/2)</a:t>
            </a:r>
          </a:p>
        </p:txBody>
      </p:sp>
      <p:sp>
        <p:nvSpPr>
          <p:cNvPr id="242692" name="Rectangle 3"/>
          <p:cNvSpPr>
            <a:spLocks noGrp="1" noChangeArrowheads="1"/>
          </p:cNvSpPr>
          <p:nvPr>
            <p:ph type="body" idx="1"/>
          </p:nvPr>
        </p:nvSpPr>
        <p:spPr/>
        <p:txBody>
          <a:bodyPr/>
          <a:lstStyle/>
          <a:p>
            <a:pPr eaLnBrk="1" hangingPunct="1"/>
            <a:r>
              <a:rPr lang="de-DE" altLang="de-DE" sz="2000" dirty="0"/>
              <a:t>Korrektheit von </a:t>
            </a:r>
            <a:r>
              <a:rPr lang="de-DE" altLang="de-DE" sz="2000" dirty="0" err="1"/>
              <a:t>hatTheorieBestanden</a:t>
            </a:r>
            <a:endParaRPr lang="de-DE" altLang="de-DE" sz="2000" dirty="0"/>
          </a:p>
          <a:p>
            <a:pPr lvl="1" eaLnBrk="1" hangingPunct="1">
              <a:buFontTx/>
              <a:buNone/>
            </a:pPr>
            <a:r>
              <a:rPr lang="de-DE" altLang="de-DE" sz="2000" dirty="0" err="1">
                <a:latin typeface="Consolas" panose="020B0609020204030204" pitchFamily="49" charset="0"/>
              </a:rPr>
              <a:t>context</a:t>
            </a:r>
            <a:r>
              <a:rPr lang="de-DE" altLang="de-DE" sz="2000" dirty="0">
                <a:latin typeface="Consolas" panose="020B0609020204030204" pitchFamily="49" charset="0"/>
              </a:rPr>
              <a:t> Studi::</a:t>
            </a:r>
            <a:r>
              <a:rPr lang="de-DE" altLang="de-DE" sz="2000" dirty="0" err="1">
                <a:latin typeface="Consolas" panose="020B0609020204030204" pitchFamily="49" charset="0"/>
              </a:rPr>
              <a:t>hatTheorieBestanden</a:t>
            </a:r>
            <a:r>
              <a:rPr lang="de-DE" altLang="de-DE" sz="2000" dirty="0">
                <a:latin typeface="Consolas" panose="020B0609020204030204" pitchFamily="49" charset="0"/>
              </a:rPr>
              <a:t>():Boolean</a:t>
            </a:r>
          </a:p>
          <a:p>
            <a:pPr lvl="1" eaLnBrk="1" hangingPunct="1">
              <a:buFontTx/>
              <a:buNone/>
            </a:pPr>
            <a:r>
              <a:rPr lang="de-DE" altLang="de-DE" sz="2000" dirty="0" err="1">
                <a:latin typeface="Consolas" panose="020B0609020204030204" pitchFamily="49" charset="0"/>
              </a:rPr>
              <a:t>post</a:t>
            </a:r>
            <a:r>
              <a:rPr lang="de-DE" altLang="de-DE" sz="2000" dirty="0">
                <a:latin typeface="Consolas" panose="020B0609020204030204" pitchFamily="49" charset="0"/>
              </a:rPr>
              <a:t>: </a:t>
            </a:r>
            <a:r>
              <a:rPr lang="de-DE" altLang="de-DE" sz="2000" dirty="0" err="1">
                <a:latin typeface="Consolas" panose="020B0609020204030204" pitchFamily="49" charset="0"/>
              </a:rPr>
              <a:t>result</a:t>
            </a:r>
            <a:r>
              <a:rPr lang="de-DE" altLang="de-DE" sz="2000" dirty="0">
                <a:latin typeface="Consolas" panose="020B0609020204030204" pitchFamily="49" charset="0"/>
              </a:rPr>
              <a:t> = </a:t>
            </a:r>
            <a:r>
              <a:rPr lang="de-DE" altLang="de-DE" sz="2000" dirty="0" err="1">
                <a:latin typeface="Consolas" panose="020B0609020204030204" pitchFamily="49" charset="0"/>
              </a:rPr>
              <a:t>self.pruefung</a:t>
            </a:r>
            <a:r>
              <a:rPr lang="de-DE" altLang="de-DE" sz="2000" dirty="0">
                <a:latin typeface="Consolas" panose="020B0609020204030204" pitchFamily="49" charset="0"/>
              </a:rPr>
              <a:t> </a:t>
            </a:r>
          </a:p>
          <a:p>
            <a:pPr lvl="1" eaLnBrk="1" hangingPunct="1">
              <a:buFontTx/>
              <a:buNone/>
            </a:pPr>
            <a:r>
              <a:rPr lang="de-DE" altLang="de-DE" sz="2000" dirty="0">
                <a:latin typeface="Consolas" panose="020B0609020204030204" pitchFamily="49" charset="0"/>
              </a:rPr>
              <a:t>   -&gt; </a:t>
            </a:r>
            <a:r>
              <a:rPr lang="de-DE" altLang="de-DE" sz="2000" dirty="0" err="1">
                <a:latin typeface="Consolas" panose="020B0609020204030204" pitchFamily="49" charset="0"/>
              </a:rPr>
              <a:t>exists</a:t>
            </a:r>
            <a:r>
              <a:rPr lang="de-DE" altLang="de-DE" sz="2000" dirty="0">
                <a:latin typeface="Consolas" panose="020B0609020204030204" pitchFamily="49" charset="0"/>
              </a:rPr>
              <a:t>( p | </a:t>
            </a:r>
            <a:r>
              <a:rPr lang="de-DE" altLang="de-DE" sz="2000" dirty="0" err="1">
                <a:latin typeface="Consolas" panose="020B0609020204030204" pitchFamily="49" charset="0"/>
              </a:rPr>
              <a:t>p.note</a:t>
            </a:r>
            <a:r>
              <a:rPr lang="de-DE" altLang="de-DE" sz="2000" dirty="0">
                <a:latin typeface="Consolas" panose="020B0609020204030204" pitchFamily="49" charset="0"/>
              </a:rPr>
              <a:t>&lt;=4.0</a:t>
            </a:r>
          </a:p>
          <a:p>
            <a:pPr lvl="1" eaLnBrk="1" hangingPunct="1">
              <a:buFontTx/>
              <a:buNone/>
            </a:pPr>
            <a:r>
              <a:rPr lang="de-DE" altLang="de-DE" sz="2000" dirty="0">
                <a:latin typeface="Consolas" panose="020B0609020204030204" pitchFamily="49" charset="0"/>
              </a:rPr>
              <a:t>              and </a:t>
            </a:r>
            <a:r>
              <a:rPr lang="de-DE" altLang="de-DE" sz="2000" dirty="0" err="1">
                <a:latin typeface="Consolas" panose="020B0609020204030204" pitchFamily="49" charset="0"/>
              </a:rPr>
              <a:t>p.studienfach.titel</a:t>
            </a:r>
            <a:r>
              <a:rPr lang="de-DE" altLang="de-DE" sz="2000" dirty="0">
                <a:latin typeface="Consolas" panose="020B0609020204030204" pitchFamily="49" charset="0"/>
              </a:rPr>
              <a:t>='Theorie'))</a:t>
            </a:r>
          </a:p>
          <a:p>
            <a:pPr eaLnBrk="1" hangingPunct="1"/>
            <a:endParaRPr lang="de-DE" altLang="de-DE" sz="2000" dirty="0">
              <a:latin typeface="Consolas" panose="020B0609020204030204" pitchFamily="49" charset="0"/>
            </a:endParaRPr>
          </a:p>
          <a:p>
            <a:pPr eaLnBrk="1" hangingPunct="1"/>
            <a:r>
              <a:rPr lang="de-DE" altLang="de-DE" sz="2000" dirty="0"/>
              <a:t>Korrektheit für </a:t>
            </a:r>
            <a:r>
              <a:rPr lang="de-DE" altLang="de-DE" sz="2000" dirty="0" err="1"/>
              <a:t>bestandeneVeranstaltungen</a:t>
            </a:r>
            <a:endParaRPr lang="de-DE" altLang="de-DE" sz="2000" dirty="0"/>
          </a:p>
          <a:p>
            <a:pPr lvl="1" eaLnBrk="1" hangingPunct="1">
              <a:buFontTx/>
              <a:buNone/>
            </a:pPr>
            <a:r>
              <a:rPr lang="de-DE" altLang="de-DE" sz="2000" dirty="0" err="1">
                <a:latin typeface="Consolas" panose="020B0609020204030204" pitchFamily="49" charset="0"/>
              </a:rPr>
              <a:t>context</a:t>
            </a:r>
            <a:r>
              <a:rPr lang="de-DE" altLang="de-DE" sz="2000" dirty="0">
                <a:latin typeface="Consolas" panose="020B0609020204030204" pitchFamily="49" charset="0"/>
              </a:rPr>
              <a:t> Studi::   </a:t>
            </a:r>
          </a:p>
          <a:p>
            <a:pPr lvl="1" eaLnBrk="1" hangingPunct="1">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bestandeneVeranstaltungen</a:t>
            </a:r>
            <a:r>
              <a:rPr lang="de-DE" altLang="de-DE" sz="2000" dirty="0">
                <a:latin typeface="Consolas" panose="020B0609020204030204" pitchFamily="49" charset="0"/>
              </a:rPr>
              <a:t>():Collection</a:t>
            </a:r>
          </a:p>
          <a:p>
            <a:pPr lvl="1" eaLnBrk="1" hangingPunct="1">
              <a:buFontTx/>
              <a:buNone/>
            </a:pPr>
            <a:r>
              <a:rPr lang="de-DE" altLang="de-DE" sz="2000" dirty="0" err="1">
                <a:latin typeface="Consolas" panose="020B0609020204030204" pitchFamily="49" charset="0"/>
              </a:rPr>
              <a:t>post</a:t>
            </a:r>
            <a:r>
              <a:rPr lang="de-DE" altLang="de-DE" sz="2000" dirty="0">
                <a:latin typeface="Consolas" panose="020B0609020204030204" pitchFamily="49" charset="0"/>
              </a:rPr>
              <a:t>: </a:t>
            </a:r>
            <a:r>
              <a:rPr lang="de-DE" altLang="de-DE" sz="2000" dirty="0" err="1">
                <a:latin typeface="Consolas" panose="020B0609020204030204" pitchFamily="49" charset="0"/>
              </a:rPr>
              <a:t>result</a:t>
            </a:r>
            <a:r>
              <a:rPr lang="de-DE" altLang="de-DE" sz="2000" dirty="0">
                <a:latin typeface="Consolas" panose="020B0609020204030204" pitchFamily="49" charset="0"/>
              </a:rPr>
              <a:t>=</a:t>
            </a:r>
            <a:r>
              <a:rPr lang="de-DE" altLang="de-DE" sz="2000" dirty="0" err="1">
                <a:latin typeface="Consolas" panose="020B0609020204030204" pitchFamily="49" charset="0"/>
              </a:rPr>
              <a:t>self.pruefung</a:t>
            </a:r>
            <a:endParaRPr lang="de-DE" altLang="de-DE" sz="2000" dirty="0">
              <a:latin typeface="Consolas" panose="020B0609020204030204" pitchFamily="49" charset="0"/>
            </a:endParaRPr>
          </a:p>
          <a:p>
            <a:pPr lvl="1" eaLnBrk="1" hangingPunct="1">
              <a:buFontTx/>
              <a:buNone/>
            </a:pPr>
            <a:r>
              <a:rPr lang="de-DE" altLang="de-DE" sz="2000" dirty="0">
                <a:latin typeface="Consolas" panose="020B0609020204030204" pitchFamily="49" charset="0"/>
              </a:rPr>
              <a:t>        -&gt;</a:t>
            </a:r>
            <a:r>
              <a:rPr lang="de-DE" altLang="de-DE" sz="2000" dirty="0" err="1">
                <a:latin typeface="Consolas" panose="020B0609020204030204" pitchFamily="49" charset="0"/>
              </a:rPr>
              <a:t>select</a:t>
            </a:r>
            <a:r>
              <a:rPr lang="de-DE" altLang="de-DE" sz="2000" dirty="0">
                <a:latin typeface="Consolas" panose="020B0609020204030204" pitchFamily="49" charset="0"/>
              </a:rPr>
              <a:t>( p | </a:t>
            </a:r>
            <a:r>
              <a:rPr lang="de-DE" altLang="de-DE" sz="2000" dirty="0" err="1">
                <a:latin typeface="Consolas" panose="020B0609020204030204" pitchFamily="49" charset="0"/>
              </a:rPr>
              <a:t>p.note</a:t>
            </a:r>
            <a:r>
              <a:rPr lang="de-DE" altLang="de-DE" sz="2000" dirty="0">
                <a:latin typeface="Consolas" panose="020B0609020204030204" pitchFamily="49" charset="0"/>
              </a:rPr>
              <a:t>&lt;=4.0)</a:t>
            </a:r>
          </a:p>
          <a:p>
            <a:pPr lvl="1" eaLnBrk="1" hangingPunct="1">
              <a:buFontTx/>
              <a:buNone/>
            </a:pPr>
            <a:r>
              <a:rPr lang="de-DE" altLang="de-DE" sz="2000" dirty="0">
                <a:latin typeface="Consolas" panose="020B0609020204030204" pitchFamily="49" charset="0"/>
              </a:rPr>
              <a:t>        -&gt;</a:t>
            </a:r>
            <a:r>
              <a:rPr lang="de-DE" altLang="de-DE" sz="2000" dirty="0" err="1">
                <a:latin typeface="Consolas" panose="020B0609020204030204" pitchFamily="49" charset="0"/>
              </a:rPr>
              <a:t>iterate</a:t>
            </a:r>
            <a:r>
              <a:rPr lang="de-DE" altLang="de-DE" sz="2000" dirty="0">
                <a:latin typeface="Consolas" panose="020B0609020204030204" pitchFamily="49" charset="0"/>
              </a:rPr>
              <a:t>(</a:t>
            </a:r>
            <a:r>
              <a:rPr lang="de-DE" altLang="de-DE" sz="2000" dirty="0" err="1">
                <a:latin typeface="Consolas" panose="020B0609020204030204" pitchFamily="49" charset="0"/>
              </a:rPr>
              <a:t>p:Pruefung</a:t>
            </a:r>
            <a:r>
              <a:rPr lang="de-DE" altLang="de-DE" sz="2000" dirty="0">
                <a:latin typeface="Consolas" panose="020B0609020204030204" pitchFamily="49" charset="0"/>
              </a:rPr>
              <a:t>;  </a:t>
            </a:r>
          </a:p>
          <a:p>
            <a:pPr lvl="1" eaLnBrk="1" hangingPunct="1">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erg:Collection</a:t>
            </a:r>
            <a:r>
              <a:rPr lang="de-DE" altLang="de-DE" sz="2000" dirty="0">
                <a:latin typeface="Consolas" panose="020B0609020204030204" pitchFamily="49" charset="0"/>
              </a:rPr>
              <a:t>=Collection{}| </a:t>
            </a:r>
          </a:p>
          <a:p>
            <a:pPr lvl="1" eaLnBrk="1" hangingPunct="1">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erg</a:t>
            </a:r>
            <a:r>
              <a:rPr lang="de-DE" altLang="de-DE" sz="2000" dirty="0">
                <a:latin typeface="Consolas" panose="020B0609020204030204" pitchFamily="49" charset="0"/>
              </a:rPr>
              <a:t>-&gt;</a:t>
            </a:r>
            <a:r>
              <a:rPr lang="de-DE" altLang="de-DE" sz="2000" dirty="0" err="1">
                <a:latin typeface="Consolas" panose="020B0609020204030204" pitchFamily="49" charset="0"/>
              </a:rPr>
              <a:t>including</a:t>
            </a:r>
            <a:r>
              <a:rPr lang="de-DE" altLang="de-DE" sz="2000" dirty="0">
                <a:latin typeface="Consolas" panose="020B0609020204030204" pitchFamily="49" charset="0"/>
              </a:rPr>
              <a:t>(</a:t>
            </a:r>
            <a:r>
              <a:rPr lang="de-DE" altLang="de-DE" sz="2000" dirty="0" err="1">
                <a:latin typeface="Consolas" panose="020B0609020204030204" pitchFamily="49" charset="0"/>
              </a:rPr>
              <a:t>p.studienfach</a:t>
            </a:r>
            <a:r>
              <a:rPr lang="de-DE" altLang="de-DE" sz="2000" dirty="0">
                <a:latin typeface="Consolas" panose="020B0609020204030204" pitchFamily="49" charset="0"/>
              </a:rPr>
              <a:t>))</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43715" name="Rectangle 2"/>
          <p:cNvSpPr>
            <a:spLocks noGrp="1" noChangeArrowheads="1"/>
          </p:cNvSpPr>
          <p:nvPr>
            <p:ph type="title"/>
          </p:nvPr>
        </p:nvSpPr>
        <p:spPr/>
        <p:txBody>
          <a:bodyPr/>
          <a:lstStyle/>
          <a:p>
            <a:pPr eaLnBrk="1" hangingPunct="1"/>
            <a:endParaRPr lang="de-DE" altLang="de-DE"/>
          </a:p>
        </p:txBody>
      </p:sp>
      <p:sp>
        <p:nvSpPr>
          <p:cNvPr id="243716" name="Rectangle 3"/>
          <p:cNvSpPr>
            <a:spLocks noGrp="1" noChangeArrowheads="1"/>
          </p:cNvSpPr>
          <p:nvPr>
            <p:ph type="body" idx="1"/>
          </p:nvPr>
        </p:nvSpPr>
        <p:spPr>
          <a:xfrm>
            <a:off x="1619250" y="1125538"/>
            <a:ext cx="7067550" cy="5256212"/>
          </a:xfrm>
        </p:spPr>
        <p:txBody>
          <a:bodyPr/>
          <a:lstStyle/>
          <a:p>
            <a:pPr algn="ctr" eaLnBrk="1" hangingPunct="1">
              <a:buFontTx/>
              <a:buNone/>
            </a:pPr>
            <a:endParaRPr lang="de-DE" altLang="de-DE" sz="4800"/>
          </a:p>
          <a:p>
            <a:pPr algn="ctr" eaLnBrk="1" hangingPunct="1">
              <a:buFontTx/>
              <a:buNone/>
            </a:pPr>
            <a:r>
              <a:rPr lang="de-DE" altLang="de-DE" sz="4800"/>
              <a:t>8. Optimierung des Designmodells</a:t>
            </a:r>
          </a:p>
          <a:p>
            <a:pPr algn="ctr" eaLnBrk="1" hangingPunct="1">
              <a:buFontTx/>
              <a:buNone/>
            </a:pPr>
            <a:endParaRPr lang="de-DE" altLang="de-DE" sz="4800"/>
          </a:p>
          <a:p>
            <a:pPr eaLnBrk="1" hangingPunct="1">
              <a:buFontTx/>
              <a:buNone/>
            </a:pPr>
            <a:r>
              <a:rPr lang="de-DE" altLang="ja-JP">
                <a:ea typeface="ＭＳ Ｐゴシック" pitchFamily="34" charset="-128"/>
              </a:rPr>
              <a:t>8.1  Design im Kleinen</a:t>
            </a:r>
          </a:p>
          <a:p>
            <a:pPr eaLnBrk="1" hangingPunct="1">
              <a:buFontTx/>
              <a:buNone/>
            </a:pPr>
            <a:r>
              <a:rPr lang="de-DE" altLang="ja-JP">
                <a:ea typeface="ＭＳ Ｐゴシック" pitchFamily="34" charset="-128"/>
              </a:rPr>
              <a:t>8.2  Model View Controller</a:t>
            </a:r>
          </a:p>
          <a:p>
            <a:pPr eaLnBrk="1" hangingPunct="1">
              <a:buFontTx/>
              <a:buNone/>
            </a:pPr>
            <a:r>
              <a:rPr lang="de-DE" altLang="ja-JP">
                <a:ea typeface="ＭＳ Ｐゴシック" pitchFamily="34" charset="-128"/>
              </a:rPr>
              <a:t>8.3  Vorstellung einiger GoF-Pattern</a:t>
            </a:r>
          </a:p>
          <a:p>
            <a:pPr eaLnBrk="1" hangingPunct="1">
              <a:buFontTx/>
              <a:buNone/>
            </a:pPr>
            <a:r>
              <a:rPr lang="de-DE" altLang="ja-JP">
                <a:ea typeface="ＭＳ Ｐゴシック" pitchFamily="34" charset="-128"/>
              </a:rPr>
              <a:t>8.4  Abschlussbemerkungen zu Pattern</a:t>
            </a:r>
            <a:endParaRPr lang="de-DE" altLang="de-DE" sz="4800"/>
          </a:p>
        </p:txBody>
      </p:sp>
      <p:sp>
        <p:nvSpPr>
          <p:cNvPr id="243717" name="Rectangle 4">
            <a:hlinkClick r:id="rId3" action="ppaction://hlinksldjump"/>
          </p:cNvPr>
          <p:cNvSpPr>
            <a:spLocks noChangeArrowheads="1"/>
          </p:cNvSpPr>
          <p:nvPr/>
        </p:nvSpPr>
        <p:spPr bwMode="auto">
          <a:xfrm>
            <a:off x="1187450" y="5445125"/>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243718" name="Rectangle 5">
            <a:hlinkClick r:id="rId4" action="ppaction://hlinksldjump"/>
          </p:cNvPr>
          <p:cNvSpPr>
            <a:spLocks noChangeArrowheads="1"/>
          </p:cNvSpPr>
          <p:nvPr/>
        </p:nvSpPr>
        <p:spPr bwMode="auto">
          <a:xfrm>
            <a:off x="1187450" y="4564063"/>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243719" name="Rectangle 6">
            <a:hlinkClick r:id="rId5" action="ppaction://hlinksldjump"/>
          </p:cNvPr>
          <p:cNvSpPr>
            <a:spLocks noChangeArrowheads="1"/>
          </p:cNvSpPr>
          <p:nvPr/>
        </p:nvSpPr>
        <p:spPr bwMode="auto">
          <a:xfrm>
            <a:off x="1187450" y="4995863"/>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243720" name="Rectangle 7">
            <a:hlinkClick r:id="rId6" action="ppaction://hlinksldjump"/>
          </p:cNvPr>
          <p:cNvSpPr>
            <a:spLocks noChangeArrowheads="1"/>
          </p:cNvSpPr>
          <p:nvPr/>
        </p:nvSpPr>
        <p:spPr bwMode="auto">
          <a:xfrm>
            <a:off x="1187450" y="5876925"/>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44739" name="Rectangle 2"/>
          <p:cNvSpPr>
            <a:spLocks noGrp="1" noChangeArrowheads="1"/>
          </p:cNvSpPr>
          <p:nvPr>
            <p:ph type="title"/>
          </p:nvPr>
        </p:nvSpPr>
        <p:spPr/>
        <p:txBody>
          <a:bodyPr/>
          <a:lstStyle/>
          <a:p>
            <a:pPr eaLnBrk="1" hangingPunct="1"/>
            <a:r>
              <a:rPr lang="de-DE" altLang="de-DE"/>
              <a:t>Zentrale Aufgabe: von Analyse zum Design (1/2)</a:t>
            </a:r>
          </a:p>
        </p:txBody>
      </p:sp>
      <p:sp>
        <p:nvSpPr>
          <p:cNvPr id="244740" name="Rectangle 3"/>
          <p:cNvSpPr>
            <a:spLocks noGrp="1" noChangeArrowheads="1"/>
          </p:cNvSpPr>
          <p:nvPr>
            <p:ph type="body" idx="1"/>
          </p:nvPr>
        </p:nvSpPr>
        <p:spPr>
          <a:xfrm>
            <a:off x="457200" y="1196975"/>
            <a:ext cx="8229600" cy="5327650"/>
          </a:xfrm>
        </p:spPr>
        <p:txBody>
          <a:bodyPr/>
          <a:lstStyle/>
          <a:p>
            <a:pPr eaLnBrk="1" hangingPunct="1"/>
            <a:r>
              <a:rPr lang="de-DE" altLang="de-DE"/>
              <a:t>Analyse der Klassen:</a:t>
            </a:r>
          </a:p>
          <a:p>
            <a:pPr lvl="1" eaLnBrk="1" hangingPunct="1"/>
            <a:r>
              <a:rPr lang="de-DE" altLang="de-DE"/>
              <a:t>haben sie klar definierte Aufgabe</a:t>
            </a:r>
          </a:p>
          <a:p>
            <a:pPr lvl="1" eaLnBrk="1" hangingPunct="1"/>
            <a:r>
              <a:rPr lang="de-DE" altLang="de-DE"/>
              <a:t>können Klassen vereinigt werden</a:t>
            </a:r>
          </a:p>
          <a:p>
            <a:pPr lvl="1" eaLnBrk="1" hangingPunct="1"/>
            <a:r>
              <a:rPr lang="de-DE" altLang="de-DE"/>
              <a:t>sollten Klassen aufgeteilt werden</a:t>
            </a:r>
          </a:p>
          <a:p>
            <a:pPr lvl="1" eaLnBrk="1" hangingPunct="1"/>
            <a:r>
              <a:rPr lang="de-DE" altLang="de-DE"/>
              <a:t>welche Optimierungen sind aus Design-Sicht möglich? (zentrale Frage, untersuchen wir weiter)</a:t>
            </a:r>
          </a:p>
          <a:p>
            <a:pPr eaLnBrk="1" hangingPunct="1"/>
            <a:r>
              <a:rPr lang="de-DE" altLang="de-DE"/>
              <a:t>Exemplar- und Klassenvariablen müssen Typen haben</a:t>
            </a:r>
          </a:p>
          <a:p>
            <a:pPr eaLnBrk="1" hangingPunct="1"/>
            <a:r>
              <a:rPr lang="de-DE" altLang="de-DE"/>
              <a:t>Variablen und Methoden brauchen Sichtbarkeiten</a:t>
            </a:r>
          </a:p>
          <a:p>
            <a:pPr eaLnBrk="1" hangingPunct="1"/>
            <a:r>
              <a:rPr lang="de-DE" altLang="de-DE"/>
              <a:t>Methoden brauchen Rückgabe- und Parametertypen (Signaturen); in Java und C++ spielen Ausnahmen eine Rolle</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45763" name="Rectangle 2"/>
          <p:cNvSpPr>
            <a:spLocks noGrp="1" noChangeArrowheads="1"/>
          </p:cNvSpPr>
          <p:nvPr>
            <p:ph type="title"/>
          </p:nvPr>
        </p:nvSpPr>
        <p:spPr/>
        <p:txBody>
          <a:bodyPr/>
          <a:lstStyle/>
          <a:p>
            <a:pPr eaLnBrk="1" hangingPunct="1"/>
            <a:r>
              <a:rPr lang="de-DE" altLang="de-DE"/>
              <a:t>Zentrale Aufgabe: von Analyse zum Design (2/2)</a:t>
            </a:r>
          </a:p>
        </p:txBody>
      </p:sp>
      <p:sp>
        <p:nvSpPr>
          <p:cNvPr id="245764" name="Rectangle 3"/>
          <p:cNvSpPr>
            <a:spLocks noGrp="1" noChangeArrowheads="1"/>
          </p:cNvSpPr>
          <p:nvPr>
            <p:ph type="body" idx="1"/>
          </p:nvPr>
        </p:nvSpPr>
        <p:spPr/>
        <p:txBody>
          <a:bodyPr/>
          <a:lstStyle/>
          <a:p>
            <a:pPr eaLnBrk="1" hangingPunct="1"/>
            <a:r>
              <a:rPr lang="de-DE" altLang="de-DE"/>
              <a:t>für Assoziationen</a:t>
            </a:r>
          </a:p>
          <a:p>
            <a:pPr lvl="1" eaLnBrk="1" hangingPunct="1"/>
            <a:r>
              <a:rPr lang="de-DE" altLang="de-DE"/>
              <a:t>Multiplizitäten beachten</a:t>
            </a:r>
          </a:p>
          <a:p>
            <a:pPr lvl="1" eaLnBrk="1" hangingPunct="1"/>
            <a:r>
              <a:rPr lang="de-DE" altLang="de-DE"/>
              <a:t>über mögliche Richtungen nachdenken</a:t>
            </a:r>
          </a:p>
          <a:p>
            <a:pPr lvl="1" eaLnBrk="1" hangingPunct="1"/>
            <a:r>
              <a:rPr lang="de-DE" altLang="de-DE"/>
              <a:t>Art der Zugehörigkeit klären</a:t>
            </a:r>
          </a:p>
          <a:p>
            <a:pPr eaLnBrk="1" hangingPunct="1"/>
            <a:r>
              <a:rPr lang="de-DE" altLang="de-DE"/>
              <a:t>GUI-Klassen und persistente Datenhaltung einbauen</a:t>
            </a:r>
          </a:p>
          <a:p>
            <a:pPr eaLnBrk="1" hangingPunct="1"/>
            <a:r>
              <a:rPr lang="de-DE" altLang="de-DE"/>
              <a:t>Anmerkung 1: Übergang von Analyse zu Design ist durch Iterationen (Verfeinerungen) fließend</a:t>
            </a:r>
          </a:p>
          <a:p>
            <a:pPr eaLnBrk="1" hangingPunct="1"/>
            <a:r>
              <a:rPr lang="de-DE" altLang="de-DE"/>
              <a:t>Anmerkung 2: Die vorgestellten Regeln sind häufig 90-10 Regeln (in 90% müssen sie angewandt werden, bei Verstößen muss man argumentieren können, warum)</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Einschub: </a:t>
            </a:r>
            <a:r>
              <a:rPr lang="de-DE" dirty="0" err="1"/>
              <a:t>Coding</a:t>
            </a:r>
            <a:r>
              <a:rPr lang="de-DE" dirty="0"/>
              <a:t>-Guidelines</a:t>
            </a:r>
          </a:p>
        </p:txBody>
      </p:sp>
      <p:sp>
        <p:nvSpPr>
          <p:cNvPr id="3" name="Inhaltsplatzhalter 2"/>
          <p:cNvSpPr>
            <a:spLocks noGrp="1"/>
          </p:cNvSpPr>
          <p:nvPr>
            <p:ph idx="1"/>
          </p:nvPr>
        </p:nvSpPr>
        <p:spPr>
          <a:xfrm>
            <a:off x="457200" y="1052736"/>
            <a:ext cx="8686800" cy="4849019"/>
          </a:xfrm>
        </p:spPr>
        <p:txBody>
          <a:bodyPr/>
          <a:lstStyle/>
          <a:p>
            <a:pPr>
              <a:spcBef>
                <a:spcPts val="200"/>
              </a:spcBef>
            </a:pPr>
            <a:r>
              <a:rPr lang="de-DE" dirty="0"/>
              <a:t>sehr wichtiges Hilfsmittel, damit alle Code lesen können</a:t>
            </a:r>
          </a:p>
          <a:p>
            <a:pPr>
              <a:spcBef>
                <a:spcPts val="200"/>
              </a:spcBef>
            </a:pPr>
            <a:r>
              <a:rPr lang="de-DE" dirty="0"/>
              <a:t>auf den Folien wird für Kompaktheit teilweise drauf verzichtet</a:t>
            </a:r>
          </a:p>
          <a:p>
            <a:pPr marL="0" indent="0">
              <a:spcBef>
                <a:spcPts val="200"/>
              </a:spcBef>
              <a:buNone/>
            </a:pPr>
            <a:r>
              <a:rPr lang="de-DE" dirty="0"/>
              <a:t>minimale Beispielregeln:</a:t>
            </a:r>
          </a:p>
          <a:p>
            <a:pPr>
              <a:spcBef>
                <a:spcPts val="200"/>
              </a:spcBef>
            </a:pPr>
            <a:r>
              <a:rPr lang="de-DE" dirty="0"/>
              <a:t>alle Imports ausschreiben  </a:t>
            </a:r>
            <a:r>
              <a:rPr lang="de-DE" sz="2000" b="1" kern="1200" dirty="0" err="1">
                <a:latin typeface="Consolas" panose="020B0609020204030204" pitchFamily="49" charset="0"/>
              </a:rPr>
              <a:t>import</a:t>
            </a:r>
            <a:r>
              <a:rPr lang="de-DE" sz="2000" b="1" kern="1200" dirty="0">
                <a:latin typeface="Consolas" panose="020B0609020204030204" pitchFamily="49" charset="0"/>
              </a:rPr>
              <a:t> java.util.*</a:t>
            </a:r>
          </a:p>
          <a:p>
            <a:pPr>
              <a:spcBef>
                <a:spcPts val="200"/>
              </a:spcBef>
            </a:pPr>
            <a:r>
              <a:rPr lang="de-DE" dirty="0"/>
              <a:t>eine Variante von Einrückungen (Eclipse-Stil)</a:t>
            </a:r>
          </a:p>
          <a:p>
            <a:pPr>
              <a:spcBef>
                <a:spcPts val="200"/>
              </a:spcBef>
            </a:pPr>
            <a:r>
              <a:rPr lang="de-DE" dirty="0"/>
              <a:t>Objektvariablen und Objektmethoden vorne mit </a:t>
            </a:r>
            <a:r>
              <a:rPr lang="de-DE" sz="2000" b="1" kern="1200" dirty="0" err="1">
                <a:latin typeface="Consolas" panose="020B0609020204030204" pitchFamily="49" charset="0"/>
              </a:rPr>
              <a:t>this</a:t>
            </a:r>
            <a:r>
              <a:rPr lang="de-DE" sz="2000" b="1" kern="1200" dirty="0">
                <a:latin typeface="Consolas" panose="020B0609020204030204" pitchFamily="49" charset="0"/>
              </a:rPr>
              <a:t>.</a:t>
            </a:r>
          </a:p>
          <a:p>
            <a:pPr lvl="1">
              <a:spcBef>
                <a:spcPts val="200"/>
              </a:spcBef>
              <a:buNone/>
            </a:pPr>
            <a:r>
              <a:rPr lang="de-DE" sz="2000" b="1" kern="1200" dirty="0" err="1">
                <a:latin typeface="Consolas" panose="020B0609020204030204" pitchFamily="49" charset="0"/>
              </a:rPr>
              <a:t>public</a:t>
            </a:r>
            <a:r>
              <a:rPr lang="de-DE" sz="2000" b="1" kern="1200" dirty="0">
                <a:latin typeface="Consolas" panose="020B0609020204030204" pitchFamily="49" charset="0"/>
              </a:rPr>
              <a:t> </a:t>
            </a:r>
            <a:r>
              <a:rPr lang="de-DE" sz="2000" b="1" kern="1200" dirty="0" err="1">
                <a:latin typeface="Consolas" panose="020B0609020204030204" pitchFamily="49" charset="0"/>
              </a:rPr>
              <a:t>int</a:t>
            </a:r>
            <a:r>
              <a:rPr lang="de-DE" sz="2000" b="1" kern="1200" dirty="0">
                <a:latin typeface="Consolas" panose="020B0609020204030204" pitchFamily="49" charset="0"/>
              </a:rPr>
              <a:t> </a:t>
            </a:r>
            <a:r>
              <a:rPr lang="de-DE" sz="2000" b="1" kern="1200" dirty="0" err="1">
                <a:latin typeface="Consolas" panose="020B0609020204030204" pitchFamily="49" charset="0"/>
              </a:rPr>
              <a:t>getMatnr</a:t>
            </a:r>
            <a:r>
              <a:rPr lang="de-DE" sz="2000" b="1" kern="1200" dirty="0">
                <a:latin typeface="Consolas" panose="020B0609020204030204" pitchFamily="49" charset="0"/>
              </a:rPr>
              <a:t>() {</a:t>
            </a:r>
          </a:p>
          <a:p>
            <a:pPr lvl="1">
              <a:spcBef>
                <a:spcPts val="200"/>
              </a:spcBef>
              <a:buNone/>
            </a:pPr>
            <a:r>
              <a:rPr lang="de-DE" sz="2000" b="1" kern="1200" dirty="0">
                <a:latin typeface="Consolas" panose="020B0609020204030204" pitchFamily="49" charset="0"/>
              </a:rPr>
              <a:t>  </a:t>
            </a:r>
            <a:r>
              <a:rPr lang="de-DE" sz="2000" b="1" kern="1200" dirty="0" err="1">
                <a:latin typeface="Consolas" panose="020B0609020204030204" pitchFamily="49" charset="0"/>
              </a:rPr>
              <a:t>return</a:t>
            </a:r>
            <a:r>
              <a:rPr lang="de-DE" sz="2000" b="1" kern="1200" dirty="0">
                <a:latin typeface="Consolas" panose="020B0609020204030204" pitchFamily="49" charset="0"/>
              </a:rPr>
              <a:t> </a:t>
            </a:r>
            <a:r>
              <a:rPr lang="de-DE" sz="2000" b="1" kern="1200" dirty="0" err="1">
                <a:latin typeface="Consolas" panose="020B0609020204030204" pitchFamily="49" charset="0"/>
              </a:rPr>
              <a:t>this.matnr</a:t>
            </a:r>
            <a:r>
              <a:rPr lang="de-DE" sz="2000" b="1" kern="1200" dirty="0">
                <a:latin typeface="Consolas" panose="020B0609020204030204" pitchFamily="49" charset="0"/>
              </a:rPr>
              <a:t>;</a:t>
            </a:r>
          </a:p>
          <a:p>
            <a:pPr lvl="1">
              <a:spcBef>
                <a:spcPts val="200"/>
              </a:spcBef>
              <a:buNone/>
            </a:pPr>
            <a:r>
              <a:rPr lang="de-DE" sz="2000" b="1" kern="1200" dirty="0">
                <a:latin typeface="Consolas" panose="020B0609020204030204" pitchFamily="49" charset="0"/>
              </a:rPr>
              <a:t>}</a:t>
            </a:r>
          </a:p>
          <a:p>
            <a:pPr>
              <a:spcBef>
                <a:spcPts val="200"/>
              </a:spcBef>
            </a:pPr>
            <a:r>
              <a:rPr lang="de-DE" dirty="0"/>
              <a:t>bei </a:t>
            </a:r>
            <a:r>
              <a:rPr lang="de-DE" dirty="0" err="1"/>
              <a:t>if</a:t>
            </a:r>
            <a:r>
              <a:rPr lang="de-DE" dirty="0"/>
              <a:t> und Schleifen immer geschweifte Klammern</a:t>
            </a:r>
          </a:p>
          <a:p>
            <a:pPr>
              <a:spcBef>
                <a:spcPts val="200"/>
              </a:spcBef>
            </a:pPr>
            <a:r>
              <a:rPr lang="de-DE" dirty="0"/>
              <a:t>keine Klasse im Default-Package („ganz oben“)</a:t>
            </a:r>
          </a:p>
          <a:p>
            <a:pPr>
              <a:spcBef>
                <a:spcPts val="200"/>
              </a:spcBef>
            </a:pPr>
            <a:r>
              <a:rPr lang="de-DE" dirty="0"/>
              <a:t>alle Namen sind intuitiv lesbar für andere Leute</a:t>
            </a:r>
          </a:p>
          <a:p>
            <a:pPr>
              <a:spcBef>
                <a:spcPts val="200"/>
              </a:spcBef>
            </a:pPr>
            <a:r>
              <a:rPr lang="de-DE" dirty="0"/>
              <a:t>pro Zeile nur ein Befehl</a:t>
            </a:r>
          </a:p>
        </p:txBody>
      </p:sp>
      <p:cxnSp>
        <p:nvCxnSpPr>
          <p:cNvPr id="5" name="Gerader Verbinder 4"/>
          <p:cNvCxnSpPr/>
          <p:nvPr/>
        </p:nvCxnSpPr>
        <p:spPr>
          <a:xfrm flipV="1">
            <a:off x="4800600" y="2780928"/>
            <a:ext cx="2514600" cy="152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512169"/>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46787" name="Rectangle 2"/>
          <p:cNvSpPr>
            <a:spLocks noGrp="1" noChangeArrowheads="1"/>
          </p:cNvSpPr>
          <p:nvPr>
            <p:ph type="title"/>
          </p:nvPr>
        </p:nvSpPr>
        <p:spPr/>
        <p:txBody>
          <a:bodyPr/>
          <a:lstStyle/>
          <a:p>
            <a:pPr eaLnBrk="1" hangingPunct="1"/>
            <a:r>
              <a:rPr lang="de-DE" altLang="de-DE"/>
              <a:t>Einfache Basisregeln</a:t>
            </a:r>
          </a:p>
        </p:txBody>
      </p:sp>
      <p:sp>
        <p:nvSpPr>
          <p:cNvPr id="246788" name="Rectangle 3"/>
          <p:cNvSpPr>
            <a:spLocks noGrp="1" noChangeArrowheads="1"/>
          </p:cNvSpPr>
          <p:nvPr>
            <p:ph type="body" idx="1"/>
          </p:nvPr>
        </p:nvSpPr>
        <p:spPr/>
        <p:txBody>
          <a:bodyPr/>
          <a:lstStyle/>
          <a:p>
            <a:pPr eaLnBrk="1" hangingPunct="1"/>
            <a:endParaRPr lang="de-DE" altLang="ja-JP">
              <a:ea typeface="ＭＳ Ｐゴシック" pitchFamily="34" charset="-128"/>
            </a:endParaRPr>
          </a:p>
          <a:p>
            <a:pPr eaLnBrk="1" hangingPunct="1"/>
            <a:r>
              <a:rPr lang="de-DE" altLang="ja-JP">
                <a:ea typeface="ＭＳ Ｐゴシック" pitchFamily="34" charset="-128"/>
              </a:rPr>
              <a:t>KISS = Keep It Simple Stupid, man soll die einfachst mögliche Realisierung wählen, die das Problem vollständig löst und gut nachvollziehbar ist (kein „Quick and Dirty“, sondern eine klare Entscheidung für einen einfachen Entwicklungsstil)</a:t>
            </a:r>
          </a:p>
          <a:p>
            <a:pPr eaLnBrk="1" hangingPunct="1"/>
            <a:endParaRPr lang="de-DE" altLang="ja-JP">
              <a:ea typeface="ＭＳ Ｐゴシック" pitchFamily="34" charset="-128"/>
            </a:endParaRPr>
          </a:p>
          <a:p>
            <a:pPr eaLnBrk="1" hangingPunct="1"/>
            <a:r>
              <a:rPr lang="de-DE" altLang="ja-JP">
                <a:ea typeface="ＭＳ Ｐゴシック" pitchFamily="34" charset="-128"/>
              </a:rPr>
              <a:t>YAGNI = You Ain’t Gonna Need It, keine Verallgemeinerungen entwickeln, die das Design für theoretisch in der Zukunft vielleicht gewünschte Erweiterungen vereinfachen</a:t>
            </a:r>
            <a:endParaRPr lang="de-DE" altLang="de-DE"/>
          </a:p>
        </p:txBody>
      </p:sp>
      <p:sp>
        <p:nvSpPr>
          <p:cNvPr id="246789"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8.1</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47811" name="Rectangle 2"/>
          <p:cNvSpPr>
            <a:spLocks noGrp="1" noChangeArrowheads="1"/>
          </p:cNvSpPr>
          <p:nvPr>
            <p:ph type="title"/>
          </p:nvPr>
        </p:nvSpPr>
        <p:spPr/>
        <p:txBody>
          <a:bodyPr/>
          <a:lstStyle/>
          <a:p>
            <a:pPr eaLnBrk="1" hangingPunct="1"/>
            <a:r>
              <a:rPr lang="de-DE" altLang="de-DE"/>
              <a:t>Keine allwissenden Klassen</a:t>
            </a:r>
          </a:p>
        </p:txBody>
      </p:sp>
      <p:sp>
        <p:nvSpPr>
          <p:cNvPr id="247812" name="Rectangle 4"/>
          <p:cNvSpPr>
            <a:spLocks noGrp="1" noChangeArrowheads="1"/>
          </p:cNvSpPr>
          <p:nvPr>
            <p:ph type="body" idx="1"/>
          </p:nvPr>
        </p:nvSpPr>
        <p:spPr/>
        <p:txBody>
          <a:bodyPr/>
          <a:lstStyle/>
          <a:p>
            <a:pPr eaLnBrk="1" hangingPunct="1">
              <a:buFontTx/>
              <a:buNone/>
            </a:pPr>
            <a:r>
              <a:rPr lang="de-DE" altLang="de-DE"/>
              <a:t>ändere Fertigstellungsgrad einer Projektaufgabe</a:t>
            </a:r>
          </a:p>
          <a:p>
            <a:pPr eaLnBrk="1" hangingPunct="1">
              <a:buFontTx/>
              <a:buNone/>
            </a:pPr>
            <a:endParaRPr lang="de-DE" altLang="de-DE"/>
          </a:p>
          <a:p>
            <a:pPr eaLnBrk="1" hangingPunct="1">
              <a:buFontTx/>
              <a:buNone/>
            </a:pPr>
            <a:endParaRPr lang="de-DE" altLang="de-DE"/>
          </a:p>
          <a:p>
            <a:pPr eaLnBrk="1" hangingPunct="1">
              <a:buFontTx/>
              <a:buNone/>
            </a:pPr>
            <a:endParaRPr lang="de-DE" altLang="de-DE"/>
          </a:p>
          <a:p>
            <a:pPr eaLnBrk="1" hangingPunct="1">
              <a:buFontTx/>
              <a:buNone/>
            </a:pPr>
            <a:endParaRPr lang="de-DE" altLang="de-DE"/>
          </a:p>
          <a:p>
            <a:pPr eaLnBrk="1" hangingPunct="1">
              <a:buFontTx/>
              <a:buNone/>
            </a:pPr>
            <a:endParaRPr lang="de-DE" altLang="de-DE"/>
          </a:p>
          <a:p>
            <a:pPr eaLnBrk="1" hangingPunct="1">
              <a:buFontTx/>
              <a:buNone/>
            </a:pPr>
            <a:r>
              <a:rPr lang="de-DE" altLang="de-DE"/>
              <a:t>besser:</a:t>
            </a:r>
          </a:p>
        </p:txBody>
      </p:sp>
      <p:pic>
        <p:nvPicPr>
          <p:cNvPr id="247813" name="Picture 7" descr="F:\workspaces\workspace_SS12\SWEBuchNeueDiagramme\Sequenzdiagramme\Kap08AllwissendeKlasse.jpg"/>
          <p:cNvPicPr>
            <a:picLocks noChangeAspect="1" noChangeArrowheads="1"/>
          </p:cNvPicPr>
          <p:nvPr/>
        </p:nvPicPr>
        <p:blipFill>
          <a:blip r:embed="rId3">
            <a:extLst>
              <a:ext uri="{28A0092B-C50C-407E-A947-70E740481C1C}">
                <a14:useLocalDpi xmlns:a14="http://schemas.microsoft.com/office/drawing/2010/main" val="0"/>
              </a:ext>
            </a:extLst>
          </a:blip>
          <a:srcRect t="7561" b="18742"/>
          <a:stretch>
            <a:fillRect/>
          </a:stretch>
        </p:blipFill>
        <p:spPr bwMode="auto">
          <a:xfrm>
            <a:off x="971550" y="1549400"/>
            <a:ext cx="7056438"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814" name="Picture 8" descr="F:\workspaces\workspace_SS12\SWEBuchNeueDiagramme\Sequenzdiagramme\Kap08VerteilteFunktionalitaet.jpg"/>
          <p:cNvPicPr>
            <a:picLocks noChangeAspect="1" noChangeArrowheads="1"/>
          </p:cNvPicPr>
          <p:nvPr/>
        </p:nvPicPr>
        <p:blipFill>
          <a:blip r:embed="rId4">
            <a:extLst>
              <a:ext uri="{28A0092B-C50C-407E-A947-70E740481C1C}">
                <a14:useLocalDpi xmlns:a14="http://schemas.microsoft.com/office/drawing/2010/main" val="0"/>
              </a:ext>
            </a:extLst>
          </a:blip>
          <a:srcRect t="10551" b="20525"/>
          <a:stretch>
            <a:fillRect/>
          </a:stretch>
        </p:blipFill>
        <p:spPr bwMode="auto">
          <a:xfrm>
            <a:off x="179388" y="4221163"/>
            <a:ext cx="892333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48835" name="Rectangle 2"/>
          <p:cNvSpPr>
            <a:spLocks noGrp="1" noChangeArrowheads="1"/>
          </p:cNvSpPr>
          <p:nvPr>
            <p:ph type="title"/>
          </p:nvPr>
        </p:nvSpPr>
        <p:spPr/>
        <p:txBody>
          <a:bodyPr/>
          <a:lstStyle/>
          <a:p>
            <a:pPr eaLnBrk="1" hangingPunct="1"/>
            <a:r>
              <a:rPr lang="de-DE" altLang="de-DE"/>
              <a:t>Korrekte Methodenplatzierung</a:t>
            </a:r>
          </a:p>
        </p:txBody>
      </p:sp>
      <p:sp>
        <p:nvSpPr>
          <p:cNvPr id="248836" name="Rectangle 3"/>
          <p:cNvSpPr>
            <a:spLocks noGrp="1" noChangeArrowheads="1"/>
          </p:cNvSpPr>
          <p:nvPr>
            <p:ph type="body" idx="1"/>
          </p:nvPr>
        </p:nvSpPr>
        <p:spPr>
          <a:xfrm>
            <a:off x="457200" y="981075"/>
            <a:ext cx="8229600" cy="5256213"/>
          </a:xfrm>
        </p:spPr>
        <p:txBody>
          <a:bodyPr/>
          <a:lstStyle/>
          <a:p>
            <a:pPr eaLnBrk="1" hangingPunct="1">
              <a:lnSpc>
                <a:spcPct val="80000"/>
              </a:lnSpc>
            </a:pPr>
            <a:r>
              <a:rPr lang="de-DE" altLang="de-DE" sz="2000" dirty="0"/>
              <a:t>Objekte sollen genau die Aufgaben übernehmen, für die sie Kenntnisse haben</a:t>
            </a:r>
          </a:p>
          <a:p>
            <a:pPr eaLnBrk="1" hangingPunct="1">
              <a:lnSpc>
                <a:spcPct val="80000"/>
              </a:lnSpc>
            </a:pPr>
            <a:r>
              <a:rPr lang="de-DE" altLang="de-DE" sz="2000" dirty="0"/>
              <a:t>falscher Ansatz: allwissende Objekte saugen alles Wissen aus Exemplarvariablen und verarbeiten es </a:t>
            </a:r>
          </a:p>
          <a:p>
            <a:pPr eaLnBrk="1" hangingPunct="1">
              <a:lnSpc>
                <a:spcPct val="80000"/>
              </a:lnSpc>
            </a:pPr>
            <a:r>
              <a:rPr lang="de-DE" altLang="de-DE" sz="2000" dirty="0"/>
              <a:t>Beispiel: Klasse Dominostein mit Exemplarvariablen links und rechts (Steine können nicht gedreht werden)</a:t>
            </a:r>
          </a:p>
          <a:p>
            <a:pPr eaLnBrk="1" hangingPunct="1">
              <a:lnSpc>
                <a:spcPct val="80000"/>
              </a:lnSpc>
            </a:pPr>
            <a:r>
              <a:rPr lang="de-DE" altLang="de-DE" sz="2000" dirty="0"/>
              <a:t>Klasse Spiel mit Exemplarvariable </a:t>
            </a:r>
            <a:r>
              <a:rPr lang="de-DE" altLang="de-DE" sz="2000" dirty="0" err="1"/>
              <a:t>mitte</a:t>
            </a:r>
            <a:r>
              <a:rPr lang="de-DE" altLang="de-DE" sz="2000" dirty="0"/>
              <a:t>, einem Stein, an dem angelegt werden soll</a:t>
            </a:r>
          </a:p>
          <a:p>
            <a:pPr eaLnBrk="1" hangingPunct="1">
              <a:lnSpc>
                <a:spcPct val="80000"/>
              </a:lnSpc>
            </a:pPr>
            <a:r>
              <a:rPr lang="de-DE" altLang="de-DE" sz="2000" dirty="0"/>
              <a:t>Spiel benötigt Methode, die für einen zweiten Stein prüft, ob dieser angelegt werden kann</a:t>
            </a:r>
          </a:p>
          <a:p>
            <a:pPr eaLnBrk="1" hangingPunct="1">
              <a:lnSpc>
                <a:spcPct val="80000"/>
              </a:lnSpc>
            </a:pPr>
            <a:r>
              <a:rPr lang="de-DE" altLang="de-DE" sz="2000" dirty="0"/>
              <a:t>schlecht: </a:t>
            </a:r>
          </a:p>
          <a:p>
            <a:pPr lvl="1" eaLnBrk="1" hangingPunct="1">
              <a:lnSpc>
                <a:spcPct val="80000"/>
              </a:lnSpc>
              <a:buFontTx/>
              <a:buNone/>
            </a:pPr>
            <a:r>
              <a:rPr lang="de-DE" altLang="de-DE" sz="2000" dirty="0" err="1">
                <a:latin typeface="Consolas" panose="020B0609020204030204" pitchFamily="49" charset="0"/>
              </a:rPr>
              <a:t>bool</a:t>
            </a:r>
            <a:r>
              <a:rPr lang="de-DE" altLang="de-DE" sz="2000" dirty="0">
                <a:latin typeface="Consolas" panose="020B0609020204030204" pitchFamily="49" charset="0"/>
              </a:rPr>
              <a:t> Spiel::ablegbar(Dominostein d){ </a:t>
            </a:r>
          </a:p>
          <a:p>
            <a:pPr lvl="1" eaLnBrk="1" hangingPunct="1">
              <a:lnSpc>
                <a:spcPct val="8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return</a:t>
            </a:r>
            <a:r>
              <a:rPr lang="de-DE" altLang="de-DE" sz="2000" dirty="0">
                <a:latin typeface="Consolas" panose="020B0609020204030204" pitchFamily="49" charset="0"/>
              </a:rPr>
              <a:t> </a:t>
            </a:r>
            <a:r>
              <a:rPr lang="de-DE" altLang="de-DE" sz="2000" dirty="0" err="1">
                <a:latin typeface="Consolas" panose="020B0609020204030204" pitchFamily="49" charset="0"/>
              </a:rPr>
              <a:t>d.getLinks</a:t>
            </a:r>
            <a:r>
              <a:rPr lang="de-DE" altLang="de-DE" sz="2000" dirty="0">
                <a:latin typeface="Consolas" panose="020B0609020204030204" pitchFamily="49" charset="0"/>
              </a:rPr>
              <a:t>()==</a:t>
            </a:r>
            <a:r>
              <a:rPr lang="de-DE" altLang="de-DE" sz="2000" dirty="0" err="1">
                <a:latin typeface="Consolas" panose="020B0609020204030204" pitchFamily="49" charset="0"/>
              </a:rPr>
              <a:t>mitte.getRechts</a:t>
            </a:r>
            <a:r>
              <a:rPr lang="de-DE" altLang="de-DE" sz="2000" dirty="0">
                <a:latin typeface="Consolas" panose="020B0609020204030204" pitchFamily="49" charset="0"/>
              </a:rPr>
              <a:t> </a:t>
            </a:r>
          </a:p>
          <a:p>
            <a:pPr lvl="1" eaLnBrk="1" hangingPunct="1">
              <a:lnSpc>
                <a:spcPct val="80000"/>
              </a:lnSpc>
              <a:buFontTx/>
              <a:buNone/>
            </a:pPr>
            <a:r>
              <a:rPr lang="de-DE" altLang="de-DE" sz="2000" dirty="0">
                <a:latin typeface="Consolas" panose="020B0609020204030204" pitchFamily="49" charset="0"/>
              </a:rPr>
              <a:t>      || </a:t>
            </a:r>
            <a:r>
              <a:rPr lang="de-DE" altLang="de-DE" sz="2000" dirty="0" err="1">
                <a:latin typeface="Consolas" panose="020B0609020204030204" pitchFamily="49" charset="0"/>
              </a:rPr>
              <a:t>d.getRechts</a:t>
            </a:r>
            <a:r>
              <a:rPr lang="de-DE" altLang="de-DE" sz="2000" dirty="0">
                <a:latin typeface="Consolas" panose="020B0609020204030204" pitchFamily="49" charset="0"/>
              </a:rPr>
              <a:t>()==</a:t>
            </a:r>
            <a:r>
              <a:rPr lang="de-DE" altLang="de-DE" sz="2000" dirty="0" err="1">
                <a:latin typeface="Consolas" panose="020B0609020204030204" pitchFamily="49" charset="0"/>
              </a:rPr>
              <a:t>mitte.getLinks</a:t>
            </a:r>
            <a:r>
              <a:rPr lang="de-DE" altLang="de-DE" sz="2000" dirty="0">
                <a:latin typeface="Consolas" panose="020B0609020204030204" pitchFamily="49" charset="0"/>
              </a:rPr>
              <a:t>();</a:t>
            </a:r>
          </a:p>
          <a:p>
            <a:pPr lvl="1" eaLnBrk="1" hangingPunct="1">
              <a:lnSpc>
                <a:spcPct val="40000"/>
              </a:lnSpc>
              <a:buFontTx/>
              <a:buNone/>
            </a:pPr>
            <a:r>
              <a:rPr lang="de-DE" altLang="de-DE" sz="2000" dirty="0">
                <a:latin typeface="Consolas" panose="020B0609020204030204" pitchFamily="49" charset="0"/>
              </a:rPr>
              <a:t>}</a:t>
            </a:r>
          </a:p>
          <a:p>
            <a:pPr eaLnBrk="1" hangingPunct="1">
              <a:lnSpc>
                <a:spcPct val="80000"/>
              </a:lnSpc>
            </a:pPr>
            <a:r>
              <a:rPr lang="de-DE" altLang="de-DE" sz="2000" dirty="0"/>
              <a:t>gut:</a:t>
            </a:r>
          </a:p>
          <a:p>
            <a:pPr lvl="1" eaLnBrk="1" hangingPunct="1">
              <a:lnSpc>
                <a:spcPct val="80000"/>
              </a:lnSpc>
              <a:buFontTx/>
              <a:buNone/>
            </a:pPr>
            <a:r>
              <a:rPr lang="de-DE" altLang="de-DE" sz="2000" dirty="0" err="1">
                <a:latin typeface="Consolas" panose="020B0609020204030204" pitchFamily="49" charset="0"/>
              </a:rPr>
              <a:t>bool</a:t>
            </a:r>
            <a:r>
              <a:rPr lang="de-DE" altLang="de-DE" sz="2000" dirty="0">
                <a:latin typeface="Consolas" panose="020B0609020204030204" pitchFamily="49" charset="0"/>
              </a:rPr>
              <a:t> Dominostein::</a:t>
            </a:r>
            <a:r>
              <a:rPr lang="de-DE" altLang="de-DE" sz="2000" dirty="0" err="1">
                <a:latin typeface="Consolas" panose="020B0609020204030204" pitchFamily="49" charset="0"/>
              </a:rPr>
              <a:t>anlegbar</a:t>
            </a:r>
            <a:r>
              <a:rPr lang="de-DE" altLang="de-DE" sz="2000" dirty="0">
                <a:latin typeface="Consolas" panose="020B0609020204030204" pitchFamily="49" charset="0"/>
              </a:rPr>
              <a:t>(Dominostein d){</a:t>
            </a:r>
          </a:p>
          <a:p>
            <a:pPr lvl="1" eaLnBrk="1" hangingPunct="1">
              <a:lnSpc>
                <a:spcPct val="8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return</a:t>
            </a:r>
            <a:r>
              <a:rPr lang="de-DE" altLang="de-DE" sz="2000" dirty="0">
                <a:latin typeface="Consolas" panose="020B0609020204030204" pitchFamily="49" charset="0"/>
              </a:rPr>
              <a:t> links==</a:t>
            </a:r>
            <a:r>
              <a:rPr lang="de-DE" altLang="de-DE" sz="2000" dirty="0" err="1">
                <a:latin typeface="Consolas" panose="020B0609020204030204" pitchFamily="49" charset="0"/>
              </a:rPr>
              <a:t>d.rechts</a:t>
            </a:r>
            <a:r>
              <a:rPr lang="de-DE" altLang="de-DE" sz="2000" dirty="0">
                <a:latin typeface="Consolas" panose="020B0609020204030204" pitchFamily="49" charset="0"/>
              </a:rPr>
              <a:t> || rechts==</a:t>
            </a:r>
            <a:r>
              <a:rPr lang="de-DE" altLang="de-DE" sz="2000" dirty="0" err="1">
                <a:latin typeface="Consolas" panose="020B0609020204030204" pitchFamily="49" charset="0"/>
              </a:rPr>
              <a:t>d.links</a:t>
            </a:r>
            <a:r>
              <a:rPr lang="de-DE" altLang="de-DE" sz="2000" dirty="0">
                <a:latin typeface="Consolas" panose="020B0609020204030204" pitchFamily="49" charset="0"/>
              </a:rPr>
              <a:t>;</a:t>
            </a:r>
          </a:p>
          <a:p>
            <a:pPr lvl="1" eaLnBrk="1" hangingPunct="1">
              <a:lnSpc>
                <a:spcPct val="80000"/>
              </a:lnSpc>
              <a:buFontTx/>
              <a:buNone/>
            </a:pPr>
            <a:r>
              <a:rPr lang="de-DE" altLang="de-DE" sz="2000" dirty="0">
                <a:latin typeface="Consolas" panose="020B0609020204030204" pitchFamily="49" charset="0"/>
              </a:rPr>
              <a:t>} // in Spiel dann mit </a:t>
            </a:r>
            <a:r>
              <a:rPr lang="de-DE" altLang="de-DE" sz="2000" dirty="0" err="1">
                <a:latin typeface="Consolas" panose="020B0609020204030204" pitchFamily="49" charset="0"/>
              </a:rPr>
              <a:t>mitte.anlegbar</a:t>
            </a:r>
            <a:r>
              <a:rPr lang="de-DE" altLang="de-DE" sz="2000" dirty="0">
                <a:latin typeface="Consolas" panose="020B0609020204030204" pitchFamily="49" charset="0"/>
              </a:rPr>
              <a:t>(d) prüfen</a:t>
            </a:r>
          </a:p>
          <a:p>
            <a:pPr eaLnBrk="1" hangingPunct="1">
              <a:lnSpc>
                <a:spcPct val="80000"/>
              </a:lnSpc>
            </a:pPr>
            <a:endParaRPr lang="de-DE" altLang="de-DE" sz="2000" dirty="0">
              <a:latin typeface="Consolas" panose="020B0609020204030204" pitchFamily="49" charset="0"/>
            </a:endParaRP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49859" name="Rectangle 2"/>
          <p:cNvSpPr>
            <a:spLocks noGrp="1" noChangeArrowheads="1"/>
          </p:cNvSpPr>
          <p:nvPr>
            <p:ph type="title"/>
          </p:nvPr>
        </p:nvSpPr>
        <p:spPr/>
        <p:txBody>
          <a:bodyPr/>
          <a:lstStyle/>
          <a:p>
            <a:pPr eaLnBrk="1" hangingPunct="1"/>
            <a:r>
              <a:rPr lang="de-DE" altLang="de-DE"/>
              <a:t>„Verpacken“ von Exemplarvariablen (Aggregation)</a:t>
            </a:r>
          </a:p>
        </p:txBody>
      </p:sp>
      <p:sp>
        <p:nvSpPr>
          <p:cNvPr id="249860" name="Rectangle 3"/>
          <p:cNvSpPr>
            <a:spLocks noGrp="1" noChangeArrowheads="1"/>
          </p:cNvSpPr>
          <p:nvPr>
            <p:ph type="body" idx="1"/>
          </p:nvPr>
        </p:nvSpPr>
        <p:spPr>
          <a:xfrm>
            <a:off x="457200" y="981075"/>
            <a:ext cx="8229600" cy="5256213"/>
          </a:xfrm>
        </p:spPr>
        <p:txBody>
          <a:bodyPr/>
          <a:lstStyle/>
          <a:p>
            <a:pPr eaLnBrk="1" hangingPunct="1"/>
            <a:r>
              <a:rPr lang="de-DE" altLang="de-DE" sz="2000" dirty="0"/>
              <a:t>Generell kann man für Exemplarvariablen vom Typ X statt einer </a:t>
            </a:r>
            <a:r>
              <a:rPr lang="de-DE" altLang="de-DE" sz="2000" dirty="0" err="1"/>
              <a:t>get</a:t>
            </a:r>
            <a:r>
              <a:rPr lang="de-DE" altLang="de-DE" sz="2000" dirty="0"/>
              <a:t>-Methode alle Methoden von X anbieten, die man an die Exemplarvariable weiterleiten will.</a:t>
            </a:r>
          </a:p>
          <a:p>
            <a:pPr eaLnBrk="1" hangingPunct="1"/>
            <a:r>
              <a:rPr lang="de-DE" altLang="de-DE" sz="2000" dirty="0"/>
              <a:t>Ansatz auch für Collections geeignet</a:t>
            </a:r>
          </a:p>
        </p:txBody>
      </p:sp>
      <p:pic>
        <p:nvPicPr>
          <p:cNvPr id="249861" name="Picture 4"/>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1835150" y="2276475"/>
            <a:ext cx="6891338"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9862" name="Rectangle 5"/>
          <p:cNvSpPr>
            <a:spLocks noChangeArrowheads="1"/>
          </p:cNvSpPr>
          <p:nvPr/>
        </p:nvSpPr>
        <p:spPr bwMode="auto">
          <a:xfrm>
            <a:off x="446088" y="4437063"/>
            <a:ext cx="6213475" cy="242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buFontTx/>
              <a:buChar char="•"/>
            </a:pPr>
            <a:r>
              <a:rPr lang="de-DE" altLang="de-DE" sz="2000" b="1" dirty="0" err="1"/>
              <a:t>XNutzer</a:t>
            </a:r>
            <a:r>
              <a:rPr lang="de-DE" altLang="de-DE" sz="2000" b="1" dirty="0"/>
              <a:t>: Aufrufe an x weiterleiten  (Methoden müssen nicht gleich heißen) </a:t>
            </a:r>
          </a:p>
          <a:p>
            <a:pPr eaLnBrk="1" hangingPunct="1">
              <a:lnSpc>
                <a:spcPct val="70000"/>
              </a:lnSpc>
              <a:spcBef>
                <a:spcPct val="20000"/>
              </a:spcBef>
            </a:pPr>
            <a:r>
              <a:rPr lang="de-DE" altLang="de-DE" sz="2000" b="1" dirty="0"/>
              <a:t>     </a:t>
            </a:r>
            <a:r>
              <a:rPr lang="de-DE" altLang="de-DE" sz="2000" b="1" dirty="0">
                <a:latin typeface="Consolas" panose="020B0609020204030204" pitchFamily="49" charset="0"/>
              </a:rPr>
              <a:t>public int </a:t>
            </a:r>
            <a:r>
              <a:rPr lang="de-DE" altLang="de-DE" sz="2000" b="1" dirty="0" err="1">
                <a:latin typeface="Consolas" panose="020B0609020204030204" pitchFamily="49" charset="0"/>
              </a:rPr>
              <a:t>getA</a:t>
            </a:r>
            <a:r>
              <a:rPr lang="de-DE" altLang="de-DE" sz="2000" b="1" dirty="0">
                <a:latin typeface="Consolas" panose="020B0609020204030204" pitchFamily="49" charset="0"/>
              </a:rPr>
              <a:t>(){</a:t>
            </a:r>
          </a:p>
          <a:p>
            <a:pPr eaLnBrk="1" hangingPunct="1">
              <a:lnSpc>
                <a:spcPct val="70000"/>
              </a:lnSpc>
              <a:spcBef>
                <a:spcPct val="20000"/>
              </a:spcBef>
            </a:pPr>
            <a:r>
              <a:rPr lang="de-DE" altLang="de-DE" sz="2000" b="1" dirty="0">
                <a:latin typeface="Consolas" panose="020B0609020204030204" pitchFamily="49" charset="0"/>
              </a:rPr>
              <a:t>    </a:t>
            </a:r>
            <a:r>
              <a:rPr lang="de-DE" altLang="de-DE" sz="2000" b="1" dirty="0" err="1">
                <a:latin typeface="Consolas" panose="020B0609020204030204" pitchFamily="49" charset="0"/>
              </a:rPr>
              <a:t>return</a:t>
            </a:r>
            <a:r>
              <a:rPr lang="de-DE" altLang="de-DE" sz="2000" b="1" dirty="0">
                <a:latin typeface="Consolas" panose="020B0609020204030204" pitchFamily="49" charset="0"/>
              </a:rPr>
              <a:t> </a:t>
            </a:r>
            <a:r>
              <a:rPr lang="de-DE" altLang="de-DE" sz="2000" b="1" dirty="0" err="1">
                <a:latin typeface="Consolas" panose="020B0609020204030204" pitchFamily="49" charset="0"/>
              </a:rPr>
              <a:t>x.getA</a:t>
            </a:r>
            <a:r>
              <a:rPr lang="de-DE" altLang="de-DE" sz="2000" b="1" dirty="0">
                <a:latin typeface="Consolas" panose="020B0609020204030204" pitchFamily="49" charset="0"/>
              </a:rPr>
              <a:t>();</a:t>
            </a:r>
          </a:p>
          <a:p>
            <a:pPr eaLnBrk="1" hangingPunct="1">
              <a:lnSpc>
                <a:spcPct val="70000"/>
              </a:lnSpc>
              <a:spcBef>
                <a:spcPct val="20000"/>
              </a:spcBef>
            </a:pPr>
            <a:r>
              <a:rPr lang="de-DE" altLang="de-DE" sz="2000" b="1" dirty="0">
                <a:latin typeface="Consolas" panose="020B0609020204030204" pitchFamily="49" charset="0"/>
              </a:rPr>
              <a:t>  }</a:t>
            </a:r>
          </a:p>
          <a:p>
            <a:pPr eaLnBrk="1" hangingPunct="1">
              <a:lnSpc>
                <a:spcPct val="70000"/>
              </a:lnSpc>
              <a:spcBef>
                <a:spcPct val="20000"/>
              </a:spcBef>
            </a:pPr>
            <a:r>
              <a:rPr lang="de-DE" altLang="de-DE" sz="2000" b="1" dirty="0">
                <a:latin typeface="Consolas" panose="020B0609020204030204" pitchFamily="49" charset="0"/>
              </a:rPr>
              <a:t>  public void </a:t>
            </a:r>
            <a:r>
              <a:rPr lang="de-DE" altLang="de-DE" sz="2000" b="1" dirty="0" err="1">
                <a:latin typeface="Consolas" panose="020B0609020204030204" pitchFamily="49" charset="0"/>
              </a:rPr>
              <a:t>setA</a:t>
            </a:r>
            <a:r>
              <a:rPr lang="de-DE" altLang="de-DE" sz="2000" b="1" dirty="0">
                <a:latin typeface="Consolas" panose="020B0609020204030204" pitchFamily="49" charset="0"/>
              </a:rPr>
              <a:t>(int a){</a:t>
            </a:r>
          </a:p>
          <a:p>
            <a:pPr eaLnBrk="1" hangingPunct="1">
              <a:lnSpc>
                <a:spcPct val="70000"/>
              </a:lnSpc>
              <a:spcBef>
                <a:spcPct val="20000"/>
              </a:spcBef>
            </a:pPr>
            <a:r>
              <a:rPr lang="de-DE" altLang="de-DE" sz="2000" b="1" dirty="0">
                <a:latin typeface="Consolas" panose="020B0609020204030204" pitchFamily="49" charset="0"/>
              </a:rPr>
              <a:t>    </a:t>
            </a:r>
            <a:r>
              <a:rPr lang="de-DE" altLang="de-DE" sz="2000" b="1" dirty="0" err="1">
                <a:latin typeface="Consolas" panose="020B0609020204030204" pitchFamily="49" charset="0"/>
              </a:rPr>
              <a:t>x.setA</a:t>
            </a:r>
            <a:r>
              <a:rPr lang="de-DE" altLang="de-DE" sz="2000" b="1" dirty="0">
                <a:latin typeface="Consolas" panose="020B0609020204030204" pitchFamily="49" charset="0"/>
              </a:rPr>
              <a:t>(a);</a:t>
            </a:r>
          </a:p>
          <a:p>
            <a:pPr eaLnBrk="1" hangingPunct="1">
              <a:lnSpc>
                <a:spcPct val="70000"/>
              </a:lnSpc>
              <a:spcBef>
                <a:spcPct val="20000"/>
              </a:spcBef>
            </a:pPr>
            <a:r>
              <a:rPr lang="de-DE" altLang="de-DE" sz="2000" b="1" dirty="0">
                <a:latin typeface="Consolas" panose="020B0609020204030204" pitchFamily="49"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6627" name="Rectangle 2"/>
          <p:cNvSpPr>
            <a:spLocks noGrp="1" noChangeArrowheads="1"/>
          </p:cNvSpPr>
          <p:nvPr>
            <p:ph type="title"/>
          </p:nvPr>
        </p:nvSpPr>
        <p:spPr/>
        <p:txBody>
          <a:bodyPr/>
          <a:lstStyle/>
          <a:p>
            <a:pPr eaLnBrk="1" hangingPunct="1"/>
            <a:r>
              <a:rPr lang="de-DE" altLang="de-DE"/>
              <a:t>Problem Lesbarkeit</a:t>
            </a:r>
          </a:p>
        </p:txBody>
      </p:sp>
      <p:sp>
        <p:nvSpPr>
          <p:cNvPr id="26628" name="Rectangle 3"/>
          <p:cNvSpPr>
            <a:spLocks noGrp="1" noChangeArrowheads="1"/>
          </p:cNvSpPr>
          <p:nvPr>
            <p:ph type="body" idx="1"/>
          </p:nvPr>
        </p:nvSpPr>
        <p:spPr/>
        <p:txBody>
          <a:bodyPr/>
          <a:lstStyle/>
          <a:p>
            <a:pPr eaLnBrk="1" hangingPunct="1"/>
            <a:r>
              <a:rPr lang="de-DE" altLang="de-DE"/>
              <a:t>Diagramme können leicht komplex werden</a:t>
            </a:r>
          </a:p>
          <a:p>
            <a:pPr eaLnBrk="1" hangingPunct="1">
              <a:buFontTx/>
              <a:buNone/>
            </a:pPr>
            <a:r>
              <a:rPr lang="de-DE" altLang="de-DE"/>
              <a:t>Lösungsmöglichkeiten:</a:t>
            </a:r>
          </a:p>
          <a:p>
            <a:pPr eaLnBrk="1" hangingPunct="1"/>
            <a:r>
              <a:rPr lang="de-DE" altLang="de-DE"/>
              <a:t>Verteilung von Diagrammen auf mehrere Seiten mit Ankerpunkten</a:t>
            </a:r>
          </a:p>
          <a:p>
            <a:pPr eaLnBrk="1" hangingPunct="1"/>
            <a:r>
              <a:rPr lang="de-DE" altLang="de-DE"/>
              <a:t>Verzicht, alle Elemente in einem Diagramm darzustellen (z. B. Produkte weglassen; dies nur in der immer zu ergänzenden Dokumentation erwähnen)</a:t>
            </a:r>
          </a:p>
          <a:p>
            <a:pPr eaLnBrk="1" hangingPunct="1"/>
            <a:r>
              <a:rPr lang="de-DE" altLang="de-DE"/>
              <a:t>Diagramme hierarchisch gestalten; eine Aktion kann durch ein gesamtes Aktivitätsdiagramm verfeinert werden, z. B. ist „Kosten kalkulieren“ eigener Prozess; dies sollte im Modell sichtbar werden</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50883" name="Rectangle 2"/>
          <p:cNvSpPr>
            <a:spLocks noGrp="1" noChangeArrowheads="1"/>
          </p:cNvSpPr>
          <p:nvPr>
            <p:ph type="title"/>
          </p:nvPr>
        </p:nvSpPr>
        <p:spPr/>
        <p:txBody>
          <a:bodyPr/>
          <a:lstStyle/>
          <a:p>
            <a:pPr eaLnBrk="1" hangingPunct="1"/>
            <a:r>
              <a:rPr lang="de-DE" altLang="de-DE"/>
              <a:t>Erinnerung: Bedeutung von Schnittstellen</a:t>
            </a:r>
          </a:p>
        </p:txBody>
      </p:sp>
      <p:sp>
        <p:nvSpPr>
          <p:cNvPr id="3649539" name="Rectangle 3"/>
          <p:cNvSpPr>
            <a:spLocks noGrp="1" noChangeArrowheads="1"/>
          </p:cNvSpPr>
          <p:nvPr>
            <p:ph type="body" idx="1"/>
          </p:nvPr>
        </p:nvSpPr>
        <p:spPr/>
        <p:txBody>
          <a:bodyPr/>
          <a:lstStyle/>
          <a:p>
            <a:pPr eaLnBrk="1" hangingPunct="1">
              <a:defRPr/>
            </a:pPr>
            <a:r>
              <a:rPr lang="de-DE" sz="2000" dirty="0"/>
              <a:t>Schnittstellen sind zentrales Element des </a:t>
            </a:r>
            <a:r>
              <a:rPr lang="de-DE" sz="2000" i="1" dirty="0">
                <a:solidFill>
                  <a:schemeClr val="accent2">
                    <a:lumMod val="60000"/>
                    <a:lumOff val="40000"/>
                  </a:schemeClr>
                </a:solidFill>
                <a:effectLst>
                  <a:outerShdw blurRad="38100" dist="38100" dir="2700000" algn="tl">
                    <a:srgbClr val="000000">
                      <a:alpha val="43137"/>
                    </a:srgbClr>
                  </a:outerShdw>
                </a:effectLst>
              </a:rPr>
              <a:t>Design </a:t>
            </a:r>
            <a:r>
              <a:rPr lang="de-DE" sz="2000" i="1" dirty="0" err="1">
                <a:solidFill>
                  <a:schemeClr val="accent2">
                    <a:lumMod val="60000"/>
                    <a:lumOff val="40000"/>
                  </a:schemeClr>
                </a:solidFill>
                <a:effectLst>
                  <a:outerShdw blurRad="38100" dist="38100" dir="2700000" algn="tl">
                    <a:srgbClr val="000000">
                      <a:alpha val="43137"/>
                    </a:srgbClr>
                  </a:outerShdw>
                </a:effectLst>
              </a:rPr>
              <a:t>by</a:t>
            </a:r>
            <a:r>
              <a:rPr lang="de-DE" sz="2000" i="1" dirty="0">
                <a:solidFill>
                  <a:schemeClr val="accent2">
                    <a:lumMod val="60000"/>
                    <a:lumOff val="40000"/>
                  </a:schemeClr>
                </a:solidFill>
                <a:effectLst>
                  <a:outerShdw blurRad="38100" dist="38100" dir="2700000" algn="tl">
                    <a:srgbClr val="000000">
                      <a:alpha val="43137"/>
                    </a:srgbClr>
                  </a:outerShdw>
                </a:effectLst>
              </a:rPr>
              <a:t> </a:t>
            </a:r>
            <a:r>
              <a:rPr lang="de-DE" sz="2000" i="1" dirty="0" err="1">
                <a:solidFill>
                  <a:schemeClr val="accent2">
                    <a:lumMod val="60000"/>
                    <a:lumOff val="40000"/>
                  </a:schemeClr>
                </a:solidFill>
                <a:effectLst>
                  <a:outerShdw blurRad="38100" dist="38100" dir="2700000" algn="tl">
                    <a:srgbClr val="000000">
                      <a:alpha val="43137"/>
                    </a:srgbClr>
                  </a:outerShdw>
                </a:effectLst>
              </a:rPr>
              <a:t>Contract</a:t>
            </a:r>
            <a:endParaRPr lang="de-DE" sz="2000" i="1" dirty="0">
              <a:solidFill>
                <a:schemeClr val="accent2">
                  <a:lumMod val="60000"/>
                  <a:lumOff val="40000"/>
                </a:schemeClr>
              </a:solidFill>
              <a:effectLst>
                <a:outerShdw blurRad="38100" dist="38100" dir="2700000" algn="tl">
                  <a:srgbClr val="000000">
                    <a:alpha val="43137"/>
                  </a:srgbClr>
                </a:outerShdw>
              </a:effectLst>
            </a:endParaRPr>
          </a:p>
          <a:p>
            <a:pPr eaLnBrk="1" hangingPunct="1">
              <a:defRPr/>
            </a:pPr>
            <a:r>
              <a:rPr lang="de-DE" sz="2000" dirty="0"/>
              <a:t>vorgegebene Aufgabe: Implementiere mir folgende Funktionalität ... beschrieben durch</a:t>
            </a:r>
          </a:p>
          <a:p>
            <a:pPr lvl="1" eaLnBrk="1" hangingPunct="1">
              <a:defRPr/>
            </a:pPr>
            <a:r>
              <a:rPr lang="de-DE" sz="2000" dirty="0"/>
              <a:t>Vorbedingung</a:t>
            </a:r>
          </a:p>
          <a:p>
            <a:pPr lvl="1" eaLnBrk="1" hangingPunct="1">
              <a:defRPr/>
            </a:pPr>
            <a:r>
              <a:rPr lang="de-DE" sz="2000" dirty="0"/>
              <a:t>Signatur &lt;Sichtbarkeit&gt; &lt;Methodenname&gt;(&lt;Parameter&gt;)...</a:t>
            </a:r>
          </a:p>
          <a:p>
            <a:pPr lvl="1" eaLnBrk="1" hangingPunct="1">
              <a:defRPr/>
            </a:pPr>
            <a:r>
              <a:rPr lang="de-DE" sz="2000" dirty="0"/>
              <a:t>Nachbedingung</a:t>
            </a:r>
          </a:p>
          <a:p>
            <a:pPr eaLnBrk="1" hangingPunct="1">
              <a:defRPr/>
            </a:pPr>
            <a:r>
              <a:rPr lang="de-DE" sz="2000" dirty="0"/>
              <a:t>Entwickler realisiert OO-Programm (Details sind frei)</a:t>
            </a:r>
          </a:p>
          <a:p>
            <a:pPr eaLnBrk="1" hangingPunct="1">
              <a:defRPr/>
            </a:pPr>
            <a:r>
              <a:rPr lang="de-DE" sz="2000" dirty="0"/>
              <a:t>Entwickler garantiert, dass Schnittstelle (oder Fassade) gewünschte Funktionalität liefert</a:t>
            </a:r>
          </a:p>
          <a:p>
            <a:pPr eaLnBrk="1" hangingPunct="1">
              <a:defRPr/>
            </a:pPr>
            <a:r>
              <a:rPr lang="de-DE" sz="2000" dirty="0"/>
              <a:t>generell sollte man bei </a:t>
            </a:r>
            <a:r>
              <a:rPr lang="de-DE" sz="2000" dirty="0" err="1"/>
              <a:t>Vererbungen</a:t>
            </a:r>
            <a:r>
              <a:rPr lang="de-DE" sz="2000" dirty="0"/>
              <a:t> und Implementierungen die am wenigsten spezielle benötigte Klasse nutzen; deshalb</a:t>
            </a:r>
          </a:p>
          <a:p>
            <a:pPr eaLnBrk="1" hangingPunct="1">
              <a:buFontTx/>
              <a:buNone/>
              <a:defRPr/>
            </a:pPr>
            <a:r>
              <a:rPr lang="de-DE" sz="2000" dirty="0"/>
              <a:t>	 </a:t>
            </a:r>
            <a:r>
              <a:rPr lang="de-DE" sz="2000" dirty="0">
                <a:latin typeface="Consolas" panose="020B0609020204030204" pitchFamily="49" charset="0"/>
              </a:rPr>
              <a:t>List&lt;Projektaufgaben&gt;</a:t>
            </a:r>
            <a:r>
              <a:rPr lang="de-DE" sz="2000" dirty="0"/>
              <a:t> </a:t>
            </a:r>
            <a:r>
              <a:rPr lang="de-DE" sz="2000" dirty="0">
                <a:latin typeface="Consolas" panose="020B0609020204030204" pitchFamily="49" charset="0"/>
              </a:rPr>
              <a:t>aufgaben</a:t>
            </a:r>
            <a:r>
              <a:rPr lang="de-DE" sz="2000" dirty="0"/>
              <a:t>        und nicht</a:t>
            </a:r>
          </a:p>
          <a:p>
            <a:pPr eaLnBrk="1" hangingPunct="1">
              <a:buFontTx/>
              <a:buNone/>
              <a:defRPr/>
            </a:pPr>
            <a:r>
              <a:rPr lang="de-DE" sz="2000" dirty="0"/>
              <a:t>	 </a:t>
            </a:r>
            <a:r>
              <a:rPr lang="de-DE" sz="2000" dirty="0" err="1">
                <a:latin typeface="Consolas" panose="020B0609020204030204" pitchFamily="49" charset="0"/>
              </a:rPr>
              <a:t>ArrayList</a:t>
            </a:r>
            <a:r>
              <a:rPr lang="de-DE" sz="2000" dirty="0">
                <a:latin typeface="Consolas" panose="020B0609020204030204" pitchFamily="49" charset="0"/>
              </a:rPr>
              <a:t>&lt;Projektaufgaben&gt; aufgaben </a:t>
            </a:r>
            <a:r>
              <a:rPr lang="de-DE" sz="2000" dirty="0"/>
              <a:t>im Code</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79512" y="1025549"/>
            <a:ext cx="8795320" cy="5211763"/>
          </a:xfrm>
        </p:spPr>
        <p:txBody>
          <a:bodyPr/>
          <a:lstStyle/>
          <a:p>
            <a:r>
              <a:rPr lang="de-DE" dirty="0"/>
              <a:t>abstrakte Klasse stellt einen Vertrag dar</a:t>
            </a:r>
          </a:p>
          <a:p>
            <a:r>
              <a:rPr lang="de-DE" dirty="0"/>
              <a:t>Realisierer garantiert die gewünschte Funktionalität</a:t>
            </a:r>
          </a:p>
          <a:p>
            <a:r>
              <a:rPr lang="de-DE" dirty="0"/>
              <a:t>Nutzer kann konkretes Objekt mit Funktionalität erhalten</a:t>
            </a:r>
          </a:p>
          <a:p>
            <a:r>
              <a:rPr lang="de-DE" dirty="0"/>
              <a:t>wie die Realisierung aussieht, ist allein Sache des </a:t>
            </a:r>
            <a:r>
              <a:rPr lang="de-DE" dirty="0" err="1"/>
              <a:t>Realisierers</a:t>
            </a:r>
            <a:endParaRPr lang="de-DE" dirty="0"/>
          </a:p>
        </p:txBody>
      </p:sp>
      <p:sp>
        <p:nvSpPr>
          <p:cNvPr id="4" name="Titel 3"/>
          <p:cNvSpPr>
            <a:spLocks noGrp="1"/>
          </p:cNvSpPr>
          <p:nvPr>
            <p:ph type="title"/>
          </p:nvPr>
        </p:nvSpPr>
        <p:spPr/>
        <p:txBody>
          <a:bodyPr/>
          <a:lstStyle/>
          <a:p>
            <a:r>
              <a:rPr lang="de-DE" dirty="0"/>
              <a:t>zentrale Folie: Design </a:t>
            </a:r>
            <a:r>
              <a:rPr lang="de-DE" dirty="0" err="1"/>
              <a:t>by</a:t>
            </a:r>
            <a:r>
              <a:rPr lang="de-DE" dirty="0"/>
              <a:t> </a:t>
            </a:r>
            <a:r>
              <a:rPr lang="de-DE" dirty="0" err="1"/>
              <a:t>Contract</a:t>
            </a:r>
            <a:endParaRPr lang="de-DE" dirty="0"/>
          </a:p>
        </p:txBody>
      </p:sp>
      <p:pic>
        <p:nvPicPr>
          <p:cNvPr id="9" name="Grafik 8"/>
          <p:cNvPicPr>
            <a:picLocks noChangeAspect="1"/>
          </p:cNvPicPr>
          <p:nvPr/>
        </p:nvPicPr>
        <p:blipFill rotWithShape="1">
          <a:blip r:embed="rId2">
            <a:extLst>
              <a:ext uri="{28A0092B-C50C-407E-A947-70E740481C1C}">
                <a14:useLocalDpi xmlns:a14="http://schemas.microsoft.com/office/drawing/2010/main" val="0"/>
              </a:ext>
            </a:extLst>
          </a:blip>
          <a:srcRect l="7369" t="11730" r="3068" b="6116"/>
          <a:stretch/>
        </p:blipFill>
        <p:spPr>
          <a:xfrm>
            <a:off x="228600" y="3284984"/>
            <a:ext cx="8784000" cy="2808000"/>
          </a:xfrm>
          <a:prstGeom prst="rect">
            <a:avLst/>
          </a:prstGeom>
        </p:spPr>
      </p:pic>
    </p:spTree>
    <p:extLst>
      <p:ext uri="{BB962C8B-B14F-4D97-AF65-F5344CB8AC3E}">
        <p14:creationId xmlns:p14="http://schemas.microsoft.com/office/powerpoint/2010/main" val="1575462547"/>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itel 1"/>
          <p:cNvSpPr>
            <a:spLocks noGrp="1"/>
          </p:cNvSpPr>
          <p:nvPr>
            <p:ph type="title"/>
          </p:nvPr>
        </p:nvSpPr>
        <p:spPr/>
        <p:txBody>
          <a:bodyPr/>
          <a:lstStyle/>
          <a:p>
            <a:pPr eaLnBrk="1" hangingPunct="1"/>
            <a:r>
              <a:rPr lang="de-DE" altLang="de-DE"/>
              <a:t>Dependency Injection</a:t>
            </a:r>
          </a:p>
        </p:txBody>
      </p:sp>
      <p:sp>
        <p:nvSpPr>
          <p:cNvPr id="3" name="Inhaltsplatzhalter 2"/>
          <p:cNvSpPr>
            <a:spLocks noGrp="1"/>
          </p:cNvSpPr>
          <p:nvPr>
            <p:ph idx="1"/>
          </p:nvPr>
        </p:nvSpPr>
        <p:spPr/>
        <p:txBody>
          <a:bodyPr/>
          <a:lstStyle/>
          <a:p>
            <a:pPr marL="0" indent="0" eaLnBrk="1" hangingPunct="1">
              <a:buFontTx/>
              <a:buNone/>
              <a:defRPr/>
            </a:pPr>
            <a:r>
              <a:rPr lang="de-DE" dirty="0"/>
              <a:t>woher kommen Objekte für Exemplarvariablen?</a:t>
            </a:r>
          </a:p>
          <a:p>
            <a:pPr eaLnBrk="1" hangingPunct="1">
              <a:defRPr/>
            </a:pPr>
            <a:r>
              <a:rPr lang="de-DE" dirty="0"/>
              <a:t>Variante 1: Werte werden als Parameter übergeben, aus denen Objekte gebaut werden</a:t>
            </a:r>
          </a:p>
          <a:p>
            <a:pPr eaLnBrk="1" hangingPunct="1">
              <a:defRPr/>
            </a:pPr>
            <a:r>
              <a:rPr lang="de-DE" dirty="0"/>
              <a:t>Variante 2: Objekte werden als Referenzen übergeben</a:t>
            </a:r>
          </a:p>
          <a:p>
            <a:pPr lvl="1" eaLnBrk="1" hangingPunct="1">
              <a:defRPr/>
            </a:pPr>
            <a:r>
              <a:rPr lang="de-DE" dirty="0"/>
              <a:t>Optimierung: Typen der Objektvariablen sind Interfaces; so konkrete Objekte leicht austauschbar</a:t>
            </a:r>
          </a:p>
          <a:p>
            <a:pPr eaLnBrk="1" hangingPunct="1">
              <a:defRPr/>
            </a:pPr>
            <a:r>
              <a:rPr lang="de-DE" dirty="0"/>
              <a:t>Variante 2 heißt Dependency Injection mit </a:t>
            </a:r>
            <a:r>
              <a:rPr lang="de-DE" dirty="0" err="1"/>
              <a:t>get</a:t>
            </a:r>
            <a:r>
              <a:rPr lang="de-DE" dirty="0"/>
              <a:t>- und </a:t>
            </a:r>
            <a:r>
              <a:rPr lang="de-DE" dirty="0" err="1"/>
              <a:t>set</a:t>
            </a:r>
            <a:r>
              <a:rPr lang="de-DE" dirty="0"/>
              <a:t>-Methoden oder über Konstruktoren</a:t>
            </a:r>
          </a:p>
          <a:p>
            <a:pPr eaLnBrk="1" hangingPunct="1">
              <a:defRPr/>
            </a:pPr>
            <a:endParaRPr lang="de-DE" dirty="0"/>
          </a:p>
        </p:txBody>
      </p:sp>
      <p:sp>
        <p:nvSpPr>
          <p:cNvPr id="25293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itel 1"/>
          <p:cNvSpPr>
            <a:spLocks noGrp="1"/>
          </p:cNvSpPr>
          <p:nvPr>
            <p:ph type="title"/>
          </p:nvPr>
        </p:nvSpPr>
        <p:spPr/>
        <p:txBody>
          <a:bodyPr/>
          <a:lstStyle/>
          <a:p>
            <a:pPr eaLnBrk="1" hangingPunct="1"/>
            <a:r>
              <a:rPr lang="de-DE" altLang="de-DE"/>
              <a:t>Dependency Injection - Beispiel</a:t>
            </a:r>
          </a:p>
        </p:txBody>
      </p:sp>
      <p:sp>
        <p:nvSpPr>
          <p:cNvPr id="3" name="Inhaltsplatzhalter 2"/>
          <p:cNvSpPr>
            <a:spLocks noGrp="1"/>
          </p:cNvSpPr>
          <p:nvPr>
            <p:ph idx="1"/>
          </p:nvPr>
        </p:nvSpPr>
        <p:spPr>
          <a:xfrm>
            <a:off x="468313" y="4797425"/>
            <a:ext cx="8496300" cy="1368425"/>
          </a:xfrm>
        </p:spPr>
        <p:txBody>
          <a:bodyPr/>
          <a:lstStyle/>
          <a:p>
            <a:pPr eaLnBrk="1" hangingPunct="1">
              <a:spcBef>
                <a:spcPts val="180"/>
              </a:spcBef>
              <a:buFontTx/>
              <a:buNone/>
              <a:defRPr/>
            </a:pPr>
            <a:r>
              <a:rPr lang="de-DE" sz="2000" dirty="0">
                <a:latin typeface="Consolas" panose="020B0609020204030204" pitchFamily="49" charset="0"/>
                <a:ea typeface="MS PGothic" pitchFamily="34" charset="-128"/>
              </a:rPr>
              <a:t>Inter1 </a:t>
            </a:r>
            <a:r>
              <a:rPr lang="de-DE" sz="2000" dirty="0" err="1">
                <a:latin typeface="Consolas" panose="020B0609020204030204" pitchFamily="49" charset="0"/>
                <a:ea typeface="MS PGothic" pitchFamily="34" charset="-128"/>
              </a:rPr>
              <a:t>inter1</a:t>
            </a:r>
            <a:r>
              <a:rPr lang="de-DE" sz="2000" dirty="0">
                <a:latin typeface="Consolas" panose="020B0609020204030204" pitchFamily="49" charset="0"/>
                <a:ea typeface="MS PGothic" pitchFamily="34" charset="-128"/>
              </a:rPr>
              <a:t> = </a:t>
            </a:r>
            <a:r>
              <a:rPr lang="de-DE" sz="2000" dirty="0" err="1">
                <a:latin typeface="Consolas" panose="020B0609020204030204" pitchFamily="49" charset="0"/>
                <a:ea typeface="MS PGothic" pitchFamily="34" charset="-128"/>
              </a:rPr>
              <a:t>new</a:t>
            </a:r>
            <a:r>
              <a:rPr lang="de-DE" sz="2000" dirty="0">
                <a:latin typeface="Consolas" panose="020B0609020204030204" pitchFamily="49" charset="0"/>
                <a:ea typeface="MS PGothic" pitchFamily="34" charset="-128"/>
              </a:rPr>
              <a:t> Inter1RealA(42);</a:t>
            </a:r>
          </a:p>
          <a:p>
            <a:pPr eaLnBrk="1" hangingPunct="1">
              <a:spcBef>
                <a:spcPts val="180"/>
              </a:spcBef>
              <a:buFontTx/>
              <a:buNone/>
              <a:defRPr/>
            </a:pPr>
            <a:r>
              <a:rPr lang="de-DE" sz="2000" dirty="0">
                <a:latin typeface="Consolas" panose="020B0609020204030204" pitchFamily="49" charset="0"/>
                <a:ea typeface="MS PGothic" pitchFamily="34" charset="-128"/>
              </a:rPr>
              <a:t>Inter2 </a:t>
            </a:r>
            <a:r>
              <a:rPr lang="de-DE" sz="2000" dirty="0" err="1">
                <a:latin typeface="Consolas" panose="020B0609020204030204" pitchFamily="49" charset="0"/>
                <a:ea typeface="MS PGothic" pitchFamily="34" charset="-128"/>
              </a:rPr>
              <a:t>inter2</a:t>
            </a:r>
            <a:r>
              <a:rPr lang="de-DE" sz="2000" dirty="0">
                <a:latin typeface="Consolas" panose="020B0609020204030204" pitchFamily="49" charset="0"/>
                <a:ea typeface="MS PGothic" pitchFamily="34" charset="-128"/>
              </a:rPr>
              <a:t> = </a:t>
            </a:r>
            <a:r>
              <a:rPr lang="de-DE" sz="2000" dirty="0" err="1">
                <a:latin typeface="Consolas" panose="020B0609020204030204" pitchFamily="49" charset="0"/>
                <a:ea typeface="MS PGothic" pitchFamily="34" charset="-128"/>
              </a:rPr>
              <a:t>new</a:t>
            </a:r>
            <a:r>
              <a:rPr lang="de-DE" sz="2000" dirty="0">
                <a:latin typeface="Consolas" panose="020B0609020204030204" pitchFamily="49" charset="0"/>
                <a:ea typeface="MS PGothic" pitchFamily="34" charset="-128"/>
              </a:rPr>
              <a:t> Inter2RealC(43);</a:t>
            </a:r>
          </a:p>
          <a:p>
            <a:pPr eaLnBrk="1" hangingPunct="1">
              <a:spcBef>
                <a:spcPts val="180"/>
              </a:spcBef>
              <a:buFontTx/>
              <a:buNone/>
              <a:defRPr/>
            </a:pPr>
            <a:r>
              <a:rPr lang="de-DE" sz="2000" dirty="0">
                <a:latin typeface="Consolas" panose="020B0609020204030204" pitchFamily="49" charset="0"/>
                <a:ea typeface="MS PGothic" pitchFamily="34" charset="-128"/>
              </a:rPr>
              <a:t>Inter3 </a:t>
            </a:r>
            <a:r>
              <a:rPr lang="de-DE" sz="2000" dirty="0" err="1">
                <a:latin typeface="Consolas" panose="020B0609020204030204" pitchFamily="49" charset="0"/>
                <a:ea typeface="MS PGothic" pitchFamily="34" charset="-128"/>
              </a:rPr>
              <a:t>inter3</a:t>
            </a:r>
            <a:r>
              <a:rPr lang="de-DE" sz="2000" dirty="0">
                <a:latin typeface="Consolas" panose="020B0609020204030204" pitchFamily="49" charset="0"/>
                <a:ea typeface="MS PGothic" pitchFamily="34" charset="-128"/>
              </a:rPr>
              <a:t> = </a:t>
            </a:r>
            <a:r>
              <a:rPr lang="de-DE" sz="2000" dirty="0" err="1">
                <a:latin typeface="Consolas" panose="020B0609020204030204" pitchFamily="49" charset="0"/>
                <a:ea typeface="MS PGothic" pitchFamily="34" charset="-128"/>
              </a:rPr>
              <a:t>new</a:t>
            </a:r>
            <a:r>
              <a:rPr lang="de-DE" sz="2000" dirty="0">
                <a:latin typeface="Consolas" panose="020B0609020204030204" pitchFamily="49" charset="0"/>
                <a:ea typeface="MS PGothic" pitchFamily="34" charset="-128"/>
              </a:rPr>
              <a:t> Inter3RealD("Hallo");</a:t>
            </a:r>
          </a:p>
          <a:p>
            <a:pPr eaLnBrk="1" hangingPunct="1">
              <a:spcBef>
                <a:spcPts val="180"/>
              </a:spcBef>
              <a:buFontTx/>
              <a:buNone/>
              <a:defRPr/>
            </a:pPr>
            <a:r>
              <a:rPr lang="de-DE" sz="2000" dirty="0">
                <a:latin typeface="Consolas" panose="020B0609020204030204" pitchFamily="49" charset="0"/>
                <a:ea typeface="MS PGothic" pitchFamily="34" charset="-128"/>
              </a:rPr>
              <a:t>Nutzer </a:t>
            </a:r>
            <a:r>
              <a:rPr lang="de-DE" sz="2000" dirty="0" err="1">
                <a:latin typeface="Consolas" panose="020B0609020204030204" pitchFamily="49" charset="0"/>
                <a:ea typeface="MS PGothic" pitchFamily="34" charset="-128"/>
              </a:rPr>
              <a:t>nutzer</a:t>
            </a:r>
            <a:r>
              <a:rPr lang="de-DE" sz="2000" dirty="0">
                <a:latin typeface="Consolas" panose="020B0609020204030204" pitchFamily="49" charset="0"/>
                <a:ea typeface="MS PGothic" pitchFamily="34" charset="-128"/>
              </a:rPr>
              <a:t> = </a:t>
            </a:r>
            <a:r>
              <a:rPr lang="de-DE" sz="2000" dirty="0" err="1">
                <a:latin typeface="Consolas" panose="020B0609020204030204" pitchFamily="49" charset="0"/>
                <a:ea typeface="MS PGothic" pitchFamily="34" charset="-128"/>
              </a:rPr>
              <a:t>new</a:t>
            </a:r>
            <a:r>
              <a:rPr lang="de-DE" sz="2000" dirty="0">
                <a:latin typeface="Consolas" panose="020B0609020204030204" pitchFamily="49" charset="0"/>
                <a:ea typeface="MS PGothic" pitchFamily="34" charset="-128"/>
              </a:rPr>
              <a:t> Nutzer(inter1, inter2, inter3);</a:t>
            </a:r>
          </a:p>
          <a:p>
            <a:pPr marL="0" indent="0" eaLnBrk="1" hangingPunct="1">
              <a:buFontTx/>
              <a:buNone/>
              <a:defRPr/>
            </a:pPr>
            <a:endParaRPr lang="de-DE" dirty="0"/>
          </a:p>
        </p:txBody>
      </p:sp>
      <p:sp>
        <p:nvSpPr>
          <p:cNvPr id="25395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pic>
        <p:nvPicPr>
          <p:cNvPr id="253957" name="Picture 2" descr="F:\workspaces\workspace_SS13\SWEBuch3\Abbildungen\Kap08DependencyInjection.eps"/>
          <p:cNvPicPr>
            <a:picLocks noChangeAspect="1" noChangeArrowheads="1"/>
          </p:cNvPicPr>
          <p:nvPr/>
        </p:nvPicPr>
        <p:blipFill>
          <a:blip r:embed="rId2">
            <a:extLst>
              <a:ext uri="{28A0092B-C50C-407E-A947-70E740481C1C}">
                <a14:useLocalDpi xmlns:a14="http://schemas.microsoft.com/office/drawing/2010/main" val="0"/>
              </a:ext>
            </a:extLst>
          </a:blip>
          <a:srcRect l="2486" t="5905" r="2528" b="5511"/>
          <a:stretch>
            <a:fillRect/>
          </a:stretch>
        </p:blipFill>
        <p:spPr bwMode="auto">
          <a:xfrm>
            <a:off x="34925" y="1052513"/>
            <a:ext cx="885825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54979" name="Rectangle 2"/>
          <p:cNvSpPr>
            <a:spLocks noGrp="1" noChangeArrowheads="1"/>
          </p:cNvSpPr>
          <p:nvPr>
            <p:ph type="title"/>
          </p:nvPr>
        </p:nvSpPr>
        <p:spPr/>
        <p:txBody>
          <a:bodyPr/>
          <a:lstStyle/>
          <a:p>
            <a:pPr eaLnBrk="1" hangingPunct="1"/>
            <a:r>
              <a:rPr lang="de-DE" altLang="de-DE"/>
              <a:t>Erinnerung: Bedeutung von Polymorphie (1/2)</a:t>
            </a:r>
          </a:p>
        </p:txBody>
      </p:sp>
      <p:pic>
        <p:nvPicPr>
          <p:cNvPr id="254980" name="Picture 3"/>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468313" y="1411288"/>
            <a:ext cx="8351837" cy="453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56003" name="Rectangle 2"/>
          <p:cNvSpPr>
            <a:spLocks noGrp="1" noChangeArrowheads="1"/>
          </p:cNvSpPr>
          <p:nvPr>
            <p:ph type="title"/>
          </p:nvPr>
        </p:nvSpPr>
        <p:spPr/>
        <p:txBody>
          <a:bodyPr/>
          <a:lstStyle/>
          <a:p>
            <a:pPr eaLnBrk="1" hangingPunct="1"/>
            <a:r>
              <a:rPr lang="de-DE" altLang="de-DE"/>
              <a:t>Erinnerung: Bedeutung von Polymorphie (2/2)</a:t>
            </a:r>
          </a:p>
        </p:txBody>
      </p:sp>
      <p:sp>
        <p:nvSpPr>
          <p:cNvPr id="256004" name="Rectangle 3"/>
          <p:cNvSpPr>
            <a:spLocks noGrp="1" noChangeArrowheads="1"/>
          </p:cNvSpPr>
          <p:nvPr>
            <p:ph type="body" idx="1"/>
          </p:nvPr>
        </p:nvSpPr>
        <p:spPr>
          <a:xfrm>
            <a:off x="457200" y="1169988"/>
            <a:ext cx="8507413" cy="5256212"/>
          </a:xfrm>
        </p:spPr>
        <p:txBody>
          <a:bodyPr/>
          <a:lstStyle/>
          <a:p>
            <a:pPr eaLnBrk="1" hangingPunct="1">
              <a:lnSpc>
                <a:spcPct val="80000"/>
              </a:lnSpc>
              <a:buFontTx/>
              <a:buNone/>
            </a:pPr>
            <a:r>
              <a:rPr lang="de-DE" altLang="de-DE" sz="1800" dirty="0">
                <a:latin typeface="Consolas" panose="020B0609020204030204" pitchFamily="49" charset="0"/>
              </a:rPr>
              <a:t>#</a:t>
            </a:r>
            <a:r>
              <a:rPr lang="de-DE" altLang="de-DE" sz="1800" dirty="0" err="1">
                <a:latin typeface="Consolas" panose="020B0609020204030204" pitchFamily="49" charset="0"/>
              </a:rPr>
              <a:t>include</a:t>
            </a:r>
            <a:r>
              <a:rPr lang="de-DE" altLang="de-DE" sz="1800" dirty="0">
                <a:latin typeface="Consolas" panose="020B0609020204030204" pitchFamily="49" charset="0"/>
              </a:rPr>
              <a:t> &lt;</a:t>
            </a:r>
            <a:r>
              <a:rPr lang="de-DE" altLang="de-DE" sz="1800" dirty="0" err="1">
                <a:latin typeface="Consolas" panose="020B0609020204030204" pitchFamily="49" charset="0"/>
              </a:rPr>
              <a:t>iostream</a:t>
            </a:r>
            <a:r>
              <a:rPr lang="de-DE" altLang="de-DE" sz="1800" dirty="0">
                <a:latin typeface="Consolas" panose="020B0609020204030204" pitchFamily="49" charset="0"/>
              </a:rPr>
              <a:t>&gt; </a:t>
            </a:r>
          </a:p>
          <a:p>
            <a:pPr eaLnBrk="1" hangingPunct="1">
              <a:lnSpc>
                <a:spcPct val="80000"/>
              </a:lnSpc>
              <a:buFontTx/>
              <a:buNone/>
            </a:pPr>
            <a:r>
              <a:rPr lang="de-DE" altLang="de-DE" sz="1800" dirty="0">
                <a:latin typeface="Consolas" panose="020B0609020204030204" pitchFamily="49" charset="0"/>
              </a:rPr>
              <a:t>#</a:t>
            </a:r>
            <a:r>
              <a:rPr lang="de-DE" altLang="de-DE" sz="1800" dirty="0" err="1">
                <a:latin typeface="Consolas" panose="020B0609020204030204" pitchFamily="49" charset="0"/>
              </a:rPr>
              <a:t>include</a:t>
            </a:r>
            <a:r>
              <a:rPr lang="de-DE" altLang="de-DE" sz="1800" dirty="0">
                <a:latin typeface="Consolas" panose="020B0609020204030204" pitchFamily="49" charset="0"/>
              </a:rPr>
              <a:t> &lt;</a:t>
            </a:r>
            <a:r>
              <a:rPr lang="de-DE" altLang="de-DE" sz="1800" dirty="0" err="1">
                <a:latin typeface="Consolas" panose="020B0609020204030204" pitchFamily="49" charset="0"/>
              </a:rPr>
              <a:t>typeinfo</a:t>
            </a:r>
            <a:r>
              <a:rPr lang="de-DE" altLang="de-DE" sz="1800" dirty="0">
                <a:latin typeface="Consolas" panose="020B0609020204030204" pitchFamily="49" charset="0"/>
              </a:rPr>
              <a:t>&gt;</a:t>
            </a:r>
          </a:p>
          <a:p>
            <a:pPr eaLnBrk="1" hangingPunct="1">
              <a:lnSpc>
                <a:spcPct val="80000"/>
              </a:lnSpc>
              <a:buFontTx/>
              <a:buNone/>
            </a:pPr>
            <a:r>
              <a:rPr lang="de-DE" altLang="de-DE" sz="1800" dirty="0">
                <a:latin typeface="Consolas" panose="020B0609020204030204" pitchFamily="49" charset="0"/>
              </a:rPr>
              <a:t>#</a:t>
            </a:r>
            <a:r>
              <a:rPr lang="de-DE" altLang="de-DE" sz="1800" dirty="0" err="1">
                <a:latin typeface="Consolas" panose="020B0609020204030204" pitchFamily="49" charset="0"/>
              </a:rPr>
              <a:t>include</a:t>
            </a:r>
            <a:r>
              <a:rPr lang="de-DE" altLang="de-DE" sz="1800" dirty="0">
                <a:latin typeface="Consolas" panose="020B0609020204030204" pitchFamily="49" charset="0"/>
              </a:rPr>
              <a:t> "</a:t>
            </a:r>
            <a:r>
              <a:rPr lang="de-DE" altLang="de-DE" sz="1800" dirty="0" err="1">
                <a:latin typeface="Consolas" panose="020B0609020204030204" pitchFamily="49" charset="0"/>
              </a:rPr>
              <a:t>Rahmen.h</a:t>
            </a:r>
            <a:r>
              <a:rPr lang="de-DE" altLang="de-DE" sz="1800" dirty="0">
                <a:latin typeface="Consolas" panose="020B0609020204030204" pitchFamily="49" charset="0"/>
              </a:rPr>
              <a:t>"</a:t>
            </a:r>
          </a:p>
          <a:p>
            <a:pPr eaLnBrk="1" hangingPunct="1">
              <a:lnSpc>
                <a:spcPct val="80000"/>
              </a:lnSpc>
              <a:buFontTx/>
              <a:buNone/>
            </a:pPr>
            <a:r>
              <a:rPr lang="de-DE" altLang="de-DE" sz="1800" dirty="0">
                <a:latin typeface="Consolas" panose="020B0609020204030204" pitchFamily="49" charset="0"/>
              </a:rPr>
              <a:t>#</a:t>
            </a:r>
            <a:r>
              <a:rPr lang="de-DE" altLang="de-DE" sz="1800" dirty="0" err="1">
                <a:latin typeface="Consolas" panose="020B0609020204030204" pitchFamily="49" charset="0"/>
              </a:rPr>
              <a:t>include</a:t>
            </a:r>
            <a:r>
              <a:rPr lang="de-DE" altLang="de-DE" sz="1800" dirty="0">
                <a:latin typeface="Consolas" panose="020B0609020204030204" pitchFamily="49" charset="0"/>
              </a:rPr>
              <a:t> "</a:t>
            </a:r>
            <a:r>
              <a:rPr lang="de-DE" altLang="de-DE" sz="1800" dirty="0" err="1">
                <a:latin typeface="Consolas" panose="020B0609020204030204" pitchFamily="49" charset="0"/>
              </a:rPr>
              <a:t>Rechteck.h</a:t>
            </a:r>
            <a:r>
              <a:rPr lang="de-DE" altLang="de-DE" sz="1800" dirty="0">
                <a:latin typeface="Consolas" panose="020B0609020204030204" pitchFamily="49" charset="0"/>
              </a:rPr>
              <a:t>"</a:t>
            </a:r>
          </a:p>
          <a:p>
            <a:pPr eaLnBrk="1" hangingPunct="1">
              <a:lnSpc>
                <a:spcPct val="80000"/>
              </a:lnSpc>
              <a:buFontTx/>
              <a:buNone/>
            </a:pPr>
            <a:r>
              <a:rPr lang="de-DE" altLang="de-DE" sz="1800" dirty="0">
                <a:latin typeface="Consolas" panose="020B0609020204030204" pitchFamily="49" charset="0"/>
              </a:rPr>
              <a:t>#</a:t>
            </a:r>
            <a:r>
              <a:rPr lang="de-DE" altLang="de-DE" sz="1800" dirty="0" err="1">
                <a:latin typeface="Consolas" panose="020B0609020204030204" pitchFamily="49" charset="0"/>
              </a:rPr>
              <a:t>include</a:t>
            </a:r>
            <a:r>
              <a:rPr lang="de-DE" altLang="de-DE" sz="1800" dirty="0">
                <a:latin typeface="Consolas" panose="020B0609020204030204" pitchFamily="49" charset="0"/>
              </a:rPr>
              <a:t> "</a:t>
            </a:r>
            <a:r>
              <a:rPr lang="de-DE" altLang="de-DE" sz="1800" dirty="0" err="1">
                <a:latin typeface="Consolas" panose="020B0609020204030204" pitchFamily="49" charset="0"/>
              </a:rPr>
              <a:t>Kreis.h</a:t>
            </a:r>
            <a:r>
              <a:rPr lang="de-DE" altLang="de-DE" sz="1800" dirty="0">
                <a:latin typeface="Consolas" panose="020B0609020204030204" pitchFamily="49" charset="0"/>
              </a:rPr>
              <a:t>"</a:t>
            </a:r>
          </a:p>
          <a:p>
            <a:pPr eaLnBrk="1" hangingPunct="1">
              <a:lnSpc>
                <a:spcPct val="80000"/>
              </a:lnSpc>
              <a:buFontTx/>
              <a:buNone/>
            </a:pPr>
            <a:r>
              <a:rPr lang="de-DE" altLang="de-DE" sz="1800" dirty="0">
                <a:latin typeface="Consolas" panose="020B0609020204030204" pitchFamily="49" charset="0"/>
              </a:rPr>
              <a:t>int main(void){</a:t>
            </a:r>
          </a:p>
          <a:p>
            <a:pPr eaLnBrk="1" hangingPunct="1">
              <a:lnSpc>
                <a:spcPct val="80000"/>
              </a:lnSpc>
              <a:buFontTx/>
              <a:buNone/>
            </a:pPr>
            <a:r>
              <a:rPr lang="de-DE" altLang="de-DE" sz="1800" dirty="0">
                <a:latin typeface="Consolas" panose="020B0609020204030204" pitchFamily="49" charset="0"/>
              </a:rPr>
              <a:t>	Rechteck re1(Punkt(6,16),Punkt(27,3));</a:t>
            </a:r>
          </a:p>
          <a:p>
            <a:pPr eaLnBrk="1" hangingPunct="1">
              <a:lnSpc>
                <a:spcPct val="80000"/>
              </a:lnSpc>
              <a:buFontTx/>
              <a:buNone/>
            </a:pPr>
            <a:r>
              <a:rPr lang="de-DE" altLang="de-DE" sz="1800" dirty="0">
                <a:latin typeface="Consolas" panose="020B0609020204030204" pitchFamily="49" charset="0"/>
              </a:rPr>
              <a:t>	Kreis k1(Punkt(15,9),8);</a:t>
            </a:r>
          </a:p>
          <a:p>
            <a:pPr eaLnBrk="1" hangingPunct="1">
              <a:lnSpc>
                <a:spcPct val="80000"/>
              </a:lnSpc>
              <a:buFontTx/>
              <a:buNone/>
            </a:pPr>
            <a:r>
              <a:rPr lang="de-DE" altLang="de-DE" sz="1800" dirty="0">
                <a:latin typeface="Consolas" panose="020B0609020204030204" pitchFamily="49" charset="0"/>
              </a:rPr>
              <a:t>	Rechteck re2(Punkt(12,13),Punkt(19,5));</a:t>
            </a:r>
          </a:p>
          <a:p>
            <a:pPr eaLnBrk="1" hangingPunct="1">
              <a:lnSpc>
                <a:spcPct val="80000"/>
              </a:lnSpc>
              <a:buFontTx/>
              <a:buNone/>
            </a:pPr>
            <a:r>
              <a:rPr lang="de-DE" altLang="de-DE" sz="1800" dirty="0">
                <a:latin typeface="Consolas" panose="020B0609020204030204" pitchFamily="49" charset="0"/>
              </a:rPr>
              <a:t>	Kreis k2(Punkt(15,9),4);</a:t>
            </a:r>
          </a:p>
          <a:p>
            <a:pPr eaLnBrk="1" hangingPunct="1">
              <a:lnSpc>
                <a:spcPct val="80000"/>
              </a:lnSpc>
              <a:buFontTx/>
              <a:buNone/>
            </a:pPr>
            <a:r>
              <a:rPr lang="de-DE" altLang="de-DE" sz="1800" dirty="0">
                <a:latin typeface="Consolas" panose="020B0609020204030204" pitchFamily="49" charset="0"/>
              </a:rPr>
              <a:t>	Rahmen&lt;</a:t>
            </a:r>
            <a:r>
              <a:rPr lang="de-DE" altLang="de-DE" sz="1800" dirty="0" err="1">
                <a:latin typeface="Consolas" panose="020B0609020204030204" pitchFamily="49" charset="0"/>
              </a:rPr>
              <a:t>Rechteck,Rechteck</a:t>
            </a:r>
            <a:r>
              <a:rPr lang="de-DE" altLang="de-DE" sz="1800" dirty="0">
                <a:latin typeface="Consolas" panose="020B0609020204030204" pitchFamily="49" charset="0"/>
              </a:rPr>
              <a:t>&gt; r1(re1,re2);</a:t>
            </a:r>
          </a:p>
          <a:p>
            <a:pPr eaLnBrk="1" hangingPunct="1">
              <a:lnSpc>
                <a:spcPct val="80000"/>
              </a:lnSpc>
              <a:buFontTx/>
              <a:buNone/>
            </a:pPr>
            <a:r>
              <a:rPr lang="de-DE" altLang="de-DE" sz="1800" dirty="0">
                <a:latin typeface="Consolas" panose="020B0609020204030204" pitchFamily="49" charset="0"/>
              </a:rPr>
              <a:t>	Rahmen&lt;</a:t>
            </a:r>
            <a:r>
              <a:rPr lang="de-DE" altLang="de-DE" sz="1800" dirty="0" err="1">
                <a:latin typeface="Consolas" panose="020B0609020204030204" pitchFamily="49" charset="0"/>
              </a:rPr>
              <a:t>Rechteck,Kreis</a:t>
            </a:r>
            <a:r>
              <a:rPr lang="de-DE" altLang="de-DE" sz="1800" dirty="0">
                <a:latin typeface="Consolas" panose="020B0609020204030204" pitchFamily="49" charset="0"/>
              </a:rPr>
              <a:t>&gt; r2(re1,k2);</a:t>
            </a:r>
          </a:p>
          <a:p>
            <a:pPr eaLnBrk="1" hangingPunct="1">
              <a:lnSpc>
                <a:spcPct val="80000"/>
              </a:lnSpc>
              <a:buFontTx/>
              <a:buNone/>
            </a:pPr>
            <a:r>
              <a:rPr lang="de-DE" altLang="de-DE" sz="1800" dirty="0">
                <a:latin typeface="Consolas" panose="020B0609020204030204" pitchFamily="49" charset="0"/>
              </a:rPr>
              <a:t>	Rahmen&lt;</a:t>
            </a:r>
            <a:r>
              <a:rPr lang="de-DE" altLang="de-DE" sz="1800" dirty="0" err="1">
                <a:latin typeface="Consolas" panose="020B0609020204030204" pitchFamily="49" charset="0"/>
              </a:rPr>
              <a:t>Kreis,Rechteck</a:t>
            </a:r>
            <a:r>
              <a:rPr lang="de-DE" altLang="de-DE" sz="1800" dirty="0">
                <a:latin typeface="Consolas" panose="020B0609020204030204" pitchFamily="49" charset="0"/>
              </a:rPr>
              <a:t>&gt; r3(k1,re2);</a:t>
            </a:r>
          </a:p>
          <a:p>
            <a:pPr eaLnBrk="1" hangingPunct="1">
              <a:lnSpc>
                <a:spcPct val="80000"/>
              </a:lnSpc>
              <a:buFontTx/>
              <a:buNone/>
            </a:pPr>
            <a:r>
              <a:rPr lang="de-DE" altLang="de-DE" sz="1800" dirty="0">
                <a:latin typeface="Consolas" panose="020B0609020204030204" pitchFamily="49" charset="0"/>
              </a:rPr>
              <a:t>	Rahmen&lt;</a:t>
            </a:r>
            <a:r>
              <a:rPr lang="de-DE" altLang="de-DE" sz="1800" dirty="0" err="1">
                <a:latin typeface="Consolas" panose="020B0609020204030204" pitchFamily="49" charset="0"/>
              </a:rPr>
              <a:t>Kreis,Kreis</a:t>
            </a:r>
            <a:r>
              <a:rPr lang="de-DE" altLang="de-DE" sz="1800" dirty="0">
                <a:latin typeface="Consolas" panose="020B0609020204030204" pitchFamily="49" charset="0"/>
              </a:rPr>
              <a:t>&gt; r4(k1,k2);</a:t>
            </a:r>
          </a:p>
          <a:p>
            <a:pPr eaLnBrk="1" hangingPunct="1">
              <a:lnSpc>
                <a:spcPct val="8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GeoObjekt</a:t>
            </a:r>
            <a:r>
              <a:rPr lang="de-DE" altLang="de-DE" sz="1800" dirty="0">
                <a:latin typeface="Consolas" panose="020B0609020204030204" pitchFamily="49" charset="0"/>
              </a:rPr>
              <a:t> *g[8]={&amp;re1,&amp;k1,&amp;re2,&amp;k2,&amp;r1,&amp;r2,&amp;r3,&amp;r4};</a:t>
            </a:r>
          </a:p>
          <a:p>
            <a:pPr eaLnBrk="1" hangingPunct="1">
              <a:lnSpc>
                <a:spcPct val="80000"/>
              </a:lnSpc>
              <a:buFontTx/>
              <a:buNone/>
            </a:pPr>
            <a:r>
              <a:rPr lang="de-DE" altLang="de-DE" sz="1800" dirty="0">
                <a:latin typeface="Consolas" panose="020B0609020204030204" pitchFamily="49" charset="0"/>
              </a:rPr>
              <a:t>	for(int i=0;i&lt;8;i++)</a:t>
            </a:r>
          </a:p>
          <a:p>
            <a:pPr eaLnBrk="1" hangingPunct="1">
              <a:lnSpc>
                <a:spcPct val="8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std</a:t>
            </a:r>
            <a:r>
              <a:rPr lang="de-DE" altLang="de-DE" sz="1800" dirty="0">
                <a:latin typeface="Consolas" panose="020B0609020204030204" pitchFamily="49" charset="0"/>
              </a:rPr>
              <a:t>::</a:t>
            </a:r>
            <a:r>
              <a:rPr lang="de-DE" altLang="de-DE" sz="1800" dirty="0" err="1">
                <a:latin typeface="Consolas" panose="020B0609020204030204" pitchFamily="49" charset="0"/>
              </a:rPr>
              <a:t>cout</a:t>
            </a:r>
            <a:r>
              <a:rPr lang="de-DE" altLang="de-DE" sz="1800" dirty="0">
                <a:latin typeface="Consolas" panose="020B0609020204030204" pitchFamily="49" charset="0"/>
              </a:rPr>
              <a:t>&lt;&lt;</a:t>
            </a:r>
            <a:r>
              <a:rPr lang="de-DE" altLang="de-DE" sz="1800" dirty="0" err="1">
                <a:latin typeface="Consolas" panose="020B0609020204030204" pitchFamily="49" charset="0"/>
              </a:rPr>
              <a:t>typeid</a:t>
            </a:r>
            <a:r>
              <a:rPr lang="de-DE" altLang="de-DE" sz="1800" dirty="0">
                <a:latin typeface="Consolas" panose="020B0609020204030204" pitchFamily="49" charset="0"/>
              </a:rPr>
              <a:t>(*g[i]).</a:t>
            </a:r>
            <a:r>
              <a:rPr lang="de-DE" altLang="de-DE" sz="1800" dirty="0" err="1">
                <a:latin typeface="Consolas" panose="020B0609020204030204" pitchFamily="49" charset="0"/>
              </a:rPr>
              <a:t>name</a:t>
            </a:r>
            <a:r>
              <a:rPr lang="de-DE" altLang="de-DE" sz="1800" dirty="0">
                <a:latin typeface="Consolas" panose="020B0609020204030204" pitchFamily="49" charset="0"/>
              </a:rPr>
              <a:t>()&lt;&lt;":\t„</a:t>
            </a:r>
          </a:p>
          <a:p>
            <a:pPr eaLnBrk="1" hangingPunct="1">
              <a:lnSpc>
                <a:spcPct val="80000"/>
              </a:lnSpc>
              <a:buFontTx/>
              <a:buNone/>
            </a:pPr>
            <a:r>
              <a:rPr lang="de-DE" altLang="de-DE" sz="1800" dirty="0">
                <a:latin typeface="Consolas" panose="020B0609020204030204" pitchFamily="49" charset="0"/>
              </a:rPr>
              <a:t>	             &lt;&lt;g[i]-&gt;</a:t>
            </a:r>
            <a:r>
              <a:rPr lang="de-DE" altLang="de-DE" sz="1800" dirty="0" err="1">
                <a:latin typeface="Consolas" panose="020B0609020204030204" pitchFamily="49" charset="0"/>
              </a:rPr>
              <a:t>flaeche</a:t>
            </a:r>
            <a:r>
              <a:rPr lang="de-DE" altLang="de-DE" sz="1800" dirty="0">
                <a:latin typeface="Consolas" panose="020B0609020204030204" pitchFamily="49" charset="0"/>
              </a:rPr>
              <a:t>()&lt;&lt;"\n";</a:t>
            </a:r>
          </a:p>
          <a:p>
            <a:pPr eaLnBrk="1" hangingPunct="1">
              <a:lnSpc>
                <a:spcPct val="8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return</a:t>
            </a:r>
            <a:r>
              <a:rPr lang="de-DE" altLang="de-DE" sz="1800" dirty="0">
                <a:latin typeface="Consolas" panose="020B0609020204030204" pitchFamily="49" charset="0"/>
              </a:rPr>
              <a:t> 0;</a:t>
            </a:r>
          </a:p>
          <a:p>
            <a:pPr eaLnBrk="1" hangingPunct="1">
              <a:lnSpc>
                <a:spcPct val="80000"/>
              </a:lnSpc>
              <a:buFontTx/>
              <a:buNone/>
            </a:pPr>
            <a:r>
              <a:rPr lang="de-DE" altLang="de-DE" sz="1800" dirty="0">
                <a:latin typeface="Consolas" panose="020B0609020204030204" pitchFamily="49" charset="0"/>
              </a:rPr>
              <a:t>}</a:t>
            </a:r>
          </a:p>
        </p:txBody>
      </p:sp>
      <p:sp>
        <p:nvSpPr>
          <p:cNvPr id="256005" name="Rectangle 4"/>
          <p:cNvSpPr>
            <a:spLocks noChangeArrowheads="1"/>
          </p:cNvSpPr>
          <p:nvPr/>
        </p:nvSpPr>
        <p:spPr bwMode="auto">
          <a:xfrm>
            <a:off x="3779838" y="1014413"/>
            <a:ext cx="4816475" cy="17938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pPr>
            <a:r>
              <a:rPr lang="de-DE" altLang="de-DE" b="1" dirty="0">
                <a:latin typeface="Consolas" panose="020B0609020204030204" pitchFamily="49" charset="0"/>
              </a:rPr>
              <a:t>8Rechteck:	273</a:t>
            </a:r>
          </a:p>
          <a:p>
            <a:pPr eaLnBrk="1" hangingPunct="1">
              <a:lnSpc>
                <a:spcPct val="80000"/>
              </a:lnSpc>
            </a:pPr>
            <a:r>
              <a:rPr lang="de-DE" altLang="de-DE" b="1" dirty="0">
                <a:latin typeface="Consolas" panose="020B0609020204030204" pitchFamily="49" charset="0"/>
              </a:rPr>
              <a:t>5Kreis:	201.062</a:t>
            </a:r>
          </a:p>
          <a:p>
            <a:pPr eaLnBrk="1" hangingPunct="1">
              <a:lnSpc>
                <a:spcPct val="80000"/>
              </a:lnSpc>
            </a:pPr>
            <a:r>
              <a:rPr lang="de-DE" altLang="de-DE" b="1" dirty="0">
                <a:latin typeface="Consolas" panose="020B0609020204030204" pitchFamily="49" charset="0"/>
              </a:rPr>
              <a:t>8Rechteck:	56</a:t>
            </a:r>
          </a:p>
          <a:p>
            <a:pPr eaLnBrk="1" hangingPunct="1">
              <a:lnSpc>
                <a:spcPct val="80000"/>
              </a:lnSpc>
            </a:pPr>
            <a:r>
              <a:rPr lang="de-DE" altLang="de-DE" b="1" dirty="0">
                <a:latin typeface="Consolas" panose="020B0609020204030204" pitchFamily="49" charset="0"/>
              </a:rPr>
              <a:t>5Kreis:	50.2655</a:t>
            </a:r>
          </a:p>
          <a:p>
            <a:pPr eaLnBrk="1" hangingPunct="1">
              <a:lnSpc>
                <a:spcPct val="80000"/>
              </a:lnSpc>
            </a:pPr>
            <a:r>
              <a:rPr lang="de-DE" altLang="de-DE" b="1" dirty="0">
                <a:latin typeface="Consolas" panose="020B0609020204030204" pitchFamily="49" charset="0"/>
              </a:rPr>
              <a:t>6RahmenI8RechteckS0_E:	217</a:t>
            </a:r>
          </a:p>
          <a:p>
            <a:pPr eaLnBrk="1" hangingPunct="1">
              <a:lnSpc>
                <a:spcPct val="80000"/>
              </a:lnSpc>
            </a:pPr>
            <a:r>
              <a:rPr lang="de-DE" altLang="de-DE" b="1" dirty="0">
                <a:latin typeface="Consolas" panose="020B0609020204030204" pitchFamily="49" charset="0"/>
              </a:rPr>
              <a:t>6RahmenI8Rechteck5KreisE:	222.735</a:t>
            </a:r>
          </a:p>
          <a:p>
            <a:pPr eaLnBrk="1" hangingPunct="1">
              <a:lnSpc>
                <a:spcPct val="80000"/>
              </a:lnSpc>
            </a:pPr>
            <a:r>
              <a:rPr lang="de-DE" altLang="de-DE" b="1" dirty="0">
                <a:latin typeface="Consolas" panose="020B0609020204030204" pitchFamily="49" charset="0"/>
              </a:rPr>
              <a:t>6RahmenI5Kreis8RechteckE:	145.062</a:t>
            </a:r>
          </a:p>
          <a:p>
            <a:pPr eaLnBrk="1" hangingPunct="1">
              <a:lnSpc>
                <a:spcPct val="80000"/>
              </a:lnSpc>
            </a:pPr>
            <a:r>
              <a:rPr lang="de-DE" altLang="de-DE" b="1" dirty="0">
                <a:latin typeface="Consolas" panose="020B0609020204030204" pitchFamily="49" charset="0"/>
              </a:rPr>
              <a:t>6RahmenI5KreisS0_E:	150.796</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57027" name="Rectangle 2"/>
          <p:cNvSpPr>
            <a:spLocks noGrp="1" noChangeArrowheads="1"/>
          </p:cNvSpPr>
          <p:nvPr>
            <p:ph type="title"/>
          </p:nvPr>
        </p:nvSpPr>
        <p:spPr/>
        <p:txBody>
          <a:bodyPr/>
          <a:lstStyle/>
          <a:p>
            <a:pPr eaLnBrk="1" hangingPunct="1"/>
            <a:r>
              <a:rPr lang="de-DE" altLang="de-DE"/>
              <a:t>Umgang mit Collections</a:t>
            </a:r>
          </a:p>
        </p:txBody>
      </p:sp>
      <p:sp>
        <p:nvSpPr>
          <p:cNvPr id="257028" name="Rectangle 3"/>
          <p:cNvSpPr>
            <a:spLocks noGrp="1" noChangeArrowheads="1"/>
          </p:cNvSpPr>
          <p:nvPr>
            <p:ph type="body" idx="1"/>
          </p:nvPr>
        </p:nvSpPr>
        <p:spPr>
          <a:xfrm>
            <a:off x="457200" y="1125538"/>
            <a:ext cx="8229600" cy="1511300"/>
          </a:xfrm>
        </p:spPr>
        <p:txBody>
          <a:bodyPr/>
          <a:lstStyle/>
          <a:p>
            <a:pPr eaLnBrk="1" hangingPunct="1"/>
            <a:r>
              <a:rPr lang="de-DE" altLang="de-DE" sz="2000"/>
              <a:t>Collections sollen als Rückgabeparameter vermieden werden, damit nicht alle Collection-Methoden nutzbar sind</a:t>
            </a:r>
          </a:p>
          <a:p>
            <a:pPr eaLnBrk="1" hangingPunct="1"/>
            <a:r>
              <a:rPr lang="de-DE" altLang="de-DE" sz="2000"/>
              <a:t>Ansatz: Iteratoren auf Listen zurück geben</a:t>
            </a:r>
          </a:p>
          <a:p>
            <a:pPr eaLnBrk="1" hangingPunct="1"/>
            <a:r>
              <a:rPr lang="de-DE" altLang="de-DE" sz="2000"/>
              <a:t>Java: Interface Iterable implementieren</a:t>
            </a:r>
          </a:p>
          <a:p>
            <a:pPr eaLnBrk="1" hangingPunct="1"/>
            <a:endParaRPr lang="de-DE" altLang="de-DE" sz="2000"/>
          </a:p>
        </p:txBody>
      </p:sp>
      <p:sp>
        <p:nvSpPr>
          <p:cNvPr id="257029" name="Rectangle 4"/>
          <p:cNvSpPr>
            <a:spLocks noChangeArrowheads="1"/>
          </p:cNvSpPr>
          <p:nvPr/>
        </p:nvSpPr>
        <p:spPr bwMode="auto">
          <a:xfrm>
            <a:off x="179388" y="2276475"/>
            <a:ext cx="896461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a:p>
            <a:r>
              <a:rPr lang="de-DE" altLang="de-DE">
                <a:latin typeface="Arial Unicode MS" pitchFamily="34" charset="-128"/>
              </a:rPr>
              <a:t>public interface </a:t>
            </a:r>
            <a:r>
              <a:rPr lang="de-DE" altLang="de-DE" b="1">
                <a:latin typeface="Arial Unicode MS" pitchFamily="34" charset="-128"/>
              </a:rPr>
              <a:t>Iterable&lt;T&gt;</a:t>
            </a:r>
            <a:endParaRPr lang="de-DE" altLang="de-DE"/>
          </a:p>
          <a:p>
            <a:r>
              <a:rPr lang="de-DE" altLang="de-DE"/>
              <a:t>Implementing this interface allows an object to be the target of the "foreach" statement. </a:t>
            </a:r>
          </a:p>
          <a:p>
            <a:endParaRPr lang="de-DE" altLang="de-DE"/>
          </a:p>
        </p:txBody>
      </p:sp>
      <p:graphicFrame>
        <p:nvGraphicFramePr>
          <p:cNvPr id="3655685" name="Group 5"/>
          <p:cNvGraphicFramePr>
            <a:graphicFrameLocks noGrp="1"/>
          </p:cNvGraphicFramePr>
          <p:nvPr/>
        </p:nvGraphicFramePr>
        <p:xfrm>
          <a:off x="323850" y="3213100"/>
          <a:ext cx="8135938" cy="731838"/>
        </p:xfrm>
        <a:graphic>
          <a:graphicData uri="http://schemas.openxmlformats.org/drawingml/2006/table">
            <a:tbl>
              <a:tblPr/>
              <a:tblGrid>
                <a:gridCol w="1439863">
                  <a:extLst>
                    <a:ext uri="{9D8B030D-6E8A-4147-A177-3AD203B41FA5}">
                      <a16:colId xmlns:a16="http://schemas.microsoft.com/office/drawing/2014/main" val="20000"/>
                    </a:ext>
                  </a:extLst>
                </a:gridCol>
                <a:gridCol w="6696075">
                  <a:extLst>
                    <a:ext uri="{9D8B030D-6E8A-4147-A177-3AD203B41FA5}">
                      <a16:colId xmlns:a16="http://schemas.microsoft.com/office/drawing/2014/main" val="20001"/>
                    </a:ext>
                  </a:extLst>
                </a:gridCol>
              </a:tblGrid>
              <a:tr h="36591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Method Summary</a:t>
                      </a:r>
                      <a:endParaRPr kumimoji="0" lang="de-DE" sz="1800" b="0" i="0" u="none" strike="noStrike" cap="none" normalizeH="0" baseline="0">
                        <a:ln>
                          <a:noFill/>
                        </a:ln>
                        <a:solidFill>
                          <a:schemeClr val="tx1"/>
                        </a:solidFill>
                        <a:effectLst/>
                        <a:latin typeface="Arial" charset="0"/>
                      </a:endParaRPr>
                    </a:p>
                  </a:txBody>
                  <a:tcPr marT="45740" marB="457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c hMerge="1">
                  <a:txBody>
                    <a:bodyPr/>
                    <a:lstStyle/>
                    <a:p>
                      <a:endParaRPr lang="de-DE"/>
                    </a:p>
                  </a:txBody>
                  <a:tcPr/>
                </a:tc>
                <a:extLst>
                  <a:ext uri="{0D108BD9-81ED-4DB2-BD59-A6C34878D82A}">
                    <a16:rowId xmlns:a16="http://schemas.microsoft.com/office/drawing/2014/main" val="10000"/>
                  </a:ext>
                </a:extLst>
              </a:tr>
              <a:tr h="36591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chemeClr val="tx1"/>
                          </a:solidFill>
                          <a:effectLst/>
                          <a:latin typeface="Arial Unicode MS" pitchFamily="34" charset="-128"/>
                        </a:rPr>
                        <a:t> Iterator&lt;T&gt;</a:t>
                      </a:r>
                      <a:endParaRPr kumimoji="0" lang="de-DE" sz="1800" b="0" i="0" u="none" strike="noStrike" cap="none" normalizeH="0" baseline="0">
                        <a:ln>
                          <a:noFill/>
                        </a:ln>
                        <a:solidFill>
                          <a:schemeClr val="tx1"/>
                        </a:solidFill>
                        <a:effectLst/>
                        <a:latin typeface="Arial" charset="0"/>
                      </a:endParaRPr>
                    </a:p>
                  </a:txBody>
                  <a:tcPr marT="45740" marB="4574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Unicode MS" pitchFamily="34" charset="-128"/>
                        </a:rPr>
                        <a:t>iterator</a:t>
                      </a:r>
                      <a:r>
                        <a:rPr kumimoji="0" lang="de-DE" sz="1800" b="0" i="0" u="none" strike="noStrike" cap="none" normalizeH="0" baseline="0">
                          <a:ln>
                            <a:noFill/>
                          </a:ln>
                          <a:solidFill>
                            <a:schemeClr val="tx1"/>
                          </a:solidFill>
                          <a:effectLst/>
                          <a:latin typeface="Arial Unicode MS" pitchFamily="34" charset="-128"/>
                        </a:rPr>
                        <a:t>()</a:t>
                      </a:r>
                      <a:r>
                        <a:rPr kumimoji="0" lang="de-DE" sz="1800" b="0" i="0" u="none" strike="noStrike" cap="none" normalizeH="0" baseline="0">
                          <a:ln>
                            <a:noFill/>
                          </a:ln>
                          <a:solidFill>
                            <a:schemeClr val="tx1"/>
                          </a:solidFill>
                          <a:effectLst/>
                          <a:latin typeface="Arial" charset="0"/>
                        </a:rPr>
                        <a:t>  Returns an iterator over a set of elements of type T.</a:t>
                      </a:r>
                    </a:p>
                  </a:txBody>
                  <a:tcPr marT="45740" marB="4574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bl>
          </a:graphicData>
        </a:graphic>
      </p:graphicFrame>
      <p:sp>
        <p:nvSpPr>
          <p:cNvPr id="257040" name="Rectangle 15"/>
          <p:cNvSpPr>
            <a:spLocks noChangeArrowheads="1"/>
          </p:cNvSpPr>
          <p:nvPr/>
        </p:nvSpPr>
        <p:spPr bwMode="auto">
          <a:xfrm>
            <a:off x="0" y="435292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  </a:t>
            </a:r>
          </a:p>
        </p:txBody>
      </p:sp>
      <p:sp>
        <p:nvSpPr>
          <p:cNvPr id="257041" name="Rectangle 16"/>
          <p:cNvSpPr>
            <a:spLocks noChangeArrowheads="1"/>
          </p:cNvSpPr>
          <p:nvPr/>
        </p:nvSpPr>
        <p:spPr bwMode="auto">
          <a:xfrm>
            <a:off x="468313" y="4005263"/>
            <a:ext cx="82296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r>
              <a:rPr lang="de-DE" altLang="de-DE" sz="2000" b="1"/>
              <a:t>Methode gibt dann (schon implementierten) Iterator der Collection zurück</a:t>
            </a:r>
          </a:p>
          <a:p>
            <a:pPr eaLnBrk="1" hangingPunct="1">
              <a:spcBef>
                <a:spcPct val="20000"/>
              </a:spcBef>
              <a:buFontTx/>
              <a:buChar char="•"/>
            </a:pPr>
            <a:r>
              <a:rPr lang="de-DE" altLang="de-DE" sz="2000" b="1"/>
              <a:t>Iterator leicht selbst zu implementieren, mit Methoden</a:t>
            </a:r>
          </a:p>
          <a:p>
            <a:pPr eaLnBrk="1" hangingPunct="1">
              <a:spcBef>
                <a:spcPct val="20000"/>
              </a:spcBef>
              <a:buFontTx/>
              <a:buChar char="•"/>
            </a:pPr>
            <a:endParaRPr lang="de-DE" altLang="de-DE" sz="2000" b="1"/>
          </a:p>
        </p:txBody>
      </p:sp>
      <p:graphicFrame>
        <p:nvGraphicFramePr>
          <p:cNvPr id="3655697" name="Group 17"/>
          <p:cNvGraphicFramePr>
            <a:graphicFrameLocks noGrp="1"/>
          </p:cNvGraphicFramePr>
          <p:nvPr/>
        </p:nvGraphicFramePr>
        <p:xfrm>
          <a:off x="252413" y="5105400"/>
          <a:ext cx="8135937" cy="1214439"/>
        </p:xfrm>
        <a:graphic>
          <a:graphicData uri="http://schemas.openxmlformats.org/drawingml/2006/table">
            <a:tbl>
              <a:tblPr/>
              <a:tblGrid>
                <a:gridCol w="1439862">
                  <a:extLst>
                    <a:ext uri="{9D8B030D-6E8A-4147-A177-3AD203B41FA5}">
                      <a16:colId xmlns:a16="http://schemas.microsoft.com/office/drawing/2014/main" val="20000"/>
                    </a:ext>
                  </a:extLst>
                </a:gridCol>
                <a:gridCol w="6696075">
                  <a:extLst>
                    <a:ext uri="{9D8B030D-6E8A-4147-A177-3AD203B41FA5}">
                      <a16:colId xmlns:a16="http://schemas.microsoft.com/office/drawing/2014/main" val="20001"/>
                    </a:ext>
                  </a:extLst>
                </a:gridCol>
              </a:tblGrid>
              <a:tr h="3104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chemeClr val="tx1"/>
                          </a:solidFill>
                          <a:effectLst/>
                          <a:latin typeface="Arial Unicode MS" pitchFamily="34" charset="-128"/>
                        </a:rPr>
                        <a:t>boolean</a:t>
                      </a:r>
                      <a:endParaRPr kumimoji="0" lang="de-DE" sz="1800" b="0" i="0" u="none" strike="noStrike" cap="none" normalizeH="0" baseline="0">
                        <a:ln>
                          <a:noFill/>
                        </a:ln>
                        <a:solidFill>
                          <a:schemeClr val="tx1"/>
                        </a:solidFill>
                        <a:effectLst/>
                        <a:latin typeface="Arial" charset="0"/>
                      </a:endParaRPr>
                    </a:p>
                  </a:txBody>
                  <a:tcPr marL="90000" marR="90000" marT="18006" marB="180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hasNext</a:t>
                      </a:r>
                      <a:r>
                        <a:rPr kumimoji="0" lang="de-DE" sz="1800" b="0" i="0" u="none" strike="noStrike" cap="none" normalizeH="0" baseline="0">
                          <a:ln>
                            <a:noFill/>
                          </a:ln>
                          <a:solidFill>
                            <a:schemeClr val="tx1"/>
                          </a:solidFill>
                          <a:effectLst/>
                          <a:latin typeface="Arial" charset="0"/>
                        </a:rPr>
                        <a:t>()    Returns </a:t>
                      </a:r>
                      <a:r>
                        <a:rPr kumimoji="0" lang="de-DE" sz="1800" b="0" i="0" u="none" strike="noStrike" cap="none" normalizeH="0" baseline="0">
                          <a:ln>
                            <a:noFill/>
                          </a:ln>
                          <a:solidFill>
                            <a:schemeClr val="tx1"/>
                          </a:solidFill>
                          <a:effectLst/>
                          <a:latin typeface="Arial Unicode MS" pitchFamily="34" charset="-128"/>
                        </a:rPr>
                        <a:t>true</a:t>
                      </a:r>
                      <a:r>
                        <a:rPr kumimoji="0" lang="de-DE" sz="1800" b="0" i="0" u="none" strike="noStrike" cap="none" normalizeH="0" baseline="0">
                          <a:ln>
                            <a:noFill/>
                          </a:ln>
                          <a:solidFill>
                            <a:schemeClr val="tx1"/>
                          </a:solidFill>
                          <a:effectLst/>
                          <a:latin typeface="Arial" charset="0"/>
                        </a:rPr>
                        <a:t> if the iteration has more elements.</a:t>
                      </a:r>
                    </a:p>
                  </a:txBody>
                  <a:tcPr marL="90000" marR="90000" marT="18006" marB="180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1919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chemeClr val="tx1"/>
                          </a:solidFill>
                          <a:effectLst/>
                          <a:latin typeface="Arial Unicode MS" pitchFamily="34" charset="-128"/>
                        </a:rPr>
                        <a:t> E</a:t>
                      </a:r>
                      <a:endParaRPr kumimoji="0" lang="de-DE" sz="1800" b="0" i="0" u="none" strike="noStrike" cap="none" normalizeH="0" baseline="0">
                        <a:ln>
                          <a:noFill/>
                        </a:ln>
                        <a:solidFill>
                          <a:schemeClr val="tx1"/>
                        </a:solidFill>
                        <a:effectLst/>
                        <a:latin typeface="Arial" charset="0"/>
                      </a:endParaRPr>
                    </a:p>
                  </a:txBody>
                  <a:tcPr marL="90000" marR="90000" marT="18006" marB="180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Unicode MS" pitchFamily="34" charset="-128"/>
                        </a:rPr>
                        <a:t>next</a:t>
                      </a:r>
                      <a:r>
                        <a:rPr kumimoji="0" lang="de-DE" sz="1800" b="0" i="0" u="none" strike="noStrike" cap="none" normalizeH="0" baseline="0">
                          <a:ln>
                            <a:noFill/>
                          </a:ln>
                          <a:solidFill>
                            <a:schemeClr val="tx1"/>
                          </a:solidFill>
                          <a:effectLst/>
                          <a:latin typeface="Arial Unicode MS" pitchFamily="34" charset="-128"/>
                        </a:rPr>
                        <a:t>()</a:t>
                      </a:r>
                      <a:r>
                        <a:rPr kumimoji="0" lang="de-DE" sz="1800" b="0" i="0" u="none" strike="noStrike" cap="none" normalizeH="0" baseline="0">
                          <a:ln>
                            <a:noFill/>
                          </a:ln>
                          <a:solidFill>
                            <a:schemeClr val="tx1"/>
                          </a:solidFill>
                          <a:effectLst/>
                          <a:latin typeface="Arial" charset="0"/>
                        </a:rPr>
                        <a:t>  Returns the next element in the iteration.</a:t>
                      </a:r>
                    </a:p>
                  </a:txBody>
                  <a:tcPr marL="90000" marR="90000" marT="18006" marB="180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58482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chemeClr val="tx1"/>
                          </a:solidFill>
                          <a:effectLst/>
                          <a:latin typeface="Arial Unicode MS" pitchFamily="34" charset="-128"/>
                        </a:rPr>
                        <a:t> void</a:t>
                      </a:r>
                      <a:endParaRPr kumimoji="0" lang="de-DE" sz="1800" b="0" i="0" u="none" strike="noStrike" cap="none" normalizeH="0" baseline="0">
                        <a:ln>
                          <a:noFill/>
                        </a:ln>
                        <a:solidFill>
                          <a:schemeClr val="tx1"/>
                        </a:solidFill>
                        <a:effectLst/>
                        <a:latin typeface="Arial" charset="0"/>
                      </a:endParaRPr>
                    </a:p>
                  </a:txBody>
                  <a:tcPr marL="90000" marR="90000" marT="18006" marB="180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Unicode MS" pitchFamily="34" charset="-128"/>
                        </a:rPr>
                        <a:t>remove</a:t>
                      </a:r>
                      <a:r>
                        <a:rPr kumimoji="0" lang="de-DE" sz="1800" b="0" i="0" u="none" strike="noStrike" cap="none" normalizeH="0" baseline="0">
                          <a:ln>
                            <a:noFill/>
                          </a:ln>
                          <a:solidFill>
                            <a:schemeClr val="tx1"/>
                          </a:solidFill>
                          <a:effectLst/>
                          <a:latin typeface="Arial Unicode MS" pitchFamily="34" charset="-128"/>
                        </a:rPr>
                        <a:t>()</a:t>
                      </a:r>
                      <a:r>
                        <a:rPr kumimoji="0" lang="de-DE" sz="1800" b="0" i="0" u="none" strike="noStrike" cap="none" normalizeH="0" baseline="0">
                          <a:ln>
                            <a:noFill/>
                          </a:ln>
                          <a:solidFill>
                            <a:schemeClr val="tx1"/>
                          </a:solidFill>
                          <a:effectLst/>
                          <a:latin typeface="Arial" charset="0"/>
                        </a:rPr>
                        <a:t>  Removes from the underlying collection the last element returned by the iterator (optional operation).</a:t>
                      </a:r>
                    </a:p>
                  </a:txBody>
                  <a:tcPr marL="90000" marR="90000" marT="18006" marB="180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bl>
          </a:graphicData>
        </a:graphic>
      </p:graphicFrame>
      <p:sp>
        <p:nvSpPr>
          <p:cNvPr id="257056" name="Rectangle 31"/>
          <p:cNvSpPr>
            <a:spLocks noChangeArrowheads="1"/>
          </p:cNvSpPr>
          <p:nvPr/>
        </p:nvSpPr>
        <p:spPr bwMode="auto">
          <a:xfrm>
            <a:off x="0" y="443547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  </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itel 1"/>
          <p:cNvSpPr>
            <a:spLocks noGrp="1"/>
          </p:cNvSpPr>
          <p:nvPr>
            <p:ph type="title"/>
          </p:nvPr>
        </p:nvSpPr>
        <p:spPr/>
        <p:txBody>
          <a:bodyPr/>
          <a:lstStyle/>
          <a:p>
            <a:pPr eaLnBrk="1" hangingPunct="1"/>
            <a:r>
              <a:rPr lang="de-DE" altLang="de-DE"/>
              <a:t>Method Chaining (1/3)</a:t>
            </a:r>
          </a:p>
        </p:txBody>
      </p:sp>
      <p:sp>
        <p:nvSpPr>
          <p:cNvPr id="3" name="Inhaltsplatzhalter 2"/>
          <p:cNvSpPr>
            <a:spLocks noGrp="1"/>
          </p:cNvSpPr>
          <p:nvPr>
            <p:ph idx="1"/>
          </p:nvPr>
        </p:nvSpPr>
        <p:spPr/>
        <p:txBody>
          <a:bodyPr/>
          <a:lstStyle/>
          <a:p>
            <a:pPr eaLnBrk="1" hangingPunct="1">
              <a:defRPr/>
            </a:pPr>
            <a:r>
              <a:rPr lang="de-DE" dirty="0"/>
              <a:t>immer sinnvolle Rückgabe nutzen; wenn wählbar wird statt </a:t>
            </a:r>
            <a:r>
              <a:rPr lang="de-DE" dirty="0" err="1"/>
              <a:t>void</a:t>
            </a:r>
            <a:r>
              <a:rPr lang="de-DE" dirty="0"/>
              <a:t> Objekt selbst zurück gegeben (</a:t>
            </a:r>
            <a:r>
              <a:rPr lang="de-DE" dirty="0" err="1"/>
              <a:t>this</a:t>
            </a:r>
            <a:r>
              <a:rPr lang="de-DE" dirty="0"/>
              <a:t>)</a:t>
            </a:r>
          </a:p>
          <a:p>
            <a:pPr eaLnBrk="1" hangingPunct="1">
              <a:defRPr/>
            </a:pPr>
            <a:r>
              <a:rPr lang="de-DE" dirty="0"/>
              <a:t>verstößt klar gegen Command-Query Separation (entweder nur Veränderung durchführen oder nur Ergebnis berechnen)</a:t>
            </a:r>
          </a:p>
          <a:p>
            <a:pPr eaLnBrk="1" hangingPunct="1">
              <a:defRPr/>
            </a:pPr>
            <a:r>
              <a:rPr lang="de-DE" dirty="0"/>
              <a:t>Beispiel Integer-Menge</a:t>
            </a:r>
          </a:p>
          <a:p>
            <a:pPr eaLnBrk="1" hangingPunct="1">
              <a:lnSpc>
                <a:spcPct val="90000"/>
              </a:lnSpc>
              <a:buFontTx/>
              <a:buChar char=" "/>
              <a:defRPr/>
            </a:pPr>
            <a:endParaRPr lang="de-DE" sz="2000" kern="1200" dirty="0">
              <a:latin typeface="Consolas" panose="020B0609020204030204" pitchFamily="49" charset="0"/>
              <a:cs typeface="Arial" charset="0"/>
            </a:endParaRPr>
          </a:p>
          <a:p>
            <a:pPr eaLnBrk="1" hangingPunct="1">
              <a:lnSpc>
                <a:spcPct val="80000"/>
              </a:lnSpc>
              <a:buFontTx/>
              <a:buNone/>
              <a:defRPr/>
            </a:pPr>
            <a:r>
              <a:rPr lang="de-DE" sz="1800" dirty="0" err="1">
                <a:latin typeface="Consolas" panose="020B0609020204030204" pitchFamily="49" charset="0"/>
              </a:rPr>
              <a:t>public</a:t>
            </a:r>
            <a:r>
              <a:rPr lang="de-DE" sz="1800" dirty="0">
                <a:latin typeface="Consolas" panose="020B0609020204030204" pitchFamily="49" charset="0"/>
              </a:rPr>
              <a:t> </a:t>
            </a:r>
            <a:r>
              <a:rPr lang="de-DE" sz="1800" dirty="0" err="1">
                <a:latin typeface="Consolas" panose="020B0609020204030204" pitchFamily="49" charset="0"/>
              </a:rPr>
              <a:t>class</a:t>
            </a:r>
            <a:r>
              <a:rPr lang="de-DE" sz="1800" dirty="0">
                <a:latin typeface="Consolas" panose="020B0609020204030204" pitchFamily="49" charset="0"/>
              </a:rPr>
              <a:t> Main {</a:t>
            </a:r>
          </a:p>
          <a:p>
            <a:pPr eaLnBrk="1" hangingPunct="1">
              <a:lnSpc>
                <a:spcPct val="80000"/>
              </a:lnSpc>
              <a:buFontTx/>
              <a:buNone/>
              <a:defRPr/>
            </a:pPr>
            <a:r>
              <a:rPr lang="de-DE" sz="1800" dirty="0">
                <a:latin typeface="Consolas" panose="020B0609020204030204" pitchFamily="49" charset="0"/>
              </a:rPr>
              <a:t>  </a:t>
            </a:r>
            <a:r>
              <a:rPr lang="de-DE" sz="1800" dirty="0" err="1">
                <a:latin typeface="Consolas" panose="020B0609020204030204" pitchFamily="49" charset="0"/>
              </a:rPr>
              <a:t>public</a:t>
            </a:r>
            <a:r>
              <a:rPr lang="de-DE" sz="1800" dirty="0">
                <a:latin typeface="Consolas" panose="020B0609020204030204" pitchFamily="49" charset="0"/>
              </a:rPr>
              <a:t> </a:t>
            </a:r>
            <a:r>
              <a:rPr lang="de-DE" sz="1800" dirty="0" err="1">
                <a:latin typeface="Consolas" panose="020B0609020204030204" pitchFamily="49" charset="0"/>
              </a:rPr>
              <a:t>static</a:t>
            </a:r>
            <a:r>
              <a:rPr lang="de-DE" sz="1800" dirty="0">
                <a:latin typeface="Consolas" panose="020B0609020204030204" pitchFamily="49" charset="0"/>
              </a:rPr>
              <a:t> </a:t>
            </a:r>
            <a:r>
              <a:rPr lang="de-DE" sz="1800" dirty="0" err="1">
                <a:latin typeface="Consolas" panose="020B0609020204030204" pitchFamily="49" charset="0"/>
              </a:rPr>
              <a:t>void</a:t>
            </a:r>
            <a:r>
              <a:rPr lang="de-DE" sz="1800" dirty="0">
                <a:latin typeface="Consolas" panose="020B0609020204030204" pitchFamily="49" charset="0"/>
              </a:rPr>
              <a:t> </a:t>
            </a:r>
            <a:r>
              <a:rPr lang="de-DE" sz="1800" dirty="0" err="1">
                <a:latin typeface="Consolas" panose="020B0609020204030204" pitchFamily="49" charset="0"/>
              </a:rPr>
              <a:t>main</a:t>
            </a:r>
            <a:r>
              <a:rPr lang="de-DE" sz="1800" dirty="0">
                <a:latin typeface="Consolas" panose="020B0609020204030204" pitchFamily="49" charset="0"/>
              </a:rPr>
              <a:t>(String[] </a:t>
            </a:r>
            <a:r>
              <a:rPr lang="de-DE" sz="1800" dirty="0" err="1">
                <a:latin typeface="Consolas" panose="020B0609020204030204" pitchFamily="49" charset="0"/>
              </a:rPr>
              <a:t>args</a:t>
            </a:r>
            <a:r>
              <a:rPr lang="de-DE" sz="1800" dirty="0">
                <a:latin typeface="Consolas" panose="020B0609020204030204" pitchFamily="49" charset="0"/>
              </a:rPr>
              <a:t>) {</a:t>
            </a:r>
          </a:p>
          <a:p>
            <a:pPr eaLnBrk="1" hangingPunct="1">
              <a:lnSpc>
                <a:spcPct val="80000"/>
              </a:lnSpc>
              <a:buFontTx/>
              <a:buNone/>
              <a:defRPr/>
            </a:pPr>
            <a:r>
              <a:rPr lang="de-DE" sz="1800" dirty="0">
                <a:latin typeface="Consolas" panose="020B0609020204030204" pitchFamily="49" charset="0"/>
              </a:rPr>
              <a:t>    </a:t>
            </a:r>
            <a:r>
              <a:rPr lang="de-DE" sz="1800" dirty="0" err="1">
                <a:latin typeface="Consolas" panose="020B0609020204030204" pitchFamily="49" charset="0"/>
              </a:rPr>
              <a:t>IntMenge</a:t>
            </a:r>
            <a:r>
              <a:rPr lang="de-DE" sz="1800" dirty="0">
                <a:latin typeface="Consolas" panose="020B0609020204030204" pitchFamily="49" charset="0"/>
              </a:rPr>
              <a:t> </a:t>
            </a:r>
            <a:r>
              <a:rPr lang="de-DE" sz="1800" dirty="0" err="1">
                <a:latin typeface="Consolas" panose="020B0609020204030204" pitchFamily="49" charset="0"/>
              </a:rPr>
              <a:t>tmp</a:t>
            </a:r>
            <a:r>
              <a:rPr lang="de-DE" sz="1800" dirty="0">
                <a:latin typeface="Consolas" panose="020B0609020204030204" pitchFamily="49" charset="0"/>
              </a:rPr>
              <a:t> = </a:t>
            </a:r>
            <a:r>
              <a:rPr lang="de-DE" sz="1800" dirty="0" err="1">
                <a:latin typeface="Consolas" panose="020B0609020204030204" pitchFamily="49" charset="0"/>
              </a:rPr>
              <a:t>new</a:t>
            </a:r>
            <a:r>
              <a:rPr lang="de-DE" sz="1800" dirty="0">
                <a:latin typeface="Consolas" panose="020B0609020204030204" pitchFamily="49" charset="0"/>
              </a:rPr>
              <a:t> </a:t>
            </a:r>
            <a:r>
              <a:rPr lang="de-DE" sz="1800" dirty="0" err="1">
                <a:latin typeface="Consolas" panose="020B0609020204030204" pitchFamily="49" charset="0"/>
              </a:rPr>
              <a:t>IntMenge</a:t>
            </a:r>
            <a:r>
              <a:rPr lang="de-DE" sz="1800" dirty="0">
                <a:latin typeface="Consolas" panose="020B0609020204030204" pitchFamily="49" charset="0"/>
              </a:rPr>
              <a:t>();</a:t>
            </a:r>
          </a:p>
          <a:p>
            <a:pPr eaLnBrk="1" hangingPunct="1">
              <a:lnSpc>
                <a:spcPct val="80000"/>
              </a:lnSpc>
              <a:buFontTx/>
              <a:buNone/>
              <a:defRPr/>
            </a:pPr>
            <a:r>
              <a:rPr lang="de-DE" sz="1800" dirty="0">
                <a:latin typeface="Consolas" panose="020B0609020204030204" pitchFamily="49" charset="0"/>
              </a:rPr>
              <a:t>    </a:t>
            </a:r>
            <a:r>
              <a:rPr lang="de-DE" sz="1800" dirty="0" err="1">
                <a:latin typeface="Consolas" panose="020B0609020204030204" pitchFamily="49" charset="0"/>
              </a:rPr>
              <a:t>tmp</a:t>
            </a:r>
            <a:r>
              <a:rPr lang="de-DE" sz="1800" dirty="0">
                <a:latin typeface="Consolas" panose="020B0609020204030204" pitchFamily="49" charset="0"/>
              </a:rPr>
              <a:t> = </a:t>
            </a:r>
            <a:r>
              <a:rPr lang="de-DE" sz="1800" dirty="0" err="1">
                <a:latin typeface="Consolas" panose="020B0609020204030204" pitchFamily="49" charset="0"/>
              </a:rPr>
              <a:t>tmp.hinzu</a:t>
            </a:r>
            <a:r>
              <a:rPr lang="de-DE" sz="1800" dirty="0">
                <a:latin typeface="Consolas" panose="020B0609020204030204" pitchFamily="49" charset="0"/>
              </a:rPr>
              <a:t>(</a:t>
            </a:r>
            <a:r>
              <a:rPr lang="de-DE" sz="1800" dirty="0" err="1">
                <a:latin typeface="Consolas" panose="020B0609020204030204" pitchFamily="49" charset="0"/>
              </a:rPr>
              <a:t>new</a:t>
            </a:r>
            <a:r>
              <a:rPr lang="de-DE" sz="1800" dirty="0">
                <a:latin typeface="Consolas" panose="020B0609020204030204" pitchFamily="49" charset="0"/>
              </a:rPr>
              <a:t> </a:t>
            </a:r>
            <a:r>
              <a:rPr lang="de-DE" sz="1800" dirty="0" err="1">
                <a:latin typeface="Consolas" panose="020B0609020204030204" pitchFamily="49" charset="0"/>
              </a:rPr>
              <a:t>int</a:t>
            </a:r>
            <a:r>
              <a:rPr lang="de-DE" sz="1800" dirty="0">
                <a:latin typeface="Consolas" panose="020B0609020204030204" pitchFamily="49" charset="0"/>
              </a:rPr>
              <a:t>[]{1,21,11,41,31,1})</a:t>
            </a:r>
          </a:p>
          <a:p>
            <a:pPr eaLnBrk="1" hangingPunct="1">
              <a:lnSpc>
                <a:spcPct val="80000"/>
              </a:lnSpc>
              <a:buFontTx/>
              <a:buNone/>
              <a:defRPr/>
            </a:pPr>
            <a:r>
              <a:rPr lang="de-DE" sz="1800" dirty="0">
                <a:latin typeface="Consolas" panose="020B0609020204030204" pitchFamily="49" charset="0"/>
              </a:rPr>
              <a:t>             .</a:t>
            </a:r>
            <a:r>
              <a:rPr lang="de-DE" sz="1800" dirty="0" err="1">
                <a:latin typeface="Consolas" panose="020B0609020204030204" pitchFamily="49" charset="0"/>
              </a:rPr>
              <a:t>kleinerAls</a:t>
            </a:r>
            <a:r>
              <a:rPr lang="de-DE" sz="1800" dirty="0">
                <a:latin typeface="Consolas" panose="020B0609020204030204" pitchFamily="49" charset="0"/>
              </a:rPr>
              <a:t>(41).</a:t>
            </a:r>
            <a:r>
              <a:rPr lang="de-DE" sz="1800" dirty="0" err="1">
                <a:latin typeface="Consolas" panose="020B0609020204030204" pitchFamily="49" charset="0"/>
              </a:rPr>
              <a:t>groesserAls</a:t>
            </a:r>
            <a:r>
              <a:rPr lang="de-DE" sz="1800" dirty="0">
                <a:latin typeface="Consolas" panose="020B0609020204030204" pitchFamily="49" charset="0"/>
              </a:rPr>
              <a:t>(11);</a:t>
            </a:r>
          </a:p>
          <a:p>
            <a:pPr eaLnBrk="1" hangingPunct="1">
              <a:lnSpc>
                <a:spcPct val="80000"/>
              </a:lnSpc>
              <a:buFontTx/>
              <a:buNone/>
              <a:defRPr/>
            </a:pPr>
            <a:r>
              <a:rPr lang="de-DE" sz="1800" dirty="0">
                <a:latin typeface="Consolas" panose="020B0609020204030204" pitchFamily="49" charset="0"/>
              </a:rPr>
              <a:t>    </a:t>
            </a:r>
            <a:r>
              <a:rPr lang="de-DE" sz="1800" dirty="0" err="1">
                <a:latin typeface="Consolas" panose="020B0609020204030204" pitchFamily="49" charset="0"/>
              </a:rPr>
              <a:t>System.out.println</a:t>
            </a:r>
            <a:r>
              <a:rPr lang="de-DE" sz="1800" dirty="0">
                <a:latin typeface="Consolas" panose="020B0609020204030204" pitchFamily="49" charset="0"/>
              </a:rPr>
              <a:t>(</a:t>
            </a:r>
            <a:r>
              <a:rPr lang="de-DE" sz="1800" dirty="0" err="1">
                <a:latin typeface="Consolas" panose="020B0609020204030204" pitchFamily="49" charset="0"/>
              </a:rPr>
              <a:t>tmp</a:t>
            </a:r>
            <a:r>
              <a:rPr lang="de-DE" sz="1800" dirty="0">
                <a:latin typeface="Consolas" panose="020B0609020204030204" pitchFamily="49" charset="0"/>
              </a:rPr>
              <a:t>);</a:t>
            </a:r>
          </a:p>
          <a:p>
            <a:pPr eaLnBrk="1" hangingPunct="1">
              <a:lnSpc>
                <a:spcPct val="80000"/>
              </a:lnSpc>
              <a:buFontTx/>
              <a:buNone/>
              <a:defRPr/>
            </a:pPr>
            <a:r>
              <a:rPr lang="de-DE" sz="1800" dirty="0">
                <a:latin typeface="Consolas" panose="020B0609020204030204" pitchFamily="49" charset="0"/>
              </a:rPr>
              <a:t>  }</a:t>
            </a:r>
          </a:p>
          <a:p>
            <a:pPr eaLnBrk="1" hangingPunct="1">
              <a:lnSpc>
                <a:spcPct val="80000"/>
              </a:lnSpc>
              <a:buFontTx/>
              <a:buNone/>
              <a:defRPr/>
            </a:pPr>
            <a:r>
              <a:rPr lang="de-DE" sz="1800" dirty="0">
                <a:latin typeface="Consolas" panose="020B0609020204030204" pitchFamily="49" charset="0"/>
              </a:rPr>
              <a:t>}</a:t>
            </a:r>
          </a:p>
        </p:txBody>
      </p:sp>
      <p:sp>
        <p:nvSpPr>
          <p:cNvPr id="25805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Dr. Stephan Kleuker</a:t>
            </a:r>
          </a:p>
        </p:txBody>
      </p:sp>
      <p:sp>
        <p:nvSpPr>
          <p:cNvPr id="258053" name="Rechteck 4"/>
          <p:cNvSpPr>
            <a:spLocks noChangeArrowheads="1"/>
          </p:cNvSpPr>
          <p:nvPr/>
        </p:nvSpPr>
        <p:spPr bwMode="auto">
          <a:xfrm>
            <a:off x="6732588" y="5445125"/>
            <a:ext cx="1197764" cy="31790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pPr>
            <a:r>
              <a:rPr lang="de-DE" altLang="de-DE" b="1" dirty="0">
                <a:latin typeface="Consolas" panose="020B0609020204030204" pitchFamily="49" charset="0"/>
              </a:rPr>
              <a:t>[21, 31]</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itel 1"/>
          <p:cNvSpPr>
            <a:spLocks noGrp="1"/>
          </p:cNvSpPr>
          <p:nvPr>
            <p:ph type="title"/>
          </p:nvPr>
        </p:nvSpPr>
        <p:spPr/>
        <p:txBody>
          <a:bodyPr/>
          <a:lstStyle/>
          <a:p>
            <a:pPr eaLnBrk="1" hangingPunct="1"/>
            <a:r>
              <a:rPr lang="de-DE" altLang="de-DE"/>
              <a:t>Method Chaining (2/3)</a:t>
            </a:r>
          </a:p>
        </p:txBody>
      </p:sp>
      <p:sp>
        <p:nvSpPr>
          <p:cNvPr id="3" name="Inhaltsplatzhalter 2"/>
          <p:cNvSpPr>
            <a:spLocks noGrp="1"/>
          </p:cNvSpPr>
          <p:nvPr>
            <p:ph idx="1"/>
          </p:nvPr>
        </p:nvSpPr>
        <p:spPr>
          <a:xfrm>
            <a:off x="457200" y="1052513"/>
            <a:ext cx="8229600" cy="5256212"/>
          </a:xfrm>
        </p:spPr>
        <p:txBody>
          <a:bodyPr/>
          <a:lstStyle/>
          <a:p>
            <a:pPr eaLnBrk="1" hangingPunct="1">
              <a:lnSpc>
                <a:spcPct val="80000"/>
              </a:lnSpc>
              <a:buFontTx/>
              <a:buChar char=" "/>
              <a:defRPr/>
            </a:pPr>
            <a:r>
              <a:rPr lang="de-DE" sz="1800" kern="1200" dirty="0" err="1">
                <a:latin typeface="Consolas" panose="020B0609020204030204" pitchFamily="49" charset="0"/>
              </a:rPr>
              <a:t>public</a:t>
            </a:r>
            <a:r>
              <a:rPr lang="de-DE" sz="1800" kern="1200" dirty="0">
                <a:latin typeface="Consolas" panose="020B0609020204030204" pitchFamily="49" charset="0"/>
              </a:rPr>
              <a:t> </a:t>
            </a:r>
            <a:r>
              <a:rPr lang="de-DE" sz="1800" kern="1200" dirty="0" err="1">
                <a:latin typeface="Consolas" panose="020B0609020204030204" pitchFamily="49" charset="0"/>
              </a:rPr>
              <a:t>class</a:t>
            </a:r>
            <a:r>
              <a:rPr lang="de-DE" sz="1800" kern="1200" dirty="0">
                <a:latin typeface="Consolas" panose="020B0609020204030204" pitchFamily="49" charset="0"/>
              </a:rPr>
              <a:t> </a:t>
            </a:r>
            <a:r>
              <a:rPr lang="de-DE" sz="1800" kern="1200" dirty="0" err="1">
                <a:latin typeface="Consolas" panose="020B0609020204030204" pitchFamily="49" charset="0"/>
              </a:rPr>
              <a:t>IntMenge</a:t>
            </a:r>
            <a:r>
              <a:rPr lang="de-DE" sz="1800" kern="1200" dirty="0">
                <a:latin typeface="Consolas" panose="020B0609020204030204" pitchFamily="49" charset="0"/>
              </a:rPr>
              <a:t> {</a:t>
            </a:r>
          </a:p>
          <a:p>
            <a:pPr eaLnBrk="1" hangingPunct="1">
              <a:lnSpc>
                <a:spcPct val="80000"/>
              </a:lnSpc>
              <a:buFontTx/>
              <a:buChar char=" "/>
              <a:defRPr/>
            </a:pPr>
            <a:r>
              <a:rPr lang="de-DE" sz="1800" kern="1200" dirty="0">
                <a:latin typeface="Consolas" panose="020B0609020204030204" pitchFamily="49" charset="0"/>
              </a:rPr>
              <a:t>	private Set&lt;Integer&gt; menge = </a:t>
            </a:r>
            <a:r>
              <a:rPr lang="de-DE" sz="1800" kern="1200" dirty="0" err="1">
                <a:latin typeface="Consolas" panose="020B0609020204030204" pitchFamily="49" charset="0"/>
              </a:rPr>
              <a:t>new</a:t>
            </a:r>
            <a:r>
              <a:rPr lang="de-DE" sz="1800" kern="1200" dirty="0">
                <a:latin typeface="Consolas" panose="020B0609020204030204" pitchFamily="49" charset="0"/>
              </a:rPr>
              <a:t> </a:t>
            </a:r>
            <a:r>
              <a:rPr lang="de-DE" sz="1800" kern="1200" dirty="0" err="1">
                <a:latin typeface="Consolas" panose="020B0609020204030204" pitchFamily="49" charset="0"/>
              </a:rPr>
              <a:t>HashSet</a:t>
            </a:r>
            <a:r>
              <a:rPr lang="de-DE" sz="1800" kern="1200" dirty="0">
                <a:latin typeface="Consolas" panose="020B0609020204030204" pitchFamily="49" charset="0"/>
              </a:rPr>
              <a:t>&lt;&gt;();</a:t>
            </a:r>
          </a:p>
          <a:p>
            <a:pPr eaLnBrk="1" hangingPunct="1">
              <a:lnSpc>
                <a:spcPct val="80000"/>
              </a:lnSpc>
              <a:buFontTx/>
              <a:buChar char=" "/>
              <a:defRPr/>
            </a:pPr>
            <a:endParaRPr lang="de-DE" sz="800" kern="1200" dirty="0">
              <a:latin typeface="Consolas" panose="020B0609020204030204" pitchFamily="49" charset="0"/>
            </a:endParaRPr>
          </a:p>
          <a:p>
            <a:pPr eaLnBrk="1" hangingPunct="1">
              <a:lnSpc>
                <a:spcPct val="80000"/>
              </a:lnSpc>
              <a:buFontTx/>
              <a:buChar char=" "/>
              <a:defRPr/>
            </a:pPr>
            <a:r>
              <a:rPr lang="de-DE" sz="1800" kern="1200" dirty="0">
                <a:latin typeface="Consolas" panose="020B0609020204030204" pitchFamily="49" charset="0"/>
              </a:rPr>
              <a:t>	</a:t>
            </a:r>
            <a:r>
              <a:rPr lang="de-DE" sz="1800" kern="1200" dirty="0" err="1">
                <a:latin typeface="Consolas" panose="020B0609020204030204" pitchFamily="49" charset="0"/>
              </a:rPr>
              <a:t>public</a:t>
            </a:r>
            <a:r>
              <a:rPr lang="de-DE" sz="1800" kern="1200" dirty="0">
                <a:latin typeface="Consolas" panose="020B0609020204030204" pitchFamily="49" charset="0"/>
              </a:rPr>
              <a:t> </a:t>
            </a:r>
            <a:r>
              <a:rPr lang="de-DE" sz="1800" kern="1200" dirty="0" err="1">
                <a:latin typeface="Consolas" panose="020B0609020204030204" pitchFamily="49" charset="0"/>
              </a:rPr>
              <a:t>IntMenge</a:t>
            </a:r>
            <a:r>
              <a:rPr lang="de-DE" sz="1800" kern="1200" dirty="0">
                <a:latin typeface="Consolas" panose="020B0609020204030204" pitchFamily="49" charset="0"/>
              </a:rPr>
              <a:t>(){ }</a:t>
            </a:r>
          </a:p>
          <a:p>
            <a:pPr eaLnBrk="1" hangingPunct="1">
              <a:lnSpc>
                <a:spcPct val="80000"/>
              </a:lnSpc>
              <a:buFontTx/>
              <a:buChar char=" "/>
              <a:defRPr/>
            </a:pPr>
            <a:r>
              <a:rPr lang="de-DE" sz="800" kern="1200" dirty="0">
                <a:latin typeface="Consolas" panose="020B0609020204030204" pitchFamily="49" charset="0"/>
              </a:rPr>
              <a:t>	</a:t>
            </a:r>
          </a:p>
          <a:p>
            <a:pPr eaLnBrk="1" hangingPunct="1">
              <a:lnSpc>
                <a:spcPct val="80000"/>
              </a:lnSpc>
              <a:buFontTx/>
              <a:buChar char=" "/>
              <a:defRPr/>
            </a:pPr>
            <a:r>
              <a:rPr lang="de-DE" sz="1800" kern="1200" dirty="0">
                <a:latin typeface="Consolas" panose="020B0609020204030204" pitchFamily="49" charset="0"/>
              </a:rPr>
              <a:t>	</a:t>
            </a:r>
            <a:r>
              <a:rPr lang="de-DE" sz="1800" kern="1200" dirty="0" err="1">
                <a:latin typeface="Consolas" panose="020B0609020204030204" pitchFamily="49" charset="0"/>
              </a:rPr>
              <a:t>public</a:t>
            </a:r>
            <a:r>
              <a:rPr lang="de-DE" sz="1800" kern="1200" dirty="0">
                <a:latin typeface="Consolas" panose="020B0609020204030204" pitchFamily="49" charset="0"/>
              </a:rPr>
              <a:t> </a:t>
            </a:r>
            <a:r>
              <a:rPr lang="de-DE" sz="1800" kern="1200" dirty="0" err="1">
                <a:latin typeface="Consolas" panose="020B0609020204030204" pitchFamily="49" charset="0"/>
              </a:rPr>
              <a:t>IntMenge</a:t>
            </a:r>
            <a:r>
              <a:rPr lang="de-DE" sz="1800" kern="1200" dirty="0">
                <a:latin typeface="Consolas" panose="020B0609020204030204" pitchFamily="49" charset="0"/>
              </a:rPr>
              <a:t> hinzu(int... wert){</a:t>
            </a:r>
          </a:p>
          <a:p>
            <a:pPr eaLnBrk="1" hangingPunct="1">
              <a:lnSpc>
                <a:spcPct val="80000"/>
              </a:lnSpc>
              <a:buFontTx/>
              <a:buChar char=" "/>
              <a:defRPr/>
            </a:pPr>
            <a:r>
              <a:rPr lang="de-DE" sz="1800" kern="1200" dirty="0">
                <a:latin typeface="Consolas" panose="020B0609020204030204" pitchFamily="49" charset="0"/>
              </a:rPr>
              <a:t>		</a:t>
            </a:r>
            <a:r>
              <a:rPr lang="de-DE" sz="1800" kern="1200" dirty="0" err="1">
                <a:latin typeface="Consolas" panose="020B0609020204030204" pitchFamily="49" charset="0"/>
              </a:rPr>
              <a:t>for</a:t>
            </a:r>
            <a:r>
              <a:rPr lang="de-DE" sz="1800" kern="1200" dirty="0">
                <a:latin typeface="Consolas" panose="020B0609020204030204" pitchFamily="49" charset="0"/>
              </a:rPr>
              <a:t>(</a:t>
            </a:r>
            <a:r>
              <a:rPr lang="de-DE" sz="1800" kern="1200" dirty="0" err="1">
                <a:latin typeface="Consolas" panose="020B0609020204030204" pitchFamily="49" charset="0"/>
              </a:rPr>
              <a:t>int</a:t>
            </a:r>
            <a:r>
              <a:rPr lang="de-DE" sz="1800" kern="1200" dirty="0">
                <a:latin typeface="Consolas" panose="020B0609020204030204" pitchFamily="49" charset="0"/>
              </a:rPr>
              <a:t> w:wert){</a:t>
            </a:r>
          </a:p>
          <a:p>
            <a:pPr eaLnBrk="1" hangingPunct="1">
              <a:lnSpc>
                <a:spcPct val="80000"/>
              </a:lnSpc>
              <a:buFontTx/>
              <a:buChar char=" "/>
              <a:defRPr/>
            </a:pPr>
            <a:r>
              <a:rPr lang="de-DE" sz="1800" kern="1200" dirty="0">
                <a:latin typeface="Consolas" panose="020B0609020204030204" pitchFamily="49" charset="0"/>
              </a:rPr>
              <a:t>			</a:t>
            </a:r>
            <a:r>
              <a:rPr lang="de-DE" sz="1800" kern="1200" dirty="0" err="1">
                <a:latin typeface="Consolas" panose="020B0609020204030204" pitchFamily="49" charset="0"/>
              </a:rPr>
              <a:t>this.menge.add</a:t>
            </a:r>
            <a:r>
              <a:rPr lang="de-DE" sz="1800" kern="1200" dirty="0">
                <a:latin typeface="Consolas" panose="020B0609020204030204" pitchFamily="49" charset="0"/>
              </a:rPr>
              <a:t>(w);</a:t>
            </a:r>
          </a:p>
          <a:p>
            <a:pPr eaLnBrk="1" hangingPunct="1">
              <a:lnSpc>
                <a:spcPct val="80000"/>
              </a:lnSpc>
              <a:buFontTx/>
              <a:buChar char=" "/>
              <a:defRPr/>
            </a:pPr>
            <a:r>
              <a:rPr lang="de-DE" sz="1800" kern="1200" dirty="0">
                <a:latin typeface="Consolas" panose="020B0609020204030204" pitchFamily="49" charset="0"/>
              </a:rPr>
              <a:t>		}</a:t>
            </a:r>
          </a:p>
          <a:p>
            <a:pPr eaLnBrk="1" hangingPunct="1">
              <a:lnSpc>
                <a:spcPct val="80000"/>
              </a:lnSpc>
              <a:buFontTx/>
              <a:buChar char=" "/>
              <a:defRPr/>
            </a:pPr>
            <a:r>
              <a:rPr lang="de-DE" sz="1800" kern="1200" dirty="0">
                <a:latin typeface="Consolas" panose="020B0609020204030204" pitchFamily="49" charset="0"/>
              </a:rPr>
              <a:t>		</a:t>
            </a:r>
            <a:r>
              <a:rPr lang="de-DE" sz="1800" kern="1200" dirty="0" err="1">
                <a:latin typeface="Consolas" panose="020B0609020204030204" pitchFamily="49" charset="0"/>
              </a:rPr>
              <a:t>return</a:t>
            </a:r>
            <a:r>
              <a:rPr lang="de-DE" sz="1800" kern="1200" dirty="0">
                <a:latin typeface="Consolas" panose="020B0609020204030204" pitchFamily="49" charset="0"/>
              </a:rPr>
              <a:t> </a:t>
            </a:r>
            <a:r>
              <a:rPr lang="de-DE" sz="1800" kern="1200" dirty="0" err="1">
                <a:latin typeface="Consolas" panose="020B0609020204030204" pitchFamily="49" charset="0"/>
              </a:rPr>
              <a:t>this</a:t>
            </a:r>
            <a:r>
              <a:rPr lang="de-DE" sz="1800" kern="1200" dirty="0">
                <a:latin typeface="Consolas" panose="020B0609020204030204" pitchFamily="49" charset="0"/>
              </a:rPr>
              <a:t>; // hier sieht man </a:t>
            </a:r>
            <a:r>
              <a:rPr lang="de-DE" sz="1800" kern="1200" dirty="0" err="1">
                <a:latin typeface="Consolas" panose="020B0609020204030204" pitchFamily="49" charset="0"/>
              </a:rPr>
              <a:t>Chaining</a:t>
            </a:r>
            <a:endParaRPr lang="de-DE" sz="1800" kern="1200" dirty="0">
              <a:latin typeface="Consolas" panose="020B0609020204030204" pitchFamily="49" charset="0"/>
            </a:endParaRPr>
          </a:p>
          <a:p>
            <a:pPr eaLnBrk="1" hangingPunct="1">
              <a:lnSpc>
                <a:spcPct val="80000"/>
              </a:lnSpc>
              <a:buFontTx/>
              <a:buChar char=" "/>
              <a:defRPr/>
            </a:pPr>
            <a:r>
              <a:rPr lang="de-DE" sz="1800" kern="1200" dirty="0">
                <a:latin typeface="Consolas" panose="020B0609020204030204" pitchFamily="49" charset="0"/>
              </a:rPr>
              <a:t>	}</a:t>
            </a:r>
          </a:p>
          <a:p>
            <a:pPr eaLnBrk="1" hangingPunct="1">
              <a:lnSpc>
                <a:spcPct val="80000"/>
              </a:lnSpc>
              <a:buFontTx/>
              <a:buChar char=" "/>
              <a:defRPr/>
            </a:pPr>
            <a:r>
              <a:rPr lang="de-DE" sz="800" kern="1200" dirty="0">
                <a:latin typeface="Consolas" panose="020B0609020204030204" pitchFamily="49" charset="0"/>
              </a:rPr>
              <a:t>	</a:t>
            </a:r>
          </a:p>
          <a:p>
            <a:pPr eaLnBrk="1" hangingPunct="1">
              <a:lnSpc>
                <a:spcPct val="80000"/>
              </a:lnSpc>
              <a:buFontTx/>
              <a:buChar char=" "/>
              <a:defRPr/>
            </a:pPr>
            <a:r>
              <a:rPr lang="de-DE" sz="1800" kern="1200" dirty="0">
                <a:latin typeface="Consolas" panose="020B0609020204030204" pitchFamily="49" charset="0"/>
              </a:rPr>
              <a:t>	</a:t>
            </a:r>
            <a:r>
              <a:rPr lang="de-DE" sz="1800" kern="1200" dirty="0" err="1">
                <a:latin typeface="Consolas" panose="020B0609020204030204" pitchFamily="49" charset="0"/>
              </a:rPr>
              <a:t>public</a:t>
            </a:r>
            <a:r>
              <a:rPr lang="de-DE" sz="1800" kern="1200" dirty="0">
                <a:latin typeface="Consolas" panose="020B0609020204030204" pitchFamily="49" charset="0"/>
              </a:rPr>
              <a:t> </a:t>
            </a:r>
            <a:r>
              <a:rPr lang="de-DE" sz="1800" kern="1200" dirty="0" err="1">
                <a:latin typeface="Consolas" panose="020B0609020204030204" pitchFamily="49" charset="0"/>
              </a:rPr>
              <a:t>IntMenge</a:t>
            </a:r>
            <a:r>
              <a:rPr lang="de-DE" sz="1800" kern="1200" dirty="0">
                <a:latin typeface="Consolas" panose="020B0609020204030204" pitchFamily="49" charset="0"/>
              </a:rPr>
              <a:t> </a:t>
            </a:r>
            <a:r>
              <a:rPr lang="de-DE" sz="1800" kern="1200" dirty="0" err="1">
                <a:latin typeface="Consolas" panose="020B0609020204030204" pitchFamily="49" charset="0"/>
              </a:rPr>
              <a:t>kleinerAls</a:t>
            </a:r>
            <a:r>
              <a:rPr lang="de-DE" sz="1800" kern="1200" dirty="0">
                <a:latin typeface="Consolas" panose="020B0609020204030204" pitchFamily="49" charset="0"/>
              </a:rPr>
              <a:t>(</a:t>
            </a:r>
            <a:r>
              <a:rPr lang="de-DE" sz="1800" kern="1200" dirty="0" err="1">
                <a:latin typeface="Consolas" panose="020B0609020204030204" pitchFamily="49" charset="0"/>
              </a:rPr>
              <a:t>int</a:t>
            </a:r>
            <a:r>
              <a:rPr lang="de-DE" sz="1800" kern="1200" dirty="0">
                <a:latin typeface="Consolas" panose="020B0609020204030204" pitchFamily="49" charset="0"/>
              </a:rPr>
              <a:t> grenze){</a:t>
            </a:r>
          </a:p>
          <a:p>
            <a:pPr eaLnBrk="1" hangingPunct="1">
              <a:lnSpc>
                <a:spcPct val="80000"/>
              </a:lnSpc>
              <a:buFontTx/>
              <a:buChar char=" "/>
              <a:defRPr/>
            </a:pPr>
            <a:r>
              <a:rPr lang="de-DE" sz="1800" kern="1200" dirty="0">
                <a:latin typeface="Consolas" panose="020B0609020204030204" pitchFamily="49" charset="0"/>
              </a:rPr>
              <a:t>		</a:t>
            </a:r>
            <a:r>
              <a:rPr lang="de-DE" sz="1800" kern="1200" dirty="0" err="1">
                <a:latin typeface="Consolas" panose="020B0609020204030204" pitchFamily="49" charset="0"/>
              </a:rPr>
              <a:t>IntMenge</a:t>
            </a:r>
            <a:r>
              <a:rPr lang="de-DE" sz="1800" kern="1200" dirty="0">
                <a:latin typeface="Consolas" panose="020B0609020204030204" pitchFamily="49" charset="0"/>
              </a:rPr>
              <a:t> </a:t>
            </a:r>
            <a:r>
              <a:rPr lang="de-DE" sz="1800" kern="1200" dirty="0" err="1">
                <a:latin typeface="Consolas" panose="020B0609020204030204" pitchFamily="49" charset="0"/>
              </a:rPr>
              <a:t>ergebnis</a:t>
            </a:r>
            <a:r>
              <a:rPr lang="de-DE" sz="1800" kern="1200" dirty="0">
                <a:latin typeface="Consolas" panose="020B0609020204030204" pitchFamily="49" charset="0"/>
              </a:rPr>
              <a:t> = </a:t>
            </a:r>
            <a:r>
              <a:rPr lang="de-DE" sz="1800" kern="1200" dirty="0" err="1">
                <a:latin typeface="Consolas" panose="020B0609020204030204" pitchFamily="49" charset="0"/>
              </a:rPr>
              <a:t>new</a:t>
            </a:r>
            <a:r>
              <a:rPr lang="de-DE" sz="1800" kern="1200" dirty="0">
                <a:latin typeface="Consolas" panose="020B0609020204030204" pitchFamily="49" charset="0"/>
              </a:rPr>
              <a:t> </a:t>
            </a:r>
            <a:r>
              <a:rPr lang="de-DE" sz="1800" kern="1200" dirty="0" err="1">
                <a:latin typeface="Consolas" panose="020B0609020204030204" pitchFamily="49" charset="0"/>
              </a:rPr>
              <a:t>IntMenge</a:t>
            </a:r>
            <a:r>
              <a:rPr lang="de-DE" sz="1800" kern="1200" dirty="0">
                <a:latin typeface="Consolas" panose="020B0609020204030204" pitchFamily="49" charset="0"/>
              </a:rPr>
              <a:t>();</a:t>
            </a:r>
          </a:p>
          <a:p>
            <a:pPr eaLnBrk="1" hangingPunct="1">
              <a:lnSpc>
                <a:spcPct val="80000"/>
              </a:lnSpc>
              <a:buFontTx/>
              <a:buChar char=" "/>
              <a:defRPr/>
            </a:pPr>
            <a:r>
              <a:rPr lang="de-DE" sz="1800" kern="1200" dirty="0">
                <a:latin typeface="Consolas" panose="020B0609020204030204" pitchFamily="49" charset="0"/>
              </a:rPr>
              <a:t>		</a:t>
            </a:r>
            <a:r>
              <a:rPr lang="de-DE" sz="1800" kern="1200" dirty="0" err="1">
                <a:latin typeface="Consolas" panose="020B0609020204030204" pitchFamily="49" charset="0"/>
              </a:rPr>
              <a:t>for</a:t>
            </a:r>
            <a:r>
              <a:rPr lang="de-DE" sz="1800" kern="1200" dirty="0">
                <a:latin typeface="Consolas" panose="020B0609020204030204" pitchFamily="49" charset="0"/>
              </a:rPr>
              <a:t>(</a:t>
            </a:r>
            <a:r>
              <a:rPr lang="de-DE" sz="1800" kern="1200" dirty="0" err="1">
                <a:latin typeface="Consolas" panose="020B0609020204030204" pitchFamily="49" charset="0"/>
              </a:rPr>
              <a:t>int</a:t>
            </a:r>
            <a:r>
              <a:rPr lang="de-DE" sz="1800" kern="1200" dirty="0">
                <a:latin typeface="Consolas" panose="020B0609020204030204" pitchFamily="49" charset="0"/>
              </a:rPr>
              <a:t> w:this.menge){</a:t>
            </a:r>
          </a:p>
          <a:p>
            <a:pPr eaLnBrk="1" hangingPunct="1">
              <a:lnSpc>
                <a:spcPct val="80000"/>
              </a:lnSpc>
              <a:buFontTx/>
              <a:buChar char=" "/>
              <a:defRPr/>
            </a:pPr>
            <a:r>
              <a:rPr lang="de-DE" sz="1800" kern="1200" dirty="0">
                <a:latin typeface="Consolas" panose="020B0609020204030204" pitchFamily="49" charset="0"/>
              </a:rPr>
              <a:t>			</a:t>
            </a:r>
            <a:r>
              <a:rPr lang="de-DE" sz="1800" kern="1200" dirty="0" err="1">
                <a:latin typeface="Consolas" panose="020B0609020204030204" pitchFamily="49" charset="0"/>
              </a:rPr>
              <a:t>if</a:t>
            </a:r>
            <a:r>
              <a:rPr lang="de-DE" sz="1800" kern="1200" dirty="0">
                <a:latin typeface="Consolas" panose="020B0609020204030204" pitchFamily="49" charset="0"/>
              </a:rPr>
              <a:t>(w &lt; grenze){</a:t>
            </a:r>
          </a:p>
          <a:p>
            <a:pPr eaLnBrk="1" hangingPunct="1">
              <a:lnSpc>
                <a:spcPct val="80000"/>
              </a:lnSpc>
              <a:buFontTx/>
              <a:buChar char=" "/>
              <a:defRPr/>
            </a:pPr>
            <a:r>
              <a:rPr lang="de-DE" sz="1800" kern="1200" dirty="0">
                <a:latin typeface="Consolas" panose="020B0609020204030204" pitchFamily="49" charset="0"/>
              </a:rPr>
              <a:t>				</a:t>
            </a:r>
            <a:r>
              <a:rPr lang="de-DE" sz="1800" kern="1200" dirty="0" err="1">
                <a:latin typeface="Consolas" panose="020B0609020204030204" pitchFamily="49" charset="0"/>
              </a:rPr>
              <a:t>ergebnis.hinzu</a:t>
            </a:r>
            <a:r>
              <a:rPr lang="de-DE" sz="1800" kern="1200" dirty="0">
                <a:latin typeface="Consolas" panose="020B0609020204030204" pitchFamily="49" charset="0"/>
              </a:rPr>
              <a:t>(w);</a:t>
            </a:r>
          </a:p>
          <a:p>
            <a:pPr eaLnBrk="1" hangingPunct="1">
              <a:lnSpc>
                <a:spcPct val="80000"/>
              </a:lnSpc>
              <a:buFontTx/>
              <a:buChar char=" "/>
              <a:defRPr/>
            </a:pPr>
            <a:r>
              <a:rPr lang="de-DE" sz="1800" kern="1200" dirty="0">
                <a:latin typeface="Consolas" panose="020B0609020204030204" pitchFamily="49" charset="0"/>
              </a:rPr>
              <a:t>			}</a:t>
            </a:r>
          </a:p>
          <a:p>
            <a:pPr eaLnBrk="1" hangingPunct="1">
              <a:lnSpc>
                <a:spcPct val="80000"/>
              </a:lnSpc>
              <a:buFontTx/>
              <a:buChar char=" "/>
              <a:defRPr/>
            </a:pPr>
            <a:r>
              <a:rPr lang="de-DE" sz="1800" kern="1200" dirty="0">
                <a:latin typeface="Consolas" panose="020B0609020204030204" pitchFamily="49" charset="0"/>
              </a:rPr>
              <a:t>		}</a:t>
            </a:r>
          </a:p>
          <a:p>
            <a:pPr eaLnBrk="1" hangingPunct="1">
              <a:lnSpc>
                <a:spcPct val="80000"/>
              </a:lnSpc>
              <a:buFontTx/>
              <a:buChar char=" "/>
              <a:defRPr/>
            </a:pPr>
            <a:r>
              <a:rPr lang="de-DE" sz="1800" kern="1200" dirty="0">
                <a:latin typeface="Consolas" panose="020B0609020204030204" pitchFamily="49" charset="0"/>
              </a:rPr>
              <a:t>		</a:t>
            </a:r>
            <a:r>
              <a:rPr lang="de-DE" sz="1800" kern="1200" dirty="0" err="1">
                <a:latin typeface="Consolas" panose="020B0609020204030204" pitchFamily="49" charset="0"/>
              </a:rPr>
              <a:t>return</a:t>
            </a:r>
            <a:r>
              <a:rPr lang="de-DE" sz="1800" kern="1200" dirty="0">
                <a:latin typeface="Consolas" panose="020B0609020204030204" pitchFamily="49" charset="0"/>
              </a:rPr>
              <a:t> </a:t>
            </a:r>
            <a:r>
              <a:rPr lang="de-DE" sz="1800" kern="1200" dirty="0" err="1">
                <a:latin typeface="Consolas" panose="020B0609020204030204" pitchFamily="49" charset="0"/>
              </a:rPr>
              <a:t>ergebnis</a:t>
            </a:r>
            <a:r>
              <a:rPr lang="de-DE" sz="1800" kern="1200" dirty="0">
                <a:latin typeface="Consolas" panose="020B0609020204030204" pitchFamily="49" charset="0"/>
              </a:rPr>
              <a:t>;</a:t>
            </a:r>
          </a:p>
          <a:p>
            <a:pPr eaLnBrk="1" hangingPunct="1">
              <a:lnSpc>
                <a:spcPct val="80000"/>
              </a:lnSpc>
              <a:buFontTx/>
              <a:buChar char=" "/>
              <a:defRPr/>
            </a:pPr>
            <a:r>
              <a:rPr lang="de-DE" sz="1800" kern="1200" dirty="0">
                <a:latin typeface="Consolas" panose="020B0609020204030204" pitchFamily="49" charset="0"/>
              </a:rPr>
              <a:t>	}</a:t>
            </a:r>
          </a:p>
        </p:txBody>
      </p:sp>
      <p:sp>
        <p:nvSpPr>
          <p:cNvPr id="25907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Dr. Stephan Kleuker</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itel 1"/>
          <p:cNvSpPr>
            <a:spLocks noGrp="1"/>
          </p:cNvSpPr>
          <p:nvPr>
            <p:ph type="title"/>
          </p:nvPr>
        </p:nvSpPr>
        <p:spPr/>
        <p:txBody>
          <a:bodyPr/>
          <a:lstStyle/>
          <a:p>
            <a:pPr eaLnBrk="1" hangingPunct="1"/>
            <a:r>
              <a:rPr lang="de-DE" altLang="de-DE"/>
              <a:t>Method Chaining (3/3)</a:t>
            </a:r>
          </a:p>
        </p:txBody>
      </p:sp>
      <p:sp>
        <p:nvSpPr>
          <p:cNvPr id="260099" name="Inhaltsplatzhalter 2"/>
          <p:cNvSpPr>
            <a:spLocks noGrp="1"/>
          </p:cNvSpPr>
          <p:nvPr>
            <p:ph idx="1"/>
          </p:nvPr>
        </p:nvSpPr>
        <p:spPr>
          <a:xfrm>
            <a:off x="1042988" y="1125538"/>
            <a:ext cx="7058025" cy="5256212"/>
          </a:xfrm>
        </p:spPr>
        <p:txBody>
          <a:bodyPr/>
          <a:lstStyle/>
          <a:p>
            <a:pPr eaLnBrk="1" hangingPunct="1">
              <a:lnSpc>
                <a:spcPct val="80000"/>
              </a:lnSpc>
              <a:buFontTx/>
              <a:buNone/>
            </a:pPr>
            <a:r>
              <a:rPr lang="de-DE" altLang="de-DE" sz="1800" dirty="0">
                <a:latin typeface="Consolas" panose="020B0609020204030204" pitchFamily="49" charset="0"/>
              </a:rPr>
              <a:t>	public </a:t>
            </a:r>
            <a:r>
              <a:rPr lang="de-DE" altLang="de-DE" sz="1800" dirty="0" err="1">
                <a:latin typeface="Consolas" panose="020B0609020204030204" pitchFamily="49" charset="0"/>
              </a:rPr>
              <a:t>IntMenge</a:t>
            </a:r>
            <a:r>
              <a:rPr lang="de-DE" altLang="de-DE" sz="1800" dirty="0">
                <a:latin typeface="Consolas" panose="020B0609020204030204" pitchFamily="49" charset="0"/>
              </a:rPr>
              <a:t> </a:t>
            </a:r>
            <a:r>
              <a:rPr lang="de-DE" altLang="de-DE" sz="1800" dirty="0" err="1">
                <a:latin typeface="Consolas" panose="020B0609020204030204" pitchFamily="49" charset="0"/>
              </a:rPr>
              <a:t>groesserAls</a:t>
            </a:r>
            <a:r>
              <a:rPr lang="de-DE" altLang="de-DE" sz="1800" dirty="0">
                <a:latin typeface="Consolas" panose="020B0609020204030204" pitchFamily="49" charset="0"/>
              </a:rPr>
              <a:t>(int grenze){</a:t>
            </a:r>
          </a:p>
          <a:p>
            <a:pPr eaLnBrk="1" hangingPunct="1">
              <a:lnSpc>
                <a:spcPct val="8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IntMenge</a:t>
            </a:r>
            <a:r>
              <a:rPr lang="de-DE" altLang="de-DE" sz="1800" dirty="0">
                <a:latin typeface="Consolas" panose="020B0609020204030204" pitchFamily="49" charset="0"/>
              </a:rPr>
              <a:t> </a:t>
            </a:r>
            <a:r>
              <a:rPr lang="de-DE" altLang="de-DE" sz="1800" dirty="0" err="1">
                <a:latin typeface="Consolas" panose="020B0609020204030204" pitchFamily="49" charset="0"/>
              </a:rPr>
              <a:t>ergebnis</a:t>
            </a:r>
            <a:r>
              <a:rPr lang="de-DE" altLang="de-DE" sz="1800" dirty="0">
                <a:latin typeface="Consolas" panose="020B0609020204030204" pitchFamily="49" charset="0"/>
              </a:rPr>
              <a:t> = </a:t>
            </a:r>
            <a:r>
              <a:rPr lang="de-DE" altLang="de-DE" sz="1800" dirty="0" err="1">
                <a:latin typeface="Consolas" panose="020B0609020204030204" pitchFamily="49" charset="0"/>
              </a:rPr>
              <a:t>new</a:t>
            </a:r>
            <a:r>
              <a:rPr lang="de-DE" altLang="de-DE" sz="1800" dirty="0">
                <a:latin typeface="Consolas" panose="020B0609020204030204" pitchFamily="49" charset="0"/>
              </a:rPr>
              <a:t> </a:t>
            </a:r>
            <a:r>
              <a:rPr lang="de-DE" altLang="de-DE" sz="1800" dirty="0" err="1">
                <a:latin typeface="Consolas" panose="020B0609020204030204" pitchFamily="49" charset="0"/>
              </a:rPr>
              <a:t>IntMenge</a:t>
            </a:r>
            <a:r>
              <a:rPr lang="de-DE" altLang="de-DE" sz="1800" dirty="0">
                <a:latin typeface="Consolas" panose="020B0609020204030204" pitchFamily="49" charset="0"/>
              </a:rPr>
              <a:t>();</a:t>
            </a:r>
          </a:p>
          <a:p>
            <a:pPr eaLnBrk="1" hangingPunct="1">
              <a:lnSpc>
                <a:spcPct val="80000"/>
              </a:lnSpc>
              <a:buFontTx/>
              <a:buNone/>
            </a:pPr>
            <a:r>
              <a:rPr lang="de-DE" altLang="de-DE" sz="1800" dirty="0">
                <a:latin typeface="Consolas" panose="020B0609020204030204" pitchFamily="49" charset="0"/>
              </a:rPr>
              <a:t>		for(int w:this.menge){</a:t>
            </a:r>
          </a:p>
          <a:p>
            <a:pPr eaLnBrk="1" hangingPunct="1">
              <a:lnSpc>
                <a:spcPct val="80000"/>
              </a:lnSpc>
              <a:buFontTx/>
              <a:buNone/>
            </a:pPr>
            <a:r>
              <a:rPr lang="de-DE" altLang="de-DE" sz="1800" dirty="0">
                <a:latin typeface="Consolas" panose="020B0609020204030204" pitchFamily="49" charset="0"/>
              </a:rPr>
              <a:t>			if(w &gt; grenze){</a:t>
            </a:r>
          </a:p>
          <a:p>
            <a:pPr eaLnBrk="1" hangingPunct="1">
              <a:lnSpc>
                <a:spcPct val="8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ergebnis.hinzu</a:t>
            </a:r>
            <a:r>
              <a:rPr lang="de-DE" altLang="de-DE" sz="1800" dirty="0">
                <a:latin typeface="Consolas" panose="020B0609020204030204" pitchFamily="49" charset="0"/>
              </a:rPr>
              <a:t>(w);</a:t>
            </a:r>
          </a:p>
          <a:p>
            <a:pPr eaLnBrk="1" hangingPunct="1">
              <a:lnSpc>
                <a:spcPct val="80000"/>
              </a:lnSpc>
              <a:buFontTx/>
              <a:buNone/>
            </a:pPr>
            <a:r>
              <a:rPr lang="de-DE" altLang="de-DE" sz="1800" dirty="0">
                <a:latin typeface="Consolas" panose="020B0609020204030204" pitchFamily="49" charset="0"/>
              </a:rPr>
              <a:t>			}</a:t>
            </a:r>
          </a:p>
          <a:p>
            <a:pPr eaLnBrk="1" hangingPunct="1">
              <a:lnSpc>
                <a:spcPct val="80000"/>
              </a:lnSpc>
              <a:buFontTx/>
              <a:buNone/>
            </a:pPr>
            <a:r>
              <a:rPr lang="de-DE" altLang="de-DE" sz="1800" dirty="0">
                <a:latin typeface="Consolas" panose="020B0609020204030204" pitchFamily="49" charset="0"/>
              </a:rPr>
              <a:t>		}</a:t>
            </a:r>
          </a:p>
          <a:p>
            <a:pPr eaLnBrk="1" hangingPunct="1">
              <a:lnSpc>
                <a:spcPct val="8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return</a:t>
            </a:r>
            <a:r>
              <a:rPr lang="de-DE" altLang="de-DE" sz="1800" dirty="0">
                <a:latin typeface="Consolas" panose="020B0609020204030204" pitchFamily="49" charset="0"/>
              </a:rPr>
              <a:t> </a:t>
            </a:r>
            <a:r>
              <a:rPr lang="de-DE" altLang="de-DE" sz="1800" dirty="0" err="1">
                <a:latin typeface="Consolas" panose="020B0609020204030204" pitchFamily="49" charset="0"/>
              </a:rPr>
              <a:t>ergebnis</a:t>
            </a:r>
            <a:r>
              <a:rPr lang="de-DE" altLang="de-DE" sz="1800" dirty="0">
                <a:latin typeface="Consolas" panose="020B0609020204030204" pitchFamily="49" charset="0"/>
              </a:rPr>
              <a:t>;</a:t>
            </a:r>
          </a:p>
          <a:p>
            <a:pPr eaLnBrk="1" hangingPunct="1">
              <a:lnSpc>
                <a:spcPct val="80000"/>
              </a:lnSpc>
              <a:buFontTx/>
              <a:buNone/>
            </a:pPr>
            <a:r>
              <a:rPr lang="de-DE" altLang="de-DE" sz="1800" dirty="0">
                <a:latin typeface="Consolas" panose="020B0609020204030204" pitchFamily="49" charset="0"/>
              </a:rPr>
              <a:t>	}</a:t>
            </a:r>
          </a:p>
          <a:p>
            <a:pPr eaLnBrk="1" hangingPunct="1">
              <a:lnSpc>
                <a:spcPct val="80000"/>
              </a:lnSpc>
              <a:buFontTx/>
              <a:buNone/>
            </a:pPr>
            <a:r>
              <a:rPr lang="de-DE" altLang="de-DE" sz="1800" dirty="0">
                <a:latin typeface="Consolas" panose="020B0609020204030204" pitchFamily="49" charset="0"/>
              </a:rPr>
              <a:t>	</a:t>
            </a:r>
          </a:p>
          <a:p>
            <a:pPr eaLnBrk="1" hangingPunct="1">
              <a:lnSpc>
                <a:spcPct val="80000"/>
              </a:lnSpc>
              <a:buFontTx/>
              <a:buNone/>
            </a:pPr>
            <a:r>
              <a:rPr lang="de-DE" altLang="de-DE" sz="1800" dirty="0">
                <a:latin typeface="Consolas" panose="020B0609020204030204" pitchFamily="49" charset="0"/>
              </a:rPr>
              <a:t>	public </a:t>
            </a:r>
            <a:r>
              <a:rPr lang="de-DE" altLang="de-DE" sz="1800" dirty="0" err="1">
                <a:latin typeface="Consolas" panose="020B0609020204030204" pitchFamily="49" charset="0"/>
              </a:rPr>
              <a:t>boolean</a:t>
            </a:r>
            <a:r>
              <a:rPr lang="de-DE" altLang="de-DE" sz="1800" dirty="0">
                <a:latin typeface="Consolas" panose="020B0609020204030204" pitchFamily="49" charset="0"/>
              </a:rPr>
              <a:t> beinhaltet(int wert){</a:t>
            </a:r>
          </a:p>
          <a:p>
            <a:pPr eaLnBrk="1" hangingPunct="1">
              <a:lnSpc>
                <a:spcPct val="8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return</a:t>
            </a:r>
            <a:r>
              <a:rPr lang="de-DE" altLang="de-DE" sz="1800" dirty="0">
                <a:latin typeface="Consolas" panose="020B0609020204030204" pitchFamily="49" charset="0"/>
              </a:rPr>
              <a:t> </a:t>
            </a:r>
            <a:r>
              <a:rPr lang="de-DE" altLang="de-DE" sz="1800" dirty="0" err="1">
                <a:latin typeface="Consolas" panose="020B0609020204030204" pitchFamily="49" charset="0"/>
              </a:rPr>
              <a:t>this.menge.contains</a:t>
            </a:r>
            <a:r>
              <a:rPr lang="de-DE" altLang="de-DE" sz="1800" dirty="0">
                <a:latin typeface="Consolas" panose="020B0609020204030204" pitchFamily="49" charset="0"/>
              </a:rPr>
              <a:t>(wert);</a:t>
            </a:r>
          </a:p>
          <a:p>
            <a:pPr eaLnBrk="1" hangingPunct="1">
              <a:lnSpc>
                <a:spcPct val="80000"/>
              </a:lnSpc>
              <a:buFontTx/>
              <a:buNone/>
            </a:pPr>
            <a:r>
              <a:rPr lang="de-DE" altLang="de-DE" sz="1800" dirty="0">
                <a:latin typeface="Consolas" panose="020B0609020204030204" pitchFamily="49" charset="0"/>
              </a:rPr>
              <a:t>	}</a:t>
            </a:r>
          </a:p>
          <a:p>
            <a:pPr eaLnBrk="1" hangingPunct="1">
              <a:lnSpc>
                <a:spcPct val="80000"/>
              </a:lnSpc>
              <a:buFontTx/>
              <a:buNone/>
            </a:pPr>
            <a:r>
              <a:rPr lang="de-DE" altLang="de-DE" sz="1800" dirty="0">
                <a:latin typeface="Consolas" panose="020B0609020204030204" pitchFamily="49" charset="0"/>
              </a:rPr>
              <a:t>	</a:t>
            </a:r>
          </a:p>
          <a:p>
            <a:pPr eaLnBrk="1" hangingPunct="1">
              <a:lnSpc>
                <a:spcPct val="8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Override</a:t>
            </a:r>
            <a:endParaRPr lang="de-DE" altLang="de-DE" sz="1800" dirty="0">
              <a:latin typeface="Consolas" panose="020B0609020204030204" pitchFamily="49" charset="0"/>
            </a:endParaRPr>
          </a:p>
          <a:p>
            <a:pPr eaLnBrk="1" hangingPunct="1">
              <a:lnSpc>
                <a:spcPct val="80000"/>
              </a:lnSpc>
              <a:buFontTx/>
              <a:buNone/>
            </a:pPr>
            <a:r>
              <a:rPr lang="de-DE" altLang="de-DE" sz="1800" dirty="0">
                <a:latin typeface="Consolas" panose="020B0609020204030204" pitchFamily="49" charset="0"/>
              </a:rPr>
              <a:t>	public String </a:t>
            </a:r>
            <a:r>
              <a:rPr lang="de-DE" altLang="de-DE" sz="1800" dirty="0" err="1">
                <a:latin typeface="Consolas" panose="020B0609020204030204" pitchFamily="49" charset="0"/>
              </a:rPr>
              <a:t>toString</a:t>
            </a:r>
            <a:r>
              <a:rPr lang="de-DE" altLang="de-DE" sz="1800" dirty="0">
                <a:latin typeface="Consolas" panose="020B0609020204030204" pitchFamily="49" charset="0"/>
              </a:rPr>
              <a:t>(){</a:t>
            </a:r>
          </a:p>
          <a:p>
            <a:pPr eaLnBrk="1" hangingPunct="1">
              <a:lnSpc>
                <a:spcPct val="8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return</a:t>
            </a:r>
            <a:r>
              <a:rPr lang="de-DE" altLang="de-DE" sz="1800" dirty="0">
                <a:latin typeface="Consolas" panose="020B0609020204030204" pitchFamily="49" charset="0"/>
              </a:rPr>
              <a:t> </a:t>
            </a:r>
            <a:r>
              <a:rPr lang="de-DE" altLang="de-DE" sz="1800" dirty="0" err="1">
                <a:latin typeface="Consolas" panose="020B0609020204030204" pitchFamily="49" charset="0"/>
              </a:rPr>
              <a:t>this.menge.toString</a:t>
            </a:r>
            <a:r>
              <a:rPr lang="de-DE" altLang="de-DE" sz="1800" dirty="0">
                <a:latin typeface="Consolas" panose="020B0609020204030204" pitchFamily="49" charset="0"/>
              </a:rPr>
              <a:t>();</a:t>
            </a:r>
          </a:p>
          <a:p>
            <a:pPr eaLnBrk="1" hangingPunct="1">
              <a:lnSpc>
                <a:spcPct val="80000"/>
              </a:lnSpc>
              <a:buFontTx/>
              <a:buNone/>
            </a:pPr>
            <a:r>
              <a:rPr lang="de-DE" altLang="de-DE" sz="1800" dirty="0">
                <a:latin typeface="Consolas" panose="020B0609020204030204" pitchFamily="49" charset="0"/>
              </a:rPr>
              <a:t>	}</a:t>
            </a:r>
          </a:p>
          <a:p>
            <a:pPr eaLnBrk="1" hangingPunct="1">
              <a:lnSpc>
                <a:spcPct val="80000"/>
              </a:lnSpc>
              <a:buFontTx/>
              <a:buNone/>
            </a:pPr>
            <a:r>
              <a:rPr lang="de-DE" altLang="de-DE" sz="1800" dirty="0">
                <a:latin typeface="Consolas" panose="020B0609020204030204" pitchFamily="49" charset="0"/>
              </a:rPr>
              <a:t>}</a:t>
            </a:r>
          </a:p>
        </p:txBody>
      </p:sp>
      <p:sp>
        <p:nvSpPr>
          <p:cNvPr id="26010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7651" name="Rectangle 2"/>
          <p:cNvSpPr>
            <a:spLocks noGrp="1" noChangeArrowheads="1"/>
          </p:cNvSpPr>
          <p:nvPr>
            <p:ph type="title"/>
          </p:nvPr>
        </p:nvSpPr>
        <p:spPr/>
        <p:txBody>
          <a:bodyPr/>
          <a:lstStyle/>
          <a:p>
            <a:pPr eaLnBrk="1" hangingPunct="1"/>
            <a:r>
              <a:rPr lang="de-DE" altLang="de-DE"/>
              <a:t>Prozessverfeinerung: Kosten kalkulieren</a:t>
            </a:r>
          </a:p>
        </p:txBody>
      </p:sp>
      <p:pic>
        <p:nvPicPr>
          <p:cNvPr id="27652" name="Picture 8"/>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1908175" y="1052513"/>
            <a:ext cx="6678613" cy="529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3" name="Text Box 5"/>
          <p:cNvSpPr txBox="1">
            <a:spLocks noChangeArrowheads="1"/>
          </p:cNvSpPr>
          <p:nvPr/>
        </p:nvSpPr>
        <p:spPr bwMode="auto">
          <a:xfrm>
            <a:off x="468313" y="5373688"/>
            <a:ext cx="3816350" cy="93503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Anmerkung: Verantwortliche weggelassen, da immer „Projekt-begleiter der Fachabteilung“</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61123" name="Rectangle 2"/>
          <p:cNvSpPr>
            <a:spLocks noGrp="1" noChangeArrowheads="1"/>
          </p:cNvSpPr>
          <p:nvPr>
            <p:ph type="title"/>
          </p:nvPr>
        </p:nvSpPr>
        <p:spPr/>
        <p:txBody>
          <a:bodyPr/>
          <a:lstStyle/>
          <a:p>
            <a:pPr eaLnBrk="1" hangingPunct="1"/>
            <a:r>
              <a:rPr lang="de-DE" altLang="de-DE"/>
              <a:t>Grundidee von Design-Pattern</a:t>
            </a:r>
          </a:p>
        </p:txBody>
      </p:sp>
      <p:sp>
        <p:nvSpPr>
          <p:cNvPr id="261124" name="Rectangle 3"/>
          <p:cNvSpPr>
            <a:spLocks noGrp="1" noChangeArrowheads="1"/>
          </p:cNvSpPr>
          <p:nvPr>
            <p:ph type="body" idx="1"/>
          </p:nvPr>
        </p:nvSpPr>
        <p:spPr>
          <a:xfrm>
            <a:off x="457200" y="1341438"/>
            <a:ext cx="8229600" cy="4967287"/>
          </a:xfrm>
        </p:spPr>
        <p:txBody>
          <a:bodyPr/>
          <a:lstStyle/>
          <a:p>
            <a:pPr eaLnBrk="1" hangingPunct="1">
              <a:buFontTx/>
              <a:buNone/>
            </a:pPr>
            <a:r>
              <a:rPr lang="de-DE" altLang="de-DE" sz="2000"/>
              <a:t>Damit nicht alle Klassen eng miteinander gekoppelt sind, gibt es Ansätze: </a:t>
            </a:r>
          </a:p>
          <a:p>
            <a:pPr eaLnBrk="1" hangingPunct="1"/>
            <a:r>
              <a:rPr lang="de-DE" altLang="de-DE" sz="2000"/>
              <a:t>die Aufgaben einer Klasse von der Verwaltung der Klassen, die Informationen dieser Klasse benötigen, zu trennen</a:t>
            </a:r>
          </a:p>
          <a:p>
            <a:pPr eaLnBrk="1" hangingPunct="1"/>
            <a:r>
              <a:rPr lang="de-DE" altLang="de-DE" sz="2000"/>
              <a:t>die Erzeugung von Objekten möglichst flexibel zu gestalten</a:t>
            </a:r>
          </a:p>
          <a:p>
            <a:pPr eaLnBrk="1" hangingPunct="1"/>
            <a:r>
              <a:rPr lang="de-DE" altLang="de-DE" sz="2000"/>
              <a:t>Interfaces zur Trennung von Implementierung und angebotenen Methoden einzusetzen</a:t>
            </a:r>
          </a:p>
          <a:p>
            <a:pPr eaLnBrk="1" hangingPunct="1"/>
            <a:endParaRPr lang="de-DE" altLang="de-DE" sz="2000"/>
          </a:p>
          <a:p>
            <a:pPr eaLnBrk="1" hangingPunct="1"/>
            <a:r>
              <a:rPr lang="de-DE" altLang="de-DE" sz="2000"/>
              <a:t>Hierzu werden so genannte Design-Pattern eingesetzt, die für einen bestimmten Aufgabentyp eine flexible Lösung vorschlagen</a:t>
            </a:r>
          </a:p>
          <a:p>
            <a:pPr eaLnBrk="1" hangingPunct="1"/>
            <a:r>
              <a:rPr lang="de-DE" altLang="de-DE" sz="2000"/>
              <a:t>oft zitiert: E. Gamma, R. Helm, R. Johnson, J. Vlissides, Entwurfsmuster, Addison-Wesley, 2004 (Gang of Four [GoF]-Buch, hier neuere Auflage) </a:t>
            </a:r>
          </a:p>
          <a:p>
            <a:pPr eaLnBrk="1" hangingPunct="1"/>
            <a:endParaRPr lang="de-DE" altLang="de-DE" sz="2000"/>
          </a:p>
        </p:txBody>
      </p:sp>
      <p:sp>
        <p:nvSpPr>
          <p:cNvPr id="261125"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8.2</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62147" name="Rectangle 2"/>
          <p:cNvSpPr>
            <a:spLocks noGrp="1" noChangeArrowheads="1"/>
          </p:cNvSpPr>
          <p:nvPr>
            <p:ph type="title"/>
          </p:nvPr>
        </p:nvSpPr>
        <p:spPr/>
        <p:txBody>
          <a:bodyPr/>
          <a:lstStyle/>
          <a:p>
            <a:pPr eaLnBrk="1" hangingPunct="1"/>
            <a:r>
              <a:rPr lang="de-DE" altLang="de-DE"/>
              <a:t>Model-View-Controller</a:t>
            </a:r>
            <a:endParaRPr lang="en-US" altLang="de-DE"/>
          </a:p>
        </p:txBody>
      </p:sp>
      <p:sp>
        <p:nvSpPr>
          <p:cNvPr id="262148" name="Rectangle 3"/>
          <p:cNvSpPr>
            <a:spLocks noGrp="1" noChangeArrowheads="1"/>
          </p:cNvSpPr>
          <p:nvPr>
            <p:ph type="body" idx="1"/>
          </p:nvPr>
        </p:nvSpPr>
        <p:spPr>
          <a:xfrm>
            <a:off x="457200" y="1125538"/>
            <a:ext cx="8363272" cy="5256212"/>
          </a:xfrm>
        </p:spPr>
        <p:txBody>
          <a:bodyPr/>
          <a:lstStyle/>
          <a:p>
            <a:pPr eaLnBrk="1" hangingPunct="1">
              <a:lnSpc>
                <a:spcPct val="90000"/>
              </a:lnSpc>
            </a:pPr>
            <a:r>
              <a:rPr lang="de-DE" altLang="de-DE" sz="2000" dirty="0"/>
              <a:t>Typisch für graphische Oberflächen ist, dass es Objekte zur Eingabe gibt, die zur Bearbeitung der eigentlichen Inhaltsklasse führen, die dann eventuell zu Änderung der Anzeige führen</a:t>
            </a:r>
          </a:p>
          <a:p>
            <a:pPr eaLnBrk="1" hangingPunct="1">
              <a:lnSpc>
                <a:spcPct val="90000"/>
              </a:lnSpc>
            </a:pPr>
            <a:r>
              <a:rPr lang="de-DE" altLang="de-DE" sz="2000" dirty="0"/>
              <a:t>Die Aufteilung in die drei genannten Aufgaben führt zum Model-View-Controller (MVC)-Ansatz </a:t>
            </a:r>
          </a:p>
          <a:p>
            <a:pPr eaLnBrk="1" hangingPunct="1">
              <a:lnSpc>
                <a:spcPct val="90000"/>
              </a:lnSpc>
            </a:pPr>
            <a:r>
              <a:rPr lang="de-DE" altLang="de-DE" sz="2000" dirty="0"/>
              <a:t>MVC wurde zuerst in Smalltalk Ende der 80'er des vorigen Jahrhunderts eingesetzt:</a:t>
            </a:r>
          </a:p>
          <a:p>
            <a:pPr lvl="1" eaLnBrk="1" hangingPunct="1">
              <a:lnSpc>
                <a:spcPct val="90000"/>
              </a:lnSpc>
            </a:pPr>
            <a:r>
              <a:rPr lang="en-US" altLang="de-DE" sz="2000" dirty="0"/>
              <a:t>Model</a:t>
            </a:r>
            <a:r>
              <a:rPr lang="de-DE" altLang="de-DE" sz="2000" dirty="0"/>
              <a:t>: Zustandsinformation der Komponente (Inhaltsklasse)</a:t>
            </a:r>
          </a:p>
          <a:p>
            <a:pPr lvl="1" eaLnBrk="1" hangingPunct="1">
              <a:lnSpc>
                <a:spcPct val="90000"/>
              </a:lnSpc>
            </a:pPr>
            <a:r>
              <a:rPr lang="en-US" altLang="de-DE" sz="2000" dirty="0"/>
              <a:t>View</a:t>
            </a:r>
            <a:r>
              <a:rPr lang="de-DE" altLang="de-DE" sz="2000" dirty="0"/>
              <a:t>: Beobachter des Zustands, um diesen darzustellen; es kann viele Views geben</a:t>
            </a:r>
          </a:p>
          <a:p>
            <a:pPr lvl="1" eaLnBrk="1" hangingPunct="1">
              <a:lnSpc>
                <a:spcPct val="90000"/>
              </a:lnSpc>
            </a:pPr>
            <a:r>
              <a:rPr lang="en-US" altLang="de-DE" sz="2000" dirty="0"/>
              <a:t>Controller</a:t>
            </a:r>
            <a:r>
              <a:rPr lang="de-DE" altLang="de-DE" sz="2000" dirty="0"/>
              <a:t>: Legt das Verhalten der Komponente auf Benutzereingaben fest</a:t>
            </a:r>
          </a:p>
          <a:p>
            <a:pPr eaLnBrk="1" hangingPunct="1">
              <a:lnSpc>
                <a:spcPct val="90000"/>
              </a:lnSpc>
            </a:pPr>
            <a:r>
              <a:rPr lang="de-DE" altLang="de-DE" sz="2000" dirty="0"/>
              <a:t>Idee: Controller steuert Änderungen des Modells, Modell teilt allen Views mit, dass eine Änderung aufgetreten ist</a:t>
            </a:r>
          </a:p>
          <a:p>
            <a:pPr eaLnBrk="1" hangingPunct="1">
              <a:lnSpc>
                <a:spcPct val="90000"/>
              </a:lnSpc>
            </a:pPr>
            <a:endParaRPr lang="de-DE" altLang="de-DE" sz="2000" dirty="0"/>
          </a:p>
          <a:p>
            <a:pPr eaLnBrk="1" hangingPunct="1">
              <a:lnSpc>
                <a:spcPct val="90000"/>
              </a:lnSpc>
            </a:pPr>
            <a:r>
              <a:rPr lang="de-DE" altLang="de-DE" sz="2000" dirty="0"/>
              <a:t>Hinweis: hier spezielle Form des Beobachter-Musters (Observer)</a:t>
            </a:r>
          </a:p>
          <a:p>
            <a:pPr eaLnBrk="1" hangingPunct="1">
              <a:lnSpc>
                <a:spcPct val="90000"/>
              </a:lnSpc>
            </a:pPr>
            <a:endParaRPr lang="de-DE" altLang="de-DE" sz="2000" dirty="0"/>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63171" name="Rectangle 2"/>
          <p:cNvSpPr>
            <a:spLocks noGrp="1" noChangeArrowheads="1"/>
          </p:cNvSpPr>
          <p:nvPr>
            <p:ph type="title"/>
          </p:nvPr>
        </p:nvSpPr>
        <p:spPr/>
        <p:txBody>
          <a:bodyPr/>
          <a:lstStyle/>
          <a:p>
            <a:pPr eaLnBrk="1" hangingPunct="1"/>
            <a:r>
              <a:rPr lang="de-DE" altLang="de-DE"/>
              <a:t>Java-Beispiel zum MVC (1/6)</a:t>
            </a:r>
          </a:p>
        </p:txBody>
      </p:sp>
      <p:pic>
        <p:nvPicPr>
          <p:cNvPr id="263172" name="Picture 8" descr="F:\workspaces\workspace_SS13\SWEBuch3\Abbildungen\Kap08MVCInitialisierungUndNutzung.jpg"/>
          <p:cNvPicPr>
            <a:picLocks noChangeAspect="1" noChangeArrowheads="1"/>
          </p:cNvPicPr>
          <p:nvPr/>
        </p:nvPicPr>
        <p:blipFill>
          <a:blip r:embed="rId4">
            <a:extLst>
              <a:ext uri="{28A0092B-C50C-407E-A947-70E740481C1C}">
                <a14:useLocalDpi xmlns:a14="http://schemas.microsoft.com/office/drawing/2010/main" val="0"/>
              </a:ext>
            </a:extLst>
          </a:blip>
          <a:srcRect l="2985" t="2997" r="2029" b="5811"/>
          <a:stretch>
            <a:fillRect/>
          </a:stretch>
        </p:blipFill>
        <p:spPr bwMode="auto">
          <a:xfrm>
            <a:off x="684213" y="1052513"/>
            <a:ext cx="6875462"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3173" name="Object 4"/>
          <p:cNvGraphicFramePr>
            <a:graphicFrameLocks noGrp="1" noChangeAspect="1"/>
          </p:cNvGraphicFramePr>
          <p:nvPr>
            <p:ph sz="half" idx="2"/>
          </p:nvPr>
        </p:nvGraphicFramePr>
        <p:xfrm>
          <a:off x="4930775" y="77788"/>
          <a:ext cx="3673475" cy="2198687"/>
        </p:xfrm>
        <a:graphic>
          <a:graphicData uri="http://schemas.openxmlformats.org/presentationml/2006/ole">
            <mc:AlternateContent xmlns:mc="http://schemas.openxmlformats.org/markup-compatibility/2006">
              <mc:Choice xmlns:v="urn:schemas-microsoft-com:vml" Requires="v">
                <p:oleObj spid="_x0000_s263186" name="Photo Editor-Foto" r:id="rId5" imgW="2371429" imgH="1419048" progId="MSPhotoEd.3">
                  <p:embed/>
                </p:oleObj>
              </mc:Choice>
              <mc:Fallback>
                <p:oleObj name="Photo Editor-Foto" r:id="rId5" imgW="2371429" imgH="1419048" progId="MSPhotoEd.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0775" y="77788"/>
                        <a:ext cx="3673475" cy="219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64195" name="Rectangle 2"/>
          <p:cNvSpPr>
            <a:spLocks noGrp="1" noChangeArrowheads="1"/>
          </p:cNvSpPr>
          <p:nvPr>
            <p:ph type="title"/>
          </p:nvPr>
        </p:nvSpPr>
        <p:spPr/>
        <p:txBody>
          <a:bodyPr/>
          <a:lstStyle/>
          <a:p>
            <a:pPr eaLnBrk="1" hangingPunct="1"/>
            <a:r>
              <a:rPr lang="de-DE" altLang="de-DE"/>
              <a:t>Java-Beispiel zum MVC (2/6)</a:t>
            </a:r>
          </a:p>
        </p:txBody>
      </p:sp>
      <p:pic>
        <p:nvPicPr>
          <p:cNvPr id="264196" name="Picture 5" descr="Kap08KlassendiagrammZuMVC"/>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l="3149" t="8640" r="1889"/>
          <a:stretch>
            <a:fillRect/>
          </a:stretch>
        </p:blipFill>
        <p:spPr bwMode="auto">
          <a:xfrm>
            <a:off x="250825" y="1125538"/>
            <a:ext cx="8569325" cy="480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65219" name="Rectangle 2"/>
          <p:cNvSpPr>
            <a:spLocks noGrp="1" noChangeArrowheads="1"/>
          </p:cNvSpPr>
          <p:nvPr>
            <p:ph type="title"/>
          </p:nvPr>
        </p:nvSpPr>
        <p:spPr/>
        <p:txBody>
          <a:bodyPr/>
          <a:lstStyle/>
          <a:p>
            <a:pPr eaLnBrk="1" hangingPunct="1"/>
            <a:r>
              <a:rPr lang="de-DE" altLang="de-DE"/>
              <a:t>Java-Beispiel zum MVC (3/6)</a:t>
            </a:r>
          </a:p>
        </p:txBody>
      </p:sp>
      <p:sp>
        <p:nvSpPr>
          <p:cNvPr id="265220" name="Rectangle 3"/>
          <p:cNvSpPr>
            <a:spLocks noGrp="1" noChangeArrowheads="1"/>
          </p:cNvSpPr>
          <p:nvPr>
            <p:ph type="body" idx="1"/>
          </p:nvPr>
        </p:nvSpPr>
        <p:spPr>
          <a:xfrm>
            <a:off x="395288" y="1063625"/>
            <a:ext cx="8229600" cy="5040313"/>
          </a:xfrm>
        </p:spPr>
        <p:txBody>
          <a:bodyPr/>
          <a:lstStyle/>
          <a:p>
            <a:pPr eaLnBrk="1" hangingPunct="1">
              <a:lnSpc>
                <a:spcPct val="70000"/>
              </a:lnSpc>
              <a:buFontTx/>
              <a:buNone/>
            </a:pPr>
            <a:r>
              <a:rPr lang="de-DE" altLang="de-DE" sz="1600" dirty="0" err="1">
                <a:latin typeface="Consolas" panose="020B0609020204030204" pitchFamily="49" charset="0"/>
              </a:rPr>
              <a:t>import</a:t>
            </a:r>
            <a:r>
              <a:rPr lang="de-DE" altLang="de-DE" sz="1600" dirty="0">
                <a:latin typeface="Consolas" panose="020B0609020204030204" pitchFamily="49" charset="0"/>
              </a:rPr>
              <a:t> </a:t>
            </a:r>
            <a:r>
              <a:rPr lang="de-DE" altLang="de-DE" sz="1600" dirty="0" err="1">
                <a:latin typeface="Consolas" panose="020B0609020204030204" pitchFamily="49" charset="0"/>
              </a:rPr>
              <a:t>java.util</a:t>
            </a:r>
            <a:r>
              <a:rPr lang="de-DE" altLang="de-DE" sz="1600" dirty="0">
                <a:latin typeface="Consolas" panose="020B0609020204030204" pitchFamily="49" charset="0"/>
              </a:rPr>
              <a:t>.*;</a:t>
            </a:r>
          </a:p>
          <a:p>
            <a:pPr eaLnBrk="1" hangingPunct="1">
              <a:lnSpc>
                <a:spcPct val="70000"/>
              </a:lnSpc>
              <a:buFontTx/>
              <a:buNone/>
            </a:pPr>
            <a:r>
              <a:rPr lang="de-DE" altLang="de-DE" sz="1600" dirty="0">
                <a:latin typeface="Consolas" panose="020B0609020204030204" pitchFamily="49" charset="0"/>
              </a:rPr>
              <a:t>public </a:t>
            </a:r>
            <a:r>
              <a:rPr lang="de-DE" altLang="de-DE" sz="1600" dirty="0" err="1">
                <a:latin typeface="Consolas" panose="020B0609020204030204" pitchFamily="49" charset="0"/>
              </a:rPr>
              <a:t>class</a:t>
            </a:r>
            <a:r>
              <a:rPr lang="de-DE" altLang="de-DE" sz="1600" dirty="0">
                <a:latin typeface="Consolas" panose="020B0609020204030204" pitchFamily="49" charset="0"/>
              </a:rPr>
              <a:t> </a:t>
            </a:r>
            <a:r>
              <a:rPr lang="de-DE" altLang="de-DE" sz="1600" dirty="0" err="1">
                <a:latin typeface="Consolas" panose="020B0609020204030204" pitchFamily="49" charset="0"/>
              </a:rPr>
              <a:t>XModel</a:t>
            </a:r>
            <a:r>
              <a:rPr lang="de-DE" altLang="de-DE" sz="1600" dirty="0">
                <a:latin typeface="Consolas" panose="020B0609020204030204" pitchFamily="49" charset="0"/>
              </a:rPr>
              <a:t>{</a:t>
            </a:r>
          </a:p>
          <a:p>
            <a:pPr eaLnBrk="1" hangingPunct="1">
              <a:lnSpc>
                <a:spcPct val="70000"/>
              </a:lnSpc>
              <a:buFontTx/>
              <a:buNone/>
            </a:pPr>
            <a:r>
              <a:rPr lang="de-DE" altLang="de-DE" sz="1600" dirty="0">
                <a:latin typeface="Consolas" panose="020B0609020204030204" pitchFamily="49" charset="0"/>
              </a:rPr>
              <a:t>	private </a:t>
            </a:r>
            <a:r>
              <a:rPr lang="de-DE" altLang="de-DE" sz="1600" dirty="0" err="1">
                <a:latin typeface="Consolas" panose="020B0609020204030204" pitchFamily="49" charset="0"/>
              </a:rPr>
              <a:t>ArrayList</a:t>
            </a:r>
            <a:r>
              <a:rPr lang="de-DE" altLang="de-DE" sz="1600" dirty="0">
                <a:latin typeface="Consolas" panose="020B0609020204030204" pitchFamily="49" charset="0"/>
              </a:rPr>
              <a:t>&lt;</a:t>
            </a:r>
            <a:r>
              <a:rPr lang="de-DE" altLang="de-DE" sz="1600" dirty="0" err="1">
                <a:latin typeface="Consolas" panose="020B0609020204030204" pitchFamily="49" charset="0"/>
              </a:rPr>
              <a:t>XModelListener</a:t>
            </a:r>
            <a:r>
              <a:rPr lang="de-DE" altLang="de-DE" sz="1600" dirty="0">
                <a:latin typeface="Consolas" panose="020B0609020204030204" pitchFamily="49" charset="0"/>
              </a:rPr>
              <a:t>&gt; </a:t>
            </a:r>
            <a:r>
              <a:rPr lang="de-DE" altLang="de-DE" sz="1600" dirty="0" err="1">
                <a:latin typeface="Consolas" panose="020B0609020204030204" pitchFamily="49" charset="0"/>
              </a:rPr>
              <a:t>listener</a:t>
            </a:r>
            <a:r>
              <a:rPr lang="de-DE" altLang="de-DE" sz="1600" dirty="0">
                <a:latin typeface="Consolas" panose="020B0609020204030204" pitchFamily="49" charset="0"/>
              </a:rPr>
              <a:t> =</a:t>
            </a:r>
          </a:p>
          <a:p>
            <a:pPr eaLnBrk="1" hangingPunct="1">
              <a:lnSpc>
                <a:spcPct val="70000"/>
              </a:lnSpc>
              <a:buFontTx/>
              <a:buNone/>
            </a:pPr>
            <a:r>
              <a:rPr lang="de-DE" altLang="de-DE" sz="1600" dirty="0">
                <a:latin typeface="Consolas" panose="020B0609020204030204" pitchFamily="49" charset="0"/>
              </a:rPr>
              <a:t>                               </a:t>
            </a:r>
            <a:r>
              <a:rPr lang="de-DE" altLang="de-DE" sz="1600" dirty="0" err="1">
                <a:latin typeface="Consolas" panose="020B0609020204030204" pitchFamily="49" charset="0"/>
              </a:rPr>
              <a:t>new</a:t>
            </a:r>
            <a:r>
              <a:rPr lang="de-DE" altLang="de-DE" sz="1600" dirty="0">
                <a:latin typeface="Consolas" panose="020B0609020204030204" pitchFamily="49" charset="0"/>
              </a:rPr>
              <a:t> </a:t>
            </a:r>
            <a:r>
              <a:rPr lang="de-DE" altLang="de-DE" sz="1600" dirty="0" err="1">
                <a:latin typeface="Consolas" panose="020B0609020204030204" pitchFamily="49" charset="0"/>
              </a:rPr>
              <a:t>ArrayList</a:t>
            </a:r>
            <a:r>
              <a:rPr lang="de-DE" altLang="de-DE" sz="1600" dirty="0">
                <a:latin typeface="Consolas" panose="020B0609020204030204" pitchFamily="49" charset="0"/>
              </a:rPr>
              <a:t>&lt;</a:t>
            </a:r>
            <a:r>
              <a:rPr lang="de-DE" altLang="de-DE" sz="1600" dirty="0" err="1">
                <a:latin typeface="Consolas" panose="020B0609020204030204" pitchFamily="49" charset="0"/>
              </a:rPr>
              <a:t>XModelListener</a:t>
            </a:r>
            <a:r>
              <a:rPr lang="de-DE" altLang="de-DE" sz="1600" dirty="0">
                <a:latin typeface="Consolas" panose="020B0609020204030204" pitchFamily="49" charset="0"/>
              </a:rPr>
              <a:t>&gt; ();</a:t>
            </a:r>
          </a:p>
          <a:p>
            <a:pPr eaLnBrk="1" hangingPunct="1">
              <a:lnSpc>
                <a:spcPct val="70000"/>
              </a:lnSpc>
              <a:buFontTx/>
              <a:buNone/>
            </a:pPr>
            <a:r>
              <a:rPr lang="de-DE" altLang="de-DE" sz="1600" dirty="0">
                <a:latin typeface="Consolas" panose="020B0609020204030204" pitchFamily="49" charset="0"/>
              </a:rPr>
              <a:t>	private int modellwert = 42;</a:t>
            </a:r>
          </a:p>
          <a:p>
            <a:pPr eaLnBrk="1" hangingPunct="1">
              <a:lnSpc>
                <a:spcPct val="70000"/>
              </a:lnSpc>
              <a:buFontTx/>
              <a:buNone/>
            </a:pPr>
            <a:r>
              <a:rPr lang="de-DE" altLang="de-DE" sz="800" dirty="0">
                <a:latin typeface="Consolas" panose="020B0609020204030204" pitchFamily="49" charset="0"/>
              </a:rPr>
              <a:t>	</a:t>
            </a:r>
          </a:p>
          <a:p>
            <a:pPr eaLnBrk="1" hangingPunct="1">
              <a:lnSpc>
                <a:spcPct val="70000"/>
              </a:lnSpc>
              <a:buFontTx/>
              <a:buNone/>
            </a:pPr>
            <a:r>
              <a:rPr lang="de-DE" altLang="de-DE" sz="1600" dirty="0">
                <a:latin typeface="Consolas" panose="020B0609020204030204" pitchFamily="49" charset="0"/>
              </a:rPr>
              <a:t>	//Verwaltung der </a:t>
            </a:r>
            <a:r>
              <a:rPr lang="de-DE" altLang="de-DE" sz="1600" dirty="0" err="1">
                <a:latin typeface="Consolas" panose="020B0609020204030204" pitchFamily="49" charset="0"/>
              </a:rPr>
              <a:t>Listener</a:t>
            </a:r>
            <a:r>
              <a:rPr lang="de-DE" altLang="de-DE" sz="1600" dirty="0">
                <a:latin typeface="Consolas" panose="020B0609020204030204" pitchFamily="49" charset="0"/>
              </a:rPr>
              <a:t> des Modells</a:t>
            </a:r>
          </a:p>
          <a:p>
            <a:pPr eaLnBrk="1" hangingPunct="1">
              <a:lnSpc>
                <a:spcPct val="70000"/>
              </a:lnSpc>
              <a:buFontTx/>
              <a:buNone/>
            </a:pPr>
            <a:r>
              <a:rPr lang="de-DE" altLang="de-DE" sz="1600" dirty="0">
                <a:latin typeface="Consolas" panose="020B0609020204030204" pitchFamily="49" charset="0"/>
              </a:rPr>
              <a:t>	public void </a:t>
            </a:r>
            <a:r>
              <a:rPr lang="de-DE" altLang="de-DE" sz="1600" dirty="0" err="1">
                <a:latin typeface="Consolas" panose="020B0609020204030204" pitchFamily="49" charset="0"/>
              </a:rPr>
              <a:t>addXModelListener</a:t>
            </a:r>
            <a:r>
              <a:rPr lang="de-DE" altLang="de-DE" sz="1600" dirty="0">
                <a:latin typeface="Consolas" panose="020B0609020204030204" pitchFamily="49" charset="0"/>
              </a:rPr>
              <a:t>(</a:t>
            </a:r>
            <a:r>
              <a:rPr lang="de-DE" altLang="de-DE" sz="1600" dirty="0" err="1">
                <a:latin typeface="Consolas" panose="020B0609020204030204" pitchFamily="49" charset="0"/>
              </a:rPr>
              <a:t>XModelListener</a:t>
            </a:r>
            <a:r>
              <a:rPr lang="de-DE" altLang="de-DE" sz="1600" dirty="0">
                <a:latin typeface="Consolas" panose="020B0609020204030204" pitchFamily="49" charset="0"/>
              </a:rPr>
              <a:t> x){</a:t>
            </a:r>
          </a:p>
          <a:p>
            <a:pPr eaLnBrk="1" hangingPunct="1">
              <a:lnSpc>
                <a:spcPct val="70000"/>
              </a:lnSpc>
              <a:buFontTx/>
              <a:buNone/>
            </a:pPr>
            <a:r>
              <a:rPr lang="de-DE" altLang="de-DE" sz="1600" dirty="0">
                <a:latin typeface="Consolas" panose="020B0609020204030204" pitchFamily="49" charset="0"/>
              </a:rPr>
              <a:t>	 </a:t>
            </a:r>
            <a:r>
              <a:rPr lang="de-DE" altLang="de-DE" sz="1600" dirty="0" err="1">
                <a:latin typeface="Consolas" panose="020B0609020204030204" pitchFamily="49" charset="0"/>
              </a:rPr>
              <a:t>this.listener.add</a:t>
            </a:r>
            <a:r>
              <a:rPr lang="de-DE" altLang="de-DE" sz="1600" dirty="0">
                <a:latin typeface="Consolas" panose="020B0609020204030204" pitchFamily="49" charset="0"/>
              </a:rPr>
              <a:t>(x);	</a:t>
            </a:r>
          </a:p>
          <a:p>
            <a:pPr eaLnBrk="1" hangingPunct="1">
              <a:lnSpc>
                <a:spcPct val="70000"/>
              </a:lnSpc>
              <a:buFontTx/>
              <a:buNone/>
            </a:pPr>
            <a:r>
              <a:rPr lang="de-DE" altLang="de-DE" sz="1600" dirty="0">
                <a:latin typeface="Consolas" panose="020B0609020204030204" pitchFamily="49" charset="0"/>
              </a:rPr>
              <a:t>	}</a:t>
            </a:r>
          </a:p>
          <a:p>
            <a:pPr eaLnBrk="1" hangingPunct="1">
              <a:lnSpc>
                <a:spcPct val="70000"/>
              </a:lnSpc>
              <a:buFontTx/>
              <a:buNone/>
            </a:pPr>
            <a:r>
              <a:rPr lang="de-DE" altLang="de-DE" sz="800" dirty="0">
                <a:latin typeface="Consolas" panose="020B0609020204030204" pitchFamily="49" charset="0"/>
              </a:rPr>
              <a:t>	</a:t>
            </a:r>
          </a:p>
          <a:p>
            <a:pPr eaLnBrk="1" hangingPunct="1">
              <a:lnSpc>
                <a:spcPct val="70000"/>
              </a:lnSpc>
              <a:buFontTx/>
              <a:buNone/>
            </a:pPr>
            <a:r>
              <a:rPr lang="de-DE" altLang="de-DE" sz="1600" dirty="0">
                <a:latin typeface="Consolas" panose="020B0609020204030204" pitchFamily="49" charset="0"/>
              </a:rPr>
              <a:t>	private void </a:t>
            </a:r>
            <a:r>
              <a:rPr lang="de-DE" altLang="de-DE" sz="1600" dirty="0" err="1">
                <a:latin typeface="Consolas" panose="020B0609020204030204" pitchFamily="49" charset="0"/>
              </a:rPr>
              <a:t>fireXModelChanged</a:t>
            </a:r>
            <a:r>
              <a:rPr lang="de-DE" altLang="de-DE" sz="1600" dirty="0">
                <a:latin typeface="Consolas" panose="020B0609020204030204" pitchFamily="49" charset="0"/>
              </a:rPr>
              <a:t>(){</a:t>
            </a:r>
          </a:p>
          <a:p>
            <a:pPr eaLnBrk="1" hangingPunct="1">
              <a:lnSpc>
                <a:spcPct val="70000"/>
              </a:lnSpc>
              <a:buFontTx/>
              <a:buNone/>
            </a:pPr>
            <a:r>
              <a:rPr lang="de-DE" altLang="de-DE" sz="1600" dirty="0">
                <a:latin typeface="Consolas" panose="020B0609020204030204" pitchFamily="49" charset="0"/>
              </a:rPr>
              <a:t>		for(</a:t>
            </a:r>
            <a:r>
              <a:rPr lang="de-DE" altLang="de-DE" sz="1600" dirty="0" err="1">
                <a:latin typeface="Consolas" panose="020B0609020204030204" pitchFamily="49" charset="0"/>
              </a:rPr>
              <a:t>XModelListener</a:t>
            </a:r>
            <a:r>
              <a:rPr lang="de-DE" altLang="de-DE" sz="1600" dirty="0">
                <a:latin typeface="Consolas" panose="020B0609020204030204" pitchFamily="49" charset="0"/>
              </a:rPr>
              <a:t> x:this.listener)</a:t>
            </a:r>
          </a:p>
          <a:p>
            <a:pPr eaLnBrk="1" hangingPunct="1">
              <a:lnSpc>
                <a:spcPct val="70000"/>
              </a:lnSpc>
              <a:buFontTx/>
              <a:buNone/>
            </a:pPr>
            <a:r>
              <a:rPr lang="de-DE" altLang="de-DE" sz="1600" dirty="0">
                <a:latin typeface="Consolas" panose="020B0609020204030204" pitchFamily="49" charset="0"/>
              </a:rPr>
              <a:t>   		</a:t>
            </a:r>
            <a:r>
              <a:rPr lang="de-DE" altLang="de-DE" sz="1600" dirty="0" err="1">
                <a:latin typeface="Consolas" panose="020B0609020204030204" pitchFamily="49" charset="0"/>
              </a:rPr>
              <a:t>x.xModelChanged</a:t>
            </a:r>
            <a:r>
              <a:rPr lang="de-DE" altLang="de-DE" sz="1600" dirty="0">
                <a:latin typeface="Consolas" panose="020B0609020204030204" pitchFamily="49" charset="0"/>
              </a:rPr>
              <a:t>();		</a:t>
            </a:r>
          </a:p>
          <a:p>
            <a:pPr eaLnBrk="1" hangingPunct="1">
              <a:lnSpc>
                <a:spcPct val="70000"/>
              </a:lnSpc>
              <a:buFontTx/>
              <a:buNone/>
            </a:pPr>
            <a:r>
              <a:rPr lang="de-DE" altLang="de-DE" sz="1600" dirty="0">
                <a:latin typeface="Consolas" panose="020B0609020204030204" pitchFamily="49" charset="0"/>
              </a:rPr>
              <a:t>	}</a:t>
            </a:r>
          </a:p>
          <a:p>
            <a:pPr eaLnBrk="1" hangingPunct="1">
              <a:lnSpc>
                <a:spcPct val="70000"/>
              </a:lnSpc>
              <a:buFontTx/>
              <a:buNone/>
            </a:pPr>
            <a:r>
              <a:rPr lang="de-DE" altLang="de-DE" sz="800" dirty="0">
                <a:latin typeface="Consolas" panose="020B0609020204030204" pitchFamily="49" charset="0"/>
              </a:rPr>
              <a:t>	</a:t>
            </a:r>
          </a:p>
          <a:p>
            <a:pPr eaLnBrk="1" hangingPunct="1">
              <a:lnSpc>
                <a:spcPct val="70000"/>
              </a:lnSpc>
              <a:buFontTx/>
              <a:buNone/>
            </a:pPr>
            <a:r>
              <a:rPr lang="de-DE" altLang="de-DE" sz="1600" dirty="0">
                <a:latin typeface="Consolas" panose="020B0609020204030204" pitchFamily="49" charset="0"/>
              </a:rPr>
              <a:t>	//Auslesen der Modellinhalte</a:t>
            </a:r>
          </a:p>
          <a:p>
            <a:pPr eaLnBrk="1" hangingPunct="1">
              <a:lnSpc>
                <a:spcPct val="70000"/>
              </a:lnSpc>
              <a:buFontTx/>
              <a:buNone/>
            </a:pPr>
            <a:r>
              <a:rPr lang="de-DE" altLang="de-DE" sz="1600" dirty="0">
                <a:latin typeface="Consolas" panose="020B0609020204030204" pitchFamily="49" charset="0"/>
              </a:rPr>
              <a:t>	public int </a:t>
            </a:r>
            <a:r>
              <a:rPr lang="de-DE" altLang="de-DE" sz="1600" dirty="0" err="1">
                <a:latin typeface="Consolas" panose="020B0609020204030204" pitchFamily="49" charset="0"/>
              </a:rPr>
              <a:t>getWert</a:t>
            </a:r>
            <a:r>
              <a:rPr lang="de-DE" altLang="de-DE" sz="1600" dirty="0">
                <a:latin typeface="Consolas" panose="020B0609020204030204" pitchFamily="49" charset="0"/>
              </a:rPr>
              <a:t>(){</a:t>
            </a:r>
          </a:p>
          <a:p>
            <a:pPr eaLnBrk="1" hangingPunct="1">
              <a:lnSpc>
                <a:spcPct val="70000"/>
              </a:lnSpc>
              <a:buFontTx/>
              <a:buNone/>
            </a:pPr>
            <a:r>
              <a:rPr lang="de-DE" altLang="de-DE" sz="1600" dirty="0">
                <a:latin typeface="Consolas" panose="020B0609020204030204" pitchFamily="49" charset="0"/>
              </a:rPr>
              <a:t>		</a:t>
            </a:r>
            <a:r>
              <a:rPr lang="de-DE" altLang="de-DE" sz="1600" dirty="0" err="1">
                <a:latin typeface="Consolas" panose="020B0609020204030204" pitchFamily="49" charset="0"/>
              </a:rPr>
              <a:t>return</a:t>
            </a:r>
            <a:r>
              <a:rPr lang="de-DE" altLang="de-DE" sz="1600" dirty="0">
                <a:latin typeface="Consolas" panose="020B0609020204030204" pitchFamily="49" charset="0"/>
              </a:rPr>
              <a:t> </a:t>
            </a:r>
            <a:r>
              <a:rPr lang="de-DE" altLang="de-DE" sz="1600" dirty="0" err="1">
                <a:latin typeface="Consolas" panose="020B0609020204030204" pitchFamily="49" charset="0"/>
              </a:rPr>
              <a:t>this.modellwert</a:t>
            </a:r>
            <a:r>
              <a:rPr lang="de-DE" altLang="de-DE" sz="1600" dirty="0">
                <a:latin typeface="Consolas" panose="020B0609020204030204" pitchFamily="49" charset="0"/>
              </a:rPr>
              <a:t>;</a:t>
            </a:r>
          </a:p>
          <a:p>
            <a:pPr eaLnBrk="1" hangingPunct="1">
              <a:lnSpc>
                <a:spcPct val="70000"/>
              </a:lnSpc>
              <a:buFontTx/>
              <a:buNone/>
            </a:pPr>
            <a:r>
              <a:rPr lang="de-DE" altLang="de-DE" sz="1600" dirty="0">
                <a:latin typeface="Consolas" panose="020B0609020204030204" pitchFamily="49" charset="0"/>
              </a:rPr>
              <a:t>	}</a:t>
            </a:r>
          </a:p>
          <a:p>
            <a:pPr eaLnBrk="1" hangingPunct="1">
              <a:lnSpc>
                <a:spcPct val="70000"/>
              </a:lnSpc>
              <a:buFontTx/>
              <a:buNone/>
            </a:pPr>
            <a:r>
              <a:rPr lang="de-DE" altLang="de-DE" sz="800" dirty="0">
                <a:latin typeface="Consolas" panose="020B0609020204030204" pitchFamily="49" charset="0"/>
              </a:rPr>
              <a:t>	</a:t>
            </a:r>
          </a:p>
          <a:p>
            <a:pPr eaLnBrk="1" hangingPunct="1">
              <a:lnSpc>
                <a:spcPct val="70000"/>
              </a:lnSpc>
              <a:buFontTx/>
              <a:buNone/>
            </a:pPr>
            <a:r>
              <a:rPr lang="de-DE" altLang="de-DE" sz="1600" dirty="0">
                <a:latin typeface="Consolas" panose="020B0609020204030204" pitchFamily="49" charset="0"/>
              </a:rPr>
              <a:t>	//Veränderung des Modells</a:t>
            </a:r>
          </a:p>
          <a:p>
            <a:pPr eaLnBrk="1" hangingPunct="1">
              <a:lnSpc>
                <a:spcPct val="70000"/>
              </a:lnSpc>
              <a:buFontTx/>
              <a:buNone/>
            </a:pPr>
            <a:r>
              <a:rPr lang="de-DE" altLang="de-DE" sz="1600" dirty="0">
                <a:latin typeface="Consolas" panose="020B0609020204030204" pitchFamily="49" charset="0"/>
              </a:rPr>
              <a:t>	public void </a:t>
            </a:r>
            <a:r>
              <a:rPr lang="de-DE" altLang="de-DE" sz="1600" dirty="0" err="1">
                <a:latin typeface="Consolas" panose="020B0609020204030204" pitchFamily="49" charset="0"/>
              </a:rPr>
              <a:t>changeValue</a:t>
            </a:r>
            <a:r>
              <a:rPr lang="de-DE" altLang="de-DE" sz="1600" dirty="0">
                <a:latin typeface="Consolas" panose="020B0609020204030204" pitchFamily="49" charset="0"/>
              </a:rPr>
              <a:t>(int </a:t>
            </a:r>
            <a:r>
              <a:rPr lang="de-DE" altLang="de-DE" sz="1600" dirty="0" err="1">
                <a:latin typeface="Consolas" panose="020B0609020204030204" pitchFamily="49" charset="0"/>
              </a:rPr>
              <a:t>delta</a:t>
            </a:r>
            <a:r>
              <a:rPr lang="de-DE" altLang="de-DE" sz="1600" dirty="0">
                <a:latin typeface="Consolas" panose="020B0609020204030204" pitchFamily="49" charset="0"/>
              </a:rPr>
              <a:t>){</a:t>
            </a:r>
          </a:p>
          <a:p>
            <a:pPr eaLnBrk="1" hangingPunct="1">
              <a:lnSpc>
                <a:spcPct val="70000"/>
              </a:lnSpc>
              <a:buFontTx/>
              <a:buNone/>
            </a:pPr>
            <a:r>
              <a:rPr lang="de-DE" altLang="de-DE" sz="1600" dirty="0">
                <a:latin typeface="Consolas" panose="020B0609020204030204" pitchFamily="49" charset="0"/>
              </a:rPr>
              <a:t>		</a:t>
            </a:r>
            <a:r>
              <a:rPr lang="de-DE" altLang="de-DE" sz="1600" dirty="0" err="1">
                <a:latin typeface="Consolas" panose="020B0609020204030204" pitchFamily="49" charset="0"/>
              </a:rPr>
              <a:t>this.modellwert</a:t>
            </a:r>
            <a:r>
              <a:rPr lang="de-DE" altLang="de-DE" sz="1600" dirty="0">
                <a:latin typeface="Consolas" panose="020B0609020204030204" pitchFamily="49" charset="0"/>
              </a:rPr>
              <a:t> += </a:t>
            </a:r>
            <a:r>
              <a:rPr lang="de-DE" altLang="de-DE" sz="1600" dirty="0" err="1">
                <a:latin typeface="Consolas" panose="020B0609020204030204" pitchFamily="49" charset="0"/>
              </a:rPr>
              <a:t>delta</a:t>
            </a:r>
            <a:r>
              <a:rPr lang="de-DE" altLang="de-DE" sz="1600" dirty="0">
                <a:latin typeface="Consolas" panose="020B0609020204030204" pitchFamily="49" charset="0"/>
              </a:rPr>
              <a:t>;</a:t>
            </a:r>
          </a:p>
          <a:p>
            <a:pPr eaLnBrk="1" hangingPunct="1">
              <a:lnSpc>
                <a:spcPct val="70000"/>
              </a:lnSpc>
              <a:buFontTx/>
              <a:buNone/>
            </a:pPr>
            <a:r>
              <a:rPr lang="de-DE" altLang="de-DE" sz="1600" dirty="0">
                <a:latin typeface="Consolas" panose="020B0609020204030204" pitchFamily="49" charset="0"/>
              </a:rPr>
              <a:t>		</a:t>
            </a:r>
            <a:r>
              <a:rPr lang="de-DE" altLang="de-DE" sz="1600" dirty="0" err="1">
                <a:latin typeface="Consolas" panose="020B0609020204030204" pitchFamily="49" charset="0"/>
              </a:rPr>
              <a:t>fireXModelChanged</a:t>
            </a:r>
            <a:r>
              <a:rPr lang="de-DE" altLang="de-DE" sz="1600" dirty="0">
                <a:latin typeface="Consolas" panose="020B0609020204030204" pitchFamily="49" charset="0"/>
              </a:rPr>
              <a:t>();</a:t>
            </a:r>
          </a:p>
          <a:p>
            <a:pPr eaLnBrk="1" hangingPunct="1">
              <a:lnSpc>
                <a:spcPct val="70000"/>
              </a:lnSpc>
              <a:buFontTx/>
              <a:buNone/>
            </a:pPr>
            <a:r>
              <a:rPr lang="de-DE" altLang="de-DE" sz="1600" dirty="0">
                <a:latin typeface="Consolas" panose="020B0609020204030204" pitchFamily="49" charset="0"/>
              </a:rPr>
              <a:t>	}</a:t>
            </a:r>
          </a:p>
          <a:p>
            <a:pPr eaLnBrk="1" hangingPunct="1">
              <a:lnSpc>
                <a:spcPct val="70000"/>
              </a:lnSpc>
              <a:buFontTx/>
              <a:buNone/>
            </a:pPr>
            <a:r>
              <a:rPr lang="de-DE" altLang="de-DE" sz="1600" dirty="0">
                <a:latin typeface="Consolas" panose="020B0609020204030204" pitchFamily="49" charset="0"/>
              </a:rPr>
              <a:t>}</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66243" name="Rectangle 2"/>
          <p:cNvSpPr>
            <a:spLocks noGrp="1" noChangeArrowheads="1"/>
          </p:cNvSpPr>
          <p:nvPr>
            <p:ph type="title"/>
          </p:nvPr>
        </p:nvSpPr>
        <p:spPr/>
        <p:txBody>
          <a:bodyPr/>
          <a:lstStyle/>
          <a:p>
            <a:pPr eaLnBrk="1" hangingPunct="1"/>
            <a:r>
              <a:rPr lang="de-DE" altLang="de-DE"/>
              <a:t>Java-Beispiel zum MVC (4/6)</a:t>
            </a:r>
          </a:p>
        </p:txBody>
      </p:sp>
      <p:sp>
        <p:nvSpPr>
          <p:cNvPr id="266244" name="Rectangle 3"/>
          <p:cNvSpPr>
            <a:spLocks noGrp="1" noChangeArrowheads="1"/>
          </p:cNvSpPr>
          <p:nvPr>
            <p:ph type="body" idx="1"/>
          </p:nvPr>
        </p:nvSpPr>
        <p:spPr>
          <a:xfrm>
            <a:off x="457200" y="1052513"/>
            <a:ext cx="8435975" cy="5040312"/>
          </a:xfrm>
        </p:spPr>
        <p:txBody>
          <a:bodyPr/>
          <a:lstStyle/>
          <a:p>
            <a:pPr eaLnBrk="1" hangingPunct="1">
              <a:lnSpc>
                <a:spcPct val="80000"/>
              </a:lnSpc>
              <a:buFontTx/>
              <a:buNone/>
            </a:pPr>
            <a:r>
              <a:rPr lang="de-DE" altLang="de-DE" sz="1800" dirty="0" err="1">
                <a:latin typeface="Consolas" panose="020B0609020204030204" pitchFamily="49" charset="0"/>
              </a:rPr>
              <a:t>import</a:t>
            </a:r>
            <a:r>
              <a:rPr lang="de-DE" altLang="de-DE" sz="1800" dirty="0">
                <a:latin typeface="Consolas" panose="020B0609020204030204" pitchFamily="49" charset="0"/>
              </a:rPr>
              <a:t> </a:t>
            </a:r>
            <a:r>
              <a:rPr lang="de-DE" altLang="de-DE" sz="1800" dirty="0" err="1">
                <a:latin typeface="Consolas" panose="020B0609020204030204" pitchFamily="49" charset="0"/>
              </a:rPr>
              <a:t>javax.swing</a:t>
            </a:r>
            <a:r>
              <a:rPr lang="de-DE" altLang="de-DE" sz="1800" dirty="0">
                <a:latin typeface="Consolas" panose="020B0609020204030204" pitchFamily="49" charset="0"/>
              </a:rPr>
              <a:t>.*;</a:t>
            </a:r>
          </a:p>
          <a:p>
            <a:pPr eaLnBrk="1" hangingPunct="1">
              <a:lnSpc>
                <a:spcPct val="80000"/>
              </a:lnSpc>
              <a:buFontTx/>
              <a:buNone/>
            </a:pPr>
            <a:endParaRPr lang="de-DE" altLang="de-DE" sz="900" dirty="0">
              <a:latin typeface="Consolas" panose="020B0609020204030204" pitchFamily="49" charset="0"/>
            </a:endParaRPr>
          </a:p>
          <a:p>
            <a:pPr eaLnBrk="1" hangingPunct="1">
              <a:lnSpc>
                <a:spcPct val="80000"/>
              </a:lnSpc>
              <a:buFontTx/>
              <a:buNone/>
            </a:pPr>
            <a:r>
              <a:rPr lang="de-DE" altLang="de-DE" sz="1800" dirty="0">
                <a:latin typeface="Consolas" panose="020B0609020204030204" pitchFamily="49" charset="0"/>
              </a:rPr>
              <a:t>public </a:t>
            </a:r>
            <a:r>
              <a:rPr lang="de-DE" altLang="de-DE" sz="1800" dirty="0" err="1">
                <a:latin typeface="Consolas" panose="020B0609020204030204" pitchFamily="49" charset="0"/>
              </a:rPr>
              <a:t>class</a:t>
            </a:r>
            <a:r>
              <a:rPr lang="de-DE" altLang="de-DE" sz="1800" dirty="0">
                <a:latin typeface="Consolas" panose="020B0609020204030204" pitchFamily="49" charset="0"/>
              </a:rPr>
              <a:t> </a:t>
            </a:r>
            <a:r>
              <a:rPr lang="de-DE" altLang="de-DE" sz="1800" dirty="0" err="1">
                <a:latin typeface="Consolas" panose="020B0609020204030204" pitchFamily="49" charset="0"/>
              </a:rPr>
              <a:t>XView</a:t>
            </a:r>
            <a:r>
              <a:rPr lang="de-DE" altLang="de-DE" sz="1800" dirty="0">
                <a:latin typeface="Consolas" panose="020B0609020204030204" pitchFamily="49" charset="0"/>
              </a:rPr>
              <a:t> </a:t>
            </a:r>
            <a:r>
              <a:rPr lang="de-DE" altLang="de-DE" sz="1800" dirty="0" err="1">
                <a:latin typeface="Consolas" panose="020B0609020204030204" pitchFamily="49" charset="0"/>
              </a:rPr>
              <a:t>extends</a:t>
            </a:r>
            <a:r>
              <a:rPr lang="de-DE" altLang="de-DE" sz="1800" dirty="0">
                <a:latin typeface="Consolas" panose="020B0609020204030204" pitchFamily="49" charset="0"/>
              </a:rPr>
              <a:t> </a:t>
            </a:r>
            <a:r>
              <a:rPr lang="de-DE" altLang="de-DE" sz="1800" dirty="0" err="1">
                <a:latin typeface="Consolas" panose="020B0609020204030204" pitchFamily="49" charset="0"/>
              </a:rPr>
              <a:t>JFrame</a:t>
            </a:r>
            <a:r>
              <a:rPr lang="de-DE" altLang="de-DE" sz="1800" dirty="0">
                <a:latin typeface="Consolas" panose="020B0609020204030204" pitchFamily="49" charset="0"/>
              </a:rPr>
              <a:t> </a:t>
            </a:r>
            <a:r>
              <a:rPr lang="de-DE" altLang="de-DE" sz="1800" dirty="0" err="1">
                <a:latin typeface="Consolas" panose="020B0609020204030204" pitchFamily="49" charset="0"/>
              </a:rPr>
              <a:t>implements</a:t>
            </a:r>
            <a:r>
              <a:rPr lang="de-DE" altLang="de-DE" sz="1800" dirty="0">
                <a:latin typeface="Consolas" panose="020B0609020204030204" pitchFamily="49" charset="0"/>
              </a:rPr>
              <a:t> </a:t>
            </a:r>
            <a:r>
              <a:rPr lang="de-DE" altLang="de-DE" sz="1800" dirty="0" err="1">
                <a:latin typeface="Consolas" panose="020B0609020204030204" pitchFamily="49" charset="0"/>
              </a:rPr>
              <a:t>XModelListener</a:t>
            </a:r>
            <a:r>
              <a:rPr lang="de-DE" altLang="de-DE" sz="1800" dirty="0">
                <a:latin typeface="Consolas" panose="020B0609020204030204" pitchFamily="49" charset="0"/>
              </a:rPr>
              <a:t>{</a:t>
            </a:r>
          </a:p>
          <a:p>
            <a:pPr eaLnBrk="1" hangingPunct="1">
              <a:lnSpc>
                <a:spcPct val="80000"/>
              </a:lnSpc>
              <a:buFontTx/>
              <a:buNone/>
            </a:pPr>
            <a:r>
              <a:rPr lang="de-DE" altLang="de-DE" sz="1800" dirty="0">
                <a:latin typeface="Consolas" panose="020B0609020204030204" pitchFamily="49" charset="0"/>
              </a:rPr>
              <a:t>	private </a:t>
            </a:r>
            <a:r>
              <a:rPr lang="de-DE" altLang="de-DE" sz="1800" dirty="0" err="1">
                <a:latin typeface="Consolas" panose="020B0609020204030204" pitchFamily="49" charset="0"/>
              </a:rPr>
              <a:t>XModel</a:t>
            </a:r>
            <a:r>
              <a:rPr lang="de-DE" altLang="de-DE" sz="1800" dirty="0">
                <a:latin typeface="Consolas" panose="020B0609020204030204" pitchFamily="49" charset="0"/>
              </a:rPr>
              <a:t> </a:t>
            </a:r>
            <a:r>
              <a:rPr lang="de-DE" altLang="de-DE" sz="1800" dirty="0" err="1">
                <a:latin typeface="Consolas" panose="020B0609020204030204" pitchFamily="49" charset="0"/>
              </a:rPr>
              <a:t>xmodel</a:t>
            </a:r>
            <a:r>
              <a:rPr lang="de-DE" altLang="de-DE" sz="1800" dirty="0">
                <a:latin typeface="Consolas" panose="020B0609020204030204" pitchFamily="49" charset="0"/>
              </a:rPr>
              <a:t>;</a:t>
            </a:r>
          </a:p>
          <a:p>
            <a:pPr eaLnBrk="1" hangingPunct="1">
              <a:lnSpc>
                <a:spcPct val="80000"/>
              </a:lnSpc>
              <a:buFontTx/>
              <a:buNone/>
            </a:pPr>
            <a:r>
              <a:rPr lang="de-DE" altLang="de-DE" sz="1800" dirty="0">
                <a:latin typeface="Consolas" panose="020B0609020204030204" pitchFamily="49" charset="0"/>
              </a:rPr>
              <a:t>	private </a:t>
            </a:r>
            <a:r>
              <a:rPr lang="de-DE" altLang="de-DE" sz="1800" dirty="0" err="1">
                <a:latin typeface="Consolas" panose="020B0609020204030204" pitchFamily="49" charset="0"/>
              </a:rPr>
              <a:t>JLabel</a:t>
            </a:r>
            <a:r>
              <a:rPr lang="de-DE" altLang="de-DE" sz="1800" dirty="0">
                <a:latin typeface="Consolas" panose="020B0609020204030204" pitchFamily="49" charset="0"/>
              </a:rPr>
              <a:t> </a:t>
            </a:r>
            <a:r>
              <a:rPr lang="de-DE" altLang="de-DE" sz="1800" dirty="0" err="1">
                <a:latin typeface="Consolas" panose="020B0609020204030204" pitchFamily="49" charset="0"/>
              </a:rPr>
              <a:t>jlabel</a:t>
            </a:r>
            <a:r>
              <a:rPr lang="de-DE" altLang="de-DE" sz="1800" dirty="0">
                <a:latin typeface="Consolas" panose="020B0609020204030204" pitchFamily="49" charset="0"/>
              </a:rPr>
              <a:t> = </a:t>
            </a:r>
            <a:r>
              <a:rPr lang="de-DE" altLang="de-DE" sz="1800" dirty="0" err="1">
                <a:latin typeface="Consolas" panose="020B0609020204030204" pitchFamily="49" charset="0"/>
              </a:rPr>
              <a:t>new</a:t>
            </a:r>
            <a:r>
              <a:rPr lang="de-DE" altLang="de-DE" sz="1800" dirty="0">
                <a:latin typeface="Consolas" panose="020B0609020204030204" pitchFamily="49" charset="0"/>
              </a:rPr>
              <a:t> </a:t>
            </a:r>
            <a:r>
              <a:rPr lang="de-DE" altLang="de-DE" sz="1800" dirty="0" err="1">
                <a:latin typeface="Consolas" panose="020B0609020204030204" pitchFamily="49" charset="0"/>
              </a:rPr>
              <a:t>JLabel</a:t>
            </a:r>
            <a:r>
              <a:rPr lang="de-DE" altLang="de-DE" sz="1800" dirty="0">
                <a:latin typeface="Consolas" panose="020B0609020204030204" pitchFamily="49" charset="0"/>
              </a:rPr>
              <a:t>("Modellwert:    ");</a:t>
            </a:r>
          </a:p>
          <a:p>
            <a:pPr eaLnBrk="1" hangingPunct="1">
              <a:lnSpc>
                <a:spcPct val="80000"/>
              </a:lnSpc>
              <a:buFontTx/>
              <a:buNone/>
            </a:pPr>
            <a:r>
              <a:rPr lang="de-DE" altLang="de-DE" sz="1800" dirty="0">
                <a:latin typeface="Consolas" panose="020B0609020204030204" pitchFamily="49" charset="0"/>
              </a:rPr>
              <a:t>	public </a:t>
            </a:r>
            <a:r>
              <a:rPr lang="de-DE" altLang="de-DE" sz="1800" dirty="0" err="1">
                <a:latin typeface="Consolas" panose="020B0609020204030204" pitchFamily="49" charset="0"/>
              </a:rPr>
              <a:t>XView</a:t>
            </a:r>
            <a:r>
              <a:rPr lang="de-DE" altLang="de-DE" sz="1800" dirty="0">
                <a:latin typeface="Consolas" panose="020B0609020204030204" pitchFamily="49" charset="0"/>
              </a:rPr>
              <a:t>(</a:t>
            </a:r>
            <a:r>
              <a:rPr lang="de-DE" altLang="de-DE" sz="1800" dirty="0" err="1">
                <a:latin typeface="Consolas" panose="020B0609020204030204" pitchFamily="49" charset="0"/>
              </a:rPr>
              <a:t>XModel</a:t>
            </a:r>
            <a:r>
              <a:rPr lang="de-DE" altLang="de-DE" sz="1800" dirty="0">
                <a:latin typeface="Consolas" panose="020B0609020204030204" pitchFamily="49" charset="0"/>
              </a:rPr>
              <a:t> x){</a:t>
            </a:r>
          </a:p>
          <a:p>
            <a:pPr eaLnBrk="1" hangingPunct="1">
              <a:lnSpc>
                <a:spcPct val="80000"/>
              </a:lnSpc>
              <a:buFontTx/>
              <a:buNone/>
            </a:pPr>
            <a:r>
              <a:rPr lang="de-DE" altLang="de-DE" sz="1800" dirty="0">
                <a:latin typeface="Consolas" panose="020B0609020204030204" pitchFamily="49" charset="0"/>
              </a:rPr>
              <a:t>		super("Ich bin der View");</a:t>
            </a:r>
          </a:p>
          <a:p>
            <a:pPr eaLnBrk="1" hangingPunct="1">
              <a:lnSpc>
                <a:spcPct val="8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this.xmodel</a:t>
            </a:r>
            <a:r>
              <a:rPr lang="de-DE" altLang="de-DE" sz="1800" dirty="0">
                <a:latin typeface="Consolas" panose="020B0609020204030204" pitchFamily="49" charset="0"/>
              </a:rPr>
              <a:t> = x;</a:t>
            </a:r>
          </a:p>
          <a:p>
            <a:pPr eaLnBrk="1" hangingPunct="1">
              <a:lnSpc>
                <a:spcPct val="8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this.xmodel.addXModelListener</a:t>
            </a:r>
            <a:r>
              <a:rPr lang="de-DE" altLang="de-DE" sz="1800" dirty="0">
                <a:latin typeface="Consolas" panose="020B0609020204030204" pitchFamily="49" charset="0"/>
              </a:rPr>
              <a:t>(</a:t>
            </a:r>
            <a:r>
              <a:rPr lang="de-DE" altLang="de-DE" sz="1800" dirty="0" err="1">
                <a:latin typeface="Consolas" panose="020B0609020204030204" pitchFamily="49" charset="0"/>
              </a:rPr>
              <a:t>this</a:t>
            </a:r>
            <a:r>
              <a:rPr lang="de-DE" altLang="de-DE" sz="1800" dirty="0">
                <a:latin typeface="Consolas" panose="020B0609020204030204" pitchFamily="49" charset="0"/>
              </a:rPr>
              <a:t>);</a:t>
            </a:r>
          </a:p>
          <a:p>
            <a:pPr eaLnBrk="1" hangingPunct="1">
              <a:lnSpc>
                <a:spcPct val="80000"/>
              </a:lnSpc>
              <a:buFontTx/>
              <a:buNone/>
            </a:pPr>
            <a:r>
              <a:rPr lang="de-DE" altLang="de-DE" sz="1800" dirty="0">
                <a:latin typeface="Consolas" panose="020B0609020204030204" pitchFamily="49" charset="0"/>
              </a:rPr>
              <a:t>		//Rest Swing für Anzeige</a:t>
            </a:r>
          </a:p>
          <a:p>
            <a:pPr eaLnBrk="1" hangingPunct="1">
              <a:lnSpc>
                <a:spcPct val="8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getContentPane</a:t>
            </a:r>
            <a:r>
              <a:rPr lang="de-DE" altLang="de-DE" sz="1800" dirty="0">
                <a:latin typeface="Consolas" panose="020B0609020204030204" pitchFamily="49" charset="0"/>
              </a:rPr>
              <a:t>().</a:t>
            </a:r>
            <a:r>
              <a:rPr lang="de-DE" altLang="de-DE" sz="1800" dirty="0" err="1">
                <a:latin typeface="Consolas" panose="020B0609020204030204" pitchFamily="49" charset="0"/>
              </a:rPr>
              <a:t>add</a:t>
            </a:r>
            <a:r>
              <a:rPr lang="de-DE" altLang="de-DE" sz="1800" dirty="0">
                <a:latin typeface="Consolas" panose="020B0609020204030204" pitchFamily="49" charset="0"/>
              </a:rPr>
              <a:t>(</a:t>
            </a:r>
            <a:r>
              <a:rPr lang="de-DE" altLang="de-DE" sz="1800" dirty="0" err="1">
                <a:latin typeface="Consolas" panose="020B0609020204030204" pitchFamily="49" charset="0"/>
              </a:rPr>
              <a:t>this.jlabel</a:t>
            </a:r>
            <a:r>
              <a:rPr lang="de-DE" altLang="de-DE" sz="1800" dirty="0">
                <a:latin typeface="Consolas" panose="020B0609020204030204" pitchFamily="49" charset="0"/>
              </a:rPr>
              <a:t>);</a:t>
            </a:r>
          </a:p>
          <a:p>
            <a:pPr eaLnBrk="1" hangingPunct="1">
              <a:lnSpc>
                <a:spcPct val="8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setDefaultCloseOperation</a:t>
            </a:r>
            <a:r>
              <a:rPr lang="de-DE" altLang="de-DE" sz="1800" dirty="0">
                <a:latin typeface="Consolas" panose="020B0609020204030204" pitchFamily="49" charset="0"/>
              </a:rPr>
              <a:t>(EXIT_ON_CLOSE);</a:t>
            </a:r>
          </a:p>
          <a:p>
            <a:pPr eaLnBrk="1" hangingPunct="1">
              <a:lnSpc>
                <a:spcPct val="8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setSize</a:t>
            </a:r>
            <a:r>
              <a:rPr lang="de-DE" altLang="de-DE" sz="1800" dirty="0">
                <a:latin typeface="Consolas" panose="020B0609020204030204" pitchFamily="49" charset="0"/>
              </a:rPr>
              <a:t>(250,60);</a:t>
            </a:r>
          </a:p>
          <a:p>
            <a:pPr eaLnBrk="1" hangingPunct="1">
              <a:lnSpc>
                <a:spcPct val="8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setLocation</a:t>
            </a:r>
            <a:r>
              <a:rPr lang="de-DE" altLang="de-DE" sz="1800" dirty="0">
                <a:latin typeface="Consolas" panose="020B0609020204030204" pitchFamily="49" charset="0"/>
              </a:rPr>
              <a:t>(0,0);</a:t>
            </a:r>
          </a:p>
          <a:p>
            <a:pPr eaLnBrk="1" hangingPunct="1">
              <a:lnSpc>
                <a:spcPct val="8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setVisible</a:t>
            </a:r>
            <a:r>
              <a:rPr lang="de-DE" altLang="de-DE" sz="1800" dirty="0">
                <a:latin typeface="Consolas" panose="020B0609020204030204" pitchFamily="49" charset="0"/>
              </a:rPr>
              <a:t>(</a:t>
            </a:r>
            <a:r>
              <a:rPr lang="de-DE" altLang="de-DE" sz="1800" dirty="0" err="1">
                <a:latin typeface="Consolas" panose="020B0609020204030204" pitchFamily="49" charset="0"/>
              </a:rPr>
              <a:t>true</a:t>
            </a:r>
            <a:r>
              <a:rPr lang="de-DE" altLang="de-DE" sz="1800" dirty="0">
                <a:latin typeface="Consolas" panose="020B0609020204030204" pitchFamily="49" charset="0"/>
              </a:rPr>
              <a:t>);		</a:t>
            </a:r>
          </a:p>
          <a:p>
            <a:pPr eaLnBrk="1" hangingPunct="1">
              <a:lnSpc>
                <a:spcPct val="50000"/>
              </a:lnSpc>
              <a:buFontTx/>
              <a:buNone/>
            </a:pPr>
            <a:r>
              <a:rPr lang="de-DE" altLang="de-DE" sz="1800" dirty="0">
                <a:latin typeface="Consolas" panose="020B0609020204030204" pitchFamily="49" charset="0"/>
              </a:rPr>
              <a:t>	}</a:t>
            </a:r>
          </a:p>
          <a:p>
            <a:pPr eaLnBrk="1" hangingPunct="1">
              <a:lnSpc>
                <a:spcPct val="80000"/>
              </a:lnSpc>
              <a:buFontTx/>
              <a:buNone/>
            </a:pPr>
            <a:endParaRPr lang="de-DE" altLang="de-DE" sz="900" dirty="0">
              <a:latin typeface="Consolas" panose="020B0609020204030204" pitchFamily="49" charset="0"/>
            </a:endParaRPr>
          </a:p>
          <a:p>
            <a:pPr eaLnBrk="1" hangingPunct="1">
              <a:lnSpc>
                <a:spcPct val="80000"/>
              </a:lnSpc>
              <a:buFontTx/>
              <a:buNone/>
            </a:pPr>
            <a:r>
              <a:rPr lang="de-DE" altLang="de-DE" sz="1800" dirty="0">
                <a:latin typeface="Consolas" panose="020B0609020204030204" pitchFamily="49" charset="0"/>
              </a:rPr>
              <a:t>	public void </a:t>
            </a:r>
            <a:r>
              <a:rPr lang="de-DE" altLang="de-DE" sz="1800" dirty="0" err="1">
                <a:latin typeface="Consolas" panose="020B0609020204030204" pitchFamily="49" charset="0"/>
              </a:rPr>
              <a:t>xModelChanged</a:t>
            </a:r>
            <a:r>
              <a:rPr lang="de-DE" altLang="de-DE" sz="1800" dirty="0">
                <a:latin typeface="Consolas" panose="020B0609020204030204" pitchFamily="49" charset="0"/>
              </a:rPr>
              <a:t>() {</a:t>
            </a:r>
          </a:p>
          <a:p>
            <a:pPr eaLnBrk="1" hangingPunct="1">
              <a:lnSpc>
                <a:spcPct val="8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this.jlabel.setText</a:t>
            </a:r>
            <a:r>
              <a:rPr lang="de-DE" altLang="de-DE" sz="1800" dirty="0">
                <a:latin typeface="Consolas" panose="020B0609020204030204" pitchFamily="49" charset="0"/>
              </a:rPr>
              <a:t>("Modellwert: "</a:t>
            </a:r>
          </a:p>
          <a:p>
            <a:pPr eaLnBrk="1" hangingPunct="1">
              <a:lnSpc>
                <a:spcPct val="80000"/>
              </a:lnSpc>
              <a:buFontTx/>
              <a:buNone/>
            </a:pPr>
            <a:r>
              <a:rPr lang="de-DE" altLang="de-DE" sz="1800" dirty="0">
                <a:latin typeface="Consolas" panose="020B0609020204030204" pitchFamily="49" charset="0"/>
              </a:rPr>
              <a:t>                           + </a:t>
            </a:r>
            <a:r>
              <a:rPr lang="de-DE" altLang="de-DE" sz="1800" dirty="0" err="1">
                <a:latin typeface="Consolas" panose="020B0609020204030204" pitchFamily="49" charset="0"/>
              </a:rPr>
              <a:t>this.xmodel.getWert</a:t>
            </a:r>
            <a:r>
              <a:rPr lang="de-DE" altLang="de-DE" sz="1800" dirty="0">
                <a:latin typeface="Consolas" panose="020B0609020204030204" pitchFamily="49" charset="0"/>
              </a:rPr>
              <a:t>());</a:t>
            </a:r>
          </a:p>
          <a:p>
            <a:pPr eaLnBrk="1" hangingPunct="1">
              <a:lnSpc>
                <a:spcPct val="50000"/>
              </a:lnSpc>
              <a:buFontTx/>
              <a:buNone/>
            </a:pPr>
            <a:r>
              <a:rPr lang="de-DE" altLang="de-DE" sz="1800" dirty="0">
                <a:latin typeface="Consolas" panose="020B0609020204030204" pitchFamily="49" charset="0"/>
              </a:rPr>
              <a:t>	}</a:t>
            </a:r>
          </a:p>
          <a:p>
            <a:pPr eaLnBrk="1" hangingPunct="1">
              <a:lnSpc>
                <a:spcPct val="50000"/>
              </a:lnSpc>
              <a:buFontTx/>
              <a:buNone/>
            </a:pPr>
            <a:r>
              <a:rPr lang="de-DE" altLang="de-DE" sz="1800" dirty="0">
                <a:latin typeface="Consolas" panose="020B0609020204030204" pitchFamily="49" charset="0"/>
              </a:rPr>
              <a:t>}</a:t>
            </a:r>
          </a:p>
          <a:p>
            <a:pPr eaLnBrk="1" hangingPunct="1">
              <a:lnSpc>
                <a:spcPct val="80000"/>
              </a:lnSpc>
              <a:buFontTx/>
              <a:buNone/>
            </a:pPr>
            <a:endParaRPr lang="de-DE" altLang="de-DE" sz="1800" dirty="0">
              <a:latin typeface="Consolas" panose="020B0609020204030204" pitchFamily="49" charset="0"/>
            </a:endParaRPr>
          </a:p>
        </p:txBody>
      </p:sp>
      <p:sp>
        <p:nvSpPr>
          <p:cNvPr id="266245" name="Rectangle 4"/>
          <p:cNvSpPr>
            <a:spLocks noChangeArrowheads="1"/>
          </p:cNvSpPr>
          <p:nvPr/>
        </p:nvSpPr>
        <p:spPr bwMode="auto">
          <a:xfrm>
            <a:off x="468313" y="2830513"/>
            <a:ext cx="7848600" cy="576262"/>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266246" name="Rectangle 5"/>
          <p:cNvSpPr>
            <a:spLocks noChangeArrowheads="1"/>
          </p:cNvSpPr>
          <p:nvPr/>
        </p:nvSpPr>
        <p:spPr bwMode="auto">
          <a:xfrm>
            <a:off x="468313" y="5373688"/>
            <a:ext cx="7848600" cy="792162"/>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67267" name="Rectangle 2"/>
          <p:cNvSpPr>
            <a:spLocks noGrp="1" noChangeArrowheads="1"/>
          </p:cNvSpPr>
          <p:nvPr>
            <p:ph type="title"/>
          </p:nvPr>
        </p:nvSpPr>
        <p:spPr/>
        <p:txBody>
          <a:bodyPr/>
          <a:lstStyle/>
          <a:p>
            <a:pPr eaLnBrk="1" hangingPunct="1"/>
            <a:r>
              <a:rPr lang="de-DE" altLang="de-DE"/>
              <a:t>Java-Beispiel zum MVC (5/6)</a:t>
            </a:r>
          </a:p>
        </p:txBody>
      </p:sp>
      <p:sp>
        <p:nvSpPr>
          <p:cNvPr id="267268" name="Rectangle 3"/>
          <p:cNvSpPr>
            <a:spLocks noGrp="1" noChangeArrowheads="1"/>
          </p:cNvSpPr>
          <p:nvPr>
            <p:ph type="body" idx="1"/>
          </p:nvPr>
        </p:nvSpPr>
        <p:spPr>
          <a:xfrm>
            <a:off x="457200" y="1063625"/>
            <a:ext cx="8362950" cy="5040313"/>
          </a:xfrm>
        </p:spPr>
        <p:txBody>
          <a:bodyPr/>
          <a:lstStyle/>
          <a:p>
            <a:pPr eaLnBrk="1" hangingPunct="1">
              <a:lnSpc>
                <a:spcPct val="70000"/>
              </a:lnSpc>
              <a:buFontTx/>
              <a:buNone/>
            </a:pPr>
            <a:r>
              <a:rPr lang="de-DE" altLang="de-DE" sz="1600" dirty="0" err="1">
                <a:latin typeface="Consolas" panose="020B0609020204030204" pitchFamily="49" charset="0"/>
              </a:rPr>
              <a:t>import</a:t>
            </a:r>
            <a:r>
              <a:rPr lang="de-DE" altLang="de-DE" sz="1600" dirty="0">
                <a:latin typeface="Consolas" panose="020B0609020204030204" pitchFamily="49" charset="0"/>
              </a:rPr>
              <a:t> </a:t>
            </a:r>
            <a:r>
              <a:rPr lang="de-DE" altLang="de-DE" sz="1600" dirty="0" err="1">
                <a:latin typeface="Consolas" panose="020B0609020204030204" pitchFamily="49" charset="0"/>
              </a:rPr>
              <a:t>java.awt.FlowLayout</a:t>
            </a:r>
            <a:r>
              <a:rPr lang="de-DE" altLang="de-DE" sz="1600" dirty="0">
                <a:latin typeface="Consolas" panose="020B0609020204030204" pitchFamily="49" charset="0"/>
              </a:rPr>
              <a:t>;</a:t>
            </a:r>
          </a:p>
          <a:p>
            <a:pPr eaLnBrk="1" hangingPunct="1">
              <a:lnSpc>
                <a:spcPct val="70000"/>
              </a:lnSpc>
              <a:buFontTx/>
              <a:buNone/>
            </a:pPr>
            <a:r>
              <a:rPr lang="de-DE" altLang="de-DE" sz="1600" dirty="0" err="1">
                <a:latin typeface="Consolas" panose="020B0609020204030204" pitchFamily="49" charset="0"/>
              </a:rPr>
              <a:t>import</a:t>
            </a:r>
            <a:r>
              <a:rPr lang="de-DE" altLang="de-DE" sz="1600" dirty="0">
                <a:latin typeface="Consolas" panose="020B0609020204030204" pitchFamily="49" charset="0"/>
              </a:rPr>
              <a:t> </a:t>
            </a:r>
            <a:r>
              <a:rPr lang="de-DE" altLang="de-DE" sz="1600" dirty="0" err="1">
                <a:latin typeface="Consolas" panose="020B0609020204030204" pitchFamily="49" charset="0"/>
              </a:rPr>
              <a:t>java.awt.event</a:t>
            </a:r>
            <a:r>
              <a:rPr lang="de-DE" altLang="de-DE" sz="1600" dirty="0">
                <a:latin typeface="Consolas" panose="020B0609020204030204" pitchFamily="49" charset="0"/>
              </a:rPr>
              <a:t>.*;</a:t>
            </a:r>
          </a:p>
          <a:p>
            <a:pPr eaLnBrk="1" hangingPunct="1">
              <a:lnSpc>
                <a:spcPct val="70000"/>
              </a:lnSpc>
              <a:buFontTx/>
              <a:buNone/>
            </a:pPr>
            <a:r>
              <a:rPr lang="de-DE" altLang="de-DE" sz="1600" dirty="0" err="1">
                <a:latin typeface="Consolas" panose="020B0609020204030204" pitchFamily="49" charset="0"/>
              </a:rPr>
              <a:t>import</a:t>
            </a:r>
            <a:r>
              <a:rPr lang="de-DE" altLang="de-DE" sz="1600" dirty="0">
                <a:latin typeface="Consolas" panose="020B0609020204030204" pitchFamily="49" charset="0"/>
              </a:rPr>
              <a:t> </a:t>
            </a:r>
            <a:r>
              <a:rPr lang="de-DE" altLang="de-DE" sz="1600" dirty="0" err="1">
                <a:latin typeface="Consolas" panose="020B0609020204030204" pitchFamily="49" charset="0"/>
              </a:rPr>
              <a:t>javax.swing</a:t>
            </a:r>
            <a:r>
              <a:rPr lang="de-DE" altLang="de-DE" sz="1600" dirty="0">
                <a:latin typeface="Consolas" panose="020B0609020204030204" pitchFamily="49" charset="0"/>
              </a:rPr>
              <a:t>.*;</a:t>
            </a:r>
          </a:p>
          <a:p>
            <a:pPr eaLnBrk="1" hangingPunct="1">
              <a:lnSpc>
                <a:spcPct val="70000"/>
              </a:lnSpc>
              <a:buFontTx/>
              <a:buNone/>
            </a:pPr>
            <a:endParaRPr lang="de-DE" altLang="de-DE" sz="800" dirty="0">
              <a:latin typeface="Consolas" panose="020B0609020204030204" pitchFamily="49" charset="0"/>
            </a:endParaRPr>
          </a:p>
          <a:p>
            <a:pPr eaLnBrk="1" hangingPunct="1">
              <a:lnSpc>
                <a:spcPct val="70000"/>
              </a:lnSpc>
              <a:buFontTx/>
              <a:buNone/>
            </a:pPr>
            <a:r>
              <a:rPr lang="de-DE" altLang="de-DE" sz="1600" dirty="0">
                <a:latin typeface="Consolas" panose="020B0609020204030204" pitchFamily="49" charset="0"/>
              </a:rPr>
              <a:t>public </a:t>
            </a:r>
            <a:r>
              <a:rPr lang="de-DE" altLang="de-DE" sz="1600" dirty="0" err="1">
                <a:latin typeface="Consolas" panose="020B0609020204030204" pitchFamily="49" charset="0"/>
              </a:rPr>
              <a:t>class</a:t>
            </a:r>
            <a:r>
              <a:rPr lang="de-DE" altLang="de-DE" sz="1600" dirty="0">
                <a:latin typeface="Consolas" panose="020B0609020204030204" pitchFamily="49" charset="0"/>
              </a:rPr>
              <a:t> </a:t>
            </a:r>
            <a:r>
              <a:rPr lang="de-DE" altLang="de-DE" sz="1600" dirty="0" err="1">
                <a:latin typeface="Consolas" panose="020B0609020204030204" pitchFamily="49" charset="0"/>
              </a:rPr>
              <a:t>XController</a:t>
            </a:r>
            <a:r>
              <a:rPr lang="de-DE" altLang="de-DE" sz="1600" dirty="0">
                <a:latin typeface="Consolas" panose="020B0609020204030204" pitchFamily="49" charset="0"/>
              </a:rPr>
              <a:t> </a:t>
            </a:r>
            <a:r>
              <a:rPr lang="de-DE" altLang="de-DE" sz="1600" dirty="0" err="1">
                <a:latin typeface="Consolas" panose="020B0609020204030204" pitchFamily="49" charset="0"/>
              </a:rPr>
              <a:t>extends</a:t>
            </a:r>
            <a:r>
              <a:rPr lang="de-DE" altLang="de-DE" sz="1600" dirty="0">
                <a:latin typeface="Consolas" panose="020B0609020204030204" pitchFamily="49" charset="0"/>
              </a:rPr>
              <a:t> </a:t>
            </a:r>
            <a:r>
              <a:rPr lang="de-DE" altLang="de-DE" sz="1600" dirty="0" err="1">
                <a:latin typeface="Consolas" panose="020B0609020204030204" pitchFamily="49" charset="0"/>
              </a:rPr>
              <a:t>JFrame</a:t>
            </a:r>
            <a:r>
              <a:rPr lang="de-DE" altLang="de-DE" sz="1600" dirty="0">
                <a:latin typeface="Consolas" panose="020B0609020204030204" pitchFamily="49" charset="0"/>
              </a:rPr>
              <a:t>{</a:t>
            </a:r>
          </a:p>
          <a:p>
            <a:pPr eaLnBrk="1" hangingPunct="1">
              <a:lnSpc>
                <a:spcPct val="70000"/>
              </a:lnSpc>
              <a:buFontTx/>
              <a:buNone/>
            </a:pPr>
            <a:r>
              <a:rPr lang="de-DE" altLang="de-DE" sz="1600" dirty="0">
                <a:latin typeface="Consolas" panose="020B0609020204030204" pitchFamily="49" charset="0"/>
              </a:rPr>
              <a:t>	private </a:t>
            </a:r>
            <a:r>
              <a:rPr lang="de-DE" altLang="de-DE" sz="1600" dirty="0" err="1">
                <a:latin typeface="Consolas" panose="020B0609020204030204" pitchFamily="49" charset="0"/>
              </a:rPr>
              <a:t>XModel</a:t>
            </a:r>
            <a:r>
              <a:rPr lang="de-DE" altLang="de-DE" sz="1600" dirty="0">
                <a:latin typeface="Consolas" panose="020B0609020204030204" pitchFamily="49" charset="0"/>
              </a:rPr>
              <a:t> </a:t>
            </a:r>
            <a:r>
              <a:rPr lang="de-DE" altLang="de-DE" sz="1600" dirty="0" err="1">
                <a:latin typeface="Consolas" panose="020B0609020204030204" pitchFamily="49" charset="0"/>
              </a:rPr>
              <a:t>xmodel</a:t>
            </a:r>
            <a:r>
              <a:rPr lang="de-DE" altLang="de-DE" sz="1600" dirty="0">
                <a:latin typeface="Consolas" panose="020B0609020204030204" pitchFamily="49" charset="0"/>
              </a:rPr>
              <a:t>;</a:t>
            </a:r>
          </a:p>
          <a:p>
            <a:pPr eaLnBrk="1" hangingPunct="1">
              <a:lnSpc>
                <a:spcPct val="70000"/>
              </a:lnSpc>
              <a:buFontTx/>
              <a:buNone/>
            </a:pPr>
            <a:r>
              <a:rPr lang="de-DE" altLang="de-DE" sz="800" dirty="0">
                <a:latin typeface="Consolas" panose="020B0609020204030204" pitchFamily="49" charset="0"/>
              </a:rPr>
              <a:t>	</a:t>
            </a:r>
          </a:p>
          <a:p>
            <a:pPr eaLnBrk="1" hangingPunct="1">
              <a:lnSpc>
                <a:spcPct val="70000"/>
              </a:lnSpc>
              <a:buFontTx/>
              <a:buNone/>
            </a:pPr>
            <a:r>
              <a:rPr lang="de-DE" altLang="de-DE" sz="1600" dirty="0">
                <a:latin typeface="Consolas" panose="020B0609020204030204" pitchFamily="49" charset="0"/>
              </a:rPr>
              <a:t>	public </a:t>
            </a:r>
            <a:r>
              <a:rPr lang="de-DE" altLang="de-DE" sz="1600" dirty="0" err="1">
                <a:latin typeface="Consolas" panose="020B0609020204030204" pitchFamily="49" charset="0"/>
              </a:rPr>
              <a:t>XController</a:t>
            </a:r>
            <a:r>
              <a:rPr lang="de-DE" altLang="de-DE" sz="1600" dirty="0">
                <a:latin typeface="Consolas" panose="020B0609020204030204" pitchFamily="49" charset="0"/>
              </a:rPr>
              <a:t>(</a:t>
            </a:r>
            <a:r>
              <a:rPr lang="de-DE" altLang="de-DE" sz="1600" dirty="0" err="1">
                <a:latin typeface="Consolas" panose="020B0609020204030204" pitchFamily="49" charset="0"/>
              </a:rPr>
              <a:t>XModel</a:t>
            </a:r>
            <a:r>
              <a:rPr lang="de-DE" altLang="de-DE" sz="1600" dirty="0">
                <a:latin typeface="Consolas" panose="020B0609020204030204" pitchFamily="49" charset="0"/>
              </a:rPr>
              <a:t> x){</a:t>
            </a:r>
          </a:p>
          <a:p>
            <a:pPr eaLnBrk="1" hangingPunct="1">
              <a:lnSpc>
                <a:spcPct val="70000"/>
              </a:lnSpc>
              <a:buFontTx/>
              <a:buNone/>
            </a:pPr>
            <a:r>
              <a:rPr lang="de-DE" altLang="de-DE" sz="1600" dirty="0">
                <a:latin typeface="Consolas" panose="020B0609020204030204" pitchFamily="49" charset="0"/>
              </a:rPr>
              <a:t>		super("Ich bin der Controller");</a:t>
            </a:r>
          </a:p>
          <a:p>
            <a:pPr eaLnBrk="1" hangingPunct="1">
              <a:lnSpc>
                <a:spcPct val="70000"/>
              </a:lnSpc>
              <a:buFontTx/>
              <a:buNone/>
            </a:pPr>
            <a:r>
              <a:rPr lang="de-DE" altLang="de-DE" sz="1600" dirty="0">
                <a:latin typeface="Consolas" panose="020B0609020204030204" pitchFamily="49" charset="0"/>
              </a:rPr>
              <a:t>		</a:t>
            </a:r>
            <a:r>
              <a:rPr lang="de-DE" altLang="de-DE" sz="1600" dirty="0" err="1">
                <a:latin typeface="Consolas" panose="020B0609020204030204" pitchFamily="49" charset="0"/>
              </a:rPr>
              <a:t>this.xmodel</a:t>
            </a:r>
            <a:r>
              <a:rPr lang="de-DE" altLang="de-DE" sz="1600" dirty="0">
                <a:latin typeface="Consolas" panose="020B0609020204030204" pitchFamily="49" charset="0"/>
              </a:rPr>
              <a:t> = x;</a:t>
            </a:r>
          </a:p>
          <a:p>
            <a:pPr eaLnBrk="1" hangingPunct="1">
              <a:lnSpc>
                <a:spcPct val="70000"/>
              </a:lnSpc>
              <a:buFontTx/>
              <a:buNone/>
            </a:pPr>
            <a:r>
              <a:rPr lang="de-DE" altLang="de-DE" sz="1600" dirty="0">
                <a:latin typeface="Consolas" panose="020B0609020204030204" pitchFamily="49" charset="0"/>
              </a:rPr>
              <a:t>		</a:t>
            </a:r>
            <a:r>
              <a:rPr lang="de-DE" altLang="de-DE" sz="1600" dirty="0" err="1">
                <a:latin typeface="Consolas" panose="020B0609020204030204" pitchFamily="49" charset="0"/>
              </a:rPr>
              <a:t>getContentPane</a:t>
            </a:r>
            <a:r>
              <a:rPr lang="de-DE" altLang="de-DE" sz="1600" dirty="0">
                <a:latin typeface="Consolas" panose="020B0609020204030204" pitchFamily="49" charset="0"/>
              </a:rPr>
              <a:t>().</a:t>
            </a:r>
            <a:r>
              <a:rPr lang="de-DE" altLang="de-DE" sz="1600" dirty="0" err="1">
                <a:latin typeface="Consolas" panose="020B0609020204030204" pitchFamily="49" charset="0"/>
              </a:rPr>
              <a:t>setLayout</a:t>
            </a:r>
            <a:r>
              <a:rPr lang="de-DE" altLang="de-DE" sz="1600" dirty="0">
                <a:latin typeface="Consolas" panose="020B0609020204030204" pitchFamily="49" charset="0"/>
              </a:rPr>
              <a:t>(</a:t>
            </a:r>
            <a:r>
              <a:rPr lang="de-DE" altLang="de-DE" sz="1600" dirty="0" err="1">
                <a:latin typeface="Consolas" panose="020B0609020204030204" pitchFamily="49" charset="0"/>
              </a:rPr>
              <a:t>new</a:t>
            </a:r>
            <a:r>
              <a:rPr lang="de-DE" altLang="de-DE" sz="1600" dirty="0">
                <a:latin typeface="Consolas" panose="020B0609020204030204" pitchFamily="49" charset="0"/>
              </a:rPr>
              <a:t> </a:t>
            </a:r>
            <a:r>
              <a:rPr lang="de-DE" altLang="de-DE" sz="1600" dirty="0" err="1">
                <a:latin typeface="Consolas" panose="020B0609020204030204" pitchFamily="49" charset="0"/>
              </a:rPr>
              <a:t>FlowLayout</a:t>
            </a:r>
            <a:r>
              <a:rPr lang="de-DE" altLang="de-DE" sz="1600" dirty="0">
                <a:latin typeface="Consolas" panose="020B0609020204030204" pitchFamily="49" charset="0"/>
              </a:rPr>
              <a:t>());	</a:t>
            </a:r>
          </a:p>
          <a:p>
            <a:pPr eaLnBrk="1" hangingPunct="1">
              <a:lnSpc>
                <a:spcPct val="70000"/>
              </a:lnSpc>
              <a:buFontTx/>
              <a:buNone/>
            </a:pPr>
            <a:r>
              <a:rPr lang="de-DE" altLang="de-DE" sz="1600" dirty="0">
                <a:latin typeface="Consolas" panose="020B0609020204030204" pitchFamily="49" charset="0"/>
              </a:rPr>
              <a:t>		</a:t>
            </a:r>
            <a:r>
              <a:rPr lang="de-DE" altLang="de-DE" sz="1600" dirty="0" err="1">
                <a:latin typeface="Consolas" panose="020B0609020204030204" pitchFamily="49" charset="0"/>
              </a:rPr>
              <a:t>JButton</a:t>
            </a:r>
            <a:r>
              <a:rPr lang="de-DE" altLang="de-DE" sz="1600" dirty="0">
                <a:latin typeface="Consolas" panose="020B0609020204030204" pitchFamily="49" charset="0"/>
              </a:rPr>
              <a:t> plus = </a:t>
            </a:r>
            <a:r>
              <a:rPr lang="de-DE" altLang="de-DE" sz="1600" dirty="0" err="1">
                <a:latin typeface="Consolas" panose="020B0609020204030204" pitchFamily="49" charset="0"/>
              </a:rPr>
              <a:t>new</a:t>
            </a:r>
            <a:r>
              <a:rPr lang="de-DE" altLang="de-DE" sz="1600" dirty="0">
                <a:latin typeface="Consolas" panose="020B0609020204030204" pitchFamily="49" charset="0"/>
              </a:rPr>
              <a:t> </a:t>
            </a:r>
            <a:r>
              <a:rPr lang="de-DE" altLang="de-DE" sz="1600" dirty="0" err="1">
                <a:latin typeface="Consolas" panose="020B0609020204030204" pitchFamily="49" charset="0"/>
              </a:rPr>
              <a:t>JButton</a:t>
            </a:r>
            <a:r>
              <a:rPr lang="de-DE" altLang="de-DE" sz="1600" dirty="0">
                <a:latin typeface="Consolas" panose="020B0609020204030204" pitchFamily="49" charset="0"/>
              </a:rPr>
              <a:t>("plus");</a:t>
            </a:r>
          </a:p>
          <a:p>
            <a:pPr eaLnBrk="1" hangingPunct="1">
              <a:lnSpc>
                <a:spcPct val="70000"/>
              </a:lnSpc>
              <a:buFontTx/>
              <a:buNone/>
            </a:pPr>
            <a:r>
              <a:rPr lang="de-DE" altLang="de-DE" sz="1600" dirty="0">
                <a:latin typeface="Consolas" panose="020B0609020204030204" pitchFamily="49" charset="0"/>
              </a:rPr>
              <a:t>		</a:t>
            </a:r>
            <a:r>
              <a:rPr lang="de-DE" altLang="de-DE" sz="1600" dirty="0" err="1">
                <a:latin typeface="Consolas" panose="020B0609020204030204" pitchFamily="49" charset="0"/>
              </a:rPr>
              <a:t>getContentPane</a:t>
            </a:r>
            <a:r>
              <a:rPr lang="de-DE" altLang="de-DE" sz="1600" dirty="0">
                <a:latin typeface="Consolas" panose="020B0609020204030204" pitchFamily="49" charset="0"/>
              </a:rPr>
              <a:t>().</a:t>
            </a:r>
            <a:r>
              <a:rPr lang="de-DE" altLang="de-DE" sz="1600" dirty="0" err="1">
                <a:latin typeface="Consolas" panose="020B0609020204030204" pitchFamily="49" charset="0"/>
              </a:rPr>
              <a:t>add</a:t>
            </a:r>
            <a:r>
              <a:rPr lang="de-DE" altLang="de-DE" sz="1600" dirty="0">
                <a:latin typeface="Consolas" panose="020B0609020204030204" pitchFamily="49" charset="0"/>
              </a:rPr>
              <a:t>(plus);</a:t>
            </a:r>
          </a:p>
          <a:p>
            <a:pPr eaLnBrk="1" hangingPunct="1">
              <a:lnSpc>
                <a:spcPct val="70000"/>
              </a:lnSpc>
              <a:buFontTx/>
              <a:buNone/>
            </a:pPr>
            <a:r>
              <a:rPr lang="de-DE" altLang="de-DE" sz="1600" dirty="0">
                <a:latin typeface="Consolas" panose="020B0609020204030204" pitchFamily="49" charset="0"/>
              </a:rPr>
              <a:t>		</a:t>
            </a:r>
            <a:r>
              <a:rPr lang="de-DE" altLang="de-DE" sz="1600" dirty="0" err="1">
                <a:latin typeface="Consolas" panose="020B0609020204030204" pitchFamily="49" charset="0"/>
              </a:rPr>
              <a:t>plus.addActionListener</a:t>
            </a:r>
            <a:r>
              <a:rPr lang="de-DE" altLang="de-DE" sz="1600" dirty="0">
                <a:latin typeface="Consolas" panose="020B0609020204030204" pitchFamily="49" charset="0"/>
              </a:rPr>
              <a:t>(</a:t>
            </a:r>
            <a:r>
              <a:rPr lang="de-DE" altLang="de-DE" sz="1600" dirty="0" err="1">
                <a:latin typeface="Consolas" panose="020B0609020204030204" pitchFamily="49" charset="0"/>
              </a:rPr>
              <a:t>new</a:t>
            </a:r>
            <a:r>
              <a:rPr lang="de-DE" altLang="de-DE" sz="1600" dirty="0">
                <a:latin typeface="Consolas" panose="020B0609020204030204" pitchFamily="49" charset="0"/>
              </a:rPr>
              <a:t> </a:t>
            </a:r>
            <a:r>
              <a:rPr lang="de-DE" altLang="de-DE" sz="1600" dirty="0" err="1">
                <a:latin typeface="Consolas" panose="020B0609020204030204" pitchFamily="49" charset="0"/>
              </a:rPr>
              <a:t>ActionListener</a:t>
            </a:r>
            <a:r>
              <a:rPr lang="de-DE" altLang="de-DE" sz="1600" dirty="0">
                <a:latin typeface="Consolas" panose="020B0609020204030204" pitchFamily="49" charset="0"/>
              </a:rPr>
              <a:t>(){</a:t>
            </a:r>
          </a:p>
          <a:p>
            <a:pPr eaLnBrk="1" hangingPunct="1">
              <a:lnSpc>
                <a:spcPct val="70000"/>
              </a:lnSpc>
              <a:buFontTx/>
              <a:buNone/>
            </a:pPr>
            <a:r>
              <a:rPr lang="de-DE" altLang="de-DE" sz="1600" dirty="0">
                <a:latin typeface="Consolas" panose="020B0609020204030204" pitchFamily="49" charset="0"/>
              </a:rPr>
              <a:t>			public void </a:t>
            </a:r>
            <a:r>
              <a:rPr lang="de-DE" altLang="de-DE" sz="1600" dirty="0" err="1">
                <a:latin typeface="Consolas" panose="020B0609020204030204" pitchFamily="49" charset="0"/>
              </a:rPr>
              <a:t>actionPerformed</a:t>
            </a:r>
            <a:r>
              <a:rPr lang="de-DE" altLang="de-DE" sz="1600" dirty="0">
                <a:latin typeface="Consolas" panose="020B0609020204030204" pitchFamily="49" charset="0"/>
              </a:rPr>
              <a:t>(</a:t>
            </a:r>
            <a:r>
              <a:rPr lang="de-DE" altLang="de-DE" sz="1600" dirty="0" err="1">
                <a:latin typeface="Consolas" panose="020B0609020204030204" pitchFamily="49" charset="0"/>
              </a:rPr>
              <a:t>ActionEvent</a:t>
            </a:r>
            <a:r>
              <a:rPr lang="de-DE" altLang="de-DE" sz="1600" dirty="0">
                <a:latin typeface="Consolas" panose="020B0609020204030204" pitchFamily="49" charset="0"/>
              </a:rPr>
              <a:t> e){</a:t>
            </a:r>
          </a:p>
          <a:p>
            <a:pPr eaLnBrk="1" hangingPunct="1">
              <a:lnSpc>
                <a:spcPct val="70000"/>
              </a:lnSpc>
              <a:buFontTx/>
              <a:buNone/>
            </a:pPr>
            <a:r>
              <a:rPr lang="de-DE" altLang="de-DE" sz="1600" dirty="0">
                <a:latin typeface="Consolas" panose="020B0609020204030204" pitchFamily="49" charset="0"/>
              </a:rPr>
              <a:t>				</a:t>
            </a:r>
            <a:r>
              <a:rPr lang="de-DE" altLang="de-DE" sz="1600" dirty="0" err="1">
                <a:latin typeface="Consolas" panose="020B0609020204030204" pitchFamily="49" charset="0"/>
              </a:rPr>
              <a:t>this.xmodel.changeValue</a:t>
            </a:r>
            <a:r>
              <a:rPr lang="de-DE" altLang="de-DE" sz="1600" dirty="0">
                <a:latin typeface="Consolas" panose="020B0609020204030204" pitchFamily="49" charset="0"/>
              </a:rPr>
              <a:t>(1);</a:t>
            </a:r>
          </a:p>
          <a:p>
            <a:pPr eaLnBrk="1" hangingPunct="1">
              <a:lnSpc>
                <a:spcPct val="70000"/>
              </a:lnSpc>
              <a:buFontTx/>
              <a:buNone/>
            </a:pPr>
            <a:r>
              <a:rPr lang="de-DE" altLang="de-DE" sz="1600" dirty="0">
                <a:latin typeface="Consolas" panose="020B0609020204030204" pitchFamily="49" charset="0"/>
              </a:rPr>
              <a:t>			}});</a:t>
            </a:r>
          </a:p>
          <a:p>
            <a:pPr eaLnBrk="1" hangingPunct="1">
              <a:lnSpc>
                <a:spcPct val="70000"/>
              </a:lnSpc>
              <a:buFontTx/>
              <a:buNone/>
            </a:pPr>
            <a:r>
              <a:rPr lang="de-DE" altLang="de-DE" sz="1600" dirty="0">
                <a:latin typeface="Consolas" panose="020B0609020204030204" pitchFamily="49" charset="0"/>
              </a:rPr>
              <a:t>		</a:t>
            </a:r>
            <a:r>
              <a:rPr lang="de-DE" altLang="de-DE" sz="1600" dirty="0" err="1">
                <a:latin typeface="Consolas" panose="020B0609020204030204" pitchFamily="49" charset="0"/>
              </a:rPr>
              <a:t>JButton</a:t>
            </a:r>
            <a:r>
              <a:rPr lang="de-DE" altLang="de-DE" sz="1600" dirty="0">
                <a:latin typeface="Consolas" panose="020B0609020204030204" pitchFamily="49" charset="0"/>
              </a:rPr>
              <a:t> minus = </a:t>
            </a:r>
            <a:r>
              <a:rPr lang="de-DE" altLang="de-DE" sz="1600" dirty="0" err="1">
                <a:latin typeface="Consolas" panose="020B0609020204030204" pitchFamily="49" charset="0"/>
              </a:rPr>
              <a:t>new</a:t>
            </a:r>
            <a:r>
              <a:rPr lang="de-DE" altLang="de-DE" sz="1600" dirty="0">
                <a:latin typeface="Consolas" panose="020B0609020204030204" pitchFamily="49" charset="0"/>
              </a:rPr>
              <a:t> </a:t>
            </a:r>
            <a:r>
              <a:rPr lang="de-DE" altLang="de-DE" sz="1600" dirty="0" err="1">
                <a:latin typeface="Consolas" panose="020B0609020204030204" pitchFamily="49" charset="0"/>
              </a:rPr>
              <a:t>JButton</a:t>
            </a:r>
            <a:r>
              <a:rPr lang="de-DE" altLang="de-DE" sz="1600" dirty="0">
                <a:latin typeface="Consolas" panose="020B0609020204030204" pitchFamily="49" charset="0"/>
              </a:rPr>
              <a:t>("minus");</a:t>
            </a:r>
          </a:p>
          <a:p>
            <a:pPr eaLnBrk="1" hangingPunct="1">
              <a:lnSpc>
                <a:spcPct val="70000"/>
              </a:lnSpc>
              <a:buFontTx/>
              <a:buNone/>
            </a:pPr>
            <a:r>
              <a:rPr lang="de-DE" altLang="de-DE" sz="1600" dirty="0">
                <a:latin typeface="Consolas" panose="020B0609020204030204" pitchFamily="49" charset="0"/>
              </a:rPr>
              <a:t>		</a:t>
            </a:r>
            <a:r>
              <a:rPr lang="de-DE" altLang="de-DE" sz="1600" dirty="0" err="1">
                <a:latin typeface="Consolas" panose="020B0609020204030204" pitchFamily="49" charset="0"/>
              </a:rPr>
              <a:t>getContentPane</a:t>
            </a:r>
            <a:r>
              <a:rPr lang="de-DE" altLang="de-DE" sz="1600" dirty="0">
                <a:latin typeface="Consolas" panose="020B0609020204030204" pitchFamily="49" charset="0"/>
              </a:rPr>
              <a:t>().</a:t>
            </a:r>
            <a:r>
              <a:rPr lang="de-DE" altLang="de-DE" sz="1600" dirty="0" err="1">
                <a:latin typeface="Consolas" panose="020B0609020204030204" pitchFamily="49" charset="0"/>
              </a:rPr>
              <a:t>add</a:t>
            </a:r>
            <a:r>
              <a:rPr lang="de-DE" altLang="de-DE" sz="1600" dirty="0">
                <a:latin typeface="Consolas" panose="020B0609020204030204" pitchFamily="49" charset="0"/>
              </a:rPr>
              <a:t>(minus);</a:t>
            </a:r>
          </a:p>
          <a:p>
            <a:pPr eaLnBrk="1" hangingPunct="1">
              <a:lnSpc>
                <a:spcPct val="70000"/>
              </a:lnSpc>
              <a:buFontTx/>
              <a:buNone/>
            </a:pPr>
            <a:r>
              <a:rPr lang="de-DE" altLang="de-DE" sz="1600" dirty="0">
                <a:latin typeface="Consolas" panose="020B0609020204030204" pitchFamily="49" charset="0"/>
              </a:rPr>
              <a:t>		</a:t>
            </a:r>
            <a:r>
              <a:rPr lang="de-DE" altLang="de-DE" sz="1600" dirty="0" err="1">
                <a:latin typeface="Consolas" panose="020B0609020204030204" pitchFamily="49" charset="0"/>
              </a:rPr>
              <a:t>minus.addActionListener</a:t>
            </a:r>
            <a:r>
              <a:rPr lang="de-DE" altLang="de-DE" sz="1600" dirty="0">
                <a:latin typeface="Consolas" panose="020B0609020204030204" pitchFamily="49" charset="0"/>
              </a:rPr>
              <a:t>(</a:t>
            </a:r>
            <a:r>
              <a:rPr lang="de-DE" altLang="de-DE" sz="1600" dirty="0" err="1">
                <a:latin typeface="Consolas" panose="020B0609020204030204" pitchFamily="49" charset="0"/>
              </a:rPr>
              <a:t>new</a:t>
            </a:r>
            <a:r>
              <a:rPr lang="de-DE" altLang="de-DE" sz="1600" dirty="0">
                <a:latin typeface="Consolas" panose="020B0609020204030204" pitchFamily="49" charset="0"/>
              </a:rPr>
              <a:t> </a:t>
            </a:r>
            <a:r>
              <a:rPr lang="de-DE" altLang="de-DE" sz="1600" dirty="0" err="1">
                <a:latin typeface="Consolas" panose="020B0609020204030204" pitchFamily="49" charset="0"/>
              </a:rPr>
              <a:t>ActionListener</a:t>
            </a:r>
            <a:r>
              <a:rPr lang="de-DE" altLang="de-DE" sz="1600" dirty="0">
                <a:latin typeface="Consolas" panose="020B0609020204030204" pitchFamily="49" charset="0"/>
              </a:rPr>
              <a:t>(){</a:t>
            </a:r>
          </a:p>
          <a:p>
            <a:pPr eaLnBrk="1" hangingPunct="1">
              <a:lnSpc>
                <a:spcPct val="70000"/>
              </a:lnSpc>
              <a:buFontTx/>
              <a:buNone/>
            </a:pPr>
            <a:r>
              <a:rPr lang="de-DE" altLang="de-DE" sz="1600" dirty="0">
                <a:latin typeface="Consolas" panose="020B0609020204030204" pitchFamily="49" charset="0"/>
              </a:rPr>
              <a:t>			public void </a:t>
            </a:r>
            <a:r>
              <a:rPr lang="de-DE" altLang="de-DE" sz="1600" dirty="0" err="1">
                <a:latin typeface="Consolas" panose="020B0609020204030204" pitchFamily="49" charset="0"/>
              </a:rPr>
              <a:t>actionPerformed</a:t>
            </a:r>
            <a:r>
              <a:rPr lang="de-DE" altLang="de-DE" sz="1600" dirty="0">
                <a:latin typeface="Consolas" panose="020B0609020204030204" pitchFamily="49" charset="0"/>
              </a:rPr>
              <a:t>(</a:t>
            </a:r>
            <a:r>
              <a:rPr lang="de-DE" altLang="de-DE" sz="1600" dirty="0" err="1">
                <a:latin typeface="Consolas" panose="020B0609020204030204" pitchFamily="49" charset="0"/>
              </a:rPr>
              <a:t>ActionEvent</a:t>
            </a:r>
            <a:r>
              <a:rPr lang="de-DE" altLang="de-DE" sz="1600" dirty="0">
                <a:latin typeface="Consolas" panose="020B0609020204030204" pitchFamily="49" charset="0"/>
              </a:rPr>
              <a:t> e){</a:t>
            </a:r>
          </a:p>
          <a:p>
            <a:pPr eaLnBrk="1" hangingPunct="1">
              <a:lnSpc>
                <a:spcPct val="70000"/>
              </a:lnSpc>
              <a:buFontTx/>
              <a:buNone/>
            </a:pPr>
            <a:r>
              <a:rPr lang="de-DE" altLang="de-DE" sz="1600" dirty="0">
                <a:latin typeface="Consolas" panose="020B0609020204030204" pitchFamily="49" charset="0"/>
              </a:rPr>
              <a:t>				</a:t>
            </a:r>
            <a:r>
              <a:rPr lang="de-DE" altLang="de-DE" sz="1600" dirty="0" err="1">
                <a:latin typeface="Consolas" panose="020B0609020204030204" pitchFamily="49" charset="0"/>
              </a:rPr>
              <a:t>this.xmodel.changeValue</a:t>
            </a:r>
            <a:r>
              <a:rPr lang="de-DE" altLang="de-DE" sz="1600" dirty="0">
                <a:latin typeface="Consolas" panose="020B0609020204030204" pitchFamily="49" charset="0"/>
              </a:rPr>
              <a:t>(-1);</a:t>
            </a:r>
          </a:p>
          <a:p>
            <a:pPr eaLnBrk="1" hangingPunct="1">
              <a:lnSpc>
                <a:spcPct val="70000"/>
              </a:lnSpc>
              <a:buFontTx/>
              <a:buNone/>
            </a:pPr>
            <a:r>
              <a:rPr lang="de-DE" altLang="de-DE" sz="1600" dirty="0">
                <a:latin typeface="Consolas" panose="020B0609020204030204" pitchFamily="49" charset="0"/>
              </a:rPr>
              <a:t>			}});</a:t>
            </a:r>
          </a:p>
          <a:p>
            <a:pPr eaLnBrk="1" hangingPunct="1">
              <a:lnSpc>
                <a:spcPct val="70000"/>
              </a:lnSpc>
              <a:buFontTx/>
              <a:buNone/>
            </a:pPr>
            <a:r>
              <a:rPr lang="de-DE" altLang="de-DE" sz="1600" dirty="0">
                <a:latin typeface="Consolas" panose="020B0609020204030204" pitchFamily="49" charset="0"/>
              </a:rPr>
              <a:t>		</a:t>
            </a:r>
            <a:r>
              <a:rPr lang="de-DE" altLang="de-DE" sz="1600" dirty="0" err="1">
                <a:latin typeface="Consolas" panose="020B0609020204030204" pitchFamily="49" charset="0"/>
              </a:rPr>
              <a:t>setDefaultCloseOperation</a:t>
            </a:r>
            <a:r>
              <a:rPr lang="de-DE" altLang="de-DE" sz="1600" dirty="0">
                <a:latin typeface="Consolas" panose="020B0609020204030204" pitchFamily="49" charset="0"/>
              </a:rPr>
              <a:t>(EXIT_ON_CLOSE);</a:t>
            </a:r>
          </a:p>
          <a:p>
            <a:pPr eaLnBrk="1" hangingPunct="1">
              <a:lnSpc>
                <a:spcPct val="70000"/>
              </a:lnSpc>
              <a:buFontTx/>
              <a:buNone/>
            </a:pPr>
            <a:r>
              <a:rPr lang="de-DE" altLang="de-DE" sz="1600" dirty="0">
                <a:latin typeface="Consolas" panose="020B0609020204030204" pitchFamily="49" charset="0"/>
              </a:rPr>
              <a:t>		</a:t>
            </a:r>
            <a:r>
              <a:rPr lang="de-DE" altLang="de-DE" sz="1600" dirty="0" err="1">
                <a:latin typeface="Consolas" panose="020B0609020204030204" pitchFamily="49" charset="0"/>
              </a:rPr>
              <a:t>setSize</a:t>
            </a:r>
            <a:r>
              <a:rPr lang="de-DE" altLang="de-DE" sz="1600" dirty="0">
                <a:latin typeface="Consolas" panose="020B0609020204030204" pitchFamily="49" charset="0"/>
              </a:rPr>
              <a:t>(250,60); </a:t>
            </a:r>
            <a:r>
              <a:rPr lang="de-DE" altLang="de-DE" sz="1600" dirty="0" err="1">
                <a:latin typeface="Consolas" panose="020B0609020204030204" pitchFamily="49" charset="0"/>
              </a:rPr>
              <a:t>setLocation</a:t>
            </a:r>
            <a:r>
              <a:rPr lang="de-DE" altLang="de-DE" sz="1600" dirty="0">
                <a:latin typeface="Consolas" panose="020B0609020204030204" pitchFamily="49" charset="0"/>
              </a:rPr>
              <a:t>(0,90);´</a:t>
            </a:r>
            <a:r>
              <a:rPr lang="de-DE" altLang="de-DE" sz="1600" dirty="0" err="1">
                <a:latin typeface="Consolas" panose="020B0609020204030204" pitchFamily="49" charset="0"/>
              </a:rPr>
              <a:t>setVisible</a:t>
            </a:r>
            <a:r>
              <a:rPr lang="de-DE" altLang="de-DE" sz="1600" dirty="0">
                <a:latin typeface="Consolas" panose="020B0609020204030204" pitchFamily="49" charset="0"/>
              </a:rPr>
              <a:t>(</a:t>
            </a:r>
            <a:r>
              <a:rPr lang="de-DE" altLang="de-DE" sz="1600" dirty="0" err="1">
                <a:latin typeface="Consolas" panose="020B0609020204030204" pitchFamily="49" charset="0"/>
              </a:rPr>
              <a:t>true</a:t>
            </a:r>
            <a:r>
              <a:rPr lang="de-DE" altLang="de-DE" sz="1600" dirty="0">
                <a:latin typeface="Consolas" panose="020B0609020204030204" pitchFamily="49" charset="0"/>
              </a:rPr>
              <a:t>);</a:t>
            </a:r>
          </a:p>
          <a:p>
            <a:pPr eaLnBrk="1" hangingPunct="1">
              <a:lnSpc>
                <a:spcPct val="70000"/>
              </a:lnSpc>
              <a:buFontTx/>
              <a:buNone/>
            </a:pPr>
            <a:r>
              <a:rPr lang="de-DE" altLang="de-DE" sz="1600" dirty="0">
                <a:latin typeface="Consolas" panose="020B0609020204030204" pitchFamily="49" charset="0"/>
              </a:rPr>
              <a:t>	}</a:t>
            </a:r>
          </a:p>
          <a:p>
            <a:pPr eaLnBrk="1" hangingPunct="1">
              <a:lnSpc>
                <a:spcPct val="70000"/>
              </a:lnSpc>
              <a:buFontTx/>
              <a:buNone/>
            </a:pPr>
            <a:r>
              <a:rPr lang="de-DE" altLang="de-DE" sz="1600" dirty="0">
                <a:latin typeface="Consolas" panose="020B0609020204030204" pitchFamily="49" charset="0"/>
              </a:rPr>
              <a:t>}</a:t>
            </a:r>
          </a:p>
        </p:txBody>
      </p:sp>
      <p:sp>
        <p:nvSpPr>
          <p:cNvPr id="267269" name="Rectangle 4"/>
          <p:cNvSpPr>
            <a:spLocks noChangeArrowheads="1"/>
          </p:cNvSpPr>
          <p:nvPr/>
        </p:nvSpPr>
        <p:spPr bwMode="auto">
          <a:xfrm>
            <a:off x="468313" y="2854325"/>
            <a:ext cx="7848600" cy="214313"/>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267270" name="Rectangle 5"/>
          <p:cNvSpPr>
            <a:spLocks noChangeArrowheads="1"/>
          </p:cNvSpPr>
          <p:nvPr/>
        </p:nvSpPr>
        <p:spPr bwMode="auto">
          <a:xfrm>
            <a:off x="468313" y="4160838"/>
            <a:ext cx="7848600" cy="214312"/>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267271" name="Rectangle 6"/>
          <p:cNvSpPr>
            <a:spLocks noChangeArrowheads="1"/>
          </p:cNvSpPr>
          <p:nvPr/>
        </p:nvSpPr>
        <p:spPr bwMode="auto">
          <a:xfrm>
            <a:off x="468313" y="5494338"/>
            <a:ext cx="7848600" cy="214312"/>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68291" name="Rectangle 2"/>
          <p:cNvSpPr>
            <a:spLocks noGrp="1" noChangeArrowheads="1"/>
          </p:cNvSpPr>
          <p:nvPr>
            <p:ph type="title"/>
          </p:nvPr>
        </p:nvSpPr>
        <p:spPr/>
        <p:txBody>
          <a:bodyPr/>
          <a:lstStyle/>
          <a:p>
            <a:pPr eaLnBrk="1" hangingPunct="1"/>
            <a:r>
              <a:rPr lang="de-DE" altLang="de-DE"/>
              <a:t>Java-Beispiel zum MVC (6/6)</a:t>
            </a:r>
          </a:p>
        </p:txBody>
      </p:sp>
      <p:sp>
        <p:nvSpPr>
          <p:cNvPr id="268292" name="Rectangle 3"/>
          <p:cNvSpPr>
            <a:spLocks noGrp="1" noChangeArrowheads="1"/>
          </p:cNvSpPr>
          <p:nvPr>
            <p:ph type="body" idx="1"/>
          </p:nvPr>
        </p:nvSpPr>
        <p:spPr/>
        <p:txBody>
          <a:bodyPr/>
          <a:lstStyle/>
          <a:p>
            <a:pPr eaLnBrk="1" hangingPunct="1">
              <a:buFontTx/>
              <a:buNone/>
            </a:pPr>
            <a:r>
              <a:rPr lang="de-DE" altLang="de-DE" sz="2000" dirty="0">
                <a:latin typeface="Consolas" panose="020B0609020204030204" pitchFamily="49" charset="0"/>
              </a:rPr>
              <a:t>public interface </a:t>
            </a:r>
            <a:r>
              <a:rPr lang="de-DE" altLang="de-DE" sz="2000" dirty="0" err="1">
                <a:latin typeface="Consolas" panose="020B0609020204030204" pitchFamily="49" charset="0"/>
              </a:rPr>
              <a:t>XModelListener</a:t>
            </a:r>
            <a:r>
              <a:rPr lang="de-DE" altLang="de-DE" sz="2000" dirty="0">
                <a:latin typeface="Consolas" panose="020B0609020204030204" pitchFamily="49" charset="0"/>
              </a:rPr>
              <a:t> {</a:t>
            </a:r>
          </a:p>
          <a:p>
            <a:pPr eaLnBrk="1" hangingPunct="1">
              <a:buFontTx/>
              <a:buNone/>
            </a:pPr>
            <a:r>
              <a:rPr lang="de-DE" altLang="de-DE" sz="2000" dirty="0">
                <a:latin typeface="Consolas" panose="020B0609020204030204" pitchFamily="49" charset="0"/>
              </a:rPr>
              <a:t>	public void </a:t>
            </a:r>
            <a:r>
              <a:rPr lang="de-DE" altLang="de-DE" sz="2000" dirty="0" err="1">
                <a:latin typeface="Consolas" panose="020B0609020204030204" pitchFamily="49" charset="0"/>
              </a:rPr>
              <a:t>xModelChanged</a:t>
            </a:r>
            <a:r>
              <a:rPr lang="de-DE" altLang="de-DE" sz="2000" dirty="0">
                <a:latin typeface="Consolas" panose="020B0609020204030204" pitchFamily="49" charset="0"/>
              </a:rPr>
              <a:t>();</a:t>
            </a:r>
          </a:p>
          <a:p>
            <a:pPr eaLnBrk="1" hangingPunct="1">
              <a:buFontTx/>
              <a:buNone/>
            </a:pPr>
            <a:r>
              <a:rPr lang="de-DE" altLang="de-DE" sz="2000" dirty="0">
                <a:latin typeface="Consolas" panose="020B0609020204030204" pitchFamily="49" charset="0"/>
              </a:rPr>
              <a:t>  /* Anmerkung: alternativ kann man auch geänderte</a:t>
            </a:r>
          </a:p>
          <a:p>
            <a:pPr eaLnBrk="1" hangingPunct="1">
              <a:buFontTx/>
              <a:buNone/>
            </a:pPr>
            <a:r>
              <a:rPr lang="de-DE" altLang="de-DE" sz="2000" dirty="0">
                <a:latin typeface="Consolas" panose="020B0609020204030204" pitchFamily="49" charset="0"/>
              </a:rPr>
              <a:t>     Werte als Parameter übertragen */</a:t>
            </a:r>
          </a:p>
          <a:p>
            <a:pPr eaLnBrk="1" hangingPunct="1">
              <a:buFontTx/>
              <a:buNone/>
            </a:pPr>
            <a:r>
              <a:rPr lang="de-DE" altLang="de-DE" sz="2000" dirty="0">
                <a:latin typeface="Consolas" panose="020B0609020204030204" pitchFamily="49" charset="0"/>
              </a:rPr>
              <a:t>}</a:t>
            </a:r>
          </a:p>
          <a:p>
            <a:pPr eaLnBrk="1" hangingPunct="1">
              <a:buFontTx/>
              <a:buNone/>
            </a:pPr>
            <a:endParaRPr lang="de-DE" altLang="de-DE" sz="2000" dirty="0">
              <a:latin typeface="Consolas" panose="020B0609020204030204" pitchFamily="49" charset="0"/>
            </a:endParaRPr>
          </a:p>
          <a:p>
            <a:pPr eaLnBrk="1" hangingPunct="1">
              <a:buFontTx/>
              <a:buNone/>
            </a:pPr>
            <a:r>
              <a:rPr lang="de-DE" altLang="de-DE" sz="2000" dirty="0">
                <a:latin typeface="Consolas" panose="020B0609020204030204" pitchFamily="49" charset="0"/>
              </a:rPr>
              <a:t>public </a:t>
            </a:r>
            <a:r>
              <a:rPr lang="de-DE" altLang="de-DE" sz="2000" dirty="0" err="1">
                <a:latin typeface="Consolas" panose="020B0609020204030204" pitchFamily="49" charset="0"/>
              </a:rPr>
              <a:t>class</a:t>
            </a:r>
            <a:r>
              <a:rPr lang="de-DE" altLang="de-DE" sz="2000" dirty="0">
                <a:latin typeface="Consolas" panose="020B0609020204030204" pitchFamily="49" charset="0"/>
              </a:rPr>
              <a:t> </a:t>
            </a:r>
            <a:r>
              <a:rPr lang="de-DE" altLang="de-DE" sz="2000" dirty="0" err="1">
                <a:latin typeface="Consolas" panose="020B0609020204030204" pitchFamily="49" charset="0"/>
              </a:rPr>
              <a:t>XStarter</a:t>
            </a:r>
            <a:r>
              <a:rPr lang="de-DE" altLang="de-DE" sz="2000" dirty="0">
                <a:latin typeface="Consolas" panose="020B0609020204030204" pitchFamily="49" charset="0"/>
              </a:rPr>
              <a:t> {</a:t>
            </a:r>
          </a:p>
          <a:p>
            <a:pPr eaLnBrk="1" hangingPunct="1">
              <a:buFontTx/>
              <a:buNone/>
            </a:pPr>
            <a:r>
              <a:rPr lang="de-DE" altLang="de-DE" sz="2000" dirty="0">
                <a:latin typeface="Consolas" panose="020B0609020204030204" pitchFamily="49" charset="0"/>
              </a:rPr>
              <a:t>	public static void main(String[] </a:t>
            </a:r>
            <a:r>
              <a:rPr lang="de-DE" altLang="de-DE" sz="2000" dirty="0" err="1">
                <a:latin typeface="Consolas" panose="020B0609020204030204" pitchFamily="49" charset="0"/>
              </a:rPr>
              <a:t>args</a:t>
            </a:r>
            <a:r>
              <a:rPr lang="de-DE" altLang="de-DE" sz="2000" dirty="0">
                <a:latin typeface="Consolas" panose="020B0609020204030204" pitchFamily="49" charset="0"/>
              </a:rPr>
              <a:t>) {</a:t>
            </a:r>
          </a:p>
          <a:p>
            <a:pPr eaLnBrk="1" hangingPunct="1">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XModel</a:t>
            </a:r>
            <a:r>
              <a:rPr lang="de-DE" altLang="de-DE" sz="2000" dirty="0">
                <a:latin typeface="Consolas" panose="020B0609020204030204" pitchFamily="49" charset="0"/>
              </a:rPr>
              <a:t> x = </a:t>
            </a:r>
            <a:r>
              <a:rPr lang="de-DE" altLang="de-DE" sz="2000" dirty="0" err="1">
                <a:latin typeface="Consolas" panose="020B0609020204030204" pitchFamily="49" charset="0"/>
              </a:rPr>
              <a:t>new</a:t>
            </a:r>
            <a:r>
              <a:rPr lang="de-DE" altLang="de-DE" sz="2000" dirty="0">
                <a:latin typeface="Consolas" panose="020B0609020204030204" pitchFamily="49" charset="0"/>
              </a:rPr>
              <a:t> </a:t>
            </a:r>
            <a:r>
              <a:rPr lang="de-DE" altLang="de-DE" sz="2000" dirty="0" err="1">
                <a:latin typeface="Consolas" panose="020B0609020204030204" pitchFamily="49" charset="0"/>
              </a:rPr>
              <a:t>XModel</a:t>
            </a:r>
            <a:r>
              <a:rPr lang="de-DE" altLang="de-DE" sz="2000" dirty="0">
                <a:latin typeface="Consolas" panose="020B0609020204030204" pitchFamily="49" charset="0"/>
              </a:rPr>
              <a:t>();</a:t>
            </a:r>
          </a:p>
          <a:p>
            <a:pPr eaLnBrk="1" hangingPunct="1">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new</a:t>
            </a:r>
            <a:r>
              <a:rPr lang="de-DE" altLang="de-DE" sz="2000" dirty="0">
                <a:latin typeface="Consolas" panose="020B0609020204030204" pitchFamily="49" charset="0"/>
              </a:rPr>
              <a:t> </a:t>
            </a:r>
            <a:r>
              <a:rPr lang="de-DE" altLang="de-DE" sz="2000" dirty="0" err="1">
                <a:latin typeface="Consolas" panose="020B0609020204030204" pitchFamily="49" charset="0"/>
              </a:rPr>
              <a:t>XView</a:t>
            </a:r>
            <a:r>
              <a:rPr lang="de-DE" altLang="de-DE" sz="2000" dirty="0">
                <a:latin typeface="Consolas" panose="020B0609020204030204" pitchFamily="49" charset="0"/>
              </a:rPr>
              <a:t>(x);</a:t>
            </a:r>
          </a:p>
          <a:p>
            <a:pPr eaLnBrk="1" hangingPunct="1">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new</a:t>
            </a:r>
            <a:r>
              <a:rPr lang="de-DE" altLang="de-DE" sz="2000" dirty="0">
                <a:latin typeface="Consolas" panose="020B0609020204030204" pitchFamily="49" charset="0"/>
              </a:rPr>
              <a:t> </a:t>
            </a:r>
            <a:r>
              <a:rPr lang="de-DE" altLang="de-DE" sz="2000" dirty="0" err="1">
                <a:latin typeface="Consolas" panose="020B0609020204030204" pitchFamily="49" charset="0"/>
              </a:rPr>
              <a:t>XController</a:t>
            </a:r>
            <a:r>
              <a:rPr lang="de-DE" altLang="de-DE" sz="2000" dirty="0">
                <a:latin typeface="Consolas" panose="020B0609020204030204" pitchFamily="49" charset="0"/>
              </a:rPr>
              <a:t>(x);</a:t>
            </a:r>
          </a:p>
          <a:p>
            <a:pPr eaLnBrk="1" hangingPunct="1">
              <a:buFontTx/>
              <a:buNone/>
            </a:pPr>
            <a:r>
              <a:rPr lang="de-DE" altLang="de-DE" sz="2000" dirty="0">
                <a:latin typeface="Consolas" panose="020B0609020204030204" pitchFamily="49" charset="0"/>
              </a:rPr>
              <a:t>	}</a:t>
            </a:r>
          </a:p>
          <a:p>
            <a:pPr eaLnBrk="1" hangingPunct="1">
              <a:buFontTx/>
              <a:buNone/>
            </a:pPr>
            <a:r>
              <a:rPr lang="de-DE" altLang="de-DE" sz="2000" dirty="0">
                <a:latin typeface="Consolas" panose="020B0609020204030204" pitchFamily="49" charset="0"/>
              </a:rPr>
              <a:t>}</a:t>
            </a:r>
          </a:p>
          <a:p>
            <a:pPr eaLnBrk="1" hangingPunct="1">
              <a:buFontTx/>
              <a:buNone/>
            </a:pPr>
            <a:endParaRPr lang="de-DE" altLang="de-DE" sz="2000" dirty="0">
              <a:latin typeface="Consolas" panose="020B0609020204030204" pitchFamily="49" charset="0"/>
            </a:endParaRPr>
          </a:p>
        </p:txBody>
      </p:sp>
      <p:sp>
        <p:nvSpPr>
          <p:cNvPr id="268293" name="Rectangle 4"/>
          <p:cNvSpPr>
            <a:spLocks noChangeArrowheads="1"/>
          </p:cNvSpPr>
          <p:nvPr/>
        </p:nvSpPr>
        <p:spPr bwMode="auto">
          <a:xfrm>
            <a:off x="468313" y="1125538"/>
            <a:ext cx="7848600" cy="1871662"/>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268294" name="Rectangle 5"/>
          <p:cNvSpPr>
            <a:spLocks noChangeArrowheads="1"/>
          </p:cNvSpPr>
          <p:nvPr/>
        </p:nvSpPr>
        <p:spPr bwMode="auto">
          <a:xfrm>
            <a:off x="468313" y="4078288"/>
            <a:ext cx="7848600" cy="1150937"/>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69315" name="Rectangle 2"/>
          <p:cNvSpPr>
            <a:spLocks noGrp="1" noChangeArrowheads="1"/>
          </p:cNvSpPr>
          <p:nvPr>
            <p:ph type="title"/>
          </p:nvPr>
        </p:nvSpPr>
        <p:spPr/>
        <p:txBody>
          <a:bodyPr/>
          <a:lstStyle/>
          <a:p>
            <a:pPr eaLnBrk="1" hangingPunct="1"/>
            <a:r>
              <a:rPr lang="de-DE" altLang="de-DE"/>
              <a:t>Pattern-Varianten</a:t>
            </a:r>
          </a:p>
        </p:txBody>
      </p:sp>
      <p:sp>
        <p:nvSpPr>
          <p:cNvPr id="269316" name="Rectangle 3"/>
          <p:cNvSpPr>
            <a:spLocks noGrp="1" noChangeArrowheads="1"/>
          </p:cNvSpPr>
          <p:nvPr>
            <p:ph type="body" idx="1"/>
          </p:nvPr>
        </p:nvSpPr>
        <p:spPr/>
        <p:txBody>
          <a:bodyPr/>
          <a:lstStyle/>
          <a:p>
            <a:pPr eaLnBrk="1" hangingPunct="1">
              <a:spcBef>
                <a:spcPts val="200"/>
              </a:spcBef>
              <a:buFontTx/>
              <a:buNone/>
            </a:pPr>
            <a:r>
              <a:rPr lang="de-DE" altLang="de-DE"/>
              <a:t>Pattern schlagen eine mögliche Lösung vor; kann in Projekten variiert werden</a:t>
            </a:r>
          </a:p>
          <a:p>
            <a:pPr eaLnBrk="1" hangingPunct="1">
              <a:spcBef>
                <a:spcPts val="200"/>
              </a:spcBef>
            </a:pPr>
            <a:r>
              <a:rPr lang="de-DE" altLang="de-DE"/>
              <a:t>Interface weglassen, wenn nur eine View-Art</a:t>
            </a:r>
          </a:p>
          <a:p>
            <a:pPr eaLnBrk="1" hangingPunct="1">
              <a:spcBef>
                <a:spcPts val="200"/>
              </a:spcBef>
            </a:pPr>
            <a:r>
              <a:rPr lang="de-DE" altLang="de-DE"/>
              <a:t>Aufteilung auch sinnvoll, wenn nur ein View existiert (klare Aufgabentrennung)</a:t>
            </a:r>
          </a:p>
          <a:p>
            <a:pPr eaLnBrk="1" hangingPunct="1">
              <a:spcBef>
                <a:spcPts val="200"/>
              </a:spcBef>
            </a:pPr>
            <a:r>
              <a:rPr lang="de-DE" altLang="de-DE"/>
              <a:t>wenn Controller und View eng verknüpft, können sie vereinigt werden, z. B. GUI-Elemente in Java-Swing</a:t>
            </a:r>
          </a:p>
          <a:p>
            <a:pPr eaLnBrk="1" hangingPunct="1">
              <a:spcBef>
                <a:spcPts val="200"/>
              </a:spcBef>
            </a:pPr>
            <a:r>
              <a:rPr lang="de-DE" altLang="de-DE"/>
              <a:t>Listenerverwaltung kann vom Model in Controller verlegt werden</a:t>
            </a:r>
          </a:p>
          <a:p>
            <a:pPr eaLnBrk="1" hangingPunct="1">
              <a:spcBef>
                <a:spcPts val="200"/>
              </a:spcBef>
            </a:pPr>
            <a:r>
              <a:rPr lang="de-DE" altLang="de-DE"/>
              <a:t>auch ohne Listen ist MVC-Aufteilung sinnvoll</a:t>
            </a:r>
          </a:p>
        </p:txBody>
      </p:sp>
      <p:sp>
        <p:nvSpPr>
          <p:cNvPr id="2" name="Rechteck 1"/>
          <p:cNvSpPr/>
          <p:nvPr/>
        </p:nvSpPr>
        <p:spPr>
          <a:xfrm>
            <a:off x="3563938" y="5105400"/>
            <a:ext cx="1512887" cy="457200"/>
          </a:xfrm>
          <a:prstGeom prst="rect">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a:solidFill>
                  <a:schemeClr val="tx1"/>
                </a:solidFill>
              </a:rPr>
              <a:t>Controller</a:t>
            </a:r>
          </a:p>
        </p:txBody>
      </p:sp>
      <p:sp>
        <p:nvSpPr>
          <p:cNvPr id="6" name="Rechteck 5"/>
          <p:cNvSpPr/>
          <p:nvPr/>
        </p:nvSpPr>
        <p:spPr>
          <a:xfrm>
            <a:off x="6443663" y="5638800"/>
            <a:ext cx="1512887" cy="457200"/>
          </a:xfrm>
          <a:prstGeom prst="rect">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a:solidFill>
                  <a:schemeClr val="tx1"/>
                </a:solidFill>
              </a:rPr>
              <a:t>Model</a:t>
            </a:r>
          </a:p>
        </p:txBody>
      </p:sp>
      <p:sp>
        <p:nvSpPr>
          <p:cNvPr id="7" name="Rechteck 6"/>
          <p:cNvSpPr/>
          <p:nvPr/>
        </p:nvSpPr>
        <p:spPr>
          <a:xfrm>
            <a:off x="684213" y="5638800"/>
            <a:ext cx="1511300" cy="457200"/>
          </a:xfrm>
          <a:prstGeom prst="rect">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a:solidFill>
                  <a:schemeClr val="tx1"/>
                </a:solidFill>
              </a:rPr>
              <a:t>View</a:t>
            </a:r>
          </a:p>
        </p:txBody>
      </p:sp>
      <p:cxnSp>
        <p:nvCxnSpPr>
          <p:cNvPr id="4" name="Gewinkelte Verbindung 3"/>
          <p:cNvCxnSpPr>
            <a:stCxn id="7" idx="3"/>
          </p:cNvCxnSpPr>
          <p:nvPr/>
        </p:nvCxnSpPr>
        <p:spPr>
          <a:xfrm flipV="1">
            <a:off x="2195513" y="5562600"/>
            <a:ext cx="1728787" cy="304800"/>
          </a:xfrm>
          <a:prstGeom prst="bentConnector3">
            <a:avLst>
              <a:gd name="adj1" fmla="val 100155"/>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9321" name="Textfeld 10"/>
          <p:cNvSpPr txBox="1">
            <a:spLocks noChangeArrowheads="1"/>
          </p:cNvSpPr>
          <p:nvPr/>
        </p:nvSpPr>
        <p:spPr bwMode="auto">
          <a:xfrm>
            <a:off x="2124075" y="5867400"/>
            <a:ext cx="1941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1: Nutzereingabe</a:t>
            </a:r>
          </a:p>
        </p:txBody>
      </p:sp>
      <p:sp>
        <p:nvSpPr>
          <p:cNvPr id="269322" name="Textfeld 17"/>
          <p:cNvSpPr txBox="1">
            <a:spLocks noChangeArrowheads="1"/>
          </p:cNvSpPr>
          <p:nvPr/>
        </p:nvSpPr>
        <p:spPr bwMode="auto">
          <a:xfrm>
            <a:off x="1403350" y="4994275"/>
            <a:ext cx="2173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4: neue Darstellung</a:t>
            </a:r>
          </a:p>
        </p:txBody>
      </p:sp>
      <p:sp>
        <p:nvSpPr>
          <p:cNvPr id="269323" name="Textfeld 18"/>
          <p:cNvSpPr txBox="1">
            <a:spLocks noChangeArrowheads="1"/>
          </p:cNvSpPr>
          <p:nvPr/>
        </p:nvSpPr>
        <p:spPr bwMode="auto">
          <a:xfrm>
            <a:off x="4643438" y="5845175"/>
            <a:ext cx="1878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3: Aktualisierung</a:t>
            </a:r>
          </a:p>
        </p:txBody>
      </p:sp>
      <p:sp>
        <p:nvSpPr>
          <p:cNvPr id="269324" name="Textfeld 19"/>
          <p:cNvSpPr txBox="1">
            <a:spLocks noChangeArrowheads="1"/>
          </p:cNvSpPr>
          <p:nvPr/>
        </p:nvSpPr>
        <p:spPr bwMode="auto">
          <a:xfrm>
            <a:off x="5078413" y="4975225"/>
            <a:ext cx="3262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2: Eigenschaften aktualisieren</a:t>
            </a:r>
          </a:p>
        </p:txBody>
      </p:sp>
      <p:cxnSp>
        <p:nvCxnSpPr>
          <p:cNvPr id="21" name="Gewinkelte Verbindung 20"/>
          <p:cNvCxnSpPr/>
          <p:nvPr/>
        </p:nvCxnSpPr>
        <p:spPr>
          <a:xfrm flipH="1" flipV="1">
            <a:off x="4732338" y="5559425"/>
            <a:ext cx="1727200" cy="304800"/>
          </a:xfrm>
          <a:prstGeom prst="bentConnector3">
            <a:avLst>
              <a:gd name="adj1" fmla="val 100155"/>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Gewinkelte Verbindung 21"/>
          <p:cNvCxnSpPr/>
          <p:nvPr/>
        </p:nvCxnSpPr>
        <p:spPr>
          <a:xfrm rot="10800000" flipV="1">
            <a:off x="1827213" y="5329238"/>
            <a:ext cx="1727200" cy="304800"/>
          </a:xfrm>
          <a:prstGeom prst="bentConnector3">
            <a:avLst>
              <a:gd name="adj1" fmla="val 100155"/>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Gewinkelte Verbindung 22"/>
          <p:cNvCxnSpPr/>
          <p:nvPr/>
        </p:nvCxnSpPr>
        <p:spPr>
          <a:xfrm>
            <a:off x="5091113" y="5334000"/>
            <a:ext cx="1728787" cy="304800"/>
          </a:xfrm>
          <a:prstGeom prst="bentConnector3">
            <a:avLst>
              <a:gd name="adj1" fmla="val 100155"/>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MVC als Design-Konzept</a:t>
            </a:r>
          </a:p>
        </p:txBody>
      </p:sp>
      <p:sp>
        <p:nvSpPr>
          <p:cNvPr id="3" name="Inhaltsplatzhalter 2"/>
          <p:cNvSpPr>
            <a:spLocks noGrp="1"/>
          </p:cNvSpPr>
          <p:nvPr>
            <p:ph idx="1"/>
          </p:nvPr>
        </p:nvSpPr>
        <p:spPr>
          <a:xfrm>
            <a:off x="457200" y="1125538"/>
            <a:ext cx="8507288" cy="5256212"/>
          </a:xfrm>
        </p:spPr>
        <p:txBody>
          <a:bodyPr/>
          <a:lstStyle/>
          <a:p>
            <a:pPr eaLnBrk="1" hangingPunct="1">
              <a:lnSpc>
                <a:spcPts val="2600"/>
              </a:lnSpc>
              <a:spcBef>
                <a:spcPts val="600"/>
              </a:spcBef>
            </a:pPr>
            <a:r>
              <a:rPr lang="de-DE" dirty="0"/>
              <a:t>Kommunikationswege  hängen von konkreter Umsetzung ab</a:t>
            </a:r>
          </a:p>
          <a:p>
            <a:pPr eaLnBrk="1" hangingPunct="1">
              <a:lnSpc>
                <a:spcPts val="2600"/>
              </a:lnSpc>
              <a:spcBef>
                <a:spcPts val="600"/>
              </a:spcBef>
            </a:pPr>
            <a:r>
              <a:rPr lang="de-DE" dirty="0"/>
              <a:t>Viele Varianten: </a:t>
            </a:r>
          </a:p>
          <a:p>
            <a:pPr lvl="1">
              <a:lnSpc>
                <a:spcPts val="2600"/>
              </a:lnSpc>
              <a:spcBef>
                <a:spcPts val="600"/>
              </a:spcBef>
            </a:pPr>
            <a:r>
              <a:rPr lang="de-DE" dirty="0"/>
              <a:t>Model-</a:t>
            </a:r>
            <a:r>
              <a:rPr lang="de-DE" dirty="0" err="1"/>
              <a:t>Delegate</a:t>
            </a:r>
            <a:r>
              <a:rPr lang="de-DE" dirty="0"/>
              <a:t> (Controller und View zusammen)</a:t>
            </a:r>
          </a:p>
          <a:p>
            <a:pPr lvl="1">
              <a:lnSpc>
                <a:spcPts val="2600"/>
              </a:lnSpc>
              <a:spcBef>
                <a:spcPts val="600"/>
              </a:spcBef>
            </a:pPr>
            <a:r>
              <a:rPr lang="de-DE" dirty="0"/>
              <a:t>Model-View-</a:t>
            </a:r>
            <a:r>
              <a:rPr lang="de-DE" dirty="0" err="1"/>
              <a:t>ViewModel</a:t>
            </a:r>
            <a:r>
              <a:rPr lang="de-DE" dirty="0"/>
              <a:t> (eigenes Model für Darstellung)</a:t>
            </a:r>
          </a:p>
          <a:p>
            <a:pPr lvl="1">
              <a:lnSpc>
                <a:spcPts val="2600"/>
              </a:lnSpc>
              <a:spcBef>
                <a:spcPts val="600"/>
              </a:spcBef>
            </a:pPr>
            <a:r>
              <a:rPr lang="de-DE" dirty="0"/>
              <a:t>Model-View-</a:t>
            </a:r>
            <a:r>
              <a:rPr lang="de-DE" dirty="0" err="1"/>
              <a:t>Presenter</a:t>
            </a:r>
            <a:endParaRPr lang="de-DE" dirty="0"/>
          </a:p>
          <a:p>
            <a:pPr lvl="1">
              <a:lnSpc>
                <a:spcPts val="2600"/>
              </a:lnSpc>
              <a:spcBef>
                <a:spcPts val="600"/>
              </a:spcBef>
            </a:pPr>
            <a:r>
              <a:rPr lang="de-DE" dirty="0"/>
              <a:t>Model-View-Adapter</a:t>
            </a:r>
          </a:p>
          <a:p>
            <a:pPr>
              <a:spcBef>
                <a:spcPts val="600"/>
              </a:spcBef>
            </a:pPr>
            <a:r>
              <a:rPr lang="de-DE" dirty="0"/>
              <a:t>eine Umsetzung: Controller steuert Änderungen des Modells, Modell teilt allen Views mit, dass eine Änderung aufgetreten ist</a:t>
            </a:r>
          </a:p>
          <a:p>
            <a:pPr>
              <a:spcBef>
                <a:spcPts val="600"/>
              </a:spcBef>
            </a:pPr>
            <a:r>
              <a:rPr lang="de-DE" dirty="0"/>
              <a:t>Folien haben damit nur eine Verknüpfungsmöglichkeit von MVC beschrieben</a:t>
            </a:r>
          </a:p>
        </p:txBody>
      </p:sp>
    </p:spTree>
    <p:extLst>
      <p:ext uri="{BB962C8B-B14F-4D97-AF65-F5344CB8AC3E}">
        <p14:creationId xmlns:p14="http://schemas.microsoft.com/office/powerpoint/2010/main" val="757446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pPr eaLnBrk="1" hangingPunct="1"/>
            <a:r>
              <a:rPr lang="de-DE" altLang="de-DE"/>
              <a:t>Nutzung von Schwimmbahnen (für Rollen)</a:t>
            </a:r>
          </a:p>
        </p:txBody>
      </p:sp>
      <p:sp>
        <p:nvSpPr>
          <p:cNvPr id="28675"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pic>
        <p:nvPicPr>
          <p:cNvPr id="28676" name="Picture 3" descr="F:\workspaces\workspace_SS13\SWEBuch3\Abbildungen\Kap02NutzungVonSchwimmbahnen.jpg"/>
          <p:cNvPicPr>
            <a:picLocks noChangeAspect="1" noChangeArrowheads="1"/>
          </p:cNvPicPr>
          <p:nvPr/>
        </p:nvPicPr>
        <p:blipFill>
          <a:blip r:embed="rId2">
            <a:extLst>
              <a:ext uri="{28A0092B-C50C-407E-A947-70E740481C1C}">
                <a14:useLocalDpi xmlns:a14="http://schemas.microsoft.com/office/drawing/2010/main" val="0"/>
              </a:ext>
            </a:extLst>
          </a:blip>
          <a:srcRect t="3780" b="3996"/>
          <a:stretch>
            <a:fillRect/>
          </a:stretch>
        </p:blipFill>
        <p:spPr bwMode="auto">
          <a:xfrm>
            <a:off x="684213" y="1042988"/>
            <a:ext cx="7704137"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70339" name="Rectangle 2"/>
          <p:cNvSpPr>
            <a:spLocks noGrp="1" noChangeArrowheads="1"/>
          </p:cNvSpPr>
          <p:nvPr>
            <p:ph type="title"/>
          </p:nvPr>
        </p:nvSpPr>
        <p:spPr/>
        <p:txBody>
          <a:bodyPr/>
          <a:lstStyle/>
          <a:p>
            <a:pPr eaLnBrk="1" hangingPunct="1"/>
            <a:r>
              <a:rPr lang="de-DE" altLang="de-DE"/>
              <a:t>Ansatz Observer-Observable</a:t>
            </a:r>
          </a:p>
        </p:txBody>
      </p:sp>
      <p:sp>
        <p:nvSpPr>
          <p:cNvPr id="270340" name="Rectangle 3"/>
          <p:cNvSpPr>
            <a:spLocks noGrp="1" noChangeArrowheads="1"/>
          </p:cNvSpPr>
          <p:nvPr>
            <p:ph type="body" idx="1"/>
          </p:nvPr>
        </p:nvSpPr>
        <p:spPr>
          <a:xfrm>
            <a:off x="590550" y="1341438"/>
            <a:ext cx="8229600" cy="5256212"/>
          </a:xfrm>
        </p:spPr>
        <p:txBody>
          <a:bodyPr/>
          <a:lstStyle/>
          <a:p>
            <a:pPr eaLnBrk="1" hangingPunct="1">
              <a:lnSpc>
                <a:spcPct val="90000"/>
              </a:lnSpc>
            </a:pPr>
            <a:r>
              <a:rPr lang="de-DE" altLang="de-DE"/>
              <a:t>Es gibt Subjekte für deren Zustand sich viele interessieren (z. B. Nachrichtenkanäle)</a:t>
            </a:r>
          </a:p>
          <a:p>
            <a:pPr eaLnBrk="1" hangingPunct="1">
              <a:lnSpc>
                <a:spcPct val="90000"/>
              </a:lnSpc>
            </a:pPr>
            <a:r>
              <a:rPr lang="de-DE" altLang="de-DE"/>
              <a:t>Die Subjekte bieten die Möglichkeit, dass sich Interessenten anmelden (z. B. Kanal abonnieren)</a:t>
            </a:r>
          </a:p>
          <a:p>
            <a:pPr eaLnBrk="1" hangingPunct="1">
              <a:lnSpc>
                <a:spcPct val="90000"/>
              </a:lnSpc>
            </a:pPr>
            <a:r>
              <a:rPr lang="de-DE" altLang="de-DE"/>
              <a:t>Bei jeder Subjektzustandsänderung werden Interessenten informiert (neue Nachrichten)</a:t>
            </a:r>
          </a:p>
          <a:p>
            <a:pPr eaLnBrk="1" hangingPunct="1">
              <a:lnSpc>
                <a:spcPct val="90000"/>
              </a:lnSpc>
            </a:pPr>
            <a:endParaRPr lang="de-DE" altLang="de-DE" sz="1200"/>
          </a:p>
          <a:p>
            <a:pPr eaLnBrk="1" hangingPunct="1">
              <a:lnSpc>
                <a:spcPct val="90000"/>
              </a:lnSpc>
            </a:pPr>
            <a:r>
              <a:rPr lang="de-DE" altLang="de-DE"/>
              <a:t>Interessent muss sich bei Subjekt anmelden</a:t>
            </a:r>
          </a:p>
          <a:p>
            <a:pPr eaLnBrk="1" hangingPunct="1">
              <a:lnSpc>
                <a:spcPct val="90000"/>
              </a:lnSpc>
            </a:pPr>
            <a:r>
              <a:rPr lang="de-DE" altLang="de-DE"/>
              <a:t>Damit obiges Objekt weiß, wie Interessent angesprochen werden soll, muss Interessent Schnittstelle realisieren</a:t>
            </a:r>
          </a:p>
          <a:p>
            <a:pPr eaLnBrk="1" hangingPunct="1">
              <a:lnSpc>
                <a:spcPct val="90000"/>
              </a:lnSpc>
            </a:pPr>
            <a:endParaRPr lang="de-DE" altLang="de-DE"/>
          </a:p>
          <a:p>
            <a:pPr eaLnBrk="1" hangingPunct="1">
              <a:lnSpc>
                <a:spcPct val="90000"/>
              </a:lnSpc>
            </a:pPr>
            <a:r>
              <a:rPr lang="de-DE" altLang="de-DE"/>
              <a:t>Hinweis: Enge Verwandtschaft zu Model-View-Controller</a:t>
            </a:r>
          </a:p>
        </p:txBody>
      </p:sp>
      <p:sp>
        <p:nvSpPr>
          <p:cNvPr id="270341"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8.3</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71363" name="Rectangle 2"/>
          <p:cNvSpPr>
            <a:spLocks noGrp="1" noChangeArrowheads="1"/>
          </p:cNvSpPr>
          <p:nvPr>
            <p:ph type="title"/>
          </p:nvPr>
        </p:nvSpPr>
        <p:spPr/>
        <p:txBody>
          <a:bodyPr/>
          <a:lstStyle/>
          <a:p>
            <a:pPr eaLnBrk="1" hangingPunct="1"/>
            <a:r>
              <a:rPr lang="de-DE" altLang="de-DE"/>
              <a:t>Beobachter (Observer – Observable)</a:t>
            </a:r>
          </a:p>
        </p:txBody>
      </p:sp>
      <p:pic>
        <p:nvPicPr>
          <p:cNvPr id="271364" name="Picture 5"/>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757238" y="1052513"/>
            <a:ext cx="7559675" cy="526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1365" name="Rectangle 6"/>
          <p:cNvSpPr>
            <a:spLocks noChangeArrowheads="1"/>
          </p:cNvSpPr>
          <p:nvPr/>
        </p:nvSpPr>
        <p:spPr bwMode="auto">
          <a:xfrm>
            <a:off x="5580063" y="4868863"/>
            <a:ext cx="144462" cy="215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72387" name="Rectangle 2"/>
          <p:cNvSpPr>
            <a:spLocks noGrp="1" noChangeArrowheads="1"/>
          </p:cNvSpPr>
          <p:nvPr>
            <p:ph type="title"/>
          </p:nvPr>
        </p:nvSpPr>
        <p:spPr/>
        <p:txBody>
          <a:bodyPr/>
          <a:lstStyle/>
          <a:p>
            <a:pPr eaLnBrk="1" hangingPunct="1"/>
            <a:r>
              <a:rPr lang="de-DE" altLang="de-DE"/>
              <a:t>Pattern und Varianten</a:t>
            </a:r>
          </a:p>
        </p:txBody>
      </p:sp>
      <p:sp>
        <p:nvSpPr>
          <p:cNvPr id="272388" name="Rectangle 3"/>
          <p:cNvSpPr>
            <a:spLocks noGrp="1" noChangeArrowheads="1"/>
          </p:cNvSpPr>
          <p:nvPr>
            <p:ph type="body" idx="1"/>
          </p:nvPr>
        </p:nvSpPr>
        <p:spPr>
          <a:xfrm>
            <a:off x="468313" y="1125538"/>
            <a:ext cx="8424862" cy="5256212"/>
          </a:xfrm>
        </p:spPr>
        <p:txBody>
          <a:bodyPr/>
          <a:lstStyle/>
          <a:p>
            <a:pPr eaLnBrk="1" hangingPunct="1"/>
            <a:r>
              <a:rPr lang="de-DE" altLang="de-DE"/>
              <a:t>Für fast jeden Pattern gibt es Varianten, die abhängig von Randbedingungen sinnvoller sein können</a:t>
            </a:r>
          </a:p>
          <a:p>
            <a:pPr eaLnBrk="1" hangingPunct="1">
              <a:buFontTx/>
              <a:buNone/>
            </a:pPr>
            <a:r>
              <a:rPr lang="de-DE" altLang="de-DE"/>
              <a:t>Bsp.: Wertänderung mit aktualisieren übertragen</a:t>
            </a:r>
          </a:p>
          <a:p>
            <a:pPr eaLnBrk="1" hangingPunct="1">
              <a:buFontTx/>
              <a:buNone/>
            </a:pPr>
            <a:r>
              <a:rPr lang="de-DE" altLang="de-DE"/>
              <a:t>Bsp.: Java hat keine Mehrfachvererbung</a:t>
            </a:r>
          </a:p>
          <a:p>
            <a:pPr eaLnBrk="1" hangingPunct="1"/>
            <a:r>
              <a:rPr lang="de-DE" altLang="de-DE"/>
              <a:t>Subjekt wird Interface</a:t>
            </a:r>
          </a:p>
          <a:p>
            <a:pPr eaLnBrk="1" hangingPunct="1"/>
            <a:r>
              <a:rPr lang="de-DE" altLang="de-DE"/>
              <a:t>Listenverwaltung in</a:t>
            </a:r>
          </a:p>
          <a:p>
            <a:pPr eaLnBrk="1" hangingPunct="1">
              <a:buFontTx/>
              <a:buNone/>
            </a:pPr>
            <a:r>
              <a:rPr lang="de-DE" altLang="de-DE"/>
              <a:t>	Hilfsklasse</a:t>
            </a:r>
          </a:p>
          <a:p>
            <a:pPr eaLnBrk="1" hangingPunct="1"/>
            <a:r>
              <a:rPr lang="de-DE" altLang="de-DE"/>
              <a:t>Konkretes Subjekt</a:t>
            </a:r>
          </a:p>
          <a:p>
            <a:pPr eaLnBrk="1" hangingPunct="1">
              <a:buFontTx/>
              <a:buNone/>
            </a:pPr>
            <a:r>
              <a:rPr lang="de-DE" altLang="de-DE"/>
              <a:t>	delegiert Listen-</a:t>
            </a:r>
          </a:p>
          <a:p>
            <a:pPr eaLnBrk="1" hangingPunct="1">
              <a:buFontTx/>
              <a:buNone/>
            </a:pPr>
            <a:r>
              <a:rPr lang="de-DE" altLang="de-DE"/>
              <a:t>	aufgaben an Objekt</a:t>
            </a:r>
          </a:p>
          <a:p>
            <a:pPr eaLnBrk="1" hangingPunct="1">
              <a:buFontTx/>
              <a:buNone/>
            </a:pPr>
            <a:r>
              <a:rPr lang="de-DE" altLang="de-DE"/>
              <a:t>	der Hilfsklasse</a:t>
            </a:r>
          </a:p>
        </p:txBody>
      </p:sp>
      <p:pic>
        <p:nvPicPr>
          <p:cNvPr id="272389" name="Picture 4"/>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4284663" y="2997200"/>
            <a:ext cx="4464050" cy="310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73411" name="Rectangle 2"/>
          <p:cNvSpPr>
            <a:spLocks noGrp="1" noChangeArrowheads="1"/>
          </p:cNvSpPr>
          <p:nvPr>
            <p:ph type="title"/>
          </p:nvPr>
        </p:nvSpPr>
        <p:spPr/>
        <p:txBody>
          <a:bodyPr/>
          <a:lstStyle/>
          <a:p>
            <a:pPr eaLnBrk="1" hangingPunct="1"/>
            <a:r>
              <a:rPr lang="de-DE" altLang="de-DE"/>
              <a:t>Adapter - Problem</a:t>
            </a:r>
          </a:p>
        </p:txBody>
      </p:sp>
      <p:sp>
        <p:nvSpPr>
          <p:cNvPr id="273412" name="Rectangle 3"/>
          <p:cNvSpPr>
            <a:spLocks noGrp="1" noChangeArrowheads="1"/>
          </p:cNvSpPr>
          <p:nvPr>
            <p:ph type="body" idx="1"/>
          </p:nvPr>
        </p:nvSpPr>
        <p:spPr/>
        <p:txBody>
          <a:bodyPr/>
          <a:lstStyle/>
          <a:p>
            <a:pPr eaLnBrk="1" hangingPunct="1">
              <a:buFontTx/>
              <a:buNone/>
            </a:pPr>
            <a:r>
              <a:rPr lang="de-DE" altLang="de-DE" sz="2000"/>
              <a:t>Szenario:</a:t>
            </a:r>
          </a:p>
          <a:p>
            <a:pPr eaLnBrk="1" hangingPunct="1"/>
            <a:r>
              <a:rPr lang="de-DE" altLang="de-DE" sz="2000"/>
              <a:t>Klasse IchBrauchB benötigt ein Objekt der Klasse B, genauer spezielle Funktionalität (Methode) der Klasse B</a:t>
            </a:r>
          </a:p>
          <a:p>
            <a:pPr eaLnBrk="1" hangingPunct="1"/>
            <a:r>
              <a:rPr lang="de-DE" altLang="de-DE" sz="2000"/>
              <a:t>Wir haben bereits eine Klasse C, die die von IchBrauchB von B geforderte Funktionalität anbietet</a:t>
            </a:r>
          </a:p>
          <a:p>
            <a:pPr eaLnBrk="1" hangingPunct="1"/>
            <a:r>
              <a:rPr lang="de-DE" altLang="de-DE" sz="2000"/>
              <a:t>C bietet die gewünschte Funktionalität unter dem falschen Methodennamen an,  da C Teil einer komplexen Klassenstruktur ist, kann C nicht verändert werden</a:t>
            </a:r>
          </a:p>
          <a:p>
            <a:pPr eaLnBrk="1" hangingPunct="1">
              <a:buFontTx/>
              <a:buNone/>
            </a:pPr>
            <a:endParaRPr lang="de-DE" altLang="de-DE" sz="2000"/>
          </a:p>
          <a:p>
            <a:pPr eaLnBrk="1" hangingPunct="1">
              <a:buFontTx/>
              <a:buNone/>
            </a:pPr>
            <a:r>
              <a:rPr lang="de-DE" altLang="de-DE" sz="2000"/>
              <a:t>Lösung:</a:t>
            </a:r>
          </a:p>
          <a:p>
            <a:pPr eaLnBrk="1" hangingPunct="1"/>
            <a:r>
              <a:rPr lang="de-DE" altLang="de-DE" sz="2000"/>
              <a:t>Schreibe Adapterklasse, die sich wie B verhält (von B erbt bzw. Interface B implementiert) und Objekt der Klasse C aggregiert</a:t>
            </a:r>
          </a:p>
          <a:p>
            <a:pPr eaLnBrk="1" hangingPunct="1"/>
            <a:r>
              <a:rPr lang="de-DE" altLang="de-DE" sz="2000"/>
              <a:t>Adapter leitet Aufruf der von IchBrauchB gewünschten Funktionalität an C weiter</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74435" name="Rectangle 2"/>
          <p:cNvSpPr>
            <a:spLocks noGrp="1" noChangeArrowheads="1"/>
          </p:cNvSpPr>
          <p:nvPr>
            <p:ph type="title"/>
          </p:nvPr>
        </p:nvSpPr>
        <p:spPr/>
        <p:txBody>
          <a:bodyPr/>
          <a:lstStyle/>
          <a:p>
            <a:pPr eaLnBrk="1" hangingPunct="1"/>
            <a:r>
              <a:rPr lang="de-DE" altLang="de-DE"/>
              <a:t>Adapter - Lösung</a:t>
            </a:r>
          </a:p>
        </p:txBody>
      </p:sp>
      <p:sp>
        <p:nvSpPr>
          <p:cNvPr id="274436" name="Text Box 3"/>
          <p:cNvSpPr txBox="1">
            <a:spLocks noChangeArrowheads="1"/>
          </p:cNvSpPr>
          <p:nvPr/>
        </p:nvSpPr>
        <p:spPr bwMode="auto">
          <a:xfrm>
            <a:off x="663575" y="46005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274437" name="Text Box 4"/>
          <p:cNvSpPr txBox="1">
            <a:spLocks noChangeArrowheads="1"/>
          </p:cNvSpPr>
          <p:nvPr/>
        </p:nvSpPr>
        <p:spPr bwMode="auto">
          <a:xfrm>
            <a:off x="1979613" y="3860800"/>
            <a:ext cx="5503430" cy="2578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pPr>
            <a:r>
              <a:rPr lang="de-DE" altLang="de-DE" b="1" dirty="0">
                <a:latin typeface="Consolas" panose="020B0609020204030204" pitchFamily="49" charset="0"/>
              </a:rPr>
              <a:t>public </a:t>
            </a:r>
            <a:r>
              <a:rPr lang="de-DE" altLang="de-DE" b="1" dirty="0" err="1">
                <a:latin typeface="Consolas" panose="020B0609020204030204" pitchFamily="49" charset="0"/>
              </a:rPr>
              <a:t>class</a:t>
            </a:r>
            <a:r>
              <a:rPr lang="de-DE" altLang="de-DE" b="1" dirty="0">
                <a:latin typeface="Consolas" panose="020B0609020204030204" pitchFamily="49" charset="0"/>
              </a:rPr>
              <a:t> Adapter </a:t>
            </a:r>
            <a:r>
              <a:rPr lang="de-DE" altLang="de-DE" b="1" dirty="0" err="1">
                <a:latin typeface="Consolas" panose="020B0609020204030204" pitchFamily="49" charset="0"/>
              </a:rPr>
              <a:t>implements</a:t>
            </a:r>
            <a:r>
              <a:rPr lang="de-DE" altLang="de-DE" b="1" dirty="0">
                <a:latin typeface="Consolas" panose="020B0609020204030204" pitchFamily="49" charset="0"/>
              </a:rPr>
              <a:t> B{</a:t>
            </a:r>
          </a:p>
          <a:p>
            <a:pPr eaLnBrk="1" hangingPunct="1">
              <a:lnSpc>
                <a:spcPct val="80000"/>
              </a:lnSpc>
            </a:pPr>
            <a:r>
              <a:rPr lang="de-DE" altLang="de-DE" b="1" dirty="0">
                <a:latin typeface="Consolas" panose="020B0609020204030204" pitchFamily="49" charset="0"/>
              </a:rPr>
              <a:t>  private C </a:t>
            </a:r>
            <a:r>
              <a:rPr lang="de-DE" altLang="de-DE" b="1" dirty="0" err="1">
                <a:latin typeface="Consolas" panose="020B0609020204030204" pitchFamily="49" charset="0"/>
              </a:rPr>
              <a:t>c</a:t>
            </a:r>
            <a:r>
              <a:rPr lang="de-DE" altLang="de-DE" b="1" dirty="0">
                <a:latin typeface="Consolas" panose="020B0609020204030204" pitchFamily="49" charset="0"/>
              </a:rPr>
              <a:t> = null;</a:t>
            </a:r>
          </a:p>
          <a:p>
            <a:pPr eaLnBrk="1" hangingPunct="1">
              <a:lnSpc>
                <a:spcPct val="60000"/>
              </a:lnSpc>
            </a:pPr>
            <a:r>
              <a:rPr lang="de-DE" altLang="de-DE" b="1" dirty="0">
                <a:latin typeface="Consolas" panose="020B0609020204030204" pitchFamily="49" charset="0"/>
              </a:rPr>
              <a:t>  ... </a:t>
            </a:r>
          </a:p>
          <a:p>
            <a:pPr eaLnBrk="1" hangingPunct="1">
              <a:lnSpc>
                <a:spcPct val="80000"/>
              </a:lnSpc>
            </a:pPr>
            <a:r>
              <a:rPr lang="de-DE" altLang="de-DE" b="1" dirty="0">
                <a:latin typeface="Consolas" panose="020B0609020204030204" pitchFamily="49" charset="0"/>
              </a:rPr>
              <a:t>  public Adapter(){</a:t>
            </a:r>
          </a:p>
          <a:p>
            <a:pPr eaLnBrk="1" hangingPunct="1">
              <a:lnSpc>
                <a:spcPct val="80000"/>
              </a:lnSpc>
            </a:pPr>
            <a:r>
              <a:rPr lang="de-DE" altLang="de-DE" b="1" dirty="0">
                <a:latin typeface="Consolas" panose="020B0609020204030204" pitchFamily="49" charset="0"/>
              </a:rPr>
              <a:t>    c = </a:t>
            </a:r>
            <a:r>
              <a:rPr lang="de-DE" altLang="de-DE" b="1" dirty="0" err="1">
                <a:latin typeface="Consolas" panose="020B0609020204030204" pitchFamily="49" charset="0"/>
              </a:rPr>
              <a:t>new</a:t>
            </a:r>
            <a:r>
              <a:rPr lang="de-DE" altLang="de-DE" b="1" dirty="0">
                <a:latin typeface="Consolas" panose="020B0609020204030204" pitchFamily="49" charset="0"/>
              </a:rPr>
              <a:t> C();</a:t>
            </a:r>
          </a:p>
          <a:p>
            <a:pPr eaLnBrk="1" hangingPunct="1">
              <a:lnSpc>
                <a:spcPct val="80000"/>
              </a:lnSpc>
            </a:pPr>
            <a:r>
              <a:rPr lang="de-DE" altLang="de-DE" b="1" dirty="0">
                <a:latin typeface="Consolas" panose="020B0609020204030204" pitchFamily="49" charset="0"/>
              </a:rPr>
              <a:t>  }</a:t>
            </a:r>
          </a:p>
          <a:p>
            <a:pPr eaLnBrk="1" hangingPunct="1">
              <a:lnSpc>
                <a:spcPct val="50000"/>
              </a:lnSpc>
            </a:pPr>
            <a:r>
              <a:rPr lang="de-DE" altLang="de-DE" b="1" dirty="0">
                <a:latin typeface="Consolas" panose="020B0609020204030204" pitchFamily="49" charset="0"/>
              </a:rPr>
              <a:t>  ...</a:t>
            </a:r>
          </a:p>
          <a:p>
            <a:pPr eaLnBrk="1" hangingPunct="1">
              <a:lnSpc>
                <a:spcPct val="80000"/>
              </a:lnSpc>
            </a:pPr>
            <a:r>
              <a:rPr lang="de-DE" altLang="de-DE" b="1" dirty="0">
                <a:latin typeface="Consolas" panose="020B0609020204030204" pitchFamily="49" charset="0"/>
              </a:rPr>
              <a:t>  @</a:t>
            </a:r>
            <a:r>
              <a:rPr lang="de-DE" altLang="de-DE" b="1" dirty="0" err="1">
                <a:latin typeface="Consolas" panose="020B0609020204030204" pitchFamily="49" charset="0"/>
              </a:rPr>
              <a:t>Override</a:t>
            </a:r>
            <a:endParaRPr lang="de-DE" altLang="de-DE" b="1" dirty="0">
              <a:latin typeface="Consolas" panose="020B0609020204030204" pitchFamily="49" charset="0"/>
            </a:endParaRPr>
          </a:p>
          <a:p>
            <a:pPr eaLnBrk="1" hangingPunct="1">
              <a:lnSpc>
                <a:spcPct val="80000"/>
              </a:lnSpc>
            </a:pPr>
            <a:r>
              <a:rPr lang="de-DE" altLang="de-DE" b="1" dirty="0">
                <a:latin typeface="Consolas" panose="020B0609020204030204" pitchFamily="49" charset="0"/>
              </a:rPr>
              <a:t>  public void </a:t>
            </a:r>
            <a:r>
              <a:rPr lang="de-DE" altLang="de-DE" b="1" dirty="0" err="1">
                <a:latin typeface="Consolas" panose="020B0609020204030204" pitchFamily="49" charset="0"/>
              </a:rPr>
              <a:t>machWasTolles</a:t>
            </a:r>
            <a:r>
              <a:rPr lang="de-DE" altLang="de-DE" b="1" dirty="0">
                <a:latin typeface="Consolas" panose="020B0609020204030204" pitchFamily="49" charset="0"/>
              </a:rPr>
              <a:t>(){</a:t>
            </a:r>
          </a:p>
          <a:p>
            <a:pPr eaLnBrk="1" hangingPunct="1">
              <a:lnSpc>
                <a:spcPct val="80000"/>
              </a:lnSpc>
            </a:pPr>
            <a:r>
              <a:rPr lang="de-DE" altLang="de-DE" b="1" dirty="0">
                <a:latin typeface="Consolas" panose="020B0609020204030204" pitchFamily="49" charset="0"/>
              </a:rPr>
              <a:t>    </a:t>
            </a:r>
            <a:r>
              <a:rPr lang="de-DE" altLang="de-DE" b="1" dirty="0" err="1">
                <a:latin typeface="Consolas" panose="020B0609020204030204" pitchFamily="49" charset="0"/>
              </a:rPr>
              <a:t>return</a:t>
            </a:r>
            <a:r>
              <a:rPr lang="de-DE" altLang="de-DE" b="1" dirty="0">
                <a:latin typeface="Consolas" panose="020B0609020204030204" pitchFamily="49" charset="0"/>
              </a:rPr>
              <a:t> </a:t>
            </a:r>
            <a:r>
              <a:rPr lang="de-DE" altLang="de-DE" b="1" dirty="0" err="1">
                <a:latin typeface="Consolas" panose="020B0609020204030204" pitchFamily="49" charset="0"/>
              </a:rPr>
              <a:t>c.kannWasWasAuchBKoennenSoll</a:t>
            </a:r>
            <a:r>
              <a:rPr lang="de-DE" altLang="de-DE" b="1" dirty="0">
                <a:latin typeface="Consolas" panose="020B0609020204030204" pitchFamily="49" charset="0"/>
              </a:rPr>
              <a:t>();</a:t>
            </a:r>
          </a:p>
          <a:p>
            <a:pPr eaLnBrk="1" hangingPunct="1">
              <a:lnSpc>
                <a:spcPct val="70000"/>
              </a:lnSpc>
            </a:pPr>
            <a:r>
              <a:rPr lang="de-DE" altLang="de-DE" b="1" dirty="0">
                <a:latin typeface="Consolas" panose="020B0609020204030204" pitchFamily="49" charset="0"/>
              </a:rPr>
              <a:t>  }</a:t>
            </a:r>
          </a:p>
          <a:p>
            <a:pPr eaLnBrk="1" hangingPunct="1">
              <a:lnSpc>
                <a:spcPct val="70000"/>
              </a:lnSpc>
            </a:pPr>
            <a:r>
              <a:rPr lang="de-DE" altLang="de-DE" b="1" dirty="0">
                <a:latin typeface="Consolas" panose="020B0609020204030204" pitchFamily="49" charset="0"/>
              </a:rPr>
              <a:t>}</a:t>
            </a:r>
          </a:p>
        </p:txBody>
      </p:sp>
      <p:pic>
        <p:nvPicPr>
          <p:cNvPr id="274438" name="Picture 5" descr="OSAdapterPattern"/>
          <p:cNvPicPr>
            <a:picLocks noChangeAspect="1" noChangeArrowheads="1"/>
          </p:cNvPicPr>
          <p:nvPr/>
        </p:nvPicPr>
        <p:blipFill>
          <a:blip r:embed="rId3">
            <a:extLst>
              <a:ext uri="{28A0092B-C50C-407E-A947-70E740481C1C}">
                <a14:useLocalDpi xmlns:a14="http://schemas.microsoft.com/office/drawing/2010/main" val="0"/>
              </a:ext>
            </a:extLst>
          </a:blip>
          <a:srcRect t="4253" b="-1418"/>
          <a:stretch>
            <a:fillRect/>
          </a:stretch>
        </p:blipFill>
        <p:spPr bwMode="auto">
          <a:xfrm>
            <a:off x="538163" y="993775"/>
            <a:ext cx="7705725"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75459" name="Rectangle 2"/>
          <p:cNvSpPr>
            <a:spLocks noGrp="1" noChangeArrowheads="1"/>
          </p:cNvSpPr>
          <p:nvPr>
            <p:ph type="title"/>
          </p:nvPr>
        </p:nvSpPr>
        <p:spPr/>
        <p:txBody>
          <a:bodyPr/>
          <a:lstStyle/>
          <a:p>
            <a:pPr eaLnBrk="1" hangingPunct="1"/>
            <a:r>
              <a:rPr lang="de-DE" altLang="de-DE"/>
              <a:t>Fassade nach außen</a:t>
            </a:r>
          </a:p>
        </p:txBody>
      </p:sp>
      <p:pic>
        <p:nvPicPr>
          <p:cNvPr id="275460" name="Picture 3"/>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250825" y="998538"/>
            <a:ext cx="8137525"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5461" name="Rectangle 4"/>
          <p:cNvSpPr>
            <a:spLocks noGrp="1" noChangeArrowheads="1"/>
          </p:cNvSpPr>
          <p:nvPr>
            <p:ph type="body" idx="1"/>
          </p:nvPr>
        </p:nvSpPr>
        <p:spPr>
          <a:xfrm>
            <a:off x="3059113" y="4076700"/>
            <a:ext cx="5834062" cy="2520950"/>
          </a:xfrm>
        </p:spPr>
        <p:txBody>
          <a:bodyPr/>
          <a:lstStyle/>
          <a:p>
            <a:pPr eaLnBrk="1" hangingPunct="1">
              <a:lnSpc>
                <a:spcPct val="90000"/>
              </a:lnSpc>
            </a:pPr>
            <a:r>
              <a:rPr lang="de-DE" altLang="de-DE" sz="2000"/>
              <a:t>Generell sollen Klassen eng zusammen-hängend sein, z. B. Methoden können nicht auf mehrere Klassen verteilt werden. </a:t>
            </a:r>
          </a:p>
          <a:p>
            <a:pPr eaLnBrk="1" hangingPunct="1">
              <a:lnSpc>
                <a:spcPct val="90000"/>
              </a:lnSpc>
            </a:pPr>
            <a:r>
              <a:rPr lang="de-DE" altLang="de-DE" sz="2000"/>
              <a:t>anderen Nutzern möchte man nur eine einfache externe Sicht bieten, deshalb liefern zusammenhängende Klassen häufiger eine Fassadenklasse („davorgeklatscht“) nach außen.</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76483" name="Rectangle 2"/>
          <p:cNvSpPr>
            <a:spLocks noGrp="1" noChangeArrowheads="1"/>
          </p:cNvSpPr>
          <p:nvPr>
            <p:ph type="title"/>
          </p:nvPr>
        </p:nvSpPr>
        <p:spPr/>
        <p:txBody>
          <a:bodyPr/>
          <a:lstStyle/>
          <a:p>
            <a:pPr eaLnBrk="1" hangingPunct="1"/>
            <a:r>
              <a:rPr lang="de-DE" altLang="de-DE"/>
              <a:t>Beispielanwendung: Abstract Factory Pattern</a:t>
            </a:r>
          </a:p>
        </p:txBody>
      </p:sp>
      <p:graphicFrame>
        <p:nvGraphicFramePr>
          <p:cNvPr id="276484" name="Object 3"/>
          <p:cNvGraphicFramePr>
            <a:graphicFrameLocks noGrp="1" noChangeAspect="1"/>
          </p:cNvGraphicFramePr>
          <p:nvPr>
            <p:ph idx="1"/>
          </p:nvPr>
        </p:nvGraphicFramePr>
        <p:xfrm>
          <a:off x="1042988" y="1052513"/>
          <a:ext cx="7102475" cy="5256212"/>
        </p:xfrm>
        <a:graphic>
          <a:graphicData uri="http://schemas.openxmlformats.org/presentationml/2006/ole">
            <mc:AlternateContent xmlns:mc="http://schemas.openxmlformats.org/markup-compatibility/2006">
              <mc:Choice xmlns:v="urn:schemas-microsoft-com:vml" Requires="v">
                <p:oleObj spid="_x0000_s276497" r:id="rId4" imgW="15466667" imgH="11447619" progId="">
                  <p:embed/>
                </p:oleObj>
              </mc:Choice>
              <mc:Fallback>
                <p:oleObj r:id="rId4" imgW="15466667" imgH="11447619" progId="">
                  <p:embed/>
                  <p:pic>
                    <p:nvPicPr>
                      <p:cNvPr id="0" name="Object 3"/>
                      <p:cNvPicPr>
                        <a:picLocks noChangeAspect="1" noChangeArrowheads="1"/>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1042988" y="1052513"/>
                        <a:ext cx="7102475"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77507" name="Rectangle 2"/>
          <p:cNvSpPr>
            <a:spLocks noGrp="1" noChangeArrowheads="1"/>
          </p:cNvSpPr>
          <p:nvPr>
            <p:ph type="title"/>
          </p:nvPr>
        </p:nvSpPr>
        <p:spPr/>
        <p:txBody>
          <a:bodyPr/>
          <a:lstStyle/>
          <a:p>
            <a:pPr eaLnBrk="1" hangingPunct="1"/>
            <a:r>
              <a:rPr lang="de-DE" altLang="de-DE"/>
              <a:t>Ausschnitt aus möglichem Code</a:t>
            </a:r>
          </a:p>
        </p:txBody>
      </p:sp>
      <p:sp>
        <p:nvSpPr>
          <p:cNvPr id="277508" name="Rectangle 3"/>
          <p:cNvSpPr>
            <a:spLocks noGrp="1" noChangeArrowheads="1"/>
          </p:cNvSpPr>
          <p:nvPr>
            <p:ph type="body" idx="1"/>
          </p:nvPr>
        </p:nvSpPr>
        <p:spPr>
          <a:xfrm>
            <a:off x="457200" y="1052513"/>
            <a:ext cx="8229600" cy="5472112"/>
          </a:xfrm>
        </p:spPr>
        <p:txBody>
          <a:bodyPr/>
          <a:lstStyle/>
          <a:p>
            <a:pPr eaLnBrk="1" hangingPunct="1">
              <a:lnSpc>
                <a:spcPct val="70000"/>
              </a:lnSpc>
              <a:buFontTx/>
              <a:buNone/>
            </a:pPr>
            <a:r>
              <a:rPr lang="de-DE" altLang="de-DE" sz="2000" dirty="0">
                <a:latin typeface="Consolas" panose="020B0609020204030204" pitchFamily="49" charset="0"/>
              </a:rPr>
              <a:t>public </a:t>
            </a:r>
            <a:r>
              <a:rPr lang="de-DE" altLang="de-DE" sz="2000" dirty="0" err="1">
                <a:latin typeface="Consolas" panose="020B0609020204030204" pitchFamily="49" charset="0"/>
              </a:rPr>
              <a:t>class</a:t>
            </a:r>
            <a:r>
              <a:rPr lang="de-DE" altLang="de-DE" sz="2000" dirty="0">
                <a:latin typeface="Consolas" panose="020B0609020204030204" pitchFamily="49" charset="0"/>
              </a:rPr>
              <a:t> Verpackung{</a:t>
            </a:r>
          </a:p>
          <a:p>
            <a:pPr eaLnBrk="1" hangingPunct="1">
              <a:lnSpc>
                <a:spcPct val="70000"/>
              </a:lnSpc>
              <a:buFontTx/>
              <a:buNone/>
            </a:pPr>
            <a:r>
              <a:rPr lang="de-DE" altLang="de-DE" sz="2000" dirty="0">
                <a:latin typeface="Consolas" panose="020B0609020204030204" pitchFamily="49" charset="0"/>
              </a:rPr>
              <a:t>  private Spielefabrik </a:t>
            </a:r>
            <a:r>
              <a:rPr lang="de-DE" altLang="de-DE" sz="2000" dirty="0" err="1">
                <a:latin typeface="Consolas" panose="020B0609020204030204" pitchFamily="49" charset="0"/>
              </a:rPr>
              <a:t>fabrik</a:t>
            </a:r>
            <a:r>
              <a:rPr lang="de-DE" altLang="de-DE" sz="2000" dirty="0">
                <a:latin typeface="Consolas" panose="020B0609020204030204" pitchFamily="49" charset="0"/>
              </a:rPr>
              <a:t>=null;</a:t>
            </a:r>
          </a:p>
          <a:p>
            <a:pPr eaLnBrk="1" hangingPunct="1">
              <a:lnSpc>
                <a:spcPct val="70000"/>
              </a:lnSpc>
              <a:buFontTx/>
              <a:buNone/>
            </a:pPr>
            <a:r>
              <a:rPr lang="de-DE" altLang="de-DE" sz="2000" dirty="0">
                <a:latin typeface="Consolas" panose="020B0609020204030204" pitchFamily="49" charset="0"/>
              </a:rPr>
              <a:t>  private Spielbrett </a:t>
            </a:r>
            <a:r>
              <a:rPr lang="de-DE" altLang="de-DE" sz="2000" dirty="0" err="1">
                <a:latin typeface="Consolas" panose="020B0609020204030204" pitchFamily="49" charset="0"/>
              </a:rPr>
              <a:t>brett</a:t>
            </a:r>
            <a:r>
              <a:rPr lang="de-DE" altLang="de-DE" sz="2000" dirty="0">
                <a:latin typeface="Consolas" panose="020B0609020204030204" pitchFamily="49" charset="0"/>
              </a:rPr>
              <a:t>=null; // </a:t>
            </a:r>
          </a:p>
          <a:p>
            <a:pPr eaLnBrk="1" hangingPunct="1">
              <a:lnSpc>
                <a:spcPct val="70000"/>
              </a:lnSpc>
              <a:buFontTx/>
              <a:buNone/>
            </a:pPr>
            <a:r>
              <a:rPr lang="de-DE" altLang="de-DE" sz="2000" dirty="0">
                <a:latin typeface="Consolas" panose="020B0609020204030204" pitchFamily="49" charset="0"/>
              </a:rPr>
              <a:t>  private Spielfigur </a:t>
            </a:r>
            <a:r>
              <a:rPr lang="de-DE" altLang="de-DE" sz="2000" dirty="0" err="1">
                <a:latin typeface="Consolas" panose="020B0609020204030204" pitchFamily="49" charset="0"/>
              </a:rPr>
              <a:t>figur</a:t>
            </a:r>
            <a:r>
              <a:rPr lang="de-DE" altLang="de-DE" sz="2000" dirty="0">
                <a:latin typeface="Consolas" panose="020B0609020204030204" pitchFamily="49" charset="0"/>
              </a:rPr>
              <a:t>=null;</a:t>
            </a:r>
          </a:p>
          <a:p>
            <a:pPr eaLnBrk="1" hangingPunct="1">
              <a:lnSpc>
                <a:spcPct val="70000"/>
              </a:lnSpc>
              <a:buFontTx/>
              <a:buNone/>
            </a:pPr>
            <a:endParaRPr lang="de-DE" altLang="de-DE" sz="800" dirty="0">
              <a:latin typeface="Consolas" panose="020B0609020204030204" pitchFamily="49" charset="0"/>
            </a:endParaRPr>
          </a:p>
          <a:p>
            <a:pPr eaLnBrk="1" hangingPunct="1">
              <a:lnSpc>
                <a:spcPct val="70000"/>
              </a:lnSpc>
              <a:buFontTx/>
              <a:buNone/>
            </a:pPr>
            <a:r>
              <a:rPr lang="de-DE" altLang="de-DE" sz="2000" dirty="0">
                <a:latin typeface="Consolas" panose="020B0609020204030204" pitchFamily="49" charset="0"/>
              </a:rPr>
              <a:t>  public Verpackung(Spielefabrik sf){</a:t>
            </a:r>
          </a:p>
          <a:p>
            <a:pPr eaLnBrk="1" hangingPunct="1">
              <a:lnSpc>
                <a:spcPct val="7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fabrik</a:t>
            </a:r>
            <a:r>
              <a:rPr lang="de-DE" altLang="de-DE" sz="2000" dirty="0">
                <a:latin typeface="Consolas" panose="020B0609020204030204" pitchFamily="49" charset="0"/>
              </a:rPr>
              <a:t>=sf;</a:t>
            </a:r>
          </a:p>
          <a:p>
            <a:pPr eaLnBrk="1" hangingPunct="1">
              <a:lnSpc>
                <a:spcPct val="7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brett</a:t>
            </a:r>
            <a:r>
              <a:rPr lang="de-DE" altLang="de-DE" sz="2000" dirty="0">
                <a:latin typeface="Consolas" panose="020B0609020204030204" pitchFamily="49" charset="0"/>
              </a:rPr>
              <a:t>=</a:t>
            </a:r>
            <a:r>
              <a:rPr lang="de-DE" altLang="de-DE" sz="2000" dirty="0" err="1">
                <a:latin typeface="Consolas" panose="020B0609020204030204" pitchFamily="49" charset="0"/>
              </a:rPr>
              <a:t>fabrik.getSpielbrett</a:t>
            </a:r>
            <a:r>
              <a:rPr lang="de-DE" altLang="de-DE" sz="2000" dirty="0">
                <a:latin typeface="Consolas" panose="020B0609020204030204" pitchFamily="49" charset="0"/>
              </a:rPr>
              <a:t>();</a:t>
            </a:r>
          </a:p>
          <a:p>
            <a:pPr eaLnBrk="1" hangingPunct="1">
              <a:lnSpc>
                <a:spcPct val="7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figur</a:t>
            </a:r>
            <a:r>
              <a:rPr lang="de-DE" altLang="de-DE" sz="2000" dirty="0">
                <a:latin typeface="Consolas" panose="020B0609020204030204" pitchFamily="49" charset="0"/>
              </a:rPr>
              <a:t>=</a:t>
            </a:r>
            <a:r>
              <a:rPr lang="de-DE" altLang="de-DE" sz="2000" dirty="0" err="1">
                <a:latin typeface="Consolas" panose="020B0609020204030204" pitchFamily="49" charset="0"/>
              </a:rPr>
              <a:t>fabrik.getSpielfigur</a:t>
            </a:r>
            <a:r>
              <a:rPr lang="de-DE" altLang="de-DE" sz="2000" dirty="0">
                <a:latin typeface="Consolas" panose="020B0609020204030204" pitchFamily="49" charset="0"/>
              </a:rPr>
              <a:t>();</a:t>
            </a:r>
          </a:p>
          <a:p>
            <a:pPr eaLnBrk="1" hangingPunct="1">
              <a:lnSpc>
                <a:spcPct val="50000"/>
              </a:lnSpc>
              <a:buFontTx/>
              <a:buNone/>
            </a:pPr>
            <a:r>
              <a:rPr lang="de-DE" altLang="de-DE" sz="2000" dirty="0">
                <a:latin typeface="Consolas" panose="020B0609020204030204" pitchFamily="49" charset="0"/>
              </a:rPr>
              <a:t>  }</a:t>
            </a:r>
          </a:p>
          <a:p>
            <a:pPr eaLnBrk="1" hangingPunct="1">
              <a:lnSpc>
                <a:spcPct val="40000"/>
              </a:lnSpc>
              <a:buFontTx/>
              <a:buNone/>
            </a:pPr>
            <a:r>
              <a:rPr lang="de-DE" altLang="de-DE" sz="2000" dirty="0">
                <a:latin typeface="Consolas" panose="020B0609020204030204" pitchFamily="49" charset="0"/>
              </a:rPr>
              <a:t>  ...</a:t>
            </a:r>
          </a:p>
          <a:p>
            <a:pPr eaLnBrk="1" hangingPunct="1">
              <a:lnSpc>
                <a:spcPct val="70000"/>
              </a:lnSpc>
              <a:buFontTx/>
              <a:buNone/>
            </a:pPr>
            <a:r>
              <a:rPr lang="de-DE" altLang="de-DE" sz="2000" dirty="0">
                <a:latin typeface="Consolas" panose="020B0609020204030204" pitchFamily="49" charset="0"/>
              </a:rPr>
              <a:t>  public int </a:t>
            </a:r>
            <a:r>
              <a:rPr lang="de-DE" altLang="de-DE" sz="2000" dirty="0" err="1">
                <a:latin typeface="Consolas" panose="020B0609020204030204" pitchFamily="49" charset="0"/>
              </a:rPr>
              <a:t>berechneVolumen</a:t>
            </a:r>
            <a:r>
              <a:rPr lang="de-DE" altLang="de-DE" sz="2000" dirty="0">
                <a:latin typeface="Consolas" panose="020B0609020204030204" pitchFamily="49" charset="0"/>
              </a:rPr>
              <a:t>(){</a:t>
            </a:r>
          </a:p>
          <a:p>
            <a:pPr eaLnBrk="1" hangingPunct="1">
              <a:lnSpc>
                <a:spcPct val="7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return</a:t>
            </a:r>
            <a:r>
              <a:rPr lang="de-DE" altLang="de-DE" sz="2000" dirty="0">
                <a:latin typeface="Consolas" panose="020B0609020204030204" pitchFamily="49" charset="0"/>
              </a:rPr>
              <a:t> </a:t>
            </a:r>
          </a:p>
          <a:p>
            <a:pPr eaLnBrk="1" hangingPunct="1">
              <a:lnSpc>
                <a:spcPct val="7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brett.getFlaeche</a:t>
            </a:r>
            <a:r>
              <a:rPr lang="de-DE" altLang="de-DE" sz="2000" dirty="0">
                <a:latin typeface="Consolas" panose="020B0609020204030204" pitchFamily="49" charset="0"/>
              </a:rPr>
              <a:t>()*</a:t>
            </a:r>
            <a:r>
              <a:rPr lang="de-DE" altLang="de-DE" sz="2000" dirty="0" err="1">
                <a:latin typeface="Consolas" panose="020B0609020204030204" pitchFamily="49" charset="0"/>
              </a:rPr>
              <a:t>figur.getHoehe</a:t>
            </a:r>
            <a:r>
              <a:rPr lang="de-DE" altLang="de-DE" sz="2000" dirty="0">
                <a:latin typeface="Consolas" panose="020B0609020204030204" pitchFamily="49" charset="0"/>
              </a:rPr>
              <a:t>();</a:t>
            </a:r>
          </a:p>
          <a:p>
            <a:pPr eaLnBrk="1" hangingPunct="1">
              <a:lnSpc>
                <a:spcPct val="50000"/>
              </a:lnSpc>
              <a:buFontTx/>
              <a:buNone/>
            </a:pPr>
            <a:r>
              <a:rPr lang="de-DE" altLang="de-DE" sz="2000" dirty="0">
                <a:latin typeface="Consolas" panose="020B0609020204030204" pitchFamily="49" charset="0"/>
              </a:rPr>
              <a:t>  }</a:t>
            </a:r>
          </a:p>
          <a:p>
            <a:pPr eaLnBrk="1" hangingPunct="1">
              <a:lnSpc>
                <a:spcPct val="30000"/>
              </a:lnSpc>
              <a:buFontTx/>
              <a:buNone/>
            </a:pPr>
            <a:r>
              <a:rPr lang="de-DE" altLang="de-DE" sz="2000" dirty="0">
                <a:latin typeface="Consolas" panose="020B0609020204030204" pitchFamily="49" charset="0"/>
              </a:rPr>
              <a:t>  ...</a:t>
            </a:r>
          </a:p>
          <a:p>
            <a:pPr eaLnBrk="1" hangingPunct="1">
              <a:lnSpc>
                <a:spcPct val="50000"/>
              </a:lnSpc>
              <a:buFontTx/>
              <a:buNone/>
            </a:pPr>
            <a:r>
              <a:rPr lang="de-DE" altLang="de-DE" sz="2000" dirty="0">
                <a:latin typeface="Consolas" panose="020B0609020204030204" pitchFamily="49" charset="0"/>
              </a:rPr>
              <a:t>}</a:t>
            </a:r>
          </a:p>
          <a:p>
            <a:pPr eaLnBrk="1" hangingPunct="1">
              <a:lnSpc>
                <a:spcPct val="90000"/>
              </a:lnSpc>
              <a:buFontTx/>
              <a:buNone/>
            </a:pPr>
            <a:r>
              <a:rPr lang="de-DE" altLang="de-DE" sz="2000" dirty="0"/>
              <a:t>Vorteil: Leichte Ergänzung neuer Spiele, mit Spielbrettern und Spielfiguren</a:t>
            </a:r>
          </a:p>
          <a:p>
            <a:pPr eaLnBrk="1" hangingPunct="1">
              <a:lnSpc>
                <a:spcPct val="90000"/>
              </a:lnSpc>
              <a:buFontTx/>
              <a:buNone/>
            </a:pPr>
            <a:r>
              <a:rPr lang="de-DE" altLang="de-DE" sz="2000" dirty="0"/>
              <a:t>Nachteil: Aufwändig neue Objektart, z. B. Spielanleitung, zu ergänzen</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78531" name="Rectangle 2"/>
          <p:cNvSpPr>
            <a:spLocks noGrp="1" noChangeArrowheads="1"/>
          </p:cNvSpPr>
          <p:nvPr>
            <p:ph type="title"/>
          </p:nvPr>
        </p:nvSpPr>
        <p:spPr/>
        <p:txBody>
          <a:bodyPr/>
          <a:lstStyle/>
          <a:p>
            <a:pPr eaLnBrk="1" hangingPunct="1"/>
            <a:r>
              <a:rPr lang="de-DE" altLang="de-DE"/>
              <a:t>Einsatzmöglichkeiten von Sichtbarkeiten</a:t>
            </a:r>
          </a:p>
        </p:txBody>
      </p:sp>
      <p:sp>
        <p:nvSpPr>
          <p:cNvPr id="278532" name="Rectangle 3"/>
          <p:cNvSpPr>
            <a:spLocks noGrp="1" noChangeArrowheads="1"/>
          </p:cNvSpPr>
          <p:nvPr>
            <p:ph type="body" idx="1"/>
          </p:nvPr>
        </p:nvSpPr>
        <p:spPr>
          <a:xfrm>
            <a:off x="457200" y="982663"/>
            <a:ext cx="8229600" cy="5399087"/>
          </a:xfrm>
        </p:spPr>
        <p:txBody>
          <a:bodyPr/>
          <a:lstStyle/>
          <a:p>
            <a:pPr eaLnBrk="1" hangingPunct="1"/>
            <a:r>
              <a:rPr lang="de-DE" altLang="de-DE" sz="2000"/>
              <a:t>Standard-OO-Programmierung: Exemplarvariablen private [oder protected], Exemplarmethoden public (analog für Klassenvariablen und –methoden)</a:t>
            </a:r>
          </a:p>
          <a:p>
            <a:pPr eaLnBrk="1" hangingPunct="1"/>
            <a:endParaRPr lang="de-DE" altLang="de-DE" sz="2000"/>
          </a:p>
          <a:p>
            <a:pPr eaLnBrk="1" hangingPunct="1"/>
            <a:r>
              <a:rPr lang="de-DE" altLang="de-DE" sz="2000"/>
              <a:t>In Spezialfällen können Sichtbarkeiten geändert werden, Beispiel: </a:t>
            </a:r>
          </a:p>
          <a:p>
            <a:pPr lvl="1" eaLnBrk="1" hangingPunct="1"/>
            <a:r>
              <a:rPr lang="de-DE" altLang="de-DE" sz="2000"/>
              <a:t>Im gesamten System gibt es ein Objekt, mit dem die Verbindung zu anderen Systemen aufgebaut wird</a:t>
            </a:r>
          </a:p>
          <a:p>
            <a:pPr lvl="1" eaLnBrk="1" hangingPunct="1"/>
            <a:r>
              <a:rPr lang="de-DE" altLang="de-DE" sz="2000"/>
              <a:t>Wird das Objekt das erste Mal benötigt, wird es erzeugt, bei weiteren Anfragen werden Referenzen auf dieses identische Objekt zurück gegeben </a:t>
            </a:r>
          </a:p>
          <a:p>
            <a:pPr lvl="2" eaLnBrk="1" hangingPunct="1"/>
            <a:r>
              <a:rPr lang="de-DE" altLang="de-DE" sz="2000"/>
              <a:t>Objekt muss in Klassenvariable gespeichert werden</a:t>
            </a:r>
          </a:p>
          <a:p>
            <a:pPr lvl="2" eaLnBrk="1" hangingPunct="1"/>
            <a:r>
              <a:rPr lang="de-DE" altLang="de-DE" sz="2000"/>
              <a:t>Nutzer dürfen keine Konstruktoren aufrufen, da es sonst verschiedene Objekte gibt (Konstruktoren werden private)</a:t>
            </a:r>
          </a:p>
          <a:p>
            <a:pPr lvl="2" eaLnBrk="1" hangingPunct="1"/>
            <a:r>
              <a:rPr lang="de-DE" altLang="de-DE" sz="2000"/>
              <a:t>Zugriff auf das Objekt über Klassenmethoden</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79555" name="Rectangle 2"/>
          <p:cNvSpPr>
            <a:spLocks noGrp="1" noChangeArrowheads="1"/>
          </p:cNvSpPr>
          <p:nvPr>
            <p:ph type="title"/>
          </p:nvPr>
        </p:nvSpPr>
        <p:spPr/>
        <p:txBody>
          <a:bodyPr/>
          <a:lstStyle/>
          <a:p>
            <a:pPr eaLnBrk="1" hangingPunct="1"/>
            <a:r>
              <a:rPr lang="de-DE" altLang="de-DE"/>
              <a:t>Singleton (1/3)</a:t>
            </a:r>
          </a:p>
        </p:txBody>
      </p:sp>
      <p:sp>
        <p:nvSpPr>
          <p:cNvPr id="279556" name="Rectangle 3"/>
          <p:cNvSpPr>
            <a:spLocks noGrp="1" noChangeArrowheads="1"/>
          </p:cNvSpPr>
          <p:nvPr>
            <p:ph type="body" idx="1"/>
          </p:nvPr>
        </p:nvSpPr>
        <p:spPr/>
        <p:txBody>
          <a:bodyPr/>
          <a:lstStyle/>
          <a:p>
            <a:pPr eaLnBrk="1" hangingPunct="1">
              <a:lnSpc>
                <a:spcPct val="80000"/>
              </a:lnSpc>
              <a:buFontTx/>
              <a:buNone/>
            </a:pPr>
            <a:r>
              <a:rPr lang="de-DE" altLang="ja-JP" sz="2000" dirty="0">
                <a:latin typeface="Consolas" panose="020B0609020204030204" pitchFamily="49" charset="0"/>
                <a:ea typeface="ＭＳ Ｐゴシック" pitchFamily="34" charset="-128"/>
              </a:rPr>
              <a:t>public </a:t>
            </a:r>
            <a:r>
              <a:rPr lang="de-DE" altLang="ja-JP" sz="2000" dirty="0" err="1">
                <a:latin typeface="Consolas" panose="020B0609020204030204" pitchFamily="49" charset="0"/>
                <a:ea typeface="ＭＳ Ｐゴシック" pitchFamily="34" charset="-128"/>
              </a:rPr>
              <a:t>class</a:t>
            </a:r>
            <a:r>
              <a:rPr lang="de-DE" altLang="ja-JP" sz="2000" dirty="0">
                <a:latin typeface="Consolas" panose="020B0609020204030204" pitchFamily="49" charset="0"/>
                <a:ea typeface="ＭＳ Ｐゴシック" pitchFamily="34" charset="-128"/>
              </a:rPr>
              <a:t> Singleton {</a:t>
            </a:r>
          </a:p>
          <a:p>
            <a:pPr eaLnBrk="1" hangingPunct="1">
              <a:lnSpc>
                <a:spcPct val="80000"/>
              </a:lnSpc>
              <a:buFontTx/>
              <a:buNone/>
            </a:pPr>
            <a:r>
              <a:rPr lang="de-DE" altLang="ja-JP" sz="2000" dirty="0">
                <a:latin typeface="Consolas" panose="020B0609020204030204" pitchFamily="49" charset="0"/>
                <a:ea typeface="ＭＳ Ｐゴシック" pitchFamily="34" charset="-128"/>
              </a:rPr>
              <a:t>	private int x = 0;</a:t>
            </a:r>
          </a:p>
          <a:p>
            <a:pPr eaLnBrk="1" hangingPunct="1">
              <a:lnSpc>
                <a:spcPct val="80000"/>
              </a:lnSpc>
              <a:buFontTx/>
              <a:buNone/>
            </a:pPr>
            <a:r>
              <a:rPr lang="de-DE" altLang="ja-JP" sz="2000" dirty="0">
                <a:latin typeface="Consolas" panose="020B0609020204030204" pitchFamily="49" charset="0"/>
                <a:ea typeface="ＭＳ Ｐゴシック" pitchFamily="34" charset="-128"/>
              </a:rPr>
              <a:t>	private int y = 0;</a:t>
            </a:r>
          </a:p>
          <a:p>
            <a:pPr eaLnBrk="1" hangingPunct="1">
              <a:lnSpc>
                <a:spcPct val="80000"/>
              </a:lnSpc>
              <a:buFontTx/>
              <a:buNone/>
            </a:pPr>
            <a:r>
              <a:rPr lang="de-DE" altLang="ja-JP" sz="2000" dirty="0">
                <a:latin typeface="Consolas" panose="020B0609020204030204" pitchFamily="49" charset="0"/>
                <a:ea typeface="ＭＳ Ｐゴシック" pitchFamily="34" charset="-128"/>
              </a:rPr>
              <a:t>	private static Singleton </a:t>
            </a:r>
            <a:r>
              <a:rPr lang="de-DE" altLang="ja-JP" sz="2000" dirty="0" err="1">
                <a:latin typeface="Consolas" panose="020B0609020204030204" pitchFamily="49" charset="0"/>
                <a:ea typeface="ＭＳ Ｐゴシック" pitchFamily="34" charset="-128"/>
              </a:rPr>
              <a:t>pkt</a:t>
            </a:r>
            <a:r>
              <a:rPr lang="de-DE" altLang="ja-JP" sz="2000" dirty="0">
                <a:latin typeface="Consolas" panose="020B0609020204030204" pitchFamily="49" charset="0"/>
                <a:ea typeface="ＭＳ Ｐゴシック" pitchFamily="34" charset="-128"/>
              </a:rPr>
              <a:t> = null; // einziges </a:t>
            </a:r>
          </a:p>
          <a:p>
            <a:pPr eaLnBrk="1" hangingPunct="1">
              <a:lnSpc>
                <a:spcPct val="80000"/>
              </a:lnSpc>
              <a:buFontTx/>
              <a:buNone/>
            </a:pPr>
            <a:r>
              <a:rPr lang="de-DE" altLang="ja-JP" sz="2000" dirty="0">
                <a:latin typeface="Consolas" panose="020B0609020204030204" pitchFamily="49" charset="0"/>
                <a:ea typeface="ＭＳ Ｐゴシック" pitchFamily="34" charset="-128"/>
              </a:rPr>
              <a:t>                                       //Exemplar</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p>
          <a:p>
            <a:pPr eaLnBrk="1" hangingPunct="1">
              <a:lnSpc>
                <a:spcPct val="80000"/>
              </a:lnSpc>
              <a:buFontTx/>
              <a:buNone/>
            </a:pPr>
            <a:r>
              <a:rPr lang="de-DE" altLang="ja-JP" sz="2000" dirty="0">
                <a:latin typeface="Consolas" panose="020B0609020204030204" pitchFamily="49" charset="0"/>
                <a:ea typeface="ＭＳ Ｐゴシック" pitchFamily="34" charset="-128"/>
              </a:rPr>
              <a:t>	private Singleton(int x, int y){</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this.x</a:t>
            </a:r>
            <a:r>
              <a:rPr lang="de-DE" altLang="ja-JP" sz="2000" dirty="0">
                <a:latin typeface="Consolas" panose="020B0609020204030204" pitchFamily="49" charset="0"/>
                <a:ea typeface="ＭＳ Ｐゴシック" pitchFamily="34" charset="-128"/>
              </a:rPr>
              <a:t> = x;</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this.y</a:t>
            </a:r>
            <a:r>
              <a:rPr lang="de-DE" altLang="ja-JP" sz="2000" dirty="0">
                <a:latin typeface="Consolas" panose="020B0609020204030204" pitchFamily="49" charset="0"/>
                <a:ea typeface="ＭＳ Ｐゴシック" pitchFamily="34" charset="-128"/>
              </a:rPr>
              <a:t> = y;</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p>
          <a:p>
            <a:pPr eaLnBrk="1" hangingPunct="1">
              <a:lnSpc>
                <a:spcPct val="80000"/>
              </a:lnSpc>
              <a:buFontTx/>
              <a:buNone/>
            </a:pPr>
            <a:r>
              <a:rPr lang="de-DE" altLang="ja-JP" sz="2000" dirty="0">
                <a:latin typeface="Consolas" panose="020B0609020204030204" pitchFamily="49" charset="0"/>
                <a:ea typeface="ＭＳ Ｐゴシック" pitchFamily="34" charset="-128"/>
              </a:rPr>
              <a:t>	public static Singleton </a:t>
            </a:r>
            <a:r>
              <a:rPr lang="de-DE" altLang="ja-JP" sz="2000" dirty="0" err="1">
                <a:latin typeface="Consolas" panose="020B0609020204030204" pitchFamily="49" charset="0"/>
                <a:ea typeface="ＭＳ Ｐゴシック" pitchFamily="34" charset="-128"/>
              </a:rPr>
              <a:t>getPunkt</a:t>
            </a:r>
            <a:r>
              <a:rPr lang="de-DE" altLang="ja-JP" sz="2000" dirty="0">
                <a:latin typeface="Consolas" panose="020B0609020204030204" pitchFamily="49" charset="0"/>
                <a:ea typeface="ＭＳ Ｐゴシック" pitchFamily="34" charset="-128"/>
              </a:rPr>
              <a:t>(){</a:t>
            </a:r>
          </a:p>
          <a:p>
            <a:pPr eaLnBrk="1" hangingPunct="1">
              <a:lnSpc>
                <a:spcPct val="80000"/>
              </a:lnSpc>
              <a:buFontTx/>
              <a:buNone/>
            </a:pPr>
            <a:r>
              <a:rPr lang="de-DE" altLang="ja-JP" sz="2000" dirty="0">
                <a:latin typeface="Consolas" panose="020B0609020204030204" pitchFamily="49" charset="0"/>
                <a:ea typeface="ＭＳ Ｐゴシック" pitchFamily="34" charset="-128"/>
              </a:rPr>
              <a:t>		if (</a:t>
            </a:r>
            <a:r>
              <a:rPr lang="de-DE" altLang="ja-JP" sz="2000" dirty="0" err="1">
                <a:latin typeface="Consolas" panose="020B0609020204030204" pitchFamily="49" charset="0"/>
                <a:ea typeface="ＭＳ Ｐゴシック" pitchFamily="34" charset="-128"/>
              </a:rPr>
              <a:t>pkt</a:t>
            </a:r>
            <a:r>
              <a:rPr lang="de-DE" altLang="ja-JP" sz="2000" dirty="0">
                <a:latin typeface="Consolas" panose="020B0609020204030204" pitchFamily="49" charset="0"/>
                <a:ea typeface="ＭＳ Ｐゴシック" pitchFamily="34" charset="-128"/>
              </a:rPr>
              <a:t>==null) // ein einziges Mal erzeugen</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pkt</a:t>
            </a: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new</a:t>
            </a:r>
            <a:r>
              <a:rPr lang="de-DE" altLang="ja-JP" sz="2000" dirty="0">
                <a:latin typeface="Consolas" panose="020B0609020204030204" pitchFamily="49" charset="0"/>
                <a:ea typeface="ＭＳ Ｐゴシック" pitchFamily="34" charset="-128"/>
              </a:rPr>
              <a:t> Singleton(6,42);</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return</a:t>
            </a: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pkt</a:t>
            </a:r>
            <a:r>
              <a:rPr lang="de-DE" altLang="ja-JP" sz="2000" dirty="0">
                <a:latin typeface="Consolas" panose="020B0609020204030204" pitchFamily="49" charset="0"/>
                <a:ea typeface="ＭＳ Ｐゴシック" pitchFamily="34" charset="-128"/>
              </a:rPr>
              <a:t>;</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endParaRPr lang="de-DE" altLang="de-DE" sz="2000" dirty="0">
              <a:latin typeface="Consolas" panose="020B0609020204030204" pitchFamily="49"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9699" name="Rectangle 2"/>
          <p:cNvSpPr>
            <a:spLocks noGrp="1" noChangeArrowheads="1"/>
          </p:cNvSpPr>
          <p:nvPr>
            <p:ph type="title"/>
          </p:nvPr>
        </p:nvSpPr>
        <p:spPr/>
        <p:txBody>
          <a:bodyPr/>
          <a:lstStyle/>
          <a:p>
            <a:pPr eaLnBrk="1" hangingPunct="1"/>
            <a:r>
              <a:rPr lang="de-DE" altLang="de-DE"/>
              <a:t>Problem Abstraktionsgrad</a:t>
            </a:r>
          </a:p>
        </p:txBody>
      </p:sp>
      <p:sp>
        <p:nvSpPr>
          <p:cNvPr id="29700" name="Rectangle 3"/>
          <p:cNvSpPr>
            <a:spLocks noGrp="1" noChangeArrowheads="1"/>
          </p:cNvSpPr>
          <p:nvPr>
            <p:ph type="body" idx="1"/>
          </p:nvPr>
        </p:nvSpPr>
        <p:spPr/>
        <p:txBody>
          <a:bodyPr/>
          <a:lstStyle/>
          <a:p>
            <a:pPr eaLnBrk="1" hangingPunct="1"/>
            <a:r>
              <a:rPr lang="de-DE" altLang="de-DE" sz="2000"/>
              <a:t>Frage: Wann nur eine Aktion, wann mehrere Aktionen</a:t>
            </a:r>
          </a:p>
          <a:p>
            <a:pPr eaLnBrk="1" hangingPunct="1"/>
            <a:r>
              <a:rPr lang="de-DE" altLang="de-DE" sz="2000"/>
              <a:t>Indikator: Mehrere Aktionen zusammenfassen, wenn </a:t>
            </a:r>
          </a:p>
          <a:p>
            <a:pPr lvl="1" eaLnBrk="1" hangingPunct="1"/>
            <a:r>
              <a:rPr lang="de-DE" altLang="de-DE" sz="2000"/>
              <a:t>nur ein Produkt entsteht, das ausschließlich in diesen Aktionen benötigt wird („lokale Variable“) </a:t>
            </a:r>
          </a:p>
          <a:p>
            <a:pPr lvl="1" eaLnBrk="1" hangingPunct="1"/>
            <a:r>
              <a:rPr lang="de-DE" altLang="de-DE" sz="2000"/>
              <a:t>oder diese von nur einer Person bearbeitet werden</a:t>
            </a:r>
          </a:p>
          <a:p>
            <a:pPr eaLnBrk="1" hangingPunct="1"/>
            <a:r>
              <a:rPr lang="de-DE" altLang="de-DE" sz="2000"/>
              <a:t>Typischerweise Prozesshierarchie:</a:t>
            </a:r>
          </a:p>
          <a:p>
            <a:pPr lvl="1" eaLnBrk="1" hangingPunct="1"/>
            <a:r>
              <a:rPr lang="de-DE" altLang="de-DE" sz="2000"/>
              <a:t>Unternehmensebene; d.h. ein Diagramm für jeden Prozess der Kern-, Management- und Supportprozesse</a:t>
            </a:r>
          </a:p>
          <a:p>
            <a:pPr lvl="1" eaLnBrk="1" hangingPunct="1"/>
            <a:r>
              <a:rPr lang="de-DE" altLang="de-DE" sz="2000"/>
              <a:t>Prozessebene: Verfeinerung des Prozesses, so dass alle auch nur intern sichtbaren Rollen und Produkte sichtbar werden</a:t>
            </a:r>
          </a:p>
          <a:p>
            <a:pPr lvl="1" eaLnBrk="1" hangingPunct="1"/>
            <a:r>
              <a:rPr lang="de-DE" altLang="de-DE" sz="2000"/>
              <a:t>Arbeitsprozess: Individuelle Beschreibung der Arbeitsschritte einer Rolle für eine/ mehrere Aktionen</a:t>
            </a:r>
          </a:p>
          <a:p>
            <a:pPr eaLnBrk="1" hangingPunct="1"/>
            <a:r>
              <a:rPr lang="de-DE" altLang="de-DE" sz="2000"/>
              <a:t>Probleme: Flexibilität und Akzeptanz</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80579" name="Rectangle 2"/>
          <p:cNvSpPr>
            <a:spLocks noGrp="1" noChangeArrowheads="1"/>
          </p:cNvSpPr>
          <p:nvPr>
            <p:ph type="title"/>
          </p:nvPr>
        </p:nvSpPr>
        <p:spPr/>
        <p:txBody>
          <a:bodyPr/>
          <a:lstStyle/>
          <a:p>
            <a:pPr eaLnBrk="1" hangingPunct="1"/>
            <a:r>
              <a:rPr lang="de-DE" altLang="de-DE"/>
              <a:t>Singleton (2/3)</a:t>
            </a:r>
          </a:p>
        </p:txBody>
      </p:sp>
      <p:sp>
        <p:nvSpPr>
          <p:cNvPr id="280580" name="Rectangle 4"/>
          <p:cNvSpPr>
            <a:spLocks noChangeArrowheads="1"/>
          </p:cNvSpPr>
          <p:nvPr/>
        </p:nvSpPr>
        <p:spPr bwMode="auto">
          <a:xfrm>
            <a:off x="457200" y="1125538"/>
            <a:ext cx="8229600"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pPr>
            <a:endParaRPr lang="de-DE" altLang="ja-JP" sz="2000" b="1" dirty="0">
              <a:latin typeface="Consolas" panose="020B0609020204030204" pitchFamily="49" charset="0"/>
              <a:ea typeface="ＭＳ Ｐゴシック" pitchFamily="34" charset="-128"/>
            </a:endParaRPr>
          </a:p>
          <a:p>
            <a:pPr eaLnBrk="1" hangingPunct="1">
              <a:lnSpc>
                <a:spcPct val="80000"/>
              </a:lnSpc>
              <a:spcBef>
                <a:spcPct val="20000"/>
              </a:spcBef>
            </a:pPr>
            <a:r>
              <a:rPr lang="de-DE" altLang="ja-JP" sz="2000" b="1" dirty="0">
                <a:latin typeface="Consolas" panose="020B0609020204030204" pitchFamily="49" charset="0"/>
                <a:ea typeface="ＭＳ Ｐゴシック" pitchFamily="34" charset="-128"/>
              </a:rPr>
              <a:t>	@</a:t>
            </a:r>
            <a:r>
              <a:rPr lang="de-DE" altLang="ja-JP" sz="2000" b="1" dirty="0" err="1">
                <a:latin typeface="Consolas" panose="020B0609020204030204" pitchFamily="49" charset="0"/>
                <a:ea typeface="ＭＳ Ｐゴシック" pitchFamily="34" charset="-128"/>
              </a:rPr>
              <a:t>Override</a:t>
            </a:r>
            <a:endParaRPr lang="de-DE" altLang="ja-JP" sz="2000" b="1" dirty="0">
              <a:latin typeface="Consolas" panose="020B0609020204030204" pitchFamily="49" charset="0"/>
              <a:ea typeface="ＭＳ Ｐゴシック" pitchFamily="34" charset="-128"/>
            </a:endParaRPr>
          </a:p>
          <a:p>
            <a:pPr eaLnBrk="1" hangingPunct="1">
              <a:lnSpc>
                <a:spcPct val="80000"/>
              </a:lnSpc>
              <a:spcBef>
                <a:spcPct val="20000"/>
              </a:spcBef>
            </a:pPr>
            <a:r>
              <a:rPr lang="de-DE" altLang="ja-JP" sz="2000" b="1" dirty="0">
                <a:latin typeface="Consolas" panose="020B0609020204030204" pitchFamily="49" charset="0"/>
                <a:ea typeface="ＭＳ Ｐゴシック" pitchFamily="34" charset="-128"/>
              </a:rPr>
              <a:t>	public Singleton </a:t>
            </a:r>
            <a:r>
              <a:rPr lang="de-DE" altLang="ja-JP" sz="2000" b="1" dirty="0" err="1">
                <a:latin typeface="Consolas" panose="020B0609020204030204" pitchFamily="49" charset="0"/>
                <a:ea typeface="ＭＳ Ｐゴシック" pitchFamily="34" charset="-128"/>
              </a:rPr>
              <a:t>clone</a:t>
            </a:r>
            <a:r>
              <a:rPr lang="de-DE" altLang="ja-JP" sz="2000" b="1" dirty="0">
                <a:latin typeface="Consolas" panose="020B0609020204030204" pitchFamily="49" charset="0"/>
                <a:ea typeface="ＭＳ Ｐゴシック" pitchFamily="34" charset="-128"/>
              </a:rPr>
              <a:t>(){</a:t>
            </a:r>
          </a:p>
          <a:p>
            <a:pPr eaLnBrk="1" hangingPunct="1">
              <a:lnSpc>
                <a:spcPct val="80000"/>
              </a:lnSpc>
              <a:spcBef>
                <a:spcPct val="20000"/>
              </a:spcBef>
            </a:pPr>
            <a:r>
              <a:rPr lang="de-DE" altLang="ja-JP" sz="2000" b="1" dirty="0">
                <a:latin typeface="Consolas" panose="020B0609020204030204" pitchFamily="49" charset="0"/>
                <a:ea typeface="ＭＳ Ｐゴシック" pitchFamily="34" charset="-128"/>
              </a:rPr>
              <a:t>		//echtes Kopieren verhindern</a:t>
            </a:r>
          </a:p>
          <a:p>
            <a:pPr eaLnBrk="1" hangingPunct="1">
              <a:lnSpc>
                <a:spcPct val="80000"/>
              </a:lnSpc>
              <a:spcBef>
                <a:spcPct val="20000"/>
              </a:spcBef>
            </a:pPr>
            <a:r>
              <a:rPr lang="de-DE" altLang="ja-JP" sz="2000" b="1" dirty="0">
                <a:latin typeface="Consolas" panose="020B0609020204030204" pitchFamily="49" charset="0"/>
                <a:ea typeface="ＭＳ Ｐゴシック" pitchFamily="34" charset="-128"/>
              </a:rPr>
              <a:t>		</a:t>
            </a:r>
            <a:r>
              <a:rPr lang="de-DE" altLang="ja-JP" sz="2000" b="1" dirty="0" err="1">
                <a:latin typeface="Consolas" panose="020B0609020204030204" pitchFamily="49" charset="0"/>
                <a:ea typeface="ＭＳ Ｐゴシック" pitchFamily="34" charset="-128"/>
              </a:rPr>
              <a:t>return</a:t>
            </a:r>
            <a:r>
              <a:rPr lang="de-DE" altLang="ja-JP" sz="2000" b="1" dirty="0">
                <a:latin typeface="Consolas" panose="020B0609020204030204" pitchFamily="49" charset="0"/>
                <a:ea typeface="ＭＳ Ｐゴシック" pitchFamily="34" charset="-128"/>
              </a:rPr>
              <a:t> </a:t>
            </a:r>
            <a:r>
              <a:rPr lang="de-DE" altLang="ja-JP" sz="2000" b="1" dirty="0" err="1">
                <a:latin typeface="Consolas" panose="020B0609020204030204" pitchFamily="49" charset="0"/>
                <a:ea typeface="ＭＳ Ｐゴシック" pitchFamily="34" charset="-128"/>
              </a:rPr>
              <a:t>this</a:t>
            </a:r>
            <a:r>
              <a:rPr lang="de-DE" altLang="ja-JP" sz="2000" b="1" dirty="0">
                <a:latin typeface="Consolas" panose="020B0609020204030204" pitchFamily="49" charset="0"/>
                <a:ea typeface="ＭＳ Ｐゴシック" pitchFamily="34" charset="-128"/>
              </a:rPr>
              <a:t>;</a:t>
            </a:r>
          </a:p>
          <a:p>
            <a:pPr eaLnBrk="1" hangingPunct="1">
              <a:lnSpc>
                <a:spcPct val="80000"/>
              </a:lnSpc>
              <a:spcBef>
                <a:spcPct val="20000"/>
              </a:spcBef>
            </a:pPr>
            <a:r>
              <a:rPr lang="de-DE" altLang="ja-JP" sz="2000" b="1" dirty="0">
                <a:latin typeface="Consolas" panose="020B0609020204030204" pitchFamily="49" charset="0"/>
                <a:ea typeface="ＭＳ Ｐゴシック" pitchFamily="34" charset="-128"/>
              </a:rPr>
              <a:t>	}</a:t>
            </a:r>
          </a:p>
          <a:p>
            <a:pPr eaLnBrk="1" hangingPunct="1">
              <a:lnSpc>
                <a:spcPct val="80000"/>
              </a:lnSpc>
              <a:spcBef>
                <a:spcPct val="20000"/>
              </a:spcBef>
            </a:pPr>
            <a:r>
              <a:rPr lang="de-DE" altLang="ja-JP" sz="2000" b="1" dirty="0">
                <a:latin typeface="Consolas" panose="020B0609020204030204" pitchFamily="49" charset="0"/>
                <a:ea typeface="ＭＳ Ｐゴシック" pitchFamily="34" charset="-128"/>
              </a:rPr>
              <a:t>	</a:t>
            </a:r>
          </a:p>
          <a:p>
            <a:pPr eaLnBrk="1" hangingPunct="1">
              <a:lnSpc>
                <a:spcPct val="80000"/>
              </a:lnSpc>
              <a:spcBef>
                <a:spcPct val="20000"/>
              </a:spcBef>
            </a:pPr>
            <a:r>
              <a:rPr lang="de-DE" altLang="ja-JP" sz="2000" b="1" dirty="0">
                <a:latin typeface="Consolas" panose="020B0609020204030204" pitchFamily="49" charset="0"/>
                <a:ea typeface="ＭＳ Ｐゴシック" pitchFamily="34" charset="-128"/>
              </a:rPr>
              <a:t>	public void ausgeben(){</a:t>
            </a:r>
          </a:p>
          <a:p>
            <a:pPr eaLnBrk="1" hangingPunct="1">
              <a:lnSpc>
                <a:spcPct val="80000"/>
              </a:lnSpc>
              <a:spcBef>
                <a:spcPct val="20000"/>
              </a:spcBef>
            </a:pPr>
            <a:r>
              <a:rPr lang="de-DE" altLang="ja-JP" sz="2000" b="1" dirty="0">
                <a:latin typeface="Consolas" panose="020B0609020204030204" pitchFamily="49" charset="0"/>
                <a:ea typeface="ＭＳ Ｐゴシック" pitchFamily="34" charset="-128"/>
              </a:rPr>
              <a:t>		</a:t>
            </a:r>
            <a:r>
              <a:rPr lang="de-DE" altLang="ja-JP" sz="2000" b="1" dirty="0" err="1">
                <a:latin typeface="Consolas" panose="020B0609020204030204" pitchFamily="49" charset="0"/>
                <a:ea typeface="ＭＳ Ｐゴシック" pitchFamily="34" charset="-128"/>
              </a:rPr>
              <a:t>System.out.print</a:t>
            </a:r>
            <a:r>
              <a:rPr lang="de-DE" altLang="ja-JP" sz="2000" b="1" dirty="0">
                <a:latin typeface="Consolas" panose="020B0609020204030204" pitchFamily="49" charset="0"/>
                <a:ea typeface="ＭＳ Ｐゴシック" pitchFamily="34" charset="-128"/>
              </a:rPr>
              <a:t>("["+</a:t>
            </a:r>
            <a:r>
              <a:rPr lang="de-DE" altLang="ja-JP" sz="2000" b="1" dirty="0" err="1">
                <a:latin typeface="Consolas" panose="020B0609020204030204" pitchFamily="49" charset="0"/>
                <a:ea typeface="ＭＳ Ｐゴシック" pitchFamily="34" charset="-128"/>
              </a:rPr>
              <a:t>this.x</a:t>
            </a:r>
            <a:r>
              <a:rPr lang="de-DE" altLang="ja-JP" sz="2000" b="1" dirty="0">
                <a:latin typeface="Consolas" panose="020B0609020204030204" pitchFamily="49" charset="0"/>
                <a:ea typeface="ＭＳ Ｐゴシック" pitchFamily="34" charset="-128"/>
              </a:rPr>
              <a:t>+","+</a:t>
            </a:r>
            <a:r>
              <a:rPr lang="de-DE" altLang="ja-JP" sz="2000" b="1" dirty="0" err="1">
                <a:latin typeface="Consolas" panose="020B0609020204030204" pitchFamily="49" charset="0"/>
                <a:ea typeface="ＭＳ Ｐゴシック" pitchFamily="34" charset="-128"/>
              </a:rPr>
              <a:t>this.y</a:t>
            </a:r>
            <a:r>
              <a:rPr lang="de-DE" altLang="ja-JP" sz="2000" b="1" dirty="0">
                <a:latin typeface="Consolas" panose="020B0609020204030204" pitchFamily="49" charset="0"/>
                <a:ea typeface="ＭＳ Ｐゴシック" pitchFamily="34" charset="-128"/>
              </a:rPr>
              <a:t>+"]");</a:t>
            </a:r>
          </a:p>
          <a:p>
            <a:pPr eaLnBrk="1" hangingPunct="1">
              <a:lnSpc>
                <a:spcPct val="80000"/>
              </a:lnSpc>
              <a:spcBef>
                <a:spcPct val="20000"/>
              </a:spcBef>
            </a:pPr>
            <a:r>
              <a:rPr lang="de-DE" altLang="ja-JP" sz="2000" b="1" dirty="0">
                <a:latin typeface="Consolas" panose="020B0609020204030204" pitchFamily="49" charset="0"/>
                <a:ea typeface="ＭＳ Ｐゴシック" pitchFamily="34" charset="-128"/>
              </a:rPr>
              <a:t>	}</a:t>
            </a:r>
          </a:p>
          <a:p>
            <a:pPr eaLnBrk="1" hangingPunct="1">
              <a:lnSpc>
                <a:spcPct val="80000"/>
              </a:lnSpc>
              <a:spcBef>
                <a:spcPct val="20000"/>
              </a:spcBef>
            </a:pPr>
            <a:r>
              <a:rPr lang="de-DE" altLang="ja-JP" sz="2000" b="1" dirty="0">
                <a:latin typeface="Consolas" panose="020B0609020204030204" pitchFamily="49" charset="0"/>
                <a:ea typeface="ＭＳ Ｐゴシック" pitchFamily="34" charset="-128"/>
              </a:rPr>
              <a:t>	</a:t>
            </a:r>
          </a:p>
          <a:p>
            <a:pPr eaLnBrk="1" hangingPunct="1">
              <a:lnSpc>
                <a:spcPct val="80000"/>
              </a:lnSpc>
              <a:spcBef>
                <a:spcPct val="20000"/>
              </a:spcBef>
            </a:pPr>
            <a:r>
              <a:rPr lang="de-DE" altLang="ja-JP" sz="2000" b="1" dirty="0">
                <a:latin typeface="Consolas" panose="020B0609020204030204" pitchFamily="49" charset="0"/>
                <a:ea typeface="ＭＳ Ｐゴシック" pitchFamily="34" charset="-128"/>
              </a:rPr>
              <a:t>	public void verschieben(int dx, int </a:t>
            </a:r>
            <a:r>
              <a:rPr lang="de-DE" altLang="ja-JP" sz="2000" b="1" dirty="0" err="1">
                <a:latin typeface="Consolas" panose="020B0609020204030204" pitchFamily="49" charset="0"/>
                <a:ea typeface="ＭＳ Ｐゴシック" pitchFamily="34" charset="-128"/>
              </a:rPr>
              <a:t>dy</a:t>
            </a:r>
            <a:r>
              <a:rPr lang="de-DE" altLang="ja-JP" sz="2000" b="1" dirty="0">
                <a:latin typeface="Consolas" panose="020B0609020204030204" pitchFamily="49" charset="0"/>
                <a:ea typeface="ＭＳ Ｐゴシック" pitchFamily="34" charset="-128"/>
              </a:rPr>
              <a:t>){</a:t>
            </a:r>
          </a:p>
          <a:p>
            <a:pPr eaLnBrk="1" hangingPunct="1">
              <a:lnSpc>
                <a:spcPct val="80000"/>
              </a:lnSpc>
              <a:spcBef>
                <a:spcPct val="20000"/>
              </a:spcBef>
            </a:pPr>
            <a:r>
              <a:rPr lang="de-DE" altLang="ja-JP" sz="2000" b="1" dirty="0">
                <a:latin typeface="Consolas" panose="020B0609020204030204" pitchFamily="49" charset="0"/>
                <a:ea typeface="ＭＳ Ｐゴシック" pitchFamily="34" charset="-128"/>
              </a:rPr>
              <a:t>		</a:t>
            </a:r>
            <a:r>
              <a:rPr lang="de-DE" altLang="ja-JP" sz="2000" b="1" dirty="0" err="1">
                <a:latin typeface="Consolas" panose="020B0609020204030204" pitchFamily="49" charset="0"/>
                <a:ea typeface="ＭＳ Ｐゴシック" pitchFamily="34" charset="-128"/>
              </a:rPr>
              <a:t>this.x</a:t>
            </a:r>
            <a:r>
              <a:rPr lang="de-DE" altLang="ja-JP" sz="2000" b="1" dirty="0">
                <a:latin typeface="Consolas" panose="020B0609020204030204" pitchFamily="49" charset="0"/>
                <a:ea typeface="ＭＳ Ｐゴシック" pitchFamily="34" charset="-128"/>
              </a:rPr>
              <a:t> += dx;</a:t>
            </a:r>
          </a:p>
          <a:p>
            <a:pPr eaLnBrk="1" hangingPunct="1">
              <a:lnSpc>
                <a:spcPct val="80000"/>
              </a:lnSpc>
              <a:spcBef>
                <a:spcPct val="20000"/>
              </a:spcBef>
            </a:pPr>
            <a:r>
              <a:rPr lang="de-DE" altLang="ja-JP" sz="2000" b="1" dirty="0">
                <a:latin typeface="Consolas" panose="020B0609020204030204" pitchFamily="49" charset="0"/>
                <a:ea typeface="ＭＳ Ｐゴシック" pitchFamily="34" charset="-128"/>
              </a:rPr>
              <a:t>		</a:t>
            </a:r>
            <a:r>
              <a:rPr lang="de-DE" altLang="ja-JP" sz="2000" b="1" dirty="0" err="1">
                <a:latin typeface="Consolas" panose="020B0609020204030204" pitchFamily="49" charset="0"/>
                <a:ea typeface="ＭＳ Ｐゴシック" pitchFamily="34" charset="-128"/>
              </a:rPr>
              <a:t>this.y</a:t>
            </a:r>
            <a:r>
              <a:rPr lang="de-DE" altLang="ja-JP" sz="2000" b="1" dirty="0">
                <a:latin typeface="Consolas" panose="020B0609020204030204" pitchFamily="49" charset="0"/>
                <a:ea typeface="ＭＳ Ｐゴシック" pitchFamily="34" charset="-128"/>
              </a:rPr>
              <a:t> += </a:t>
            </a:r>
            <a:r>
              <a:rPr lang="de-DE" altLang="ja-JP" sz="2000" b="1" dirty="0" err="1">
                <a:latin typeface="Consolas" panose="020B0609020204030204" pitchFamily="49" charset="0"/>
                <a:ea typeface="ＭＳ Ｐゴシック" pitchFamily="34" charset="-128"/>
              </a:rPr>
              <a:t>dy</a:t>
            </a:r>
            <a:r>
              <a:rPr lang="de-DE" altLang="ja-JP" sz="2000" b="1" dirty="0">
                <a:latin typeface="Consolas" panose="020B0609020204030204" pitchFamily="49" charset="0"/>
                <a:ea typeface="ＭＳ Ｐゴシック" pitchFamily="34" charset="-128"/>
              </a:rPr>
              <a:t>;</a:t>
            </a:r>
          </a:p>
          <a:p>
            <a:pPr eaLnBrk="1" hangingPunct="1">
              <a:lnSpc>
                <a:spcPct val="80000"/>
              </a:lnSpc>
              <a:spcBef>
                <a:spcPct val="20000"/>
              </a:spcBef>
            </a:pPr>
            <a:r>
              <a:rPr lang="de-DE" altLang="ja-JP" sz="2000" b="1" dirty="0">
                <a:latin typeface="Consolas" panose="020B0609020204030204" pitchFamily="49" charset="0"/>
                <a:ea typeface="ＭＳ Ｐゴシック" pitchFamily="34" charset="-128"/>
              </a:rPr>
              <a:t>	}</a:t>
            </a:r>
          </a:p>
          <a:p>
            <a:pPr eaLnBrk="1" hangingPunct="1">
              <a:lnSpc>
                <a:spcPct val="80000"/>
              </a:lnSpc>
              <a:spcBef>
                <a:spcPct val="20000"/>
              </a:spcBef>
            </a:pPr>
            <a:r>
              <a:rPr lang="de-DE" altLang="ja-JP" sz="2000" b="1" dirty="0">
                <a:latin typeface="Consolas" panose="020B0609020204030204" pitchFamily="49" charset="0"/>
                <a:ea typeface="ＭＳ Ｐゴシック" pitchFamily="34" charset="-128"/>
              </a:rPr>
              <a:t>}</a:t>
            </a:r>
            <a:endParaRPr lang="de-DE" altLang="de-DE" sz="2000" b="1" dirty="0">
              <a:latin typeface="Consolas" panose="020B0609020204030204" pitchFamily="49" charset="0"/>
            </a:endParaRP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81603" name="Rectangle 2"/>
          <p:cNvSpPr>
            <a:spLocks noGrp="1" noChangeArrowheads="1"/>
          </p:cNvSpPr>
          <p:nvPr>
            <p:ph type="title"/>
          </p:nvPr>
        </p:nvSpPr>
        <p:spPr/>
        <p:txBody>
          <a:bodyPr/>
          <a:lstStyle/>
          <a:p>
            <a:pPr eaLnBrk="1" hangingPunct="1"/>
            <a:r>
              <a:rPr lang="de-DE" altLang="de-DE"/>
              <a:t>Singleton (3/3)</a:t>
            </a:r>
          </a:p>
        </p:txBody>
      </p:sp>
      <p:sp>
        <p:nvSpPr>
          <p:cNvPr id="281604" name="Rectangle 3"/>
          <p:cNvSpPr>
            <a:spLocks noGrp="1" noChangeArrowheads="1"/>
          </p:cNvSpPr>
          <p:nvPr>
            <p:ph type="body" idx="1"/>
          </p:nvPr>
        </p:nvSpPr>
        <p:spPr>
          <a:xfrm>
            <a:off x="457200" y="981075"/>
            <a:ext cx="8229600" cy="5256213"/>
          </a:xfrm>
        </p:spPr>
        <p:txBody>
          <a:bodyPr/>
          <a:lstStyle/>
          <a:p>
            <a:pPr eaLnBrk="1" hangingPunct="1">
              <a:lnSpc>
                <a:spcPct val="80000"/>
              </a:lnSpc>
              <a:buFontTx/>
              <a:buNone/>
            </a:pPr>
            <a:r>
              <a:rPr lang="de-DE" altLang="ja-JP" sz="2000" dirty="0">
                <a:latin typeface="Consolas" panose="020B0609020204030204" pitchFamily="49" charset="0"/>
                <a:ea typeface="ＭＳ Ｐゴシック" pitchFamily="34" charset="-128"/>
              </a:rPr>
              <a:t>public </a:t>
            </a:r>
            <a:r>
              <a:rPr lang="de-DE" altLang="ja-JP" sz="2000" dirty="0" err="1">
                <a:latin typeface="Consolas" panose="020B0609020204030204" pitchFamily="49" charset="0"/>
                <a:ea typeface="ＭＳ Ｐゴシック" pitchFamily="34" charset="-128"/>
              </a:rPr>
              <a:t>class</a:t>
            </a:r>
            <a:r>
              <a:rPr lang="de-DE" altLang="ja-JP" sz="2000" dirty="0">
                <a:latin typeface="Consolas" panose="020B0609020204030204" pitchFamily="49" charset="0"/>
                <a:ea typeface="ＭＳ Ｐゴシック" pitchFamily="34" charset="-128"/>
              </a:rPr>
              <a:t> Main {</a:t>
            </a:r>
          </a:p>
          <a:p>
            <a:pPr eaLnBrk="1" hangingPunct="1">
              <a:lnSpc>
                <a:spcPct val="80000"/>
              </a:lnSpc>
              <a:buFontTx/>
              <a:buNone/>
            </a:pPr>
            <a:r>
              <a:rPr lang="de-DE" altLang="ja-JP" sz="2000" dirty="0">
                <a:latin typeface="Consolas" panose="020B0609020204030204" pitchFamily="49" charset="0"/>
                <a:ea typeface="ＭＳ Ｐゴシック" pitchFamily="34" charset="-128"/>
              </a:rPr>
              <a:t>	public static void main(String[] s){</a:t>
            </a:r>
          </a:p>
          <a:p>
            <a:pPr eaLnBrk="1" hangingPunct="1">
              <a:lnSpc>
                <a:spcPct val="80000"/>
              </a:lnSpc>
              <a:buFontTx/>
              <a:buNone/>
            </a:pPr>
            <a:r>
              <a:rPr lang="de-DE" altLang="ja-JP" sz="2000" dirty="0">
                <a:latin typeface="Consolas" panose="020B0609020204030204" pitchFamily="49" charset="0"/>
                <a:ea typeface="ＭＳ Ｐゴシック" pitchFamily="34" charset="-128"/>
              </a:rPr>
              <a:t>		Singleton p1=</a:t>
            </a:r>
            <a:r>
              <a:rPr lang="de-DE" altLang="ja-JP" sz="2000" dirty="0" err="1">
                <a:latin typeface="Consolas" panose="020B0609020204030204" pitchFamily="49" charset="0"/>
                <a:ea typeface="ＭＳ Ｐゴシック" pitchFamily="34" charset="-128"/>
              </a:rPr>
              <a:t>Singleton.getPunkt</a:t>
            </a:r>
            <a:r>
              <a:rPr lang="de-DE" altLang="ja-JP" sz="2000" dirty="0">
                <a:latin typeface="Consolas" panose="020B0609020204030204" pitchFamily="49" charset="0"/>
                <a:ea typeface="ＭＳ Ｐゴシック" pitchFamily="34" charset="-128"/>
              </a:rPr>
              <a:t>();</a:t>
            </a:r>
          </a:p>
          <a:p>
            <a:pPr eaLnBrk="1" hangingPunct="1">
              <a:lnSpc>
                <a:spcPct val="80000"/>
              </a:lnSpc>
              <a:buFontTx/>
              <a:buNone/>
            </a:pPr>
            <a:r>
              <a:rPr lang="de-DE" altLang="ja-JP" sz="2000" dirty="0">
                <a:latin typeface="Consolas" panose="020B0609020204030204" pitchFamily="49" charset="0"/>
                <a:ea typeface="ＭＳ Ｐゴシック" pitchFamily="34" charset="-128"/>
              </a:rPr>
              <a:t>		Singleton p2=</a:t>
            </a:r>
            <a:r>
              <a:rPr lang="de-DE" altLang="ja-JP" sz="2000" dirty="0" err="1">
                <a:latin typeface="Consolas" panose="020B0609020204030204" pitchFamily="49" charset="0"/>
                <a:ea typeface="ＭＳ Ｐゴシック" pitchFamily="34" charset="-128"/>
              </a:rPr>
              <a:t>Singleton.getPunkt</a:t>
            </a:r>
            <a:r>
              <a:rPr lang="de-DE" altLang="ja-JP" sz="2000" dirty="0">
                <a:latin typeface="Consolas" panose="020B0609020204030204" pitchFamily="49" charset="0"/>
                <a:ea typeface="ＭＳ Ｐゴシック" pitchFamily="34" charset="-128"/>
              </a:rPr>
              <a:t>();</a:t>
            </a:r>
          </a:p>
          <a:p>
            <a:pPr eaLnBrk="1" hangingPunct="1">
              <a:lnSpc>
                <a:spcPct val="80000"/>
              </a:lnSpc>
              <a:buFontTx/>
              <a:buNone/>
            </a:pPr>
            <a:r>
              <a:rPr lang="de-DE" altLang="ja-JP" sz="2000" dirty="0">
                <a:latin typeface="Consolas" panose="020B0609020204030204" pitchFamily="49" charset="0"/>
                <a:ea typeface="ＭＳ Ｐゴシック" pitchFamily="34" charset="-128"/>
              </a:rPr>
              <a:t>		// Singleton sing= </a:t>
            </a:r>
            <a:r>
              <a:rPr lang="de-DE" altLang="ja-JP" sz="2000" dirty="0" err="1">
                <a:latin typeface="Consolas" panose="020B0609020204030204" pitchFamily="49" charset="0"/>
                <a:ea typeface="ＭＳ Ｐゴシック" pitchFamily="34" charset="-128"/>
              </a:rPr>
              <a:t>new</a:t>
            </a:r>
            <a:r>
              <a:rPr lang="de-DE" altLang="ja-JP" sz="2000" dirty="0">
                <a:latin typeface="Consolas" panose="020B0609020204030204" pitchFamily="49" charset="0"/>
                <a:ea typeface="ＭＳ Ｐゴシック" pitchFamily="34" charset="-128"/>
              </a:rPr>
              <a:t> Singleton(); </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constructor</a:t>
            </a:r>
            <a:r>
              <a:rPr lang="de-DE" altLang="ja-JP" sz="2000" dirty="0">
                <a:latin typeface="Consolas" panose="020B0609020204030204" pitchFamily="49" charset="0"/>
                <a:ea typeface="ＭＳ Ｐゴシック" pitchFamily="34" charset="-128"/>
              </a:rPr>
              <a:t> not visible</a:t>
            </a:r>
          </a:p>
          <a:p>
            <a:pPr eaLnBrk="1" hangingPunct="1">
              <a:lnSpc>
                <a:spcPct val="80000"/>
              </a:lnSpc>
              <a:buFontTx/>
              <a:buNone/>
            </a:pPr>
            <a:r>
              <a:rPr lang="de-DE" altLang="ja-JP" sz="2000" dirty="0">
                <a:latin typeface="Consolas" panose="020B0609020204030204" pitchFamily="49" charset="0"/>
                <a:ea typeface="ＭＳ Ｐゴシック" pitchFamily="34" charset="-128"/>
              </a:rPr>
              <a:t>		p1.ausgeben();</a:t>
            </a:r>
          </a:p>
          <a:p>
            <a:pPr eaLnBrk="1" hangingPunct="1">
              <a:lnSpc>
                <a:spcPct val="80000"/>
              </a:lnSpc>
              <a:buFontTx/>
              <a:buNone/>
            </a:pPr>
            <a:r>
              <a:rPr lang="de-DE" altLang="ja-JP" sz="2000" dirty="0">
                <a:latin typeface="Consolas" panose="020B0609020204030204" pitchFamily="49" charset="0"/>
                <a:ea typeface="ＭＳ Ｐゴシック" pitchFamily="34" charset="-128"/>
              </a:rPr>
              <a:t>		p2.ausgeben();</a:t>
            </a:r>
          </a:p>
          <a:p>
            <a:pPr eaLnBrk="1" hangingPunct="1">
              <a:lnSpc>
                <a:spcPct val="80000"/>
              </a:lnSpc>
              <a:buFontTx/>
              <a:buNone/>
            </a:pPr>
            <a:r>
              <a:rPr lang="de-DE" altLang="ja-JP" sz="2000" dirty="0">
                <a:latin typeface="Consolas" panose="020B0609020204030204" pitchFamily="49" charset="0"/>
                <a:ea typeface="ＭＳ Ｐゴシック" pitchFamily="34" charset="-128"/>
              </a:rPr>
              <a:t>		if(p1==p2)</a:t>
            </a:r>
          </a:p>
          <a:p>
            <a:pPr eaLnBrk="1" hangingPunct="1">
              <a:lnSpc>
                <a:spcPct val="80000"/>
              </a:lnSpc>
              <a:buFontTx/>
              <a:buNone/>
            </a:pPr>
            <a:r>
              <a:rPr lang="de-DE" altLang="ja-JP" sz="2000" dirty="0">
                <a:latin typeface="Consolas" panose="020B0609020204030204" pitchFamily="49" charset="0"/>
                <a:ea typeface="ＭＳ Ｐゴシック" pitchFamily="34" charset="-128"/>
              </a:rPr>
              <a:t>			System.out.println("\n identisch");</a:t>
            </a:r>
          </a:p>
          <a:p>
            <a:pPr eaLnBrk="1" hangingPunct="1">
              <a:lnSpc>
                <a:spcPct val="80000"/>
              </a:lnSpc>
              <a:buFontTx/>
              <a:buNone/>
            </a:pPr>
            <a:r>
              <a:rPr lang="de-DE" altLang="ja-JP" sz="2000" dirty="0">
                <a:latin typeface="Consolas" panose="020B0609020204030204" pitchFamily="49" charset="0"/>
                <a:ea typeface="ＭＳ Ｐゴシック" pitchFamily="34" charset="-128"/>
              </a:rPr>
              <a:t>		p1.verschieben(3,5);</a:t>
            </a:r>
          </a:p>
          <a:p>
            <a:pPr eaLnBrk="1" hangingPunct="1">
              <a:lnSpc>
                <a:spcPct val="80000"/>
              </a:lnSpc>
              <a:buFontTx/>
              <a:buNone/>
            </a:pPr>
            <a:r>
              <a:rPr lang="de-DE" altLang="ja-JP" sz="2000" dirty="0">
                <a:latin typeface="Consolas" panose="020B0609020204030204" pitchFamily="49" charset="0"/>
                <a:ea typeface="ＭＳ Ｐゴシック" pitchFamily="34" charset="-128"/>
              </a:rPr>
              <a:t>		p1.ausgeben();</a:t>
            </a:r>
          </a:p>
          <a:p>
            <a:pPr eaLnBrk="1" hangingPunct="1">
              <a:lnSpc>
                <a:spcPct val="80000"/>
              </a:lnSpc>
              <a:buFontTx/>
              <a:buNone/>
            </a:pPr>
            <a:r>
              <a:rPr lang="de-DE" altLang="ja-JP" sz="2000" dirty="0">
                <a:latin typeface="Consolas" panose="020B0609020204030204" pitchFamily="49" charset="0"/>
                <a:ea typeface="ＭＳ Ｐゴシック" pitchFamily="34" charset="-128"/>
              </a:rPr>
              <a:t>		p2.ausgeben();</a:t>
            </a:r>
          </a:p>
          <a:p>
            <a:pPr eaLnBrk="1" hangingPunct="1">
              <a:lnSpc>
                <a:spcPct val="80000"/>
              </a:lnSpc>
              <a:buFontTx/>
              <a:buNone/>
            </a:pPr>
            <a:r>
              <a:rPr lang="de-DE" altLang="ja-JP" sz="2000" dirty="0">
                <a:latin typeface="Consolas" panose="020B0609020204030204" pitchFamily="49" charset="0"/>
                <a:ea typeface="ＭＳ Ｐゴシック" pitchFamily="34" charset="-128"/>
              </a:rPr>
              <a:t>		Singleton p3=p1.clone();</a:t>
            </a:r>
          </a:p>
          <a:p>
            <a:pPr eaLnBrk="1" hangingPunct="1">
              <a:lnSpc>
                <a:spcPct val="80000"/>
              </a:lnSpc>
              <a:buFontTx/>
              <a:buNone/>
            </a:pPr>
            <a:r>
              <a:rPr lang="de-DE" altLang="ja-JP" sz="2000" dirty="0">
                <a:latin typeface="Consolas" panose="020B0609020204030204" pitchFamily="49" charset="0"/>
                <a:ea typeface="ＭＳ Ｐゴシック" pitchFamily="34" charset="-128"/>
              </a:rPr>
              <a:t>		if(p2==p3)</a:t>
            </a:r>
          </a:p>
          <a:p>
            <a:pPr eaLnBrk="1" hangingPunct="1">
              <a:lnSpc>
                <a:spcPct val="80000"/>
              </a:lnSpc>
              <a:buFontTx/>
              <a:buNone/>
            </a:pPr>
            <a:r>
              <a:rPr lang="de-DE" altLang="ja-JP" sz="2000" dirty="0">
                <a:latin typeface="Consolas" panose="020B0609020204030204" pitchFamily="49" charset="0"/>
                <a:ea typeface="ＭＳ Ｐゴシック" pitchFamily="34" charset="-128"/>
              </a:rPr>
              <a:t>			System.out.println("\n identisch");	</a:t>
            </a:r>
          </a:p>
          <a:p>
            <a:pPr eaLnBrk="1" hangingPunct="1">
              <a:lnSpc>
                <a:spcPct val="60000"/>
              </a:lnSpc>
              <a:buFontTx/>
              <a:buNone/>
            </a:pPr>
            <a:r>
              <a:rPr lang="de-DE" altLang="ja-JP" sz="2000" dirty="0">
                <a:latin typeface="Consolas" panose="020B0609020204030204" pitchFamily="49" charset="0"/>
                <a:ea typeface="ＭＳ Ｐゴシック" pitchFamily="34" charset="-128"/>
              </a:rPr>
              <a:t>	}</a:t>
            </a:r>
          </a:p>
          <a:p>
            <a:pPr eaLnBrk="1" hangingPunct="1">
              <a:lnSpc>
                <a:spcPct val="60000"/>
              </a:lnSpc>
              <a:buFontTx/>
              <a:buNone/>
            </a:pPr>
            <a:r>
              <a:rPr lang="de-DE" altLang="ja-JP" sz="2000" dirty="0">
                <a:latin typeface="Consolas" panose="020B0609020204030204" pitchFamily="49" charset="0"/>
                <a:ea typeface="ＭＳ Ｐゴシック" pitchFamily="34" charset="-128"/>
              </a:rPr>
              <a:t>}</a:t>
            </a:r>
            <a:endParaRPr lang="de-DE" altLang="de-DE" sz="2000" dirty="0">
              <a:latin typeface="Consolas" panose="020B0609020204030204" pitchFamily="49" charset="0"/>
            </a:endParaRPr>
          </a:p>
        </p:txBody>
      </p:sp>
      <p:sp>
        <p:nvSpPr>
          <p:cNvPr id="281605" name="Rectangle 4"/>
          <p:cNvSpPr>
            <a:spLocks noChangeArrowheads="1"/>
          </p:cNvSpPr>
          <p:nvPr/>
        </p:nvSpPr>
        <p:spPr bwMode="auto">
          <a:xfrm>
            <a:off x="6736844" y="4153168"/>
            <a:ext cx="1877437" cy="132343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ja-JP" sz="2000" b="1" dirty="0">
                <a:latin typeface="Consolas" panose="020B0609020204030204" pitchFamily="49" charset="0"/>
                <a:ea typeface="ＭＳ Ｐゴシック" pitchFamily="34" charset="-128"/>
              </a:rPr>
              <a:t>[6,42][6,42]</a:t>
            </a:r>
          </a:p>
          <a:p>
            <a:pPr algn="ctr" eaLnBrk="1" hangingPunct="1"/>
            <a:r>
              <a:rPr lang="de-DE" altLang="ja-JP" sz="2000" b="1" dirty="0">
                <a:latin typeface="Consolas" panose="020B0609020204030204" pitchFamily="49" charset="0"/>
                <a:ea typeface="ＭＳ Ｐゴシック" pitchFamily="34" charset="-128"/>
              </a:rPr>
              <a:t>identisch</a:t>
            </a:r>
          </a:p>
          <a:p>
            <a:pPr algn="ctr" eaLnBrk="1" hangingPunct="1"/>
            <a:r>
              <a:rPr lang="de-DE" altLang="ja-JP" sz="2000" b="1" dirty="0">
                <a:latin typeface="Consolas" panose="020B0609020204030204" pitchFamily="49" charset="0"/>
                <a:ea typeface="ＭＳ Ｐゴシック" pitchFamily="34" charset="-128"/>
              </a:rPr>
              <a:t>[9,47][9,47]</a:t>
            </a:r>
          </a:p>
          <a:p>
            <a:pPr algn="ctr" eaLnBrk="1" hangingPunct="1"/>
            <a:r>
              <a:rPr lang="de-DE" altLang="ja-JP" sz="2000" b="1" dirty="0">
                <a:latin typeface="Consolas" panose="020B0609020204030204" pitchFamily="49" charset="0"/>
                <a:ea typeface="ＭＳ Ｐゴシック" pitchFamily="34" charset="-128"/>
              </a:rPr>
              <a:t>identisch</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82627" name="Rectangle 2"/>
          <p:cNvSpPr>
            <a:spLocks noGrp="1" noChangeArrowheads="1"/>
          </p:cNvSpPr>
          <p:nvPr>
            <p:ph type="title"/>
          </p:nvPr>
        </p:nvSpPr>
        <p:spPr/>
        <p:txBody>
          <a:bodyPr/>
          <a:lstStyle/>
          <a:p>
            <a:pPr eaLnBrk="1" hangingPunct="1"/>
            <a:r>
              <a:rPr lang="de-DE" altLang="de-DE"/>
              <a:t>Proxy</a:t>
            </a:r>
          </a:p>
        </p:txBody>
      </p:sp>
      <p:sp>
        <p:nvSpPr>
          <p:cNvPr id="282628" name="Rectangle 3"/>
          <p:cNvSpPr>
            <a:spLocks noGrp="1" noChangeArrowheads="1"/>
          </p:cNvSpPr>
          <p:nvPr>
            <p:ph type="body" idx="1"/>
          </p:nvPr>
        </p:nvSpPr>
        <p:spPr/>
        <p:txBody>
          <a:bodyPr/>
          <a:lstStyle/>
          <a:p>
            <a:pPr eaLnBrk="1" hangingPunct="1"/>
            <a:r>
              <a:rPr lang="de-DE" altLang="de-DE" sz="2000"/>
              <a:t>Beim Proxy (oder Stellvertreter)-Pattern wird der Zugriff auf eine „wertvolle“ Ressource durch eine vorgeschaltete Klasse gesteuert</a:t>
            </a:r>
          </a:p>
          <a:p>
            <a:pPr eaLnBrk="1" hangingPunct="1"/>
            <a:r>
              <a:rPr lang="de-DE" altLang="de-DE" sz="2000"/>
              <a:t>Nutzer des Proxys nutzen diesen wie die eigentliche Klasse </a:t>
            </a:r>
          </a:p>
        </p:txBody>
      </p:sp>
      <p:pic>
        <p:nvPicPr>
          <p:cNvPr id="282629" name="Picture 4"/>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539750" y="2636838"/>
            <a:ext cx="7488238" cy="343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83651" name="Rectangle 2"/>
          <p:cNvSpPr>
            <a:spLocks noGrp="1" noChangeArrowheads="1"/>
          </p:cNvSpPr>
          <p:nvPr>
            <p:ph type="title"/>
          </p:nvPr>
        </p:nvSpPr>
        <p:spPr/>
        <p:txBody>
          <a:bodyPr/>
          <a:lstStyle/>
          <a:p>
            <a:pPr eaLnBrk="1" hangingPunct="1"/>
            <a:r>
              <a:rPr lang="de-DE" altLang="de-DE"/>
              <a:t>Proxy – Implementierungsmöglichkeit (1/2)</a:t>
            </a:r>
          </a:p>
        </p:txBody>
      </p:sp>
      <p:sp>
        <p:nvSpPr>
          <p:cNvPr id="283652" name="Rectangle 3"/>
          <p:cNvSpPr>
            <a:spLocks noGrp="1" noChangeArrowheads="1"/>
          </p:cNvSpPr>
          <p:nvPr>
            <p:ph type="body" idx="1"/>
          </p:nvPr>
        </p:nvSpPr>
        <p:spPr/>
        <p:txBody>
          <a:bodyPr/>
          <a:lstStyle/>
          <a:p>
            <a:pPr eaLnBrk="1" hangingPunct="1">
              <a:lnSpc>
                <a:spcPct val="80000"/>
              </a:lnSpc>
              <a:buFontTx/>
              <a:buNone/>
            </a:pPr>
            <a:r>
              <a:rPr lang="de-DE" altLang="de-DE" sz="2000" dirty="0">
                <a:latin typeface="Consolas" panose="020B0609020204030204" pitchFamily="49" charset="0"/>
              </a:rPr>
              <a:t>public interface </a:t>
            </a:r>
            <a:r>
              <a:rPr lang="de-DE" altLang="de-DE" sz="2000" dirty="0" err="1">
                <a:latin typeface="Consolas" panose="020B0609020204030204" pitchFamily="49" charset="0"/>
              </a:rPr>
              <a:t>KlasseMitWertvollemInhalt</a:t>
            </a:r>
            <a:r>
              <a:rPr lang="de-DE" altLang="de-DE" sz="2000" dirty="0">
                <a:latin typeface="Consolas" panose="020B0609020204030204" pitchFamily="49" charset="0"/>
              </a:rPr>
              <a:t> {</a:t>
            </a:r>
          </a:p>
          <a:p>
            <a:pPr eaLnBrk="1" hangingPunct="1">
              <a:lnSpc>
                <a:spcPct val="80000"/>
              </a:lnSpc>
              <a:buFontTx/>
              <a:buNone/>
            </a:pPr>
            <a:r>
              <a:rPr lang="de-DE" altLang="de-DE" sz="2000" dirty="0">
                <a:latin typeface="Consolas" panose="020B0609020204030204" pitchFamily="49" charset="0"/>
              </a:rPr>
              <a:t>	public int anfrage(String </a:t>
            </a:r>
            <a:r>
              <a:rPr lang="de-DE" altLang="de-DE" sz="2000" dirty="0" err="1">
                <a:latin typeface="Consolas" panose="020B0609020204030204" pitchFamily="49" charset="0"/>
              </a:rPr>
              <a:t>details</a:t>
            </a:r>
            <a:r>
              <a:rPr lang="de-DE" altLang="de-DE" sz="2000" dirty="0">
                <a:latin typeface="Consolas" panose="020B0609020204030204" pitchFamily="49" charset="0"/>
              </a:rPr>
              <a:t>);</a:t>
            </a:r>
          </a:p>
          <a:p>
            <a:pPr eaLnBrk="1" hangingPunct="1">
              <a:lnSpc>
                <a:spcPct val="80000"/>
              </a:lnSpc>
              <a:buFontTx/>
              <a:buNone/>
            </a:pPr>
            <a:r>
              <a:rPr lang="de-DE" altLang="de-DE" sz="2000" dirty="0">
                <a:latin typeface="Consolas" panose="020B0609020204030204" pitchFamily="49" charset="0"/>
              </a:rPr>
              <a:t>}</a:t>
            </a:r>
          </a:p>
          <a:p>
            <a:pPr eaLnBrk="1" hangingPunct="1">
              <a:lnSpc>
                <a:spcPct val="80000"/>
              </a:lnSpc>
              <a:buFontTx/>
              <a:buNone/>
            </a:pPr>
            <a:endParaRPr lang="de-DE" altLang="de-DE" sz="2000" dirty="0">
              <a:latin typeface="Consolas" panose="020B0609020204030204" pitchFamily="49" charset="0"/>
            </a:endParaRPr>
          </a:p>
          <a:p>
            <a:pPr eaLnBrk="1" hangingPunct="1">
              <a:lnSpc>
                <a:spcPct val="80000"/>
              </a:lnSpc>
              <a:buFontTx/>
              <a:buNone/>
            </a:pPr>
            <a:r>
              <a:rPr lang="de-DE" altLang="de-DE" sz="2000" dirty="0">
                <a:latin typeface="Consolas" panose="020B0609020204030204" pitchFamily="49" charset="0"/>
              </a:rPr>
              <a:t>public </a:t>
            </a:r>
            <a:r>
              <a:rPr lang="de-DE" altLang="de-DE" sz="2000" dirty="0" err="1">
                <a:latin typeface="Consolas" panose="020B0609020204030204" pitchFamily="49" charset="0"/>
              </a:rPr>
              <a:t>class</a:t>
            </a:r>
            <a:r>
              <a:rPr lang="de-DE" altLang="de-DE" sz="2000" dirty="0">
                <a:latin typeface="Consolas" panose="020B0609020204030204" pitchFamily="49" charset="0"/>
              </a:rPr>
              <a:t> </a:t>
            </a:r>
            <a:r>
              <a:rPr lang="de-DE" altLang="de-DE" sz="2000" dirty="0" err="1">
                <a:latin typeface="Consolas" panose="020B0609020204030204" pitchFamily="49" charset="0"/>
              </a:rPr>
              <a:t>RealeKlasse</a:t>
            </a:r>
            <a:r>
              <a:rPr lang="de-DE" altLang="de-DE" sz="2000" dirty="0">
                <a:latin typeface="Consolas" panose="020B0609020204030204" pitchFamily="49" charset="0"/>
              </a:rPr>
              <a:t> </a:t>
            </a:r>
            <a:r>
              <a:rPr lang="de-DE" altLang="de-DE" sz="2000" dirty="0" err="1">
                <a:latin typeface="Consolas" panose="020B0609020204030204" pitchFamily="49" charset="0"/>
              </a:rPr>
              <a:t>implements</a:t>
            </a:r>
            <a:r>
              <a:rPr lang="de-DE" altLang="de-DE" sz="2000" dirty="0">
                <a:latin typeface="Consolas" panose="020B0609020204030204" pitchFamily="49" charset="0"/>
              </a:rPr>
              <a:t> </a:t>
            </a:r>
            <a:r>
              <a:rPr lang="de-DE" altLang="de-DE" sz="2000" dirty="0" err="1">
                <a:latin typeface="Consolas" panose="020B0609020204030204" pitchFamily="49" charset="0"/>
              </a:rPr>
              <a:t>KlasseMitWertvollemInhalt</a:t>
            </a:r>
            <a:r>
              <a:rPr lang="de-DE" altLang="de-DE" sz="2000" dirty="0">
                <a:latin typeface="Consolas" panose="020B0609020204030204" pitchFamily="49" charset="0"/>
              </a:rPr>
              <a:t> {</a:t>
            </a:r>
          </a:p>
          <a:p>
            <a:pPr eaLnBrk="1" hangingPunct="1">
              <a:lnSpc>
                <a:spcPct val="80000"/>
              </a:lnSpc>
              <a:buFontTx/>
              <a:buNone/>
            </a:pPr>
            <a:endParaRPr lang="de-DE" altLang="de-DE" sz="2000" dirty="0">
              <a:latin typeface="Consolas" panose="020B0609020204030204" pitchFamily="49" charset="0"/>
            </a:endParaRPr>
          </a:p>
          <a:p>
            <a:pPr eaLnBrk="1" hangingPunct="1">
              <a:lnSpc>
                <a:spcPct val="80000"/>
              </a:lnSpc>
              <a:buFontTx/>
              <a:buNone/>
            </a:pPr>
            <a:r>
              <a:rPr lang="de-DE" altLang="de-DE" sz="2000" dirty="0">
                <a:latin typeface="Consolas" panose="020B0609020204030204" pitchFamily="49" charset="0"/>
              </a:rPr>
              <a:t>	private Verbindung </a:t>
            </a:r>
            <a:r>
              <a:rPr lang="de-DE" altLang="de-DE" sz="2000" dirty="0" err="1">
                <a:latin typeface="Consolas" panose="020B0609020204030204" pitchFamily="49" charset="0"/>
              </a:rPr>
              <a:t>verbindung</a:t>
            </a:r>
            <a:r>
              <a:rPr lang="de-DE" altLang="de-DE" sz="2000" dirty="0">
                <a:latin typeface="Consolas" panose="020B0609020204030204" pitchFamily="49" charset="0"/>
              </a:rPr>
              <a:t>;</a:t>
            </a:r>
          </a:p>
          <a:p>
            <a:pPr eaLnBrk="1" hangingPunct="1">
              <a:lnSpc>
                <a:spcPct val="80000"/>
              </a:lnSpc>
              <a:buFontTx/>
              <a:buNone/>
            </a:pPr>
            <a:r>
              <a:rPr lang="de-DE" altLang="de-DE" sz="2000" dirty="0">
                <a:latin typeface="Consolas" panose="020B0609020204030204" pitchFamily="49" charset="0"/>
              </a:rPr>
              <a:t>	</a:t>
            </a:r>
          </a:p>
          <a:p>
            <a:pPr eaLnBrk="1" hangingPunct="1">
              <a:lnSpc>
                <a:spcPct val="80000"/>
              </a:lnSpc>
              <a:buFontTx/>
              <a:buNone/>
            </a:pPr>
            <a:r>
              <a:rPr lang="de-DE" altLang="de-DE" sz="2000" dirty="0">
                <a:latin typeface="Consolas" panose="020B0609020204030204" pitchFamily="49" charset="0"/>
              </a:rPr>
              <a:t>	public </a:t>
            </a:r>
            <a:r>
              <a:rPr lang="de-DE" altLang="de-DE" sz="2000" dirty="0" err="1">
                <a:latin typeface="Consolas" panose="020B0609020204030204" pitchFamily="49" charset="0"/>
              </a:rPr>
              <a:t>RealeKlasse</a:t>
            </a:r>
            <a:r>
              <a:rPr lang="de-DE" altLang="de-DE" sz="2000" dirty="0">
                <a:latin typeface="Consolas" panose="020B0609020204030204" pitchFamily="49" charset="0"/>
              </a:rPr>
              <a:t>(String </a:t>
            </a:r>
            <a:r>
              <a:rPr lang="de-DE" altLang="de-DE" sz="2000" dirty="0" err="1">
                <a:latin typeface="Consolas" panose="020B0609020204030204" pitchFamily="49" charset="0"/>
              </a:rPr>
              <a:t>verbindungsdaten</a:t>
            </a:r>
            <a:r>
              <a:rPr lang="de-DE" altLang="de-DE" sz="2000" dirty="0">
                <a:latin typeface="Consolas" panose="020B0609020204030204" pitchFamily="49" charset="0"/>
              </a:rPr>
              <a:t>){</a:t>
            </a:r>
          </a:p>
          <a:p>
            <a:pPr eaLnBrk="1" hangingPunct="1">
              <a:lnSpc>
                <a:spcPct val="8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verbindung</a:t>
            </a:r>
            <a:r>
              <a:rPr lang="de-DE" altLang="de-DE" sz="2000" dirty="0">
                <a:latin typeface="Consolas" panose="020B0609020204030204" pitchFamily="49" charset="0"/>
              </a:rPr>
              <a:t>=</a:t>
            </a:r>
            <a:r>
              <a:rPr lang="de-DE" altLang="de-DE" sz="2000" dirty="0" err="1">
                <a:latin typeface="Consolas" panose="020B0609020204030204" pitchFamily="49" charset="0"/>
              </a:rPr>
              <a:t>new</a:t>
            </a:r>
            <a:r>
              <a:rPr lang="de-DE" altLang="de-DE" sz="2000" dirty="0">
                <a:latin typeface="Consolas" panose="020B0609020204030204" pitchFamily="49" charset="0"/>
              </a:rPr>
              <a:t> Verbindung(</a:t>
            </a:r>
            <a:r>
              <a:rPr lang="de-DE" altLang="de-DE" sz="2000" dirty="0" err="1">
                <a:latin typeface="Consolas" panose="020B0609020204030204" pitchFamily="49" charset="0"/>
              </a:rPr>
              <a:t>verbindungsdaten</a:t>
            </a:r>
            <a:r>
              <a:rPr lang="de-DE" altLang="de-DE" sz="2000" dirty="0">
                <a:latin typeface="Consolas" panose="020B0609020204030204" pitchFamily="49" charset="0"/>
              </a:rPr>
              <a:t>);</a:t>
            </a:r>
          </a:p>
          <a:p>
            <a:pPr eaLnBrk="1" hangingPunct="1">
              <a:lnSpc>
                <a:spcPct val="80000"/>
              </a:lnSpc>
              <a:buFontTx/>
              <a:buNone/>
            </a:pPr>
            <a:r>
              <a:rPr lang="de-DE" altLang="de-DE" sz="2000" dirty="0">
                <a:latin typeface="Consolas" panose="020B0609020204030204" pitchFamily="49" charset="0"/>
              </a:rPr>
              <a:t>	}</a:t>
            </a:r>
          </a:p>
          <a:p>
            <a:pPr eaLnBrk="1" hangingPunct="1">
              <a:lnSpc>
                <a:spcPct val="80000"/>
              </a:lnSpc>
              <a:buFontTx/>
              <a:buNone/>
            </a:pPr>
            <a:r>
              <a:rPr lang="de-DE" altLang="de-DE" sz="2000" dirty="0">
                <a:latin typeface="Consolas" panose="020B0609020204030204" pitchFamily="49" charset="0"/>
              </a:rPr>
              <a:t>	</a:t>
            </a:r>
          </a:p>
          <a:p>
            <a:pPr eaLnBrk="1" hangingPunct="1">
              <a:lnSpc>
                <a:spcPct val="80000"/>
              </a:lnSpc>
              <a:buFontTx/>
              <a:buNone/>
            </a:pPr>
            <a:r>
              <a:rPr lang="de-DE" altLang="de-DE" sz="2000" dirty="0">
                <a:latin typeface="Consolas" panose="020B0609020204030204" pitchFamily="49" charset="0"/>
              </a:rPr>
              <a:t>	public int anfrage(String </a:t>
            </a:r>
            <a:r>
              <a:rPr lang="de-DE" altLang="de-DE" sz="2000" dirty="0" err="1">
                <a:latin typeface="Consolas" panose="020B0609020204030204" pitchFamily="49" charset="0"/>
              </a:rPr>
              <a:t>details</a:t>
            </a:r>
            <a:r>
              <a:rPr lang="de-DE" altLang="de-DE" sz="2000" dirty="0">
                <a:latin typeface="Consolas" panose="020B0609020204030204" pitchFamily="49" charset="0"/>
              </a:rPr>
              <a:t>) {</a:t>
            </a:r>
          </a:p>
          <a:p>
            <a:pPr eaLnBrk="1" hangingPunct="1">
              <a:lnSpc>
                <a:spcPct val="8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return</a:t>
            </a:r>
            <a:r>
              <a:rPr lang="de-DE" altLang="de-DE" sz="2000" dirty="0">
                <a:latin typeface="Consolas" panose="020B0609020204030204" pitchFamily="49" charset="0"/>
              </a:rPr>
              <a:t> </a:t>
            </a:r>
            <a:r>
              <a:rPr lang="de-DE" altLang="de-DE" sz="2000" dirty="0" err="1">
                <a:latin typeface="Consolas" panose="020B0609020204030204" pitchFamily="49" charset="0"/>
              </a:rPr>
              <a:t>verbindung.befragen</a:t>
            </a:r>
            <a:r>
              <a:rPr lang="de-DE" altLang="de-DE" sz="2000" dirty="0">
                <a:latin typeface="Consolas" panose="020B0609020204030204" pitchFamily="49" charset="0"/>
              </a:rPr>
              <a:t>(</a:t>
            </a:r>
            <a:r>
              <a:rPr lang="de-DE" altLang="de-DE" sz="2000" dirty="0" err="1">
                <a:latin typeface="Consolas" panose="020B0609020204030204" pitchFamily="49" charset="0"/>
              </a:rPr>
              <a:t>details</a:t>
            </a:r>
            <a:r>
              <a:rPr lang="de-DE" altLang="de-DE" sz="2000" dirty="0">
                <a:latin typeface="Consolas" panose="020B0609020204030204" pitchFamily="49" charset="0"/>
              </a:rPr>
              <a:t>);</a:t>
            </a:r>
          </a:p>
          <a:p>
            <a:pPr eaLnBrk="1" hangingPunct="1">
              <a:lnSpc>
                <a:spcPct val="80000"/>
              </a:lnSpc>
              <a:buFontTx/>
              <a:buNone/>
            </a:pPr>
            <a:r>
              <a:rPr lang="de-DE" altLang="de-DE" sz="2000" dirty="0">
                <a:latin typeface="Consolas" panose="020B0609020204030204" pitchFamily="49" charset="0"/>
              </a:rPr>
              <a:t>	}</a:t>
            </a:r>
          </a:p>
          <a:p>
            <a:pPr eaLnBrk="1" hangingPunct="1">
              <a:lnSpc>
                <a:spcPct val="80000"/>
              </a:lnSpc>
              <a:buFontTx/>
              <a:buNone/>
            </a:pPr>
            <a:r>
              <a:rPr lang="de-DE" altLang="de-DE" sz="2000" dirty="0">
                <a:latin typeface="Consolas" panose="020B0609020204030204" pitchFamily="49" charset="0"/>
              </a:rPr>
              <a:t>}</a:t>
            </a:r>
          </a:p>
        </p:txBody>
      </p:sp>
      <p:sp>
        <p:nvSpPr>
          <p:cNvPr id="283653" name="Line 4"/>
          <p:cNvSpPr>
            <a:spLocks noChangeShapeType="1"/>
          </p:cNvSpPr>
          <p:nvPr/>
        </p:nvSpPr>
        <p:spPr bwMode="auto">
          <a:xfrm>
            <a:off x="539750" y="2205038"/>
            <a:ext cx="8064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dirty="0"/>
              <a:t>Stephan Kleuker</a:t>
            </a:r>
          </a:p>
        </p:txBody>
      </p:sp>
      <p:sp>
        <p:nvSpPr>
          <p:cNvPr id="284675" name="Rectangle 3"/>
          <p:cNvSpPr>
            <a:spLocks noGrp="1" noChangeArrowheads="1"/>
          </p:cNvSpPr>
          <p:nvPr>
            <p:ph type="body" idx="1"/>
          </p:nvPr>
        </p:nvSpPr>
        <p:spPr>
          <a:xfrm>
            <a:off x="457200" y="1052513"/>
            <a:ext cx="8229600" cy="5256212"/>
          </a:xfrm>
        </p:spPr>
        <p:txBody>
          <a:bodyPr/>
          <a:lstStyle/>
          <a:p>
            <a:pPr eaLnBrk="1" hangingPunct="1">
              <a:lnSpc>
                <a:spcPct val="70000"/>
              </a:lnSpc>
              <a:buFontTx/>
              <a:buNone/>
            </a:pPr>
            <a:r>
              <a:rPr lang="de-DE" altLang="de-DE" sz="1800" dirty="0">
                <a:latin typeface="Consolas" panose="020B0609020204030204" pitchFamily="49" charset="0"/>
              </a:rPr>
              <a:t>public class Proxy implements </a:t>
            </a:r>
            <a:r>
              <a:rPr lang="de-DE" altLang="de-DE" sz="1800" dirty="0" err="1">
                <a:latin typeface="Consolas" panose="020B0609020204030204" pitchFamily="49" charset="0"/>
              </a:rPr>
              <a:t>KlasseMitWertvollemInhalt</a:t>
            </a:r>
            <a:r>
              <a:rPr lang="de-DE" altLang="de-DE" sz="1800" dirty="0">
                <a:latin typeface="Consolas" panose="020B0609020204030204" pitchFamily="49" charset="0"/>
              </a:rPr>
              <a:t> {</a:t>
            </a:r>
          </a:p>
          <a:p>
            <a:pPr eaLnBrk="1" hangingPunct="1">
              <a:lnSpc>
                <a:spcPct val="70000"/>
              </a:lnSpc>
              <a:buFontTx/>
              <a:buNone/>
            </a:pPr>
            <a:r>
              <a:rPr lang="de-DE" altLang="de-DE" sz="1800" dirty="0">
                <a:latin typeface="Consolas" panose="020B0609020204030204" pitchFamily="49" charset="0"/>
              </a:rPr>
              <a:t>	//Variante mit Singleton (gibt Alternativen)</a:t>
            </a:r>
          </a:p>
          <a:p>
            <a:pPr eaLnBrk="1" hangingPunct="1">
              <a:lnSpc>
                <a:spcPct val="70000"/>
              </a:lnSpc>
              <a:buFontTx/>
              <a:buNone/>
            </a:pPr>
            <a:r>
              <a:rPr lang="de-DE" altLang="de-DE" sz="1800" dirty="0">
                <a:latin typeface="Consolas" panose="020B0609020204030204" pitchFamily="49" charset="0"/>
              </a:rPr>
              <a:t>	private </a:t>
            </a:r>
            <a:r>
              <a:rPr lang="de-DE" altLang="de-DE" sz="1800" dirty="0" err="1">
                <a:latin typeface="Consolas" panose="020B0609020204030204" pitchFamily="49" charset="0"/>
              </a:rPr>
              <a:t>static</a:t>
            </a:r>
            <a:r>
              <a:rPr lang="de-DE" altLang="de-DE" sz="1800" dirty="0">
                <a:latin typeface="Consolas" panose="020B0609020204030204" pitchFamily="49" charset="0"/>
              </a:rPr>
              <a:t> </a:t>
            </a:r>
            <a:r>
              <a:rPr lang="de-DE" altLang="de-DE" sz="1800" dirty="0" err="1">
                <a:latin typeface="Consolas" panose="020B0609020204030204" pitchFamily="49" charset="0"/>
              </a:rPr>
              <a:t>RealeKlasse</a:t>
            </a:r>
            <a:r>
              <a:rPr lang="de-DE" altLang="de-DE" sz="1800" dirty="0">
                <a:latin typeface="Consolas" panose="020B0609020204030204" pitchFamily="49" charset="0"/>
              </a:rPr>
              <a:t> </a:t>
            </a:r>
            <a:r>
              <a:rPr lang="de-DE" altLang="de-DE" sz="1800" dirty="0" err="1">
                <a:latin typeface="Consolas" panose="020B0609020204030204" pitchFamily="49" charset="0"/>
              </a:rPr>
              <a:t>realesObjekt</a:t>
            </a:r>
            <a:r>
              <a:rPr lang="de-DE" altLang="de-DE" sz="1800" dirty="0">
                <a:latin typeface="Consolas" panose="020B0609020204030204" pitchFamily="49" charset="0"/>
              </a:rPr>
              <a:t>; </a:t>
            </a:r>
          </a:p>
          <a:p>
            <a:pPr eaLnBrk="1" hangingPunct="1">
              <a:lnSpc>
                <a:spcPct val="70000"/>
              </a:lnSpc>
              <a:buFontTx/>
              <a:buNone/>
            </a:pPr>
            <a:r>
              <a:rPr lang="de-DE" altLang="de-DE" sz="800" dirty="0">
                <a:latin typeface="Consolas" panose="020B0609020204030204" pitchFamily="49" charset="0"/>
              </a:rPr>
              <a:t>	</a:t>
            </a:r>
          </a:p>
          <a:p>
            <a:pPr eaLnBrk="1" hangingPunct="1">
              <a:lnSpc>
                <a:spcPct val="70000"/>
              </a:lnSpc>
              <a:buFontTx/>
              <a:buNone/>
            </a:pPr>
            <a:r>
              <a:rPr lang="de-DE" altLang="de-DE" sz="1800" dirty="0">
                <a:latin typeface="Consolas" panose="020B0609020204030204" pitchFamily="49" charset="0"/>
              </a:rPr>
              <a:t>	public Proxy(){</a:t>
            </a:r>
          </a:p>
          <a:p>
            <a:pPr eaLnBrk="1" hangingPunct="1">
              <a:lnSpc>
                <a:spcPct val="7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if</a:t>
            </a:r>
            <a:r>
              <a:rPr lang="de-DE" altLang="de-DE" sz="1800" dirty="0">
                <a:latin typeface="Consolas" panose="020B0609020204030204" pitchFamily="49" charset="0"/>
              </a:rPr>
              <a:t>(</a:t>
            </a:r>
            <a:r>
              <a:rPr lang="de-DE" altLang="de-DE" sz="1800" dirty="0" err="1">
                <a:latin typeface="Consolas" panose="020B0609020204030204" pitchFamily="49" charset="0"/>
              </a:rPr>
              <a:t>realesObjekt</a:t>
            </a:r>
            <a:r>
              <a:rPr lang="de-DE" altLang="de-DE" sz="1800" dirty="0">
                <a:latin typeface="Consolas" panose="020B0609020204030204" pitchFamily="49" charset="0"/>
              </a:rPr>
              <a:t>==null)</a:t>
            </a:r>
          </a:p>
          <a:p>
            <a:pPr eaLnBrk="1" hangingPunct="1">
              <a:lnSpc>
                <a:spcPct val="7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realesObjekt</a:t>
            </a:r>
            <a:r>
              <a:rPr lang="de-DE" altLang="de-DE" sz="1800" dirty="0">
                <a:latin typeface="Consolas" panose="020B0609020204030204" pitchFamily="49" charset="0"/>
              </a:rPr>
              <a:t>= </a:t>
            </a:r>
            <a:r>
              <a:rPr lang="de-DE" altLang="de-DE" sz="1800" dirty="0" err="1">
                <a:latin typeface="Consolas" panose="020B0609020204030204" pitchFamily="49" charset="0"/>
              </a:rPr>
              <a:t>new</a:t>
            </a:r>
            <a:r>
              <a:rPr lang="de-DE" altLang="de-DE" sz="1800" dirty="0">
                <a:latin typeface="Consolas" panose="020B0609020204030204" pitchFamily="49" charset="0"/>
              </a:rPr>
              <a:t> </a:t>
            </a:r>
            <a:r>
              <a:rPr lang="de-DE" altLang="de-DE" sz="1800" dirty="0" err="1">
                <a:latin typeface="Consolas" panose="020B0609020204030204" pitchFamily="49" charset="0"/>
              </a:rPr>
              <a:t>RealeKlasse</a:t>
            </a:r>
            <a:r>
              <a:rPr lang="de-DE" altLang="de-DE" sz="1800" dirty="0">
                <a:latin typeface="Consolas" panose="020B0609020204030204" pitchFamily="49" charset="0"/>
              </a:rPr>
              <a:t>("Spezialinfos");</a:t>
            </a:r>
          </a:p>
          <a:p>
            <a:pPr eaLnBrk="1" hangingPunct="1">
              <a:lnSpc>
                <a:spcPct val="50000"/>
              </a:lnSpc>
              <a:buFontTx/>
              <a:buNone/>
            </a:pPr>
            <a:r>
              <a:rPr lang="de-DE" altLang="de-DE" sz="1800" dirty="0">
                <a:latin typeface="Consolas" panose="020B0609020204030204" pitchFamily="49" charset="0"/>
              </a:rPr>
              <a:t>	}</a:t>
            </a:r>
          </a:p>
          <a:p>
            <a:pPr eaLnBrk="1" hangingPunct="1">
              <a:lnSpc>
                <a:spcPct val="70000"/>
              </a:lnSpc>
              <a:buFontTx/>
              <a:buNone/>
            </a:pPr>
            <a:r>
              <a:rPr lang="de-DE" altLang="de-DE" sz="800" dirty="0">
                <a:latin typeface="Consolas" panose="020B0609020204030204" pitchFamily="49" charset="0"/>
              </a:rPr>
              <a:t>	</a:t>
            </a:r>
          </a:p>
          <a:p>
            <a:pPr eaLnBrk="1" hangingPunct="1">
              <a:lnSpc>
                <a:spcPct val="70000"/>
              </a:lnSpc>
              <a:buFontTx/>
              <a:buNone/>
            </a:pPr>
            <a:r>
              <a:rPr lang="de-DE" altLang="de-DE" sz="1800" dirty="0">
                <a:latin typeface="Consolas" panose="020B0609020204030204" pitchFamily="49" charset="0"/>
              </a:rPr>
              <a:t>	public int anfrage(String </a:t>
            </a:r>
            <a:r>
              <a:rPr lang="de-DE" altLang="de-DE" sz="1800" dirty="0" err="1">
                <a:latin typeface="Consolas" panose="020B0609020204030204" pitchFamily="49" charset="0"/>
              </a:rPr>
              <a:t>details</a:t>
            </a:r>
            <a:r>
              <a:rPr lang="de-DE" altLang="de-DE" sz="1800" dirty="0">
                <a:latin typeface="Consolas" panose="020B0609020204030204" pitchFamily="49" charset="0"/>
              </a:rPr>
              <a:t>) {</a:t>
            </a:r>
          </a:p>
          <a:p>
            <a:pPr eaLnBrk="1" hangingPunct="1">
              <a:lnSpc>
                <a:spcPct val="7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return</a:t>
            </a:r>
            <a:r>
              <a:rPr lang="de-DE" altLang="de-DE" sz="1800" dirty="0">
                <a:latin typeface="Consolas" panose="020B0609020204030204" pitchFamily="49" charset="0"/>
              </a:rPr>
              <a:t> </a:t>
            </a:r>
            <a:r>
              <a:rPr lang="de-DE" altLang="de-DE" sz="1800" dirty="0" err="1">
                <a:latin typeface="Consolas" panose="020B0609020204030204" pitchFamily="49" charset="0"/>
              </a:rPr>
              <a:t>realesObjekt.anfrage</a:t>
            </a:r>
            <a:r>
              <a:rPr lang="de-DE" altLang="de-DE" sz="1800" dirty="0">
                <a:latin typeface="Consolas" panose="020B0609020204030204" pitchFamily="49" charset="0"/>
              </a:rPr>
              <a:t>(</a:t>
            </a:r>
            <a:r>
              <a:rPr lang="de-DE" altLang="de-DE" sz="1800" dirty="0" err="1">
                <a:latin typeface="Consolas" panose="020B0609020204030204" pitchFamily="49" charset="0"/>
              </a:rPr>
              <a:t>details</a:t>
            </a:r>
            <a:r>
              <a:rPr lang="de-DE" altLang="de-DE" sz="1800" dirty="0">
                <a:latin typeface="Consolas" panose="020B0609020204030204" pitchFamily="49" charset="0"/>
              </a:rPr>
              <a:t>);</a:t>
            </a:r>
          </a:p>
          <a:p>
            <a:pPr eaLnBrk="1" hangingPunct="1">
              <a:lnSpc>
                <a:spcPct val="50000"/>
              </a:lnSpc>
              <a:buFontTx/>
              <a:buNone/>
            </a:pPr>
            <a:r>
              <a:rPr lang="de-DE" altLang="de-DE" sz="1800" dirty="0">
                <a:latin typeface="Consolas" panose="020B0609020204030204" pitchFamily="49" charset="0"/>
              </a:rPr>
              <a:t>	}</a:t>
            </a:r>
          </a:p>
          <a:p>
            <a:pPr eaLnBrk="1" hangingPunct="1">
              <a:lnSpc>
                <a:spcPct val="50000"/>
              </a:lnSpc>
              <a:buFontTx/>
              <a:buNone/>
            </a:pPr>
            <a:r>
              <a:rPr lang="de-DE" altLang="de-DE" sz="1800" dirty="0">
                <a:latin typeface="Consolas" panose="020B0609020204030204" pitchFamily="49" charset="0"/>
              </a:rPr>
              <a:t>}</a:t>
            </a:r>
          </a:p>
          <a:p>
            <a:pPr eaLnBrk="1" hangingPunct="1">
              <a:lnSpc>
                <a:spcPct val="70000"/>
              </a:lnSpc>
              <a:buFontTx/>
              <a:buNone/>
            </a:pPr>
            <a:endParaRPr lang="de-DE" altLang="de-DE" sz="800" dirty="0">
              <a:latin typeface="Consolas" panose="020B0609020204030204" pitchFamily="49" charset="0"/>
            </a:endParaRPr>
          </a:p>
          <a:p>
            <a:pPr eaLnBrk="1" hangingPunct="1">
              <a:lnSpc>
                <a:spcPct val="70000"/>
              </a:lnSpc>
              <a:buFontTx/>
              <a:buNone/>
            </a:pPr>
            <a:r>
              <a:rPr lang="de-DE" altLang="de-DE" sz="1800" dirty="0">
                <a:latin typeface="Consolas" panose="020B0609020204030204" pitchFamily="49" charset="0"/>
              </a:rPr>
              <a:t>public class Nutzer {</a:t>
            </a:r>
          </a:p>
          <a:p>
            <a:pPr eaLnBrk="1" hangingPunct="1">
              <a:lnSpc>
                <a:spcPct val="70000"/>
              </a:lnSpc>
              <a:buFontTx/>
              <a:buNone/>
            </a:pPr>
            <a:r>
              <a:rPr lang="de-DE" altLang="de-DE" sz="800" dirty="0">
                <a:latin typeface="Consolas" panose="020B0609020204030204" pitchFamily="49" charset="0"/>
              </a:rPr>
              <a:t>	</a:t>
            </a:r>
          </a:p>
          <a:p>
            <a:pPr eaLnBrk="1" hangingPunct="1">
              <a:lnSpc>
                <a:spcPct val="70000"/>
              </a:lnSpc>
              <a:buFontTx/>
              <a:buNone/>
            </a:pPr>
            <a:r>
              <a:rPr lang="de-DE" altLang="de-DE" sz="1800" dirty="0">
                <a:latin typeface="Consolas" panose="020B0609020204030204" pitchFamily="49" charset="0"/>
              </a:rPr>
              <a:t>	public int </a:t>
            </a:r>
            <a:r>
              <a:rPr lang="de-DE" altLang="de-DE" sz="1800" dirty="0" err="1">
                <a:latin typeface="Consolas" panose="020B0609020204030204" pitchFamily="49" charset="0"/>
              </a:rPr>
              <a:t>proxyNutzen</a:t>
            </a:r>
            <a:r>
              <a:rPr lang="de-DE" altLang="de-DE" sz="1800" dirty="0">
                <a:latin typeface="Consolas" panose="020B0609020204030204" pitchFamily="49" charset="0"/>
              </a:rPr>
              <a:t>(String anfrage){</a:t>
            </a:r>
          </a:p>
          <a:p>
            <a:pPr eaLnBrk="1" hangingPunct="1">
              <a:lnSpc>
                <a:spcPct val="7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KlasseMitWertvollemInhalt</a:t>
            </a:r>
            <a:r>
              <a:rPr lang="de-DE" altLang="de-DE" sz="1800" dirty="0">
                <a:latin typeface="Consolas" panose="020B0609020204030204" pitchFamily="49" charset="0"/>
              </a:rPr>
              <a:t> k=</a:t>
            </a:r>
            <a:r>
              <a:rPr lang="de-DE" altLang="de-DE" sz="1800" dirty="0" err="1">
                <a:latin typeface="Consolas" panose="020B0609020204030204" pitchFamily="49" charset="0"/>
              </a:rPr>
              <a:t>new</a:t>
            </a:r>
            <a:r>
              <a:rPr lang="de-DE" altLang="de-DE" sz="1800" dirty="0">
                <a:latin typeface="Consolas" panose="020B0609020204030204" pitchFamily="49" charset="0"/>
              </a:rPr>
              <a:t> Proxy();</a:t>
            </a:r>
          </a:p>
          <a:p>
            <a:pPr eaLnBrk="1" hangingPunct="1">
              <a:lnSpc>
                <a:spcPct val="7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return</a:t>
            </a:r>
            <a:r>
              <a:rPr lang="de-DE" altLang="de-DE" sz="1800" dirty="0">
                <a:latin typeface="Consolas" panose="020B0609020204030204" pitchFamily="49" charset="0"/>
              </a:rPr>
              <a:t> </a:t>
            </a:r>
            <a:r>
              <a:rPr lang="de-DE" altLang="de-DE" sz="1800" dirty="0" err="1">
                <a:latin typeface="Consolas" panose="020B0609020204030204" pitchFamily="49" charset="0"/>
              </a:rPr>
              <a:t>k.anfrage</a:t>
            </a:r>
            <a:r>
              <a:rPr lang="de-DE" altLang="de-DE" sz="1800" dirty="0">
                <a:latin typeface="Consolas" panose="020B0609020204030204" pitchFamily="49" charset="0"/>
              </a:rPr>
              <a:t>(anfrage);</a:t>
            </a:r>
          </a:p>
          <a:p>
            <a:pPr eaLnBrk="1" hangingPunct="1">
              <a:lnSpc>
                <a:spcPct val="50000"/>
              </a:lnSpc>
              <a:buFontTx/>
              <a:buNone/>
            </a:pPr>
            <a:r>
              <a:rPr lang="de-DE" altLang="de-DE" sz="1800" dirty="0">
                <a:latin typeface="Consolas" panose="020B0609020204030204" pitchFamily="49" charset="0"/>
              </a:rPr>
              <a:t>	}</a:t>
            </a:r>
          </a:p>
          <a:p>
            <a:pPr eaLnBrk="1" hangingPunct="1">
              <a:lnSpc>
                <a:spcPct val="70000"/>
              </a:lnSpc>
              <a:buFontTx/>
              <a:buNone/>
            </a:pPr>
            <a:r>
              <a:rPr lang="de-DE" altLang="de-DE" sz="800" dirty="0">
                <a:latin typeface="Consolas" panose="020B0609020204030204" pitchFamily="49" charset="0"/>
              </a:rPr>
              <a:t>	</a:t>
            </a:r>
          </a:p>
          <a:p>
            <a:pPr eaLnBrk="1" hangingPunct="1">
              <a:lnSpc>
                <a:spcPct val="70000"/>
              </a:lnSpc>
              <a:buFontTx/>
              <a:buNone/>
            </a:pPr>
            <a:r>
              <a:rPr lang="de-DE" altLang="de-DE" sz="1800" dirty="0">
                <a:latin typeface="Consolas" panose="020B0609020204030204" pitchFamily="49" charset="0"/>
              </a:rPr>
              <a:t>	public </a:t>
            </a:r>
            <a:r>
              <a:rPr lang="de-DE" altLang="de-DE" sz="1800" dirty="0" err="1">
                <a:latin typeface="Consolas" panose="020B0609020204030204" pitchFamily="49" charset="0"/>
              </a:rPr>
              <a:t>static</a:t>
            </a:r>
            <a:r>
              <a:rPr lang="de-DE" altLang="de-DE" sz="1800" dirty="0">
                <a:latin typeface="Consolas" panose="020B0609020204030204" pitchFamily="49" charset="0"/>
              </a:rPr>
              <a:t> void </a:t>
            </a:r>
            <a:r>
              <a:rPr lang="de-DE" altLang="de-DE" sz="1800" dirty="0" err="1">
                <a:latin typeface="Consolas" panose="020B0609020204030204" pitchFamily="49" charset="0"/>
              </a:rPr>
              <a:t>main</a:t>
            </a:r>
            <a:r>
              <a:rPr lang="de-DE" altLang="de-DE" sz="1800" dirty="0">
                <a:latin typeface="Consolas" panose="020B0609020204030204" pitchFamily="49" charset="0"/>
              </a:rPr>
              <a:t>(String[] s){</a:t>
            </a:r>
          </a:p>
          <a:p>
            <a:pPr eaLnBrk="1" hangingPunct="1">
              <a:lnSpc>
                <a:spcPct val="70000"/>
              </a:lnSpc>
              <a:buFontTx/>
              <a:buNone/>
            </a:pPr>
            <a:r>
              <a:rPr lang="de-DE" altLang="de-DE" sz="1800" dirty="0">
                <a:latin typeface="Consolas" panose="020B0609020204030204" pitchFamily="49" charset="0"/>
              </a:rPr>
              <a:t>		//etwas sinnlos, zu Testzwecken</a:t>
            </a:r>
          </a:p>
          <a:p>
            <a:pPr eaLnBrk="1" hangingPunct="1">
              <a:lnSpc>
                <a:spcPct val="70000"/>
              </a:lnSpc>
              <a:buFontTx/>
              <a:buNone/>
            </a:pPr>
            <a:r>
              <a:rPr lang="de-DE" altLang="de-DE" sz="1800" dirty="0">
                <a:latin typeface="Consolas" panose="020B0609020204030204" pitchFamily="49" charset="0"/>
              </a:rPr>
              <a:t>		Nutzer n= </a:t>
            </a:r>
            <a:r>
              <a:rPr lang="de-DE" altLang="de-DE" sz="1800" dirty="0" err="1">
                <a:latin typeface="Consolas" panose="020B0609020204030204" pitchFamily="49" charset="0"/>
              </a:rPr>
              <a:t>new</a:t>
            </a:r>
            <a:r>
              <a:rPr lang="de-DE" altLang="de-DE" sz="1800" dirty="0">
                <a:latin typeface="Consolas" panose="020B0609020204030204" pitchFamily="49" charset="0"/>
              </a:rPr>
              <a:t> Nutzer();</a:t>
            </a:r>
          </a:p>
          <a:p>
            <a:pPr eaLnBrk="1" hangingPunct="1">
              <a:lnSpc>
                <a:spcPct val="7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System.out.println</a:t>
            </a:r>
            <a:r>
              <a:rPr lang="de-DE" altLang="de-DE" sz="1800" dirty="0">
                <a:latin typeface="Consolas" panose="020B0609020204030204" pitchFamily="49" charset="0"/>
              </a:rPr>
              <a:t>(</a:t>
            </a:r>
            <a:r>
              <a:rPr lang="de-DE" altLang="de-DE" sz="1800" dirty="0" err="1">
                <a:latin typeface="Consolas" panose="020B0609020204030204" pitchFamily="49" charset="0"/>
              </a:rPr>
              <a:t>n.proxyNutzen</a:t>
            </a:r>
            <a:r>
              <a:rPr lang="de-DE" altLang="de-DE" sz="1800" dirty="0">
                <a:latin typeface="Consolas" panose="020B0609020204030204" pitchFamily="49" charset="0"/>
              </a:rPr>
              <a:t>("gib41"));</a:t>
            </a:r>
          </a:p>
          <a:p>
            <a:pPr eaLnBrk="1" hangingPunct="1">
              <a:lnSpc>
                <a:spcPct val="50000"/>
              </a:lnSpc>
              <a:buFontTx/>
              <a:buNone/>
            </a:pPr>
            <a:r>
              <a:rPr lang="de-DE" altLang="de-DE" sz="1800" dirty="0">
                <a:latin typeface="Consolas" panose="020B0609020204030204" pitchFamily="49" charset="0"/>
              </a:rPr>
              <a:t>	}</a:t>
            </a:r>
          </a:p>
          <a:p>
            <a:pPr eaLnBrk="1" hangingPunct="1">
              <a:lnSpc>
                <a:spcPct val="50000"/>
              </a:lnSpc>
              <a:buFontTx/>
              <a:buNone/>
            </a:pPr>
            <a:r>
              <a:rPr lang="de-DE" altLang="de-DE" sz="1800" dirty="0">
                <a:latin typeface="Consolas" panose="020B0609020204030204" pitchFamily="49" charset="0"/>
              </a:rPr>
              <a:t>}</a:t>
            </a:r>
          </a:p>
        </p:txBody>
      </p:sp>
      <p:sp>
        <p:nvSpPr>
          <p:cNvPr id="284676" name="Rectangle 2"/>
          <p:cNvSpPr>
            <a:spLocks noGrp="1" noChangeArrowheads="1"/>
          </p:cNvSpPr>
          <p:nvPr>
            <p:ph type="title"/>
          </p:nvPr>
        </p:nvSpPr>
        <p:spPr/>
        <p:txBody>
          <a:bodyPr/>
          <a:lstStyle/>
          <a:p>
            <a:pPr eaLnBrk="1" hangingPunct="1"/>
            <a:r>
              <a:rPr lang="de-DE" altLang="de-DE"/>
              <a:t>Proxy – Implementierungsmöglichkeit (2/2)</a:t>
            </a:r>
          </a:p>
        </p:txBody>
      </p:sp>
      <p:sp>
        <p:nvSpPr>
          <p:cNvPr id="284677" name="Line 4"/>
          <p:cNvSpPr>
            <a:spLocks noChangeShapeType="1"/>
          </p:cNvSpPr>
          <p:nvPr/>
        </p:nvSpPr>
        <p:spPr bwMode="auto">
          <a:xfrm>
            <a:off x="539750" y="3860800"/>
            <a:ext cx="8064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Decorator</a:t>
            </a:r>
            <a:r>
              <a:rPr lang="de-DE" dirty="0"/>
              <a:t> (1/9)</a:t>
            </a:r>
          </a:p>
        </p:txBody>
      </p:sp>
      <p:sp>
        <p:nvSpPr>
          <p:cNvPr id="3" name="Inhaltsplatzhalter 2"/>
          <p:cNvSpPr>
            <a:spLocks noGrp="1"/>
          </p:cNvSpPr>
          <p:nvPr>
            <p:ph idx="1"/>
          </p:nvPr>
        </p:nvSpPr>
        <p:spPr/>
        <p:txBody>
          <a:bodyPr/>
          <a:lstStyle/>
          <a:p>
            <a:r>
              <a:rPr lang="de-DE" dirty="0"/>
              <a:t>gegeben ist eine Klasse mit Methoden; diese gegebenen Methoden sollen ergänzt/verändert werden</a:t>
            </a:r>
          </a:p>
          <a:p>
            <a:r>
              <a:rPr lang="de-DE" dirty="0"/>
              <a:t>Beispiel: Protokolliere was wird wann ausgeführt (</a:t>
            </a:r>
            <a:r>
              <a:rPr lang="de-DE" dirty="0" err="1"/>
              <a:t>Logging</a:t>
            </a:r>
            <a:r>
              <a:rPr lang="de-DE" dirty="0"/>
              <a:t>)</a:t>
            </a:r>
          </a:p>
          <a:p>
            <a:r>
              <a:rPr lang="de-DE" dirty="0"/>
              <a:t>Ansatz: gegeben einfache Klasse</a:t>
            </a: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2493" y="3573016"/>
            <a:ext cx="3259014" cy="2017485"/>
          </a:xfrm>
          <a:prstGeom prst="rect">
            <a:avLst/>
          </a:prstGeom>
        </p:spPr>
      </p:pic>
      <p:sp>
        <p:nvSpPr>
          <p:cNvPr id="5" name="Fußzeilenplatzhalter 3"/>
          <p:cNvSpPr>
            <a:spLocks noGrp="1"/>
          </p:cNvSpPr>
          <p:nvPr>
            <p:ph type="ftr" sz="quarter" idx="10"/>
          </p:nvPr>
        </p:nvSpPr>
        <p:spPr>
          <a:xfrm>
            <a:off x="4932363" y="6453188"/>
            <a:ext cx="1800225" cy="268287"/>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dirty="0"/>
              <a:t>Stephan Kleuker</a:t>
            </a:r>
          </a:p>
        </p:txBody>
      </p:sp>
    </p:spTree>
    <p:extLst>
      <p:ext uri="{BB962C8B-B14F-4D97-AF65-F5344CB8AC3E}">
        <p14:creationId xmlns:p14="http://schemas.microsoft.com/office/powerpoint/2010/main" val="121011010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Decorator</a:t>
            </a:r>
            <a:r>
              <a:rPr lang="de-DE" dirty="0"/>
              <a:t> (2/9)</a:t>
            </a:r>
          </a:p>
        </p:txBody>
      </p:sp>
      <p:sp>
        <p:nvSpPr>
          <p:cNvPr id="3" name="Inhaltsplatzhalter 2"/>
          <p:cNvSpPr>
            <a:spLocks noGrp="1"/>
          </p:cNvSpPr>
          <p:nvPr>
            <p:ph idx="1"/>
          </p:nvPr>
        </p:nvSpPr>
        <p:spPr/>
        <p:txBody>
          <a:bodyPr/>
          <a:lstStyle/>
          <a:p>
            <a:pPr eaLnBrk="1" hangingPunct="1">
              <a:lnSpc>
                <a:spcPct val="70000"/>
              </a:lnSpc>
              <a:buNone/>
            </a:pPr>
            <a:r>
              <a:rPr lang="de-DE" sz="2000" dirty="0">
                <a:latin typeface="Consolas" panose="020B0609020204030204" pitchFamily="49" charset="0"/>
              </a:rPr>
              <a:t>public class Konto {</a:t>
            </a:r>
          </a:p>
          <a:p>
            <a:pPr eaLnBrk="1" hangingPunct="1">
              <a:lnSpc>
                <a:spcPct val="70000"/>
              </a:lnSpc>
              <a:buNone/>
            </a:pPr>
            <a:r>
              <a:rPr lang="de-DE" sz="2000" dirty="0">
                <a:latin typeface="Consolas" panose="020B0609020204030204" pitchFamily="49" charset="0"/>
              </a:rPr>
              <a:t>    private </a:t>
            </a:r>
            <a:r>
              <a:rPr lang="de-DE" sz="2000" dirty="0" err="1">
                <a:latin typeface="Consolas" panose="020B0609020204030204" pitchFamily="49" charset="0"/>
              </a:rPr>
              <a:t>int</a:t>
            </a:r>
            <a:r>
              <a:rPr lang="de-DE" sz="2000" dirty="0">
                <a:latin typeface="Consolas" panose="020B0609020204030204" pitchFamily="49" charset="0"/>
              </a:rPr>
              <a:t> stand;</a:t>
            </a:r>
          </a:p>
          <a:p>
            <a:pPr eaLnBrk="1" hangingPunct="1">
              <a:lnSpc>
                <a:spcPct val="70000"/>
              </a:lnSpc>
              <a:buNone/>
            </a:pPr>
            <a:r>
              <a:rPr lang="de-DE" sz="2000" dirty="0">
                <a:latin typeface="Consolas" panose="020B0609020204030204" pitchFamily="49" charset="0"/>
              </a:rPr>
              <a:t>    </a:t>
            </a:r>
          </a:p>
          <a:p>
            <a:pPr eaLnBrk="1" hangingPunct="1">
              <a:lnSpc>
                <a:spcPct val="70000"/>
              </a:lnSpc>
              <a:buNone/>
            </a:pPr>
            <a:r>
              <a:rPr lang="de-DE" sz="2000" dirty="0">
                <a:latin typeface="Consolas" panose="020B0609020204030204" pitchFamily="49" charset="0"/>
              </a:rPr>
              <a:t>    public void einzahlen(</a:t>
            </a:r>
            <a:r>
              <a:rPr lang="de-DE" sz="2000" dirty="0" err="1">
                <a:latin typeface="Consolas" panose="020B0609020204030204" pitchFamily="49" charset="0"/>
              </a:rPr>
              <a:t>int</a:t>
            </a:r>
            <a:r>
              <a:rPr lang="de-DE" sz="2000" dirty="0">
                <a:latin typeface="Consolas" panose="020B0609020204030204" pitchFamily="49" charset="0"/>
              </a:rPr>
              <a:t> betrag){</a:t>
            </a:r>
          </a:p>
          <a:p>
            <a:pPr eaLnBrk="1" hangingPunct="1">
              <a:lnSpc>
                <a:spcPct val="70000"/>
              </a:lnSpc>
              <a:buNone/>
            </a:pPr>
            <a:r>
              <a:rPr lang="de-DE" sz="2000" dirty="0">
                <a:latin typeface="Consolas" panose="020B0609020204030204" pitchFamily="49" charset="0"/>
              </a:rPr>
              <a:t>        </a:t>
            </a:r>
            <a:r>
              <a:rPr lang="de-DE" sz="2000" dirty="0" err="1">
                <a:latin typeface="Consolas" panose="020B0609020204030204" pitchFamily="49" charset="0"/>
              </a:rPr>
              <a:t>this.stand</a:t>
            </a:r>
            <a:r>
              <a:rPr lang="de-DE" sz="2000" dirty="0">
                <a:latin typeface="Consolas" panose="020B0609020204030204" pitchFamily="49" charset="0"/>
              </a:rPr>
              <a:t> += betrag;</a:t>
            </a:r>
          </a:p>
          <a:p>
            <a:pPr eaLnBrk="1" hangingPunct="1">
              <a:lnSpc>
                <a:spcPct val="70000"/>
              </a:lnSpc>
              <a:buNone/>
            </a:pPr>
            <a:r>
              <a:rPr lang="de-DE" sz="2000" dirty="0">
                <a:latin typeface="Consolas" panose="020B0609020204030204" pitchFamily="49" charset="0"/>
              </a:rPr>
              <a:t>    }</a:t>
            </a:r>
          </a:p>
          <a:p>
            <a:pPr eaLnBrk="1" hangingPunct="1">
              <a:lnSpc>
                <a:spcPct val="70000"/>
              </a:lnSpc>
              <a:buNone/>
            </a:pPr>
            <a:r>
              <a:rPr lang="de-DE" sz="2000" dirty="0">
                <a:latin typeface="Consolas" panose="020B0609020204030204" pitchFamily="49" charset="0"/>
              </a:rPr>
              <a:t>    </a:t>
            </a:r>
          </a:p>
          <a:p>
            <a:pPr eaLnBrk="1" hangingPunct="1">
              <a:lnSpc>
                <a:spcPct val="70000"/>
              </a:lnSpc>
              <a:buNone/>
            </a:pPr>
            <a:r>
              <a:rPr lang="de-DE" sz="2000" dirty="0">
                <a:latin typeface="Consolas" panose="020B0609020204030204" pitchFamily="49" charset="0"/>
              </a:rPr>
              <a:t>    public </a:t>
            </a:r>
            <a:r>
              <a:rPr lang="de-DE" sz="2000" dirty="0" err="1">
                <a:latin typeface="Consolas" panose="020B0609020204030204" pitchFamily="49" charset="0"/>
              </a:rPr>
              <a:t>int</a:t>
            </a:r>
            <a:r>
              <a:rPr lang="de-DE" sz="2000" dirty="0">
                <a:latin typeface="Consolas" panose="020B0609020204030204" pitchFamily="49" charset="0"/>
              </a:rPr>
              <a:t> </a:t>
            </a:r>
            <a:r>
              <a:rPr lang="de-DE" sz="2000" dirty="0" err="1">
                <a:latin typeface="Consolas" panose="020B0609020204030204" pitchFamily="49" charset="0"/>
              </a:rPr>
              <a:t>getStand</a:t>
            </a:r>
            <a:r>
              <a:rPr lang="de-DE" sz="2000" dirty="0">
                <a:latin typeface="Consolas" panose="020B0609020204030204" pitchFamily="49" charset="0"/>
              </a:rPr>
              <a:t>(){</a:t>
            </a:r>
          </a:p>
          <a:p>
            <a:pPr eaLnBrk="1" hangingPunct="1">
              <a:lnSpc>
                <a:spcPct val="70000"/>
              </a:lnSpc>
              <a:buNone/>
            </a:pPr>
            <a:r>
              <a:rPr lang="de-DE" sz="2000" dirty="0">
                <a:latin typeface="Consolas" panose="020B0609020204030204" pitchFamily="49" charset="0"/>
              </a:rPr>
              <a:t>        </a:t>
            </a:r>
            <a:r>
              <a:rPr lang="de-DE" sz="2000" dirty="0" err="1">
                <a:latin typeface="Consolas" panose="020B0609020204030204" pitchFamily="49" charset="0"/>
              </a:rPr>
              <a:t>return</a:t>
            </a:r>
            <a:r>
              <a:rPr lang="de-DE" sz="2000" dirty="0">
                <a:latin typeface="Consolas" panose="020B0609020204030204" pitchFamily="49" charset="0"/>
              </a:rPr>
              <a:t> </a:t>
            </a:r>
            <a:r>
              <a:rPr lang="de-DE" sz="2000" dirty="0" err="1">
                <a:latin typeface="Consolas" panose="020B0609020204030204" pitchFamily="49" charset="0"/>
              </a:rPr>
              <a:t>this.stand</a:t>
            </a:r>
            <a:r>
              <a:rPr lang="de-DE" sz="2000" dirty="0">
                <a:latin typeface="Consolas" panose="020B0609020204030204" pitchFamily="49" charset="0"/>
              </a:rPr>
              <a:t>;</a:t>
            </a:r>
          </a:p>
          <a:p>
            <a:pPr eaLnBrk="1" hangingPunct="1">
              <a:lnSpc>
                <a:spcPct val="70000"/>
              </a:lnSpc>
              <a:buNone/>
            </a:pPr>
            <a:r>
              <a:rPr lang="de-DE" sz="2000" dirty="0">
                <a:latin typeface="Consolas" panose="020B0609020204030204" pitchFamily="49" charset="0"/>
              </a:rPr>
              <a:t>    }</a:t>
            </a:r>
          </a:p>
          <a:p>
            <a:pPr eaLnBrk="1" hangingPunct="1">
              <a:lnSpc>
                <a:spcPct val="70000"/>
              </a:lnSpc>
              <a:buNone/>
            </a:pPr>
            <a:endParaRPr lang="de-DE" sz="2000" dirty="0">
              <a:latin typeface="Consolas" panose="020B0609020204030204" pitchFamily="49" charset="0"/>
            </a:endParaRPr>
          </a:p>
          <a:p>
            <a:pPr eaLnBrk="1" hangingPunct="1">
              <a:lnSpc>
                <a:spcPct val="70000"/>
              </a:lnSpc>
              <a:buNone/>
            </a:pPr>
            <a:r>
              <a:rPr lang="de-DE" sz="2000" dirty="0">
                <a:latin typeface="Consolas" panose="020B0609020204030204" pitchFamily="49" charset="0"/>
              </a:rPr>
              <a:t>    public String </a:t>
            </a:r>
            <a:r>
              <a:rPr lang="de-DE" sz="2000" dirty="0" err="1">
                <a:latin typeface="Consolas" panose="020B0609020204030204" pitchFamily="49" charset="0"/>
              </a:rPr>
              <a:t>toString</a:t>
            </a:r>
            <a:r>
              <a:rPr lang="de-DE" sz="2000" dirty="0">
                <a:latin typeface="Consolas" panose="020B0609020204030204" pitchFamily="49" charset="0"/>
              </a:rPr>
              <a:t>() {</a:t>
            </a:r>
          </a:p>
          <a:p>
            <a:pPr eaLnBrk="1" hangingPunct="1">
              <a:lnSpc>
                <a:spcPct val="70000"/>
              </a:lnSpc>
              <a:buNone/>
            </a:pPr>
            <a:r>
              <a:rPr lang="de-DE" sz="2000" dirty="0">
                <a:latin typeface="Consolas" panose="020B0609020204030204" pitchFamily="49" charset="0"/>
              </a:rPr>
              <a:t>        </a:t>
            </a:r>
            <a:r>
              <a:rPr lang="de-DE" sz="2000" dirty="0" err="1">
                <a:latin typeface="Consolas" panose="020B0609020204030204" pitchFamily="49" charset="0"/>
              </a:rPr>
              <a:t>return</a:t>
            </a:r>
            <a:r>
              <a:rPr lang="de-DE" sz="2000" dirty="0">
                <a:latin typeface="Consolas" panose="020B0609020204030204" pitchFamily="49" charset="0"/>
              </a:rPr>
              <a:t> "Konto{" + "stand=" + stand + '}';</a:t>
            </a:r>
          </a:p>
          <a:p>
            <a:pPr eaLnBrk="1" hangingPunct="1">
              <a:lnSpc>
                <a:spcPct val="70000"/>
              </a:lnSpc>
              <a:buNone/>
            </a:pPr>
            <a:r>
              <a:rPr lang="de-DE" sz="2000" dirty="0">
                <a:latin typeface="Consolas" panose="020B0609020204030204" pitchFamily="49" charset="0"/>
              </a:rPr>
              <a:t>    }</a:t>
            </a:r>
          </a:p>
          <a:p>
            <a:pPr eaLnBrk="1" hangingPunct="1">
              <a:lnSpc>
                <a:spcPct val="70000"/>
              </a:lnSpc>
              <a:buNone/>
            </a:pPr>
            <a:r>
              <a:rPr lang="de-DE" sz="2000" dirty="0">
                <a:latin typeface="Consolas" panose="020B0609020204030204" pitchFamily="49" charset="0"/>
              </a:rPr>
              <a:t>}</a:t>
            </a:r>
          </a:p>
        </p:txBody>
      </p:sp>
      <p:sp>
        <p:nvSpPr>
          <p:cNvPr id="4" name="Fußzeilenplatzhalter 3"/>
          <p:cNvSpPr>
            <a:spLocks noGrp="1"/>
          </p:cNvSpPr>
          <p:nvPr>
            <p:ph type="ftr" sz="quarter" idx="10"/>
          </p:nvPr>
        </p:nvSpPr>
        <p:spPr>
          <a:xfrm>
            <a:off x="4932363" y="6453188"/>
            <a:ext cx="1800225" cy="268287"/>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dirty="0"/>
              <a:t>Stephan Kleuker</a:t>
            </a:r>
          </a:p>
        </p:txBody>
      </p:sp>
    </p:spTree>
    <p:extLst>
      <p:ext uri="{BB962C8B-B14F-4D97-AF65-F5344CB8AC3E}">
        <p14:creationId xmlns:p14="http://schemas.microsoft.com/office/powerpoint/2010/main" val="1884052667"/>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Decorator</a:t>
            </a:r>
            <a:r>
              <a:rPr lang="de-DE" dirty="0"/>
              <a:t> (3/9)</a:t>
            </a:r>
          </a:p>
        </p:txBody>
      </p:sp>
      <p:sp>
        <p:nvSpPr>
          <p:cNvPr id="3" name="Inhaltsplatzhalter 2"/>
          <p:cNvSpPr>
            <a:spLocks noGrp="1"/>
          </p:cNvSpPr>
          <p:nvPr>
            <p:ph idx="1"/>
          </p:nvPr>
        </p:nvSpPr>
        <p:spPr/>
        <p:txBody>
          <a:bodyPr/>
          <a:lstStyle/>
          <a:p>
            <a:r>
              <a:rPr lang="de-DE" dirty="0"/>
              <a:t>ergänze Interface</a:t>
            </a:r>
          </a:p>
          <a:p>
            <a:endParaRPr lang="de-DE" sz="2000" dirty="0">
              <a:latin typeface="Consolas" panose="020B0609020204030204" pitchFamily="49" charset="0"/>
            </a:endParaRPr>
          </a:p>
          <a:p>
            <a:pPr eaLnBrk="1" hangingPunct="1">
              <a:lnSpc>
                <a:spcPct val="70000"/>
              </a:lnSpc>
              <a:buNone/>
            </a:pPr>
            <a:r>
              <a:rPr lang="de-DE" sz="2000" dirty="0">
                <a:latin typeface="Consolas" panose="020B0609020204030204" pitchFamily="49" charset="0"/>
              </a:rPr>
              <a:t>public interface </a:t>
            </a:r>
            <a:r>
              <a:rPr lang="de-DE" sz="2000" dirty="0" err="1">
                <a:latin typeface="Consolas" panose="020B0609020204030204" pitchFamily="49" charset="0"/>
              </a:rPr>
              <a:t>KontoInterface</a:t>
            </a:r>
            <a:r>
              <a:rPr lang="de-DE" sz="2000" dirty="0">
                <a:latin typeface="Consolas" panose="020B0609020204030204" pitchFamily="49" charset="0"/>
              </a:rPr>
              <a:t> {</a:t>
            </a:r>
          </a:p>
          <a:p>
            <a:pPr eaLnBrk="1" hangingPunct="1">
              <a:lnSpc>
                <a:spcPct val="70000"/>
              </a:lnSpc>
              <a:buNone/>
            </a:pPr>
            <a:endParaRPr lang="de-DE" sz="2000" dirty="0">
              <a:latin typeface="Consolas" panose="020B0609020204030204" pitchFamily="49" charset="0"/>
            </a:endParaRPr>
          </a:p>
          <a:p>
            <a:pPr eaLnBrk="1" hangingPunct="1">
              <a:lnSpc>
                <a:spcPct val="70000"/>
              </a:lnSpc>
              <a:buNone/>
            </a:pPr>
            <a:r>
              <a:rPr lang="de-DE" sz="2000" dirty="0">
                <a:latin typeface="Consolas" panose="020B0609020204030204" pitchFamily="49" charset="0"/>
              </a:rPr>
              <a:t>    void einzahlen(</a:t>
            </a:r>
            <a:r>
              <a:rPr lang="de-DE" sz="2000" dirty="0" err="1">
                <a:latin typeface="Consolas" panose="020B0609020204030204" pitchFamily="49" charset="0"/>
              </a:rPr>
              <a:t>int</a:t>
            </a:r>
            <a:r>
              <a:rPr lang="de-DE" sz="2000" dirty="0">
                <a:latin typeface="Consolas" panose="020B0609020204030204" pitchFamily="49" charset="0"/>
              </a:rPr>
              <a:t> betrag);</a:t>
            </a:r>
          </a:p>
          <a:p>
            <a:pPr eaLnBrk="1" hangingPunct="1">
              <a:lnSpc>
                <a:spcPct val="70000"/>
              </a:lnSpc>
              <a:buNone/>
            </a:pPr>
            <a:endParaRPr lang="de-DE" sz="2000" dirty="0">
              <a:latin typeface="Consolas" panose="020B0609020204030204" pitchFamily="49" charset="0"/>
            </a:endParaRPr>
          </a:p>
          <a:p>
            <a:pPr eaLnBrk="1" hangingPunct="1">
              <a:lnSpc>
                <a:spcPct val="70000"/>
              </a:lnSpc>
              <a:buNone/>
            </a:pPr>
            <a:r>
              <a:rPr lang="de-DE" sz="2000" dirty="0">
                <a:latin typeface="Consolas" panose="020B0609020204030204" pitchFamily="49" charset="0"/>
              </a:rPr>
              <a:t>    </a:t>
            </a:r>
            <a:r>
              <a:rPr lang="de-DE" sz="2000" dirty="0" err="1">
                <a:latin typeface="Consolas" panose="020B0609020204030204" pitchFamily="49" charset="0"/>
              </a:rPr>
              <a:t>int</a:t>
            </a:r>
            <a:r>
              <a:rPr lang="de-DE" sz="2000" dirty="0">
                <a:latin typeface="Consolas" panose="020B0609020204030204" pitchFamily="49" charset="0"/>
              </a:rPr>
              <a:t> </a:t>
            </a:r>
            <a:r>
              <a:rPr lang="de-DE" sz="2000" dirty="0" err="1">
                <a:latin typeface="Consolas" panose="020B0609020204030204" pitchFamily="49" charset="0"/>
              </a:rPr>
              <a:t>getStand</a:t>
            </a:r>
            <a:r>
              <a:rPr lang="de-DE" sz="2000" dirty="0">
                <a:latin typeface="Consolas" panose="020B0609020204030204" pitchFamily="49" charset="0"/>
              </a:rPr>
              <a:t>();</a:t>
            </a:r>
          </a:p>
          <a:p>
            <a:pPr eaLnBrk="1" hangingPunct="1">
              <a:lnSpc>
                <a:spcPct val="70000"/>
              </a:lnSpc>
              <a:buNone/>
            </a:pPr>
            <a:r>
              <a:rPr lang="de-DE" sz="2000" dirty="0">
                <a:latin typeface="Consolas" panose="020B0609020204030204" pitchFamily="49" charset="0"/>
              </a:rPr>
              <a:t>    </a:t>
            </a:r>
          </a:p>
          <a:p>
            <a:pPr eaLnBrk="1" hangingPunct="1">
              <a:lnSpc>
                <a:spcPct val="70000"/>
              </a:lnSpc>
              <a:buNone/>
            </a:pPr>
            <a:r>
              <a:rPr lang="de-DE" sz="2000" dirty="0">
                <a:latin typeface="Consolas" panose="020B0609020204030204" pitchFamily="49" charset="0"/>
              </a:rPr>
              <a:t>}</a:t>
            </a:r>
          </a:p>
          <a:p>
            <a:pPr eaLnBrk="1" hangingPunct="1">
              <a:lnSpc>
                <a:spcPct val="70000"/>
              </a:lnSpc>
              <a:buNone/>
            </a:pPr>
            <a:endParaRPr lang="de-DE" sz="2000" dirty="0">
              <a:latin typeface="Consolas" panose="020B0609020204030204" pitchFamily="49" charset="0"/>
            </a:endParaRPr>
          </a:p>
          <a:p>
            <a:pPr eaLnBrk="1" hangingPunct="1">
              <a:lnSpc>
                <a:spcPct val="70000"/>
              </a:lnSpc>
              <a:buNone/>
            </a:pPr>
            <a:endParaRPr lang="de-DE" sz="2000" dirty="0">
              <a:latin typeface="Consolas" panose="020B0609020204030204" pitchFamily="49" charset="0"/>
            </a:endParaRPr>
          </a:p>
          <a:p>
            <a:pPr eaLnBrk="1" hangingPunct="1">
              <a:lnSpc>
                <a:spcPct val="70000"/>
              </a:lnSpc>
              <a:buNone/>
            </a:pPr>
            <a:r>
              <a:rPr lang="en-US" sz="2000" dirty="0">
                <a:latin typeface="Consolas" panose="020B0609020204030204" pitchFamily="49" charset="0"/>
              </a:rPr>
              <a:t>public class </a:t>
            </a:r>
            <a:r>
              <a:rPr lang="en-US" sz="2000" dirty="0" err="1">
                <a:latin typeface="Consolas" panose="020B0609020204030204" pitchFamily="49" charset="0"/>
              </a:rPr>
              <a:t>Konto</a:t>
            </a:r>
            <a:r>
              <a:rPr lang="en-US" sz="2000" dirty="0">
                <a:latin typeface="Consolas" panose="020B0609020204030204" pitchFamily="49" charset="0"/>
              </a:rPr>
              <a:t> </a:t>
            </a:r>
          </a:p>
          <a:p>
            <a:pPr eaLnBrk="1" hangingPunct="1">
              <a:lnSpc>
                <a:spcPct val="70000"/>
              </a:lnSpc>
              <a:buNone/>
            </a:pPr>
            <a:r>
              <a:rPr lang="en-US" sz="2000" dirty="0">
                <a:latin typeface="Consolas" panose="020B0609020204030204" pitchFamily="49" charset="0"/>
              </a:rPr>
              <a:t>    implements </a:t>
            </a:r>
            <a:r>
              <a:rPr lang="en-US" sz="2000" dirty="0" err="1">
                <a:latin typeface="Consolas" panose="020B0609020204030204" pitchFamily="49" charset="0"/>
              </a:rPr>
              <a:t>KontoInterface</a:t>
            </a:r>
            <a:r>
              <a:rPr lang="en-US" sz="2000" dirty="0">
                <a:latin typeface="Consolas" panose="020B0609020204030204" pitchFamily="49" charset="0"/>
              </a:rPr>
              <a:t> { …</a:t>
            </a:r>
            <a:endParaRPr lang="de-DE" sz="2000" dirty="0">
              <a:latin typeface="Consolas" panose="020B0609020204030204" pitchFamily="49" charset="0"/>
            </a:endParaRPr>
          </a:p>
        </p:txBody>
      </p:sp>
      <p:pic>
        <p:nvPicPr>
          <p:cNvPr id="5" name="Grafik 4"/>
          <p:cNvPicPr>
            <a:picLocks noChangeAspect="1"/>
          </p:cNvPicPr>
          <p:nvPr/>
        </p:nvPicPr>
        <p:blipFill rotWithShape="1">
          <a:blip r:embed="rId2">
            <a:extLst>
              <a:ext uri="{28A0092B-C50C-407E-A947-70E740481C1C}">
                <a14:useLocalDpi xmlns:a14="http://schemas.microsoft.com/office/drawing/2010/main" val="0"/>
              </a:ext>
            </a:extLst>
          </a:blip>
          <a:srcRect l="7558" r="7403"/>
          <a:stretch/>
        </p:blipFill>
        <p:spPr>
          <a:xfrm>
            <a:off x="5724488" y="1122717"/>
            <a:ext cx="3240000" cy="4898571"/>
          </a:xfrm>
          <a:prstGeom prst="rect">
            <a:avLst/>
          </a:prstGeom>
        </p:spPr>
      </p:pic>
      <p:sp>
        <p:nvSpPr>
          <p:cNvPr id="6" name="Fußzeilenplatzhalter 3"/>
          <p:cNvSpPr>
            <a:spLocks noGrp="1"/>
          </p:cNvSpPr>
          <p:nvPr>
            <p:ph type="ftr" sz="quarter" idx="10"/>
          </p:nvPr>
        </p:nvSpPr>
        <p:spPr>
          <a:xfrm>
            <a:off x="4932363" y="6453188"/>
            <a:ext cx="1800225" cy="268287"/>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dirty="0"/>
              <a:t>Stephan Kleuker</a:t>
            </a:r>
          </a:p>
        </p:txBody>
      </p:sp>
    </p:spTree>
    <p:extLst>
      <p:ext uri="{BB962C8B-B14F-4D97-AF65-F5344CB8AC3E}">
        <p14:creationId xmlns:p14="http://schemas.microsoft.com/office/powerpoint/2010/main" val="2408945405"/>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l="4855" t="-2" r="4737" b="6152"/>
          <a:stretch/>
        </p:blipFill>
        <p:spPr>
          <a:xfrm>
            <a:off x="3744504" y="1931565"/>
            <a:ext cx="5364000" cy="4176000"/>
          </a:xfrm>
          <a:prstGeom prst="rect">
            <a:avLst/>
          </a:prstGeom>
        </p:spPr>
      </p:pic>
      <p:sp>
        <p:nvSpPr>
          <p:cNvPr id="2" name="Titel 1"/>
          <p:cNvSpPr>
            <a:spLocks noGrp="1"/>
          </p:cNvSpPr>
          <p:nvPr>
            <p:ph type="title"/>
          </p:nvPr>
        </p:nvSpPr>
        <p:spPr/>
        <p:txBody>
          <a:bodyPr/>
          <a:lstStyle/>
          <a:p>
            <a:r>
              <a:rPr lang="de-DE" dirty="0" err="1"/>
              <a:t>Decorator</a:t>
            </a:r>
            <a:r>
              <a:rPr lang="de-DE" dirty="0"/>
              <a:t> (4/9)</a:t>
            </a:r>
          </a:p>
        </p:txBody>
      </p:sp>
      <p:sp>
        <p:nvSpPr>
          <p:cNvPr id="3" name="Inhaltsplatzhalter 2"/>
          <p:cNvSpPr>
            <a:spLocks noGrp="1"/>
          </p:cNvSpPr>
          <p:nvPr>
            <p:ph idx="1"/>
          </p:nvPr>
        </p:nvSpPr>
        <p:spPr>
          <a:xfrm>
            <a:off x="323528" y="1025549"/>
            <a:ext cx="8363272" cy="5211763"/>
          </a:xfrm>
        </p:spPr>
        <p:txBody>
          <a:bodyPr/>
          <a:lstStyle/>
          <a:p>
            <a:r>
              <a:rPr lang="de-DE" dirty="0"/>
              <a:t>ergänze neue Klasse (</a:t>
            </a:r>
            <a:r>
              <a:rPr lang="de-DE" dirty="0" err="1"/>
              <a:t>Decorator</a:t>
            </a:r>
            <a:r>
              <a:rPr lang="de-DE" dirty="0"/>
              <a:t>) die das Interface realisiert und ein Objekt der Klasse als Exemplarvariable hält</a:t>
            </a:r>
          </a:p>
          <a:p>
            <a:pPr marL="0" indent="0">
              <a:buNone/>
            </a:pPr>
            <a:endParaRPr lang="de-DE" dirty="0"/>
          </a:p>
        </p:txBody>
      </p:sp>
      <p:sp>
        <p:nvSpPr>
          <p:cNvPr id="7" name="Inhaltsplatzhalter 2"/>
          <p:cNvSpPr txBox="1">
            <a:spLocks/>
          </p:cNvSpPr>
          <p:nvPr/>
        </p:nvSpPr>
        <p:spPr bwMode="auto">
          <a:xfrm>
            <a:off x="179512" y="2204864"/>
            <a:ext cx="3352800"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8000" tIns="45720" rIns="198000" bIns="45720" numCol="1" anchor="t" anchorCtr="0" compatLnSpc="1">
            <a:prstTxWarp prst="textNoShape">
              <a:avLst/>
            </a:prstTxWarp>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r>
              <a:rPr lang="de-DE" b="1" dirty="0"/>
              <a:t>Idee: delegiere Aufrufe an diese Exemplarvariable und ergänze drum herum neue Funktionalität</a:t>
            </a:r>
          </a:p>
          <a:p>
            <a:r>
              <a:rPr lang="de-DE" b="1" dirty="0"/>
              <a:t>flexibler: Exemplarvariable nutzt Interface-Typ</a:t>
            </a:r>
          </a:p>
        </p:txBody>
      </p:sp>
      <p:sp>
        <p:nvSpPr>
          <p:cNvPr id="6" name="Fußzeilenplatzhalter 3"/>
          <p:cNvSpPr>
            <a:spLocks noGrp="1"/>
          </p:cNvSpPr>
          <p:nvPr>
            <p:ph type="ftr" sz="quarter" idx="10"/>
          </p:nvPr>
        </p:nvSpPr>
        <p:spPr>
          <a:xfrm>
            <a:off x="4932363" y="6453188"/>
            <a:ext cx="1800225" cy="268287"/>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dirty="0"/>
              <a:t>Stephan Kleuker</a:t>
            </a:r>
          </a:p>
        </p:txBody>
      </p:sp>
    </p:spTree>
    <p:extLst>
      <p:ext uri="{BB962C8B-B14F-4D97-AF65-F5344CB8AC3E}">
        <p14:creationId xmlns:p14="http://schemas.microsoft.com/office/powerpoint/2010/main" val="3991858547"/>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Decorator</a:t>
            </a:r>
            <a:r>
              <a:rPr lang="de-DE" dirty="0"/>
              <a:t> (5/9)</a:t>
            </a:r>
          </a:p>
        </p:txBody>
      </p:sp>
      <p:sp>
        <p:nvSpPr>
          <p:cNvPr id="3" name="Inhaltsplatzhalter 2"/>
          <p:cNvSpPr>
            <a:spLocks noGrp="1"/>
          </p:cNvSpPr>
          <p:nvPr>
            <p:ph idx="1"/>
          </p:nvPr>
        </p:nvSpPr>
        <p:spPr>
          <a:xfrm>
            <a:off x="457200" y="1052736"/>
            <a:ext cx="8579296" cy="5211763"/>
          </a:xfrm>
        </p:spPr>
        <p:txBody>
          <a:bodyPr/>
          <a:lstStyle/>
          <a:p>
            <a:pPr eaLnBrk="1" hangingPunct="1">
              <a:lnSpc>
                <a:spcPct val="70000"/>
              </a:lnSpc>
              <a:buNone/>
            </a:pPr>
            <a:r>
              <a:rPr lang="de-DE" sz="2000" dirty="0">
                <a:latin typeface="Consolas" panose="020B0609020204030204" pitchFamily="49" charset="0"/>
              </a:rPr>
              <a:t>public class </a:t>
            </a:r>
            <a:r>
              <a:rPr lang="de-DE" sz="2000" dirty="0" err="1">
                <a:latin typeface="Consolas" panose="020B0609020204030204" pitchFamily="49" charset="0"/>
              </a:rPr>
              <a:t>KontoDecorator</a:t>
            </a:r>
            <a:r>
              <a:rPr lang="de-DE" sz="2000" dirty="0">
                <a:latin typeface="Consolas" panose="020B0609020204030204" pitchFamily="49" charset="0"/>
              </a:rPr>
              <a:t> implements </a:t>
            </a:r>
            <a:r>
              <a:rPr lang="de-DE" sz="2000" dirty="0" err="1">
                <a:latin typeface="Consolas" panose="020B0609020204030204" pitchFamily="49" charset="0"/>
              </a:rPr>
              <a:t>KontoInterface</a:t>
            </a:r>
            <a:r>
              <a:rPr lang="de-DE" sz="2000" dirty="0">
                <a:latin typeface="Consolas" panose="020B0609020204030204" pitchFamily="49" charset="0"/>
              </a:rPr>
              <a:t> {</a:t>
            </a:r>
          </a:p>
          <a:p>
            <a:pPr eaLnBrk="1" hangingPunct="1">
              <a:lnSpc>
                <a:spcPct val="70000"/>
              </a:lnSpc>
              <a:buNone/>
            </a:pPr>
            <a:r>
              <a:rPr lang="de-DE" sz="800" dirty="0">
                <a:latin typeface="Consolas" panose="020B0609020204030204" pitchFamily="49" charset="0"/>
              </a:rPr>
              <a:t>    </a:t>
            </a:r>
          </a:p>
          <a:p>
            <a:pPr eaLnBrk="1" hangingPunct="1">
              <a:lnSpc>
                <a:spcPct val="70000"/>
              </a:lnSpc>
              <a:buNone/>
            </a:pPr>
            <a:r>
              <a:rPr lang="de-DE" sz="2000" dirty="0">
                <a:latin typeface="Consolas" panose="020B0609020204030204" pitchFamily="49" charset="0"/>
              </a:rPr>
              <a:t>    private </a:t>
            </a:r>
            <a:r>
              <a:rPr lang="de-DE" sz="2000" dirty="0" err="1">
                <a:latin typeface="Consolas" panose="020B0609020204030204" pitchFamily="49" charset="0"/>
              </a:rPr>
              <a:t>KontoInterface</a:t>
            </a:r>
            <a:r>
              <a:rPr lang="de-DE" sz="2000" dirty="0">
                <a:latin typeface="Consolas" panose="020B0609020204030204" pitchFamily="49" charset="0"/>
              </a:rPr>
              <a:t> </a:t>
            </a:r>
            <a:r>
              <a:rPr lang="de-DE" sz="2000" dirty="0" err="1">
                <a:latin typeface="Consolas" panose="020B0609020204030204" pitchFamily="49" charset="0"/>
              </a:rPr>
              <a:t>konto</a:t>
            </a:r>
            <a:r>
              <a:rPr lang="de-DE" sz="2000" dirty="0">
                <a:latin typeface="Consolas" panose="020B0609020204030204" pitchFamily="49" charset="0"/>
              </a:rPr>
              <a:t>;</a:t>
            </a:r>
          </a:p>
          <a:p>
            <a:pPr eaLnBrk="1" hangingPunct="1">
              <a:lnSpc>
                <a:spcPct val="70000"/>
              </a:lnSpc>
              <a:buNone/>
            </a:pPr>
            <a:r>
              <a:rPr lang="de-DE" sz="800" dirty="0">
                <a:latin typeface="Consolas" panose="020B0609020204030204" pitchFamily="49" charset="0"/>
              </a:rPr>
              <a:t>    </a:t>
            </a:r>
          </a:p>
          <a:p>
            <a:pPr eaLnBrk="1" hangingPunct="1">
              <a:lnSpc>
                <a:spcPct val="70000"/>
              </a:lnSpc>
              <a:buNone/>
            </a:pPr>
            <a:r>
              <a:rPr lang="de-DE" sz="2000" dirty="0">
                <a:latin typeface="Consolas" panose="020B0609020204030204" pitchFamily="49" charset="0"/>
              </a:rPr>
              <a:t>    public </a:t>
            </a:r>
            <a:r>
              <a:rPr lang="de-DE" sz="2000" dirty="0" err="1">
                <a:latin typeface="Consolas" panose="020B0609020204030204" pitchFamily="49" charset="0"/>
              </a:rPr>
              <a:t>KontoDecorator</a:t>
            </a:r>
            <a:r>
              <a:rPr lang="de-DE" sz="2000" dirty="0">
                <a:latin typeface="Consolas" panose="020B0609020204030204" pitchFamily="49" charset="0"/>
              </a:rPr>
              <a:t>(</a:t>
            </a:r>
            <a:r>
              <a:rPr lang="de-DE" sz="2000" dirty="0" err="1">
                <a:latin typeface="Consolas" panose="020B0609020204030204" pitchFamily="49" charset="0"/>
              </a:rPr>
              <a:t>KontoInterface</a:t>
            </a:r>
            <a:r>
              <a:rPr lang="de-DE" sz="2000" dirty="0">
                <a:latin typeface="Consolas" panose="020B0609020204030204" pitchFamily="49" charset="0"/>
              </a:rPr>
              <a:t> </a:t>
            </a:r>
            <a:r>
              <a:rPr lang="de-DE" sz="2000" dirty="0" err="1">
                <a:latin typeface="Consolas" panose="020B0609020204030204" pitchFamily="49" charset="0"/>
              </a:rPr>
              <a:t>konto</a:t>
            </a:r>
            <a:r>
              <a:rPr lang="de-DE" sz="2000" dirty="0">
                <a:latin typeface="Consolas" panose="020B0609020204030204" pitchFamily="49" charset="0"/>
              </a:rPr>
              <a:t>){</a:t>
            </a:r>
          </a:p>
          <a:p>
            <a:pPr eaLnBrk="1" hangingPunct="1">
              <a:lnSpc>
                <a:spcPct val="70000"/>
              </a:lnSpc>
              <a:buNone/>
            </a:pPr>
            <a:r>
              <a:rPr lang="de-DE" sz="2000" dirty="0">
                <a:latin typeface="Consolas" panose="020B0609020204030204" pitchFamily="49" charset="0"/>
              </a:rPr>
              <a:t>        </a:t>
            </a:r>
            <a:r>
              <a:rPr lang="de-DE" sz="2000" dirty="0" err="1">
                <a:latin typeface="Consolas" panose="020B0609020204030204" pitchFamily="49" charset="0"/>
              </a:rPr>
              <a:t>this.konto</a:t>
            </a:r>
            <a:r>
              <a:rPr lang="de-DE" sz="2000" dirty="0">
                <a:latin typeface="Consolas" panose="020B0609020204030204" pitchFamily="49" charset="0"/>
              </a:rPr>
              <a:t> = </a:t>
            </a:r>
            <a:r>
              <a:rPr lang="de-DE" sz="2000" dirty="0" err="1">
                <a:latin typeface="Consolas" panose="020B0609020204030204" pitchFamily="49" charset="0"/>
              </a:rPr>
              <a:t>konto</a:t>
            </a:r>
            <a:r>
              <a:rPr lang="de-DE" sz="2000" dirty="0">
                <a:latin typeface="Consolas" panose="020B0609020204030204" pitchFamily="49" charset="0"/>
              </a:rPr>
              <a:t>;</a:t>
            </a:r>
          </a:p>
          <a:p>
            <a:pPr eaLnBrk="1" hangingPunct="1">
              <a:lnSpc>
                <a:spcPct val="70000"/>
              </a:lnSpc>
              <a:buNone/>
            </a:pPr>
            <a:r>
              <a:rPr lang="de-DE" sz="2000" dirty="0">
                <a:latin typeface="Consolas" panose="020B0609020204030204" pitchFamily="49" charset="0"/>
              </a:rPr>
              <a:t>    }</a:t>
            </a:r>
          </a:p>
          <a:p>
            <a:pPr eaLnBrk="1" hangingPunct="1">
              <a:lnSpc>
                <a:spcPct val="70000"/>
              </a:lnSpc>
              <a:buNone/>
            </a:pPr>
            <a:endParaRPr lang="de-DE" sz="800" dirty="0">
              <a:latin typeface="Consolas" panose="020B0609020204030204" pitchFamily="49" charset="0"/>
            </a:endParaRPr>
          </a:p>
          <a:p>
            <a:pPr eaLnBrk="1" hangingPunct="1">
              <a:lnSpc>
                <a:spcPct val="70000"/>
              </a:lnSpc>
              <a:buNone/>
            </a:pPr>
            <a:r>
              <a:rPr lang="de-DE" sz="2000" dirty="0">
                <a:latin typeface="Consolas" panose="020B0609020204030204" pitchFamily="49" charset="0"/>
              </a:rPr>
              <a:t>    @Override</a:t>
            </a:r>
          </a:p>
          <a:p>
            <a:pPr eaLnBrk="1" hangingPunct="1">
              <a:lnSpc>
                <a:spcPct val="70000"/>
              </a:lnSpc>
              <a:buNone/>
            </a:pPr>
            <a:r>
              <a:rPr lang="de-DE" sz="2000" dirty="0">
                <a:latin typeface="Consolas" panose="020B0609020204030204" pitchFamily="49" charset="0"/>
              </a:rPr>
              <a:t>    public void einzahlen(</a:t>
            </a:r>
            <a:r>
              <a:rPr lang="de-DE" sz="2000" dirty="0" err="1">
                <a:latin typeface="Consolas" panose="020B0609020204030204" pitchFamily="49" charset="0"/>
              </a:rPr>
              <a:t>int</a:t>
            </a:r>
            <a:r>
              <a:rPr lang="de-DE" sz="2000" dirty="0">
                <a:latin typeface="Consolas" panose="020B0609020204030204" pitchFamily="49" charset="0"/>
              </a:rPr>
              <a:t> betrag) {</a:t>
            </a:r>
          </a:p>
          <a:p>
            <a:pPr eaLnBrk="1" hangingPunct="1">
              <a:lnSpc>
                <a:spcPct val="70000"/>
              </a:lnSpc>
              <a:buNone/>
            </a:pPr>
            <a:r>
              <a:rPr lang="de-DE" sz="2000" dirty="0">
                <a:latin typeface="Consolas" panose="020B0609020204030204" pitchFamily="49" charset="0"/>
              </a:rPr>
              <a:t>      </a:t>
            </a:r>
            <a:r>
              <a:rPr lang="de-DE" sz="2000" dirty="0" err="1">
                <a:latin typeface="Consolas" panose="020B0609020204030204" pitchFamily="49" charset="0"/>
              </a:rPr>
              <a:t>System.out.println</a:t>
            </a:r>
            <a:r>
              <a:rPr lang="de-DE" sz="2000" dirty="0">
                <a:latin typeface="Consolas" panose="020B0609020204030204" pitchFamily="49" charset="0"/>
              </a:rPr>
              <a:t>("vor einzahlen");</a:t>
            </a:r>
          </a:p>
          <a:p>
            <a:pPr eaLnBrk="1" hangingPunct="1">
              <a:lnSpc>
                <a:spcPct val="70000"/>
              </a:lnSpc>
              <a:buNone/>
            </a:pPr>
            <a:r>
              <a:rPr lang="de-DE" sz="2000" dirty="0">
                <a:latin typeface="Consolas" panose="020B0609020204030204" pitchFamily="49" charset="0"/>
              </a:rPr>
              <a:t>      </a:t>
            </a:r>
            <a:r>
              <a:rPr lang="de-DE" sz="2000" dirty="0" err="1">
                <a:latin typeface="Consolas" panose="020B0609020204030204" pitchFamily="49" charset="0"/>
              </a:rPr>
              <a:t>this.konto.einzahlen</a:t>
            </a:r>
            <a:r>
              <a:rPr lang="de-DE" sz="2000" dirty="0">
                <a:latin typeface="Consolas" panose="020B0609020204030204" pitchFamily="49" charset="0"/>
              </a:rPr>
              <a:t>(betrag);</a:t>
            </a:r>
          </a:p>
          <a:p>
            <a:pPr eaLnBrk="1" hangingPunct="1">
              <a:lnSpc>
                <a:spcPct val="70000"/>
              </a:lnSpc>
              <a:buNone/>
            </a:pPr>
            <a:r>
              <a:rPr lang="de-DE" sz="2000" dirty="0">
                <a:latin typeface="Consolas" panose="020B0609020204030204" pitchFamily="49" charset="0"/>
              </a:rPr>
              <a:t>      </a:t>
            </a:r>
            <a:r>
              <a:rPr lang="de-DE" sz="2000" dirty="0" err="1">
                <a:latin typeface="Consolas" panose="020B0609020204030204" pitchFamily="49" charset="0"/>
              </a:rPr>
              <a:t>System.out.println</a:t>
            </a:r>
            <a:r>
              <a:rPr lang="de-DE" sz="2000" dirty="0">
                <a:latin typeface="Consolas" panose="020B0609020204030204" pitchFamily="49" charset="0"/>
              </a:rPr>
              <a:t>("nach einzahlen");</a:t>
            </a:r>
          </a:p>
          <a:p>
            <a:pPr eaLnBrk="1" hangingPunct="1">
              <a:lnSpc>
                <a:spcPct val="70000"/>
              </a:lnSpc>
              <a:buNone/>
            </a:pPr>
            <a:r>
              <a:rPr lang="de-DE" sz="2000" dirty="0">
                <a:latin typeface="Consolas" panose="020B0609020204030204" pitchFamily="49" charset="0"/>
              </a:rPr>
              <a:t>    }</a:t>
            </a:r>
          </a:p>
          <a:p>
            <a:pPr eaLnBrk="1" hangingPunct="1">
              <a:lnSpc>
                <a:spcPct val="70000"/>
              </a:lnSpc>
              <a:buNone/>
            </a:pPr>
            <a:endParaRPr lang="de-DE" sz="2000" dirty="0">
              <a:latin typeface="Consolas" panose="020B0609020204030204" pitchFamily="49" charset="0"/>
            </a:endParaRPr>
          </a:p>
          <a:p>
            <a:pPr eaLnBrk="1" hangingPunct="1">
              <a:lnSpc>
                <a:spcPct val="70000"/>
              </a:lnSpc>
              <a:buNone/>
            </a:pPr>
            <a:r>
              <a:rPr lang="de-DE" sz="2000" dirty="0">
                <a:latin typeface="Consolas" panose="020B0609020204030204" pitchFamily="49" charset="0"/>
              </a:rPr>
              <a:t>    @</a:t>
            </a:r>
            <a:r>
              <a:rPr lang="de-DE" sz="2000" dirty="0" err="1">
                <a:latin typeface="Consolas" panose="020B0609020204030204" pitchFamily="49" charset="0"/>
              </a:rPr>
              <a:t>Override</a:t>
            </a:r>
            <a:endParaRPr lang="de-DE" sz="2000" dirty="0">
              <a:latin typeface="Consolas" panose="020B0609020204030204" pitchFamily="49" charset="0"/>
            </a:endParaRPr>
          </a:p>
          <a:p>
            <a:pPr eaLnBrk="1" hangingPunct="1">
              <a:lnSpc>
                <a:spcPct val="70000"/>
              </a:lnSpc>
              <a:buNone/>
            </a:pPr>
            <a:r>
              <a:rPr lang="de-DE" sz="2000" dirty="0">
                <a:latin typeface="Consolas" panose="020B0609020204030204" pitchFamily="49" charset="0"/>
              </a:rPr>
              <a:t>    public int </a:t>
            </a:r>
            <a:r>
              <a:rPr lang="de-DE" sz="2000" dirty="0" err="1">
                <a:latin typeface="Consolas" panose="020B0609020204030204" pitchFamily="49" charset="0"/>
              </a:rPr>
              <a:t>getStand</a:t>
            </a:r>
            <a:r>
              <a:rPr lang="de-DE" sz="2000" dirty="0">
                <a:latin typeface="Consolas" panose="020B0609020204030204" pitchFamily="49" charset="0"/>
              </a:rPr>
              <a:t>() {</a:t>
            </a:r>
          </a:p>
          <a:p>
            <a:pPr eaLnBrk="1" hangingPunct="1">
              <a:lnSpc>
                <a:spcPct val="70000"/>
              </a:lnSpc>
              <a:buNone/>
            </a:pPr>
            <a:r>
              <a:rPr lang="de-DE" sz="2000" dirty="0">
                <a:latin typeface="Consolas" panose="020B0609020204030204" pitchFamily="49" charset="0"/>
              </a:rPr>
              <a:t>      </a:t>
            </a:r>
            <a:r>
              <a:rPr lang="de-DE" sz="2000" dirty="0" err="1">
                <a:latin typeface="Consolas" panose="020B0609020204030204" pitchFamily="49" charset="0"/>
              </a:rPr>
              <a:t>System.out.println</a:t>
            </a:r>
            <a:r>
              <a:rPr lang="de-DE" sz="2000" dirty="0">
                <a:latin typeface="Consolas" panose="020B0609020204030204" pitchFamily="49" charset="0"/>
              </a:rPr>
              <a:t>("vor </a:t>
            </a:r>
            <a:r>
              <a:rPr lang="de-DE" sz="2000" dirty="0" err="1">
                <a:latin typeface="Consolas" panose="020B0609020204030204" pitchFamily="49" charset="0"/>
              </a:rPr>
              <a:t>getStand</a:t>
            </a:r>
            <a:r>
              <a:rPr lang="de-DE" sz="2000" dirty="0">
                <a:latin typeface="Consolas" panose="020B0609020204030204" pitchFamily="49" charset="0"/>
              </a:rPr>
              <a:t>");</a:t>
            </a:r>
          </a:p>
          <a:p>
            <a:pPr eaLnBrk="1" hangingPunct="1">
              <a:lnSpc>
                <a:spcPct val="70000"/>
              </a:lnSpc>
              <a:buNone/>
            </a:pPr>
            <a:r>
              <a:rPr lang="de-DE" sz="2000" dirty="0">
                <a:latin typeface="Consolas" panose="020B0609020204030204" pitchFamily="49" charset="0"/>
              </a:rPr>
              <a:t>      int </a:t>
            </a:r>
            <a:r>
              <a:rPr lang="de-DE" sz="2000" dirty="0" err="1">
                <a:latin typeface="Consolas" panose="020B0609020204030204" pitchFamily="49" charset="0"/>
              </a:rPr>
              <a:t>ergebnis</a:t>
            </a:r>
            <a:r>
              <a:rPr lang="de-DE" sz="2000" dirty="0">
                <a:latin typeface="Consolas" panose="020B0609020204030204" pitchFamily="49" charset="0"/>
              </a:rPr>
              <a:t> = </a:t>
            </a:r>
            <a:r>
              <a:rPr lang="de-DE" sz="2000" dirty="0" err="1">
                <a:latin typeface="Consolas" panose="020B0609020204030204" pitchFamily="49" charset="0"/>
              </a:rPr>
              <a:t>this.konto.getStand</a:t>
            </a:r>
            <a:r>
              <a:rPr lang="de-DE" sz="2000" dirty="0">
                <a:latin typeface="Consolas" panose="020B0609020204030204" pitchFamily="49" charset="0"/>
              </a:rPr>
              <a:t>();</a:t>
            </a:r>
          </a:p>
          <a:p>
            <a:pPr eaLnBrk="1" hangingPunct="1">
              <a:lnSpc>
                <a:spcPct val="70000"/>
              </a:lnSpc>
              <a:buNone/>
            </a:pPr>
            <a:r>
              <a:rPr lang="de-DE" sz="2000" dirty="0">
                <a:latin typeface="Consolas" panose="020B0609020204030204" pitchFamily="49" charset="0"/>
              </a:rPr>
              <a:t>      </a:t>
            </a:r>
            <a:r>
              <a:rPr lang="de-DE" sz="2000" dirty="0" err="1">
                <a:latin typeface="Consolas" panose="020B0609020204030204" pitchFamily="49" charset="0"/>
              </a:rPr>
              <a:t>System.out.println</a:t>
            </a:r>
            <a:r>
              <a:rPr lang="de-DE" sz="2000" dirty="0">
                <a:latin typeface="Consolas" panose="020B0609020204030204" pitchFamily="49" charset="0"/>
              </a:rPr>
              <a:t>("nach </a:t>
            </a:r>
            <a:r>
              <a:rPr lang="de-DE" sz="2000" dirty="0" err="1">
                <a:latin typeface="Consolas" panose="020B0609020204030204" pitchFamily="49" charset="0"/>
              </a:rPr>
              <a:t>getStand</a:t>
            </a:r>
            <a:r>
              <a:rPr lang="de-DE" sz="2000" dirty="0">
                <a:latin typeface="Consolas" panose="020B0609020204030204" pitchFamily="49" charset="0"/>
              </a:rPr>
              <a:t>");</a:t>
            </a:r>
          </a:p>
          <a:p>
            <a:pPr eaLnBrk="1" hangingPunct="1">
              <a:lnSpc>
                <a:spcPct val="70000"/>
              </a:lnSpc>
              <a:buNone/>
            </a:pPr>
            <a:r>
              <a:rPr lang="de-DE" sz="2000" dirty="0">
                <a:latin typeface="Consolas" panose="020B0609020204030204" pitchFamily="49" charset="0"/>
              </a:rPr>
              <a:t>      </a:t>
            </a:r>
            <a:r>
              <a:rPr lang="de-DE" sz="2000" dirty="0" err="1">
                <a:latin typeface="Consolas" panose="020B0609020204030204" pitchFamily="49" charset="0"/>
              </a:rPr>
              <a:t>return</a:t>
            </a:r>
            <a:r>
              <a:rPr lang="de-DE" sz="2000" dirty="0">
                <a:latin typeface="Consolas" panose="020B0609020204030204" pitchFamily="49" charset="0"/>
              </a:rPr>
              <a:t> </a:t>
            </a:r>
            <a:r>
              <a:rPr lang="de-DE" sz="2000" dirty="0" err="1">
                <a:latin typeface="Consolas" panose="020B0609020204030204" pitchFamily="49" charset="0"/>
              </a:rPr>
              <a:t>ergebnis</a:t>
            </a:r>
            <a:r>
              <a:rPr lang="de-DE" sz="2000" dirty="0">
                <a:latin typeface="Consolas" panose="020B0609020204030204" pitchFamily="49" charset="0"/>
              </a:rPr>
              <a:t>;</a:t>
            </a:r>
          </a:p>
          <a:p>
            <a:pPr eaLnBrk="1" hangingPunct="1">
              <a:lnSpc>
                <a:spcPct val="70000"/>
              </a:lnSpc>
              <a:buNone/>
            </a:pPr>
            <a:r>
              <a:rPr lang="de-DE" sz="2000" dirty="0">
                <a:latin typeface="Consolas" panose="020B0609020204030204" pitchFamily="49" charset="0"/>
              </a:rPr>
              <a:t>}   }   </a:t>
            </a:r>
          </a:p>
          <a:p>
            <a:pPr marL="0" indent="0" eaLnBrk="0" hangingPunct="0">
              <a:spcBef>
                <a:spcPct val="0"/>
              </a:spcBef>
              <a:buNone/>
            </a:pPr>
            <a:endParaRPr lang="de-DE" sz="2000" b="1" kern="1200" dirty="0">
              <a:latin typeface="Consolas" panose="020B0609020204030204" pitchFamily="49" charset="0"/>
            </a:endParaRPr>
          </a:p>
        </p:txBody>
      </p:sp>
      <p:sp>
        <p:nvSpPr>
          <p:cNvPr id="4" name="Fußzeilenplatzhalter 3"/>
          <p:cNvSpPr>
            <a:spLocks noGrp="1"/>
          </p:cNvSpPr>
          <p:nvPr>
            <p:ph type="ftr" sz="quarter" idx="10"/>
          </p:nvPr>
        </p:nvSpPr>
        <p:spPr>
          <a:xfrm>
            <a:off x="4932363" y="6453188"/>
            <a:ext cx="1800225" cy="268287"/>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dirty="0"/>
              <a:t>Stephan Kleuker</a:t>
            </a:r>
          </a:p>
        </p:txBody>
      </p:sp>
    </p:spTree>
    <p:extLst>
      <p:ext uri="{BB962C8B-B14F-4D97-AF65-F5344CB8AC3E}">
        <p14:creationId xmlns:p14="http://schemas.microsoft.com/office/powerpoint/2010/main" val="1882875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0723" name="Rectangle 2"/>
          <p:cNvSpPr>
            <a:spLocks noGrp="1" noChangeArrowheads="1"/>
          </p:cNvSpPr>
          <p:nvPr>
            <p:ph type="title"/>
          </p:nvPr>
        </p:nvSpPr>
        <p:spPr/>
        <p:txBody>
          <a:bodyPr/>
          <a:lstStyle/>
          <a:p>
            <a:pPr eaLnBrk="1" hangingPunct="1"/>
            <a:r>
              <a:rPr lang="de-DE" altLang="de-DE"/>
              <a:t>Querschnittsprozess: Projekt-Risikomanagement</a:t>
            </a:r>
          </a:p>
        </p:txBody>
      </p:sp>
      <p:sp>
        <p:nvSpPr>
          <p:cNvPr id="30724" name="Rectangle 3"/>
          <p:cNvSpPr>
            <a:spLocks noGrp="1" noChangeArrowheads="1"/>
          </p:cNvSpPr>
          <p:nvPr>
            <p:ph type="body" idx="1"/>
          </p:nvPr>
        </p:nvSpPr>
        <p:spPr>
          <a:xfrm>
            <a:off x="457200" y="981075"/>
            <a:ext cx="8435975" cy="5256213"/>
          </a:xfrm>
        </p:spPr>
        <p:txBody>
          <a:bodyPr/>
          <a:lstStyle/>
          <a:p>
            <a:pPr eaLnBrk="1" hangingPunct="1"/>
            <a:endParaRPr lang="de-DE" altLang="de-DE" sz="2000"/>
          </a:p>
          <a:p>
            <a:pPr eaLnBrk="1" hangingPunct="1"/>
            <a:r>
              <a:rPr lang="de-DE" altLang="de-DE" sz="2000"/>
              <a:t>Projekte stoßen häufig auf Probleme, die man frühzeitig hätte erkennen und auf die man dann reagieren könnte; dieser Prozess heißt (Projekt-) Risikomanagement (RM)</a:t>
            </a:r>
          </a:p>
          <a:p>
            <a:pPr eaLnBrk="1" hangingPunct="1"/>
            <a:r>
              <a:rPr lang="de-DE" altLang="de-DE" sz="2000"/>
              <a:t>Idee: frühzeitig über potenzielle Probleme nachdenken, genauer: </a:t>
            </a:r>
          </a:p>
          <a:p>
            <a:pPr lvl="1" eaLnBrk="1" hangingPunct="1"/>
            <a:r>
              <a:rPr lang="de-DE" altLang="de-DE" sz="2000"/>
              <a:t>Vermeidungsmöglichkeiten </a:t>
            </a:r>
          </a:p>
          <a:p>
            <a:pPr lvl="1" eaLnBrk="1" hangingPunct="1"/>
            <a:r>
              <a:rPr lang="de-DE" altLang="de-DE" sz="2000"/>
              <a:t>Maßnahmen zur Verringerung der Eintrittswahrscheinlichkeit </a:t>
            </a:r>
          </a:p>
          <a:p>
            <a:pPr lvl="1" eaLnBrk="1" hangingPunct="1"/>
            <a:r>
              <a:rPr lang="de-DE" altLang="de-DE" sz="2000"/>
              <a:t>Maßnahmen beim Eintreffen des Problems </a:t>
            </a:r>
          </a:p>
          <a:p>
            <a:pPr eaLnBrk="1" hangingPunct="1"/>
            <a:r>
              <a:rPr lang="de-DE" altLang="de-DE" sz="2000"/>
              <a:t>ersten beiden Ansätze heißen pro-aktives RM, letzter Ansatz reaktives RM oder Notfall-Plan</a:t>
            </a:r>
          </a:p>
        </p:txBody>
      </p:sp>
      <p:sp>
        <p:nvSpPr>
          <p:cNvPr id="30725" name="Rectangle 4"/>
          <p:cNvSpPr>
            <a:spLocks noChangeArrowheads="1"/>
          </p:cNvSpPr>
          <p:nvPr/>
        </p:nvSpPr>
        <p:spPr bwMode="auto">
          <a:xfrm>
            <a:off x="323850" y="4581525"/>
            <a:ext cx="8424863" cy="1736725"/>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10800" rIns="54000" bIns="1080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b="1"/>
              <a:t>DeMarco, T.; Lister, T.: Bärentango – Mit Risikomanagement Projekte zum Erfolg führen, Hanser, München, 2003</a:t>
            </a:r>
          </a:p>
          <a:p>
            <a:pPr eaLnBrk="1" hangingPunct="1"/>
            <a:endParaRPr lang="de-DE" altLang="de-DE" sz="500" b="1"/>
          </a:p>
          <a:p>
            <a:pPr eaLnBrk="1" hangingPunct="1"/>
            <a:r>
              <a:rPr lang="de-DE" altLang="de-DE" sz="1600" b="1"/>
              <a:t>Wallmüller, E.: Risikomanagement für IT- und Software-Projekte, Hanser, München, 2004</a:t>
            </a:r>
          </a:p>
          <a:p>
            <a:pPr eaLnBrk="1" hangingPunct="1"/>
            <a:endParaRPr lang="de-DE" altLang="de-DE" sz="500" b="1"/>
          </a:p>
          <a:p>
            <a:pPr eaLnBrk="1" hangingPunct="1"/>
            <a:r>
              <a:rPr lang="de-DE" altLang="de-DE" sz="1600" b="1"/>
              <a:t>Gaulke, M.: Risikomanagement in IT-Projekten, Oldenbourg, München, 2004</a:t>
            </a:r>
          </a:p>
          <a:p>
            <a:pPr eaLnBrk="1" hangingPunct="1"/>
            <a:endParaRPr lang="de-DE" altLang="de-DE" sz="500" b="1"/>
          </a:p>
          <a:p>
            <a:pPr eaLnBrk="1" hangingPunct="1"/>
            <a:r>
              <a:rPr lang="de-DE" altLang="de-DE" sz="1600" b="1"/>
              <a:t>Versteegen, G.: Risikomanagement in IT-Projekten, Springer, Berlin, 2003</a:t>
            </a:r>
          </a:p>
        </p:txBody>
      </p:sp>
      <p:sp>
        <p:nvSpPr>
          <p:cNvPr id="30726" name="Text Box 5"/>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2.3</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Decorator</a:t>
            </a:r>
            <a:r>
              <a:rPr lang="de-DE" dirty="0"/>
              <a:t> (6/9)</a:t>
            </a:r>
          </a:p>
        </p:txBody>
      </p:sp>
      <p:sp>
        <p:nvSpPr>
          <p:cNvPr id="3" name="Inhaltsplatzhalter 2"/>
          <p:cNvSpPr>
            <a:spLocks noGrp="1"/>
          </p:cNvSpPr>
          <p:nvPr>
            <p:ph idx="1"/>
          </p:nvPr>
        </p:nvSpPr>
        <p:spPr/>
        <p:txBody>
          <a:bodyPr/>
          <a:lstStyle/>
          <a:p>
            <a:pPr eaLnBrk="1" hangingPunct="1">
              <a:lnSpc>
                <a:spcPct val="70000"/>
              </a:lnSpc>
              <a:buNone/>
            </a:pPr>
            <a:r>
              <a:rPr lang="de-DE" sz="2000" dirty="0">
                <a:latin typeface="Consolas" panose="020B0609020204030204" pitchFamily="49" charset="0"/>
              </a:rPr>
              <a:t>   public </a:t>
            </a:r>
            <a:r>
              <a:rPr lang="de-DE" sz="2000" dirty="0" err="1">
                <a:latin typeface="Consolas" panose="020B0609020204030204" pitchFamily="49" charset="0"/>
              </a:rPr>
              <a:t>static</a:t>
            </a:r>
            <a:r>
              <a:rPr lang="de-DE" sz="2000" dirty="0">
                <a:latin typeface="Consolas" panose="020B0609020204030204" pitchFamily="49" charset="0"/>
              </a:rPr>
              <a:t> void </a:t>
            </a:r>
            <a:r>
              <a:rPr lang="de-DE" sz="2000" dirty="0" err="1">
                <a:latin typeface="Consolas" panose="020B0609020204030204" pitchFamily="49" charset="0"/>
              </a:rPr>
              <a:t>main</a:t>
            </a:r>
            <a:r>
              <a:rPr lang="de-DE" sz="2000" dirty="0">
                <a:latin typeface="Consolas" panose="020B0609020204030204" pitchFamily="49" charset="0"/>
              </a:rPr>
              <a:t>(String[] </a:t>
            </a:r>
            <a:r>
              <a:rPr lang="de-DE" sz="2000" dirty="0" err="1">
                <a:latin typeface="Consolas" panose="020B0609020204030204" pitchFamily="49" charset="0"/>
              </a:rPr>
              <a:t>args</a:t>
            </a:r>
            <a:r>
              <a:rPr lang="de-DE" sz="2000" dirty="0">
                <a:latin typeface="Consolas" panose="020B0609020204030204" pitchFamily="49" charset="0"/>
              </a:rPr>
              <a:t>) {</a:t>
            </a:r>
          </a:p>
          <a:p>
            <a:pPr eaLnBrk="1" hangingPunct="1">
              <a:lnSpc>
                <a:spcPct val="70000"/>
              </a:lnSpc>
              <a:buNone/>
            </a:pPr>
            <a:r>
              <a:rPr lang="de-DE" sz="2000" dirty="0">
                <a:latin typeface="Consolas" panose="020B0609020204030204" pitchFamily="49" charset="0"/>
              </a:rPr>
              <a:t>     </a:t>
            </a:r>
            <a:r>
              <a:rPr lang="de-DE" sz="2000" dirty="0" err="1">
                <a:latin typeface="Consolas" panose="020B0609020204030204" pitchFamily="49" charset="0"/>
              </a:rPr>
              <a:t>KontoInterface</a:t>
            </a:r>
            <a:r>
              <a:rPr lang="de-DE" sz="2000" dirty="0">
                <a:latin typeface="Consolas" panose="020B0609020204030204" pitchFamily="49" charset="0"/>
              </a:rPr>
              <a:t> k = </a:t>
            </a:r>
            <a:r>
              <a:rPr lang="de-DE" sz="2000" dirty="0" err="1">
                <a:latin typeface="Consolas" panose="020B0609020204030204" pitchFamily="49" charset="0"/>
              </a:rPr>
              <a:t>new</a:t>
            </a:r>
            <a:r>
              <a:rPr lang="de-DE" sz="2000" dirty="0">
                <a:latin typeface="Consolas" panose="020B0609020204030204" pitchFamily="49" charset="0"/>
              </a:rPr>
              <a:t> Konto();</a:t>
            </a:r>
          </a:p>
          <a:p>
            <a:pPr eaLnBrk="1" hangingPunct="1">
              <a:lnSpc>
                <a:spcPct val="70000"/>
              </a:lnSpc>
              <a:buNone/>
            </a:pPr>
            <a:r>
              <a:rPr lang="de-DE" sz="2000" dirty="0">
                <a:latin typeface="Consolas" panose="020B0609020204030204" pitchFamily="49" charset="0"/>
              </a:rPr>
              <a:t>     </a:t>
            </a:r>
            <a:r>
              <a:rPr lang="de-DE" sz="2000" dirty="0" err="1">
                <a:latin typeface="Consolas" panose="020B0609020204030204" pitchFamily="49" charset="0"/>
              </a:rPr>
              <a:t>KontoInterface</a:t>
            </a:r>
            <a:r>
              <a:rPr lang="de-DE" sz="2000" dirty="0">
                <a:latin typeface="Consolas" panose="020B0609020204030204" pitchFamily="49" charset="0"/>
              </a:rPr>
              <a:t> </a:t>
            </a:r>
            <a:r>
              <a:rPr lang="de-DE" sz="2000" dirty="0" err="1">
                <a:latin typeface="Consolas" panose="020B0609020204030204" pitchFamily="49" charset="0"/>
              </a:rPr>
              <a:t>kd</a:t>
            </a:r>
            <a:r>
              <a:rPr lang="de-DE" sz="2000" dirty="0">
                <a:latin typeface="Consolas" panose="020B0609020204030204" pitchFamily="49" charset="0"/>
              </a:rPr>
              <a:t> = </a:t>
            </a:r>
            <a:r>
              <a:rPr lang="de-DE" sz="2000" dirty="0" err="1">
                <a:latin typeface="Consolas" panose="020B0609020204030204" pitchFamily="49" charset="0"/>
              </a:rPr>
              <a:t>new</a:t>
            </a:r>
            <a:r>
              <a:rPr lang="de-DE" sz="2000" dirty="0">
                <a:latin typeface="Consolas" panose="020B0609020204030204" pitchFamily="49" charset="0"/>
              </a:rPr>
              <a:t> </a:t>
            </a:r>
            <a:r>
              <a:rPr lang="de-DE" sz="2000" dirty="0" err="1">
                <a:latin typeface="Consolas" panose="020B0609020204030204" pitchFamily="49" charset="0"/>
              </a:rPr>
              <a:t>KontoDecorator</a:t>
            </a:r>
            <a:r>
              <a:rPr lang="de-DE" sz="2000" dirty="0">
                <a:latin typeface="Consolas" panose="020B0609020204030204" pitchFamily="49" charset="0"/>
              </a:rPr>
              <a:t>(k);</a:t>
            </a:r>
          </a:p>
          <a:p>
            <a:pPr eaLnBrk="1" hangingPunct="1">
              <a:lnSpc>
                <a:spcPct val="70000"/>
              </a:lnSpc>
              <a:buNone/>
            </a:pPr>
            <a:r>
              <a:rPr lang="de-DE" sz="2000" dirty="0">
                <a:latin typeface="Consolas" panose="020B0609020204030204" pitchFamily="49" charset="0"/>
              </a:rPr>
              <a:t>     </a:t>
            </a:r>
            <a:r>
              <a:rPr lang="de-DE" sz="2000" dirty="0" err="1">
                <a:latin typeface="Consolas" panose="020B0609020204030204" pitchFamily="49" charset="0"/>
              </a:rPr>
              <a:t>kd.einzahlen</a:t>
            </a:r>
            <a:r>
              <a:rPr lang="de-DE" sz="2000" dirty="0">
                <a:latin typeface="Consolas" panose="020B0609020204030204" pitchFamily="49" charset="0"/>
              </a:rPr>
              <a:t>(42);</a:t>
            </a:r>
          </a:p>
          <a:p>
            <a:pPr eaLnBrk="1" hangingPunct="1">
              <a:lnSpc>
                <a:spcPct val="70000"/>
              </a:lnSpc>
              <a:buNone/>
            </a:pPr>
            <a:r>
              <a:rPr lang="de-DE" sz="2000" dirty="0">
                <a:latin typeface="Consolas" panose="020B0609020204030204" pitchFamily="49" charset="0"/>
              </a:rPr>
              <a:t>     </a:t>
            </a:r>
            <a:r>
              <a:rPr lang="de-DE" sz="2000" dirty="0" err="1">
                <a:latin typeface="Consolas" panose="020B0609020204030204" pitchFamily="49" charset="0"/>
              </a:rPr>
              <a:t>System.out.println</a:t>
            </a:r>
            <a:r>
              <a:rPr lang="de-DE" sz="2000" dirty="0">
                <a:latin typeface="Consolas" panose="020B0609020204030204" pitchFamily="49" charset="0"/>
              </a:rPr>
              <a:t>("Stand: " + </a:t>
            </a:r>
            <a:r>
              <a:rPr lang="de-DE" sz="2000" dirty="0" err="1">
                <a:latin typeface="Consolas" panose="020B0609020204030204" pitchFamily="49" charset="0"/>
              </a:rPr>
              <a:t>kd.getStand</a:t>
            </a:r>
            <a:r>
              <a:rPr lang="de-DE" sz="2000" dirty="0">
                <a:latin typeface="Consolas" panose="020B0609020204030204" pitchFamily="49" charset="0"/>
              </a:rPr>
              <a:t>());</a:t>
            </a:r>
          </a:p>
          <a:p>
            <a:pPr eaLnBrk="1" hangingPunct="1">
              <a:lnSpc>
                <a:spcPct val="70000"/>
              </a:lnSpc>
              <a:buNone/>
            </a:pPr>
            <a:r>
              <a:rPr lang="de-DE" sz="2000" dirty="0">
                <a:latin typeface="Consolas" panose="020B0609020204030204" pitchFamily="49" charset="0"/>
              </a:rPr>
              <a:t>     </a:t>
            </a:r>
            <a:r>
              <a:rPr lang="de-DE" sz="2000" dirty="0" err="1">
                <a:latin typeface="Consolas" panose="020B0609020204030204" pitchFamily="49" charset="0"/>
              </a:rPr>
              <a:t>System.out.println</a:t>
            </a:r>
            <a:r>
              <a:rPr lang="de-DE" sz="2000" dirty="0">
                <a:latin typeface="Consolas" panose="020B0609020204030204" pitchFamily="49" charset="0"/>
              </a:rPr>
              <a:t>("Konto: " + k);</a:t>
            </a:r>
          </a:p>
          <a:p>
            <a:pPr eaLnBrk="1" hangingPunct="1">
              <a:lnSpc>
                <a:spcPct val="70000"/>
              </a:lnSpc>
              <a:buNone/>
            </a:pPr>
            <a:r>
              <a:rPr lang="de-DE" sz="2000" dirty="0">
                <a:latin typeface="Consolas" panose="020B0609020204030204" pitchFamily="49" charset="0"/>
              </a:rPr>
              <a:t>    }</a:t>
            </a:r>
          </a:p>
        </p:txBody>
      </p:sp>
      <p:sp>
        <p:nvSpPr>
          <p:cNvPr id="4" name="Rechteck 3"/>
          <p:cNvSpPr/>
          <p:nvPr/>
        </p:nvSpPr>
        <p:spPr>
          <a:xfrm>
            <a:off x="4224912" y="3352800"/>
            <a:ext cx="3587447" cy="19812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de-DE" sz="2000" b="1" dirty="0">
                <a:solidFill>
                  <a:schemeClr val="tx1"/>
                </a:solidFill>
                <a:latin typeface="Consolas" panose="020B0609020204030204" pitchFamily="49" charset="0"/>
              </a:rPr>
              <a:t>vor einzahlen</a:t>
            </a:r>
          </a:p>
          <a:p>
            <a:r>
              <a:rPr lang="de-DE" sz="2000" b="1" dirty="0">
                <a:solidFill>
                  <a:schemeClr val="tx1"/>
                </a:solidFill>
                <a:latin typeface="Consolas" panose="020B0609020204030204" pitchFamily="49" charset="0"/>
              </a:rPr>
              <a:t>nach einzahlen</a:t>
            </a:r>
          </a:p>
          <a:p>
            <a:r>
              <a:rPr lang="de-DE" sz="2000" b="1" dirty="0">
                <a:solidFill>
                  <a:schemeClr val="tx1"/>
                </a:solidFill>
                <a:latin typeface="Consolas" panose="020B0609020204030204" pitchFamily="49" charset="0"/>
              </a:rPr>
              <a:t>vor </a:t>
            </a:r>
            <a:r>
              <a:rPr lang="de-DE" sz="2000" b="1" dirty="0" err="1">
                <a:solidFill>
                  <a:schemeClr val="tx1"/>
                </a:solidFill>
                <a:latin typeface="Consolas" panose="020B0609020204030204" pitchFamily="49" charset="0"/>
              </a:rPr>
              <a:t>getStand</a:t>
            </a:r>
            <a:endParaRPr lang="de-DE" sz="2000" b="1" dirty="0">
              <a:solidFill>
                <a:schemeClr val="tx1"/>
              </a:solidFill>
              <a:latin typeface="Consolas" panose="020B0609020204030204" pitchFamily="49" charset="0"/>
            </a:endParaRPr>
          </a:p>
          <a:p>
            <a:r>
              <a:rPr lang="de-DE" sz="2000" b="1" dirty="0">
                <a:solidFill>
                  <a:schemeClr val="tx1"/>
                </a:solidFill>
                <a:latin typeface="Consolas" panose="020B0609020204030204" pitchFamily="49" charset="0"/>
              </a:rPr>
              <a:t>nach </a:t>
            </a:r>
            <a:r>
              <a:rPr lang="de-DE" sz="2000" b="1" dirty="0" err="1">
                <a:solidFill>
                  <a:schemeClr val="tx1"/>
                </a:solidFill>
                <a:latin typeface="Consolas" panose="020B0609020204030204" pitchFamily="49" charset="0"/>
              </a:rPr>
              <a:t>getStand</a:t>
            </a:r>
            <a:endParaRPr lang="de-DE" sz="2000" b="1" dirty="0">
              <a:solidFill>
                <a:schemeClr val="tx1"/>
              </a:solidFill>
              <a:latin typeface="Consolas" panose="020B0609020204030204" pitchFamily="49" charset="0"/>
            </a:endParaRPr>
          </a:p>
          <a:p>
            <a:r>
              <a:rPr lang="de-DE" sz="2000" b="1" dirty="0">
                <a:solidFill>
                  <a:schemeClr val="tx1"/>
                </a:solidFill>
                <a:latin typeface="Consolas" panose="020B0609020204030204" pitchFamily="49" charset="0"/>
              </a:rPr>
              <a:t>Stand: 42</a:t>
            </a:r>
          </a:p>
          <a:p>
            <a:r>
              <a:rPr lang="de-DE" sz="2000" b="1" dirty="0">
                <a:solidFill>
                  <a:schemeClr val="tx1"/>
                </a:solidFill>
                <a:latin typeface="Consolas" panose="020B0609020204030204" pitchFamily="49" charset="0"/>
              </a:rPr>
              <a:t>Konto: Konto{stand=42}</a:t>
            </a:r>
          </a:p>
        </p:txBody>
      </p:sp>
      <p:sp>
        <p:nvSpPr>
          <p:cNvPr id="5" name="Fußzeilenplatzhalter 3"/>
          <p:cNvSpPr>
            <a:spLocks noGrp="1"/>
          </p:cNvSpPr>
          <p:nvPr>
            <p:ph type="ftr" sz="quarter" idx="10"/>
          </p:nvPr>
        </p:nvSpPr>
        <p:spPr>
          <a:xfrm>
            <a:off x="4932363" y="6453188"/>
            <a:ext cx="1800225" cy="268287"/>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dirty="0"/>
              <a:t>Stephan Kleuker</a:t>
            </a:r>
          </a:p>
        </p:txBody>
      </p:sp>
    </p:spTree>
    <p:extLst>
      <p:ext uri="{BB962C8B-B14F-4D97-AF65-F5344CB8AC3E}">
        <p14:creationId xmlns:p14="http://schemas.microsoft.com/office/powerpoint/2010/main" val="61954467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Decorator</a:t>
            </a:r>
            <a:r>
              <a:rPr lang="de-DE" dirty="0"/>
              <a:t> (7/9) – etwas mehr Effekt (1/2)</a:t>
            </a:r>
          </a:p>
        </p:txBody>
      </p:sp>
      <p:sp>
        <p:nvSpPr>
          <p:cNvPr id="3" name="Inhaltsplatzhalter 2"/>
          <p:cNvSpPr>
            <a:spLocks noGrp="1"/>
          </p:cNvSpPr>
          <p:nvPr>
            <p:ph idx="1"/>
          </p:nvPr>
        </p:nvSpPr>
        <p:spPr>
          <a:xfrm>
            <a:off x="457200" y="1125538"/>
            <a:ext cx="8579296" cy="5256212"/>
          </a:xfrm>
        </p:spPr>
        <p:txBody>
          <a:bodyPr/>
          <a:lstStyle/>
          <a:p>
            <a:pPr eaLnBrk="1" hangingPunct="1">
              <a:lnSpc>
                <a:spcPct val="70000"/>
              </a:lnSpc>
              <a:buNone/>
            </a:pPr>
            <a:r>
              <a:rPr lang="de-DE" sz="2000" dirty="0">
                <a:latin typeface="Consolas" panose="020B0609020204030204" pitchFamily="49" charset="0"/>
              </a:rPr>
              <a:t>public class KontoDecorator2 implements </a:t>
            </a:r>
            <a:r>
              <a:rPr lang="de-DE" sz="2000" dirty="0" err="1">
                <a:latin typeface="Consolas" panose="020B0609020204030204" pitchFamily="49" charset="0"/>
              </a:rPr>
              <a:t>KontoInterface</a:t>
            </a:r>
            <a:r>
              <a:rPr lang="de-DE" sz="2000" dirty="0">
                <a:latin typeface="Consolas" panose="020B0609020204030204" pitchFamily="49" charset="0"/>
              </a:rPr>
              <a:t>{</a:t>
            </a:r>
          </a:p>
          <a:p>
            <a:pPr eaLnBrk="1" hangingPunct="1">
              <a:lnSpc>
                <a:spcPct val="70000"/>
              </a:lnSpc>
              <a:buNone/>
            </a:pPr>
            <a:r>
              <a:rPr lang="de-DE" sz="2000" dirty="0">
                <a:latin typeface="Consolas" panose="020B0609020204030204" pitchFamily="49" charset="0"/>
              </a:rPr>
              <a:t>    </a:t>
            </a:r>
          </a:p>
          <a:p>
            <a:pPr eaLnBrk="1" hangingPunct="1">
              <a:lnSpc>
                <a:spcPct val="70000"/>
              </a:lnSpc>
              <a:buNone/>
            </a:pPr>
            <a:r>
              <a:rPr lang="de-DE" sz="2000" dirty="0">
                <a:latin typeface="Consolas" panose="020B0609020204030204" pitchFamily="49" charset="0"/>
              </a:rPr>
              <a:t>    private </a:t>
            </a:r>
            <a:r>
              <a:rPr lang="de-DE" sz="2000" dirty="0" err="1">
                <a:latin typeface="Consolas" panose="020B0609020204030204" pitchFamily="49" charset="0"/>
              </a:rPr>
              <a:t>KontoInterface</a:t>
            </a:r>
            <a:r>
              <a:rPr lang="de-DE" sz="2000" dirty="0">
                <a:latin typeface="Consolas" panose="020B0609020204030204" pitchFamily="49" charset="0"/>
              </a:rPr>
              <a:t> </a:t>
            </a:r>
            <a:r>
              <a:rPr lang="de-DE" sz="2000" dirty="0" err="1">
                <a:latin typeface="Consolas" panose="020B0609020204030204" pitchFamily="49" charset="0"/>
              </a:rPr>
              <a:t>konto</a:t>
            </a:r>
            <a:r>
              <a:rPr lang="de-DE" sz="2000" dirty="0">
                <a:latin typeface="Consolas" panose="020B0609020204030204" pitchFamily="49" charset="0"/>
              </a:rPr>
              <a:t>;</a:t>
            </a:r>
          </a:p>
          <a:p>
            <a:pPr eaLnBrk="1" hangingPunct="1">
              <a:lnSpc>
                <a:spcPct val="70000"/>
              </a:lnSpc>
              <a:buNone/>
            </a:pPr>
            <a:r>
              <a:rPr lang="de-DE" sz="2000" dirty="0">
                <a:latin typeface="Consolas" panose="020B0609020204030204" pitchFamily="49" charset="0"/>
              </a:rPr>
              <a:t>    private </a:t>
            </a:r>
            <a:r>
              <a:rPr lang="de-DE" sz="2000" dirty="0" err="1">
                <a:latin typeface="Consolas" panose="020B0609020204030204" pitchFamily="49" charset="0"/>
              </a:rPr>
              <a:t>int</a:t>
            </a:r>
            <a:r>
              <a:rPr lang="de-DE" sz="2000" dirty="0">
                <a:latin typeface="Consolas" panose="020B0609020204030204" pitchFamily="49" charset="0"/>
              </a:rPr>
              <a:t> </a:t>
            </a:r>
            <a:r>
              <a:rPr lang="de-DE" sz="2000" dirty="0" err="1">
                <a:latin typeface="Consolas" panose="020B0609020204030204" pitchFamily="49" charset="0"/>
              </a:rPr>
              <a:t>schutz</a:t>
            </a:r>
            <a:r>
              <a:rPr lang="de-DE" sz="2000" dirty="0">
                <a:latin typeface="Consolas" panose="020B0609020204030204" pitchFamily="49" charset="0"/>
              </a:rPr>
              <a:t>; // meine </a:t>
            </a:r>
            <a:r>
              <a:rPr lang="de-DE" sz="2000" dirty="0" err="1">
                <a:latin typeface="Consolas" panose="020B0609020204030204" pitchFamily="49" charset="0"/>
              </a:rPr>
              <a:t>Privatgebuehr</a:t>
            </a:r>
            <a:endParaRPr lang="de-DE" sz="2000" dirty="0">
              <a:latin typeface="Consolas" panose="020B0609020204030204" pitchFamily="49" charset="0"/>
            </a:endParaRPr>
          </a:p>
          <a:p>
            <a:pPr eaLnBrk="1" hangingPunct="1">
              <a:lnSpc>
                <a:spcPct val="70000"/>
              </a:lnSpc>
              <a:buNone/>
            </a:pPr>
            <a:r>
              <a:rPr lang="de-DE" sz="2000" dirty="0">
                <a:latin typeface="Consolas" panose="020B0609020204030204" pitchFamily="49" charset="0"/>
              </a:rPr>
              <a:t>    </a:t>
            </a:r>
          </a:p>
          <a:p>
            <a:pPr eaLnBrk="1" hangingPunct="1">
              <a:lnSpc>
                <a:spcPct val="70000"/>
              </a:lnSpc>
              <a:buNone/>
            </a:pPr>
            <a:r>
              <a:rPr lang="de-DE" sz="2000" dirty="0">
                <a:latin typeface="Consolas" panose="020B0609020204030204" pitchFamily="49" charset="0"/>
              </a:rPr>
              <a:t>    public KontoDecorator2(</a:t>
            </a:r>
            <a:r>
              <a:rPr lang="de-DE" sz="2000" dirty="0" err="1">
                <a:latin typeface="Consolas" panose="020B0609020204030204" pitchFamily="49" charset="0"/>
              </a:rPr>
              <a:t>KontoInterface</a:t>
            </a:r>
            <a:r>
              <a:rPr lang="de-DE" sz="2000" dirty="0">
                <a:latin typeface="Consolas" panose="020B0609020204030204" pitchFamily="49" charset="0"/>
              </a:rPr>
              <a:t> </a:t>
            </a:r>
            <a:r>
              <a:rPr lang="de-DE" sz="2000" dirty="0" err="1">
                <a:latin typeface="Consolas" panose="020B0609020204030204" pitchFamily="49" charset="0"/>
              </a:rPr>
              <a:t>konto</a:t>
            </a:r>
            <a:r>
              <a:rPr lang="de-DE" sz="2000" dirty="0">
                <a:latin typeface="Consolas" panose="020B0609020204030204" pitchFamily="49" charset="0"/>
              </a:rPr>
              <a:t>){</a:t>
            </a:r>
          </a:p>
          <a:p>
            <a:pPr eaLnBrk="1" hangingPunct="1">
              <a:lnSpc>
                <a:spcPct val="70000"/>
              </a:lnSpc>
              <a:buNone/>
            </a:pPr>
            <a:r>
              <a:rPr lang="de-DE" sz="2000" dirty="0">
                <a:latin typeface="Consolas" panose="020B0609020204030204" pitchFamily="49" charset="0"/>
              </a:rPr>
              <a:t>        </a:t>
            </a:r>
            <a:r>
              <a:rPr lang="de-DE" sz="2000" dirty="0" err="1">
                <a:latin typeface="Consolas" panose="020B0609020204030204" pitchFamily="49" charset="0"/>
              </a:rPr>
              <a:t>this.konto</a:t>
            </a:r>
            <a:r>
              <a:rPr lang="de-DE" sz="2000" dirty="0">
                <a:latin typeface="Consolas" panose="020B0609020204030204" pitchFamily="49" charset="0"/>
              </a:rPr>
              <a:t> = </a:t>
            </a:r>
            <a:r>
              <a:rPr lang="de-DE" sz="2000" dirty="0" err="1">
                <a:latin typeface="Consolas" panose="020B0609020204030204" pitchFamily="49" charset="0"/>
              </a:rPr>
              <a:t>konto</a:t>
            </a:r>
            <a:r>
              <a:rPr lang="de-DE" sz="2000" dirty="0">
                <a:latin typeface="Consolas" panose="020B0609020204030204" pitchFamily="49" charset="0"/>
              </a:rPr>
              <a:t>;</a:t>
            </a:r>
          </a:p>
          <a:p>
            <a:pPr eaLnBrk="1" hangingPunct="1">
              <a:lnSpc>
                <a:spcPct val="70000"/>
              </a:lnSpc>
              <a:buNone/>
            </a:pPr>
            <a:r>
              <a:rPr lang="de-DE" sz="2000" dirty="0">
                <a:latin typeface="Consolas" panose="020B0609020204030204" pitchFamily="49" charset="0"/>
              </a:rPr>
              <a:t>    }</a:t>
            </a:r>
          </a:p>
          <a:p>
            <a:pPr eaLnBrk="1" hangingPunct="1">
              <a:lnSpc>
                <a:spcPct val="70000"/>
              </a:lnSpc>
              <a:buNone/>
            </a:pPr>
            <a:endParaRPr lang="de-DE" sz="2000" dirty="0">
              <a:latin typeface="Consolas" panose="020B0609020204030204" pitchFamily="49" charset="0"/>
            </a:endParaRPr>
          </a:p>
          <a:p>
            <a:pPr eaLnBrk="1" hangingPunct="1">
              <a:lnSpc>
                <a:spcPct val="70000"/>
              </a:lnSpc>
              <a:buNone/>
            </a:pPr>
            <a:r>
              <a:rPr lang="de-DE" sz="2000" dirty="0">
                <a:latin typeface="Consolas" panose="020B0609020204030204" pitchFamily="49" charset="0"/>
              </a:rPr>
              <a:t>    @Override</a:t>
            </a:r>
          </a:p>
          <a:p>
            <a:pPr eaLnBrk="1" hangingPunct="1">
              <a:lnSpc>
                <a:spcPct val="70000"/>
              </a:lnSpc>
              <a:buNone/>
            </a:pPr>
            <a:r>
              <a:rPr lang="de-DE" sz="2000" dirty="0">
                <a:latin typeface="Consolas" panose="020B0609020204030204" pitchFamily="49" charset="0"/>
              </a:rPr>
              <a:t>    public void einzahlen(</a:t>
            </a:r>
            <a:r>
              <a:rPr lang="de-DE" sz="2000" dirty="0" err="1">
                <a:latin typeface="Consolas" panose="020B0609020204030204" pitchFamily="49" charset="0"/>
              </a:rPr>
              <a:t>int</a:t>
            </a:r>
            <a:r>
              <a:rPr lang="de-DE" sz="2000" dirty="0">
                <a:latin typeface="Consolas" panose="020B0609020204030204" pitchFamily="49" charset="0"/>
              </a:rPr>
              <a:t> betrag) {</a:t>
            </a:r>
          </a:p>
          <a:p>
            <a:pPr eaLnBrk="1" hangingPunct="1">
              <a:lnSpc>
                <a:spcPct val="70000"/>
              </a:lnSpc>
              <a:buNone/>
            </a:pPr>
            <a:r>
              <a:rPr lang="de-DE" sz="2000" dirty="0">
                <a:latin typeface="Consolas" panose="020B0609020204030204" pitchFamily="49" charset="0"/>
              </a:rPr>
              <a:t>        </a:t>
            </a:r>
            <a:r>
              <a:rPr lang="de-DE" sz="2000" dirty="0" err="1">
                <a:latin typeface="Consolas" panose="020B0609020204030204" pitchFamily="49" charset="0"/>
              </a:rPr>
              <a:t>System.out.println</a:t>
            </a:r>
            <a:r>
              <a:rPr lang="de-DE" sz="2000" dirty="0">
                <a:latin typeface="Consolas" panose="020B0609020204030204" pitchFamily="49" charset="0"/>
              </a:rPr>
              <a:t>("vor einzahlen");</a:t>
            </a:r>
          </a:p>
          <a:p>
            <a:pPr eaLnBrk="1" hangingPunct="1">
              <a:lnSpc>
                <a:spcPct val="70000"/>
              </a:lnSpc>
              <a:buNone/>
            </a:pPr>
            <a:r>
              <a:rPr lang="de-DE" sz="2000" dirty="0">
                <a:latin typeface="Consolas" panose="020B0609020204030204" pitchFamily="49" charset="0"/>
              </a:rPr>
              <a:t>        </a:t>
            </a:r>
            <a:r>
              <a:rPr lang="de-DE" sz="2000" dirty="0" err="1">
                <a:latin typeface="Consolas" panose="020B0609020204030204" pitchFamily="49" charset="0"/>
              </a:rPr>
              <a:t>this.schutz</a:t>
            </a:r>
            <a:r>
              <a:rPr lang="de-DE" sz="2000" dirty="0">
                <a:latin typeface="Consolas" panose="020B0609020204030204" pitchFamily="49" charset="0"/>
              </a:rPr>
              <a:t> += 4;</a:t>
            </a:r>
          </a:p>
          <a:p>
            <a:pPr eaLnBrk="1" hangingPunct="1">
              <a:lnSpc>
                <a:spcPct val="70000"/>
              </a:lnSpc>
              <a:buNone/>
            </a:pPr>
            <a:r>
              <a:rPr lang="de-DE" sz="2000" dirty="0">
                <a:latin typeface="Consolas" panose="020B0609020204030204" pitchFamily="49" charset="0"/>
              </a:rPr>
              <a:t>        </a:t>
            </a:r>
            <a:r>
              <a:rPr lang="de-DE" sz="2000" dirty="0" err="1">
                <a:latin typeface="Consolas" panose="020B0609020204030204" pitchFamily="49" charset="0"/>
              </a:rPr>
              <a:t>this.konto.einzahlen</a:t>
            </a:r>
            <a:r>
              <a:rPr lang="de-DE" sz="2000" dirty="0">
                <a:latin typeface="Consolas" panose="020B0609020204030204" pitchFamily="49" charset="0"/>
              </a:rPr>
              <a:t>(betrag - 4);</a:t>
            </a:r>
          </a:p>
          <a:p>
            <a:pPr eaLnBrk="1" hangingPunct="1">
              <a:lnSpc>
                <a:spcPct val="70000"/>
              </a:lnSpc>
              <a:buNone/>
            </a:pPr>
            <a:r>
              <a:rPr lang="de-DE" sz="2000" dirty="0">
                <a:latin typeface="Consolas" panose="020B0609020204030204" pitchFamily="49" charset="0"/>
              </a:rPr>
              <a:t>        </a:t>
            </a:r>
            <a:r>
              <a:rPr lang="de-DE" sz="2000" dirty="0" err="1">
                <a:latin typeface="Consolas" panose="020B0609020204030204" pitchFamily="49" charset="0"/>
              </a:rPr>
              <a:t>System.out.println</a:t>
            </a:r>
            <a:r>
              <a:rPr lang="de-DE" sz="2000" dirty="0">
                <a:latin typeface="Consolas" panose="020B0609020204030204" pitchFamily="49" charset="0"/>
              </a:rPr>
              <a:t>("nach einzahlen");</a:t>
            </a:r>
          </a:p>
          <a:p>
            <a:pPr eaLnBrk="1" hangingPunct="1">
              <a:lnSpc>
                <a:spcPct val="70000"/>
              </a:lnSpc>
              <a:buNone/>
            </a:pPr>
            <a:r>
              <a:rPr lang="de-DE" sz="2000" dirty="0">
                <a:latin typeface="Consolas" panose="020B0609020204030204" pitchFamily="49" charset="0"/>
              </a:rPr>
              <a:t>    }</a:t>
            </a:r>
          </a:p>
          <a:p>
            <a:pPr eaLnBrk="1" hangingPunct="1">
              <a:lnSpc>
                <a:spcPct val="70000"/>
              </a:lnSpc>
              <a:buNone/>
            </a:pPr>
            <a:endParaRPr lang="de-DE" sz="2000" dirty="0">
              <a:latin typeface="Consolas" panose="020B0609020204030204" pitchFamily="49" charset="0"/>
            </a:endParaRPr>
          </a:p>
          <a:p>
            <a:pPr marL="0" indent="0" eaLnBrk="0" hangingPunct="0">
              <a:spcBef>
                <a:spcPct val="0"/>
              </a:spcBef>
              <a:buNone/>
            </a:pPr>
            <a:endParaRPr lang="de-DE" sz="2000" b="1" kern="1200" dirty="0">
              <a:latin typeface="Consolas" panose="020B0609020204030204" pitchFamily="49" charset="0"/>
            </a:endParaRPr>
          </a:p>
        </p:txBody>
      </p:sp>
      <p:sp>
        <p:nvSpPr>
          <p:cNvPr id="4" name="Fußzeilenplatzhalter 3"/>
          <p:cNvSpPr>
            <a:spLocks noGrp="1"/>
          </p:cNvSpPr>
          <p:nvPr>
            <p:ph type="ftr" sz="quarter" idx="10"/>
          </p:nvPr>
        </p:nvSpPr>
        <p:spPr>
          <a:xfrm>
            <a:off x="4932363" y="6453188"/>
            <a:ext cx="1800225" cy="268287"/>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dirty="0"/>
              <a:t>Stephan Kleuker</a:t>
            </a:r>
          </a:p>
        </p:txBody>
      </p:sp>
    </p:spTree>
    <p:extLst>
      <p:ext uri="{BB962C8B-B14F-4D97-AF65-F5344CB8AC3E}">
        <p14:creationId xmlns:p14="http://schemas.microsoft.com/office/powerpoint/2010/main" val="743431048"/>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Decorator</a:t>
            </a:r>
            <a:r>
              <a:rPr lang="de-DE" dirty="0"/>
              <a:t> (8/9) – etwas mehr Effekt (2/2)</a:t>
            </a:r>
          </a:p>
        </p:txBody>
      </p:sp>
      <p:sp>
        <p:nvSpPr>
          <p:cNvPr id="3" name="Inhaltsplatzhalter 2"/>
          <p:cNvSpPr>
            <a:spLocks noGrp="1"/>
          </p:cNvSpPr>
          <p:nvPr>
            <p:ph idx="1"/>
          </p:nvPr>
        </p:nvSpPr>
        <p:spPr/>
        <p:txBody>
          <a:bodyPr/>
          <a:lstStyle/>
          <a:p>
            <a:pPr marL="0" indent="0" eaLnBrk="0" hangingPunct="0">
              <a:spcBef>
                <a:spcPct val="0"/>
              </a:spcBef>
              <a:buNone/>
            </a:pPr>
            <a:endParaRPr lang="de-DE" sz="2000" b="1" kern="1200" dirty="0">
              <a:latin typeface="Consolas" panose="020B0609020204030204" pitchFamily="49" charset="0"/>
            </a:endParaRPr>
          </a:p>
          <a:p>
            <a:pPr eaLnBrk="1" hangingPunct="1">
              <a:lnSpc>
                <a:spcPct val="70000"/>
              </a:lnSpc>
              <a:buNone/>
            </a:pPr>
            <a:r>
              <a:rPr lang="de-DE" sz="2000" dirty="0">
                <a:latin typeface="Consolas" panose="020B0609020204030204" pitchFamily="49" charset="0"/>
              </a:rPr>
              <a:t>    @Override</a:t>
            </a:r>
          </a:p>
          <a:p>
            <a:pPr eaLnBrk="1" hangingPunct="1">
              <a:lnSpc>
                <a:spcPct val="70000"/>
              </a:lnSpc>
              <a:buNone/>
            </a:pPr>
            <a:r>
              <a:rPr lang="de-DE" sz="2000" dirty="0">
                <a:latin typeface="Consolas" panose="020B0609020204030204" pitchFamily="49" charset="0"/>
              </a:rPr>
              <a:t>    public </a:t>
            </a:r>
            <a:r>
              <a:rPr lang="de-DE" sz="2000" dirty="0" err="1">
                <a:latin typeface="Consolas" panose="020B0609020204030204" pitchFamily="49" charset="0"/>
              </a:rPr>
              <a:t>int</a:t>
            </a:r>
            <a:r>
              <a:rPr lang="de-DE" sz="2000" dirty="0">
                <a:latin typeface="Consolas" panose="020B0609020204030204" pitchFamily="49" charset="0"/>
              </a:rPr>
              <a:t> </a:t>
            </a:r>
            <a:r>
              <a:rPr lang="de-DE" sz="2000" dirty="0" err="1">
                <a:latin typeface="Consolas" panose="020B0609020204030204" pitchFamily="49" charset="0"/>
              </a:rPr>
              <a:t>getStand</a:t>
            </a:r>
            <a:r>
              <a:rPr lang="de-DE" sz="2000" dirty="0">
                <a:latin typeface="Consolas" panose="020B0609020204030204" pitchFamily="49" charset="0"/>
              </a:rPr>
              <a:t>() {</a:t>
            </a:r>
          </a:p>
          <a:p>
            <a:pPr eaLnBrk="1" hangingPunct="1">
              <a:lnSpc>
                <a:spcPct val="70000"/>
              </a:lnSpc>
              <a:buNone/>
            </a:pPr>
            <a:r>
              <a:rPr lang="de-DE" sz="2000" dirty="0">
                <a:latin typeface="Consolas" panose="020B0609020204030204" pitchFamily="49" charset="0"/>
              </a:rPr>
              <a:t>        </a:t>
            </a:r>
            <a:r>
              <a:rPr lang="de-DE" sz="2000" dirty="0" err="1">
                <a:latin typeface="Consolas" panose="020B0609020204030204" pitchFamily="49" charset="0"/>
              </a:rPr>
              <a:t>System.out.println</a:t>
            </a:r>
            <a:r>
              <a:rPr lang="de-DE" sz="2000" dirty="0">
                <a:latin typeface="Consolas" panose="020B0609020204030204" pitchFamily="49" charset="0"/>
              </a:rPr>
              <a:t>("vor </a:t>
            </a:r>
            <a:r>
              <a:rPr lang="de-DE" sz="2000" dirty="0" err="1">
                <a:latin typeface="Consolas" panose="020B0609020204030204" pitchFamily="49" charset="0"/>
              </a:rPr>
              <a:t>getStand</a:t>
            </a:r>
            <a:r>
              <a:rPr lang="de-DE" sz="2000" dirty="0">
                <a:latin typeface="Consolas" panose="020B0609020204030204" pitchFamily="49" charset="0"/>
              </a:rPr>
              <a:t>");</a:t>
            </a:r>
          </a:p>
          <a:p>
            <a:pPr eaLnBrk="1" hangingPunct="1">
              <a:lnSpc>
                <a:spcPct val="70000"/>
              </a:lnSpc>
              <a:buNone/>
            </a:pPr>
            <a:r>
              <a:rPr lang="de-DE" sz="2000" dirty="0">
                <a:latin typeface="Consolas" panose="020B0609020204030204" pitchFamily="49" charset="0"/>
              </a:rPr>
              <a:t>        </a:t>
            </a:r>
            <a:r>
              <a:rPr lang="de-DE" sz="2000" dirty="0" err="1">
                <a:latin typeface="Consolas" panose="020B0609020204030204" pitchFamily="49" charset="0"/>
              </a:rPr>
              <a:t>int</a:t>
            </a:r>
            <a:r>
              <a:rPr lang="de-DE" sz="2000" dirty="0">
                <a:latin typeface="Consolas" panose="020B0609020204030204" pitchFamily="49" charset="0"/>
              </a:rPr>
              <a:t> </a:t>
            </a:r>
            <a:r>
              <a:rPr lang="de-DE" sz="2000" dirty="0" err="1">
                <a:latin typeface="Consolas" panose="020B0609020204030204" pitchFamily="49" charset="0"/>
              </a:rPr>
              <a:t>ergebnis</a:t>
            </a:r>
            <a:r>
              <a:rPr lang="de-DE" sz="2000" dirty="0">
                <a:latin typeface="Consolas" panose="020B0609020204030204" pitchFamily="49" charset="0"/>
              </a:rPr>
              <a:t> = </a:t>
            </a:r>
            <a:r>
              <a:rPr lang="de-DE" sz="2000" dirty="0" err="1">
                <a:latin typeface="Consolas" panose="020B0609020204030204" pitchFamily="49" charset="0"/>
              </a:rPr>
              <a:t>this.konto.getStand</a:t>
            </a:r>
            <a:r>
              <a:rPr lang="de-DE" sz="2000" dirty="0">
                <a:latin typeface="Consolas" panose="020B0609020204030204" pitchFamily="49" charset="0"/>
              </a:rPr>
              <a:t>();</a:t>
            </a:r>
          </a:p>
          <a:p>
            <a:pPr eaLnBrk="1" hangingPunct="1">
              <a:lnSpc>
                <a:spcPct val="70000"/>
              </a:lnSpc>
              <a:buNone/>
            </a:pPr>
            <a:r>
              <a:rPr lang="de-DE" sz="2000" dirty="0">
                <a:latin typeface="Consolas" panose="020B0609020204030204" pitchFamily="49" charset="0"/>
              </a:rPr>
              <a:t>        </a:t>
            </a:r>
            <a:r>
              <a:rPr lang="de-DE" sz="2000" dirty="0" err="1">
                <a:latin typeface="Consolas" panose="020B0609020204030204" pitchFamily="49" charset="0"/>
              </a:rPr>
              <a:t>System.out.println</a:t>
            </a:r>
            <a:r>
              <a:rPr lang="de-DE" sz="2000" dirty="0">
                <a:latin typeface="Consolas" panose="020B0609020204030204" pitchFamily="49" charset="0"/>
              </a:rPr>
              <a:t>("nach </a:t>
            </a:r>
            <a:r>
              <a:rPr lang="de-DE" sz="2000" dirty="0" err="1">
                <a:latin typeface="Consolas" panose="020B0609020204030204" pitchFamily="49" charset="0"/>
              </a:rPr>
              <a:t>getStand</a:t>
            </a:r>
            <a:r>
              <a:rPr lang="de-DE" sz="2000" dirty="0">
                <a:latin typeface="Consolas" panose="020B0609020204030204" pitchFamily="49" charset="0"/>
              </a:rPr>
              <a:t>");</a:t>
            </a:r>
          </a:p>
          <a:p>
            <a:pPr eaLnBrk="1" hangingPunct="1">
              <a:lnSpc>
                <a:spcPct val="70000"/>
              </a:lnSpc>
              <a:buNone/>
            </a:pPr>
            <a:r>
              <a:rPr lang="de-DE" sz="2000" dirty="0">
                <a:latin typeface="Consolas" panose="020B0609020204030204" pitchFamily="49" charset="0"/>
              </a:rPr>
              <a:t>        </a:t>
            </a:r>
            <a:r>
              <a:rPr lang="de-DE" sz="2000" dirty="0" err="1">
                <a:latin typeface="Consolas" panose="020B0609020204030204" pitchFamily="49" charset="0"/>
              </a:rPr>
              <a:t>return</a:t>
            </a:r>
            <a:r>
              <a:rPr lang="de-DE" sz="2000" dirty="0">
                <a:latin typeface="Consolas" panose="020B0609020204030204" pitchFamily="49" charset="0"/>
              </a:rPr>
              <a:t> </a:t>
            </a:r>
            <a:r>
              <a:rPr lang="de-DE" sz="2000" dirty="0" err="1">
                <a:latin typeface="Consolas" panose="020B0609020204030204" pitchFamily="49" charset="0"/>
              </a:rPr>
              <a:t>ergebnis</a:t>
            </a:r>
            <a:r>
              <a:rPr lang="de-DE" sz="2000" dirty="0">
                <a:latin typeface="Consolas" panose="020B0609020204030204" pitchFamily="49" charset="0"/>
              </a:rPr>
              <a:t> + </a:t>
            </a:r>
            <a:r>
              <a:rPr lang="de-DE" sz="2000" dirty="0" err="1">
                <a:latin typeface="Consolas" panose="020B0609020204030204" pitchFamily="49" charset="0"/>
              </a:rPr>
              <a:t>this.schutz</a:t>
            </a:r>
            <a:r>
              <a:rPr lang="de-DE" sz="2000" dirty="0">
                <a:latin typeface="Consolas" panose="020B0609020204030204" pitchFamily="49" charset="0"/>
              </a:rPr>
              <a:t>;</a:t>
            </a:r>
          </a:p>
          <a:p>
            <a:pPr eaLnBrk="1" hangingPunct="1">
              <a:lnSpc>
                <a:spcPct val="70000"/>
              </a:lnSpc>
              <a:buNone/>
            </a:pPr>
            <a:r>
              <a:rPr lang="de-DE" sz="2000" dirty="0">
                <a:latin typeface="Consolas" panose="020B0609020204030204" pitchFamily="49" charset="0"/>
              </a:rPr>
              <a:t>    }</a:t>
            </a:r>
          </a:p>
          <a:p>
            <a:pPr eaLnBrk="1" hangingPunct="1">
              <a:lnSpc>
                <a:spcPct val="70000"/>
              </a:lnSpc>
              <a:buNone/>
            </a:pPr>
            <a:r>
              <a:rPr lang="de-DE" sz="2000" dirty="0">
                <a:latin typeface="Consolas" panose="020B0609020204030204" pitchFamily="49" charset="0"/>
              </a:rPr>
              <a:t>    </a:t>
            </a:r>
          </a:p>
          <a:p>
            <a:pPr eaLnBrk="1" hangingPunct="1">
              <a:lnSpc>
                <a:spcPct val="70000"/>
              </a:lnSpc>
              <a:buNone/>
            </a:pPr>
            <a:r>
              <a:rPr lang="de-DE" sz="2000" dirty="0">
                <a:latin typeface="Consolas" panose="020B0609020204030204" pitchFamily="49" charset="0"/>
              </a:rPr>
              <a:t>}</a:t>
            </a:r>
          </a:p>
        </p:txBody>
      </p:sp>
      <p:sp>
        <p:nvSpPr>
          <p:cNvPr id="4" name="Fußzeilenplatzhalter 3"/>
          <p:cNvSpPr>
            <a:spLocks noGrp="1"/>
          </p:cNvSpPr>
          <p:nvPr>
            <p:ph type="ftr" sz="quarter" idx="10"/>
          </p:nvPr>
        </p:nvSpPr>
        <p:spPr>
          <a:xfrm>
            <a:off x="4932363" y="6453188"/>
            <a:ext cx="1800225" cy="268287"/>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dirty="0"/>
              <a:t>Stephan Kleuker</a:t>
            </a:r>
          </a:p>
        </p:txBody>
      </p:sp>
    </p:spTree>
    <p:extLst>
      <p:ext uri="{BB962C8B-B14F-4D97-AF65-F5344CB8AC3E}">
        <p14:creationId xmlns:p14="http://schemas.microsoft.com/office/powerpoint/2010/main" val="181106599"/>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Decorator</a:t>
            </a:r>
            <a:r>
              <a:rPr lang="de-DE" dirty="0"/>
              <a:t> (9/9) – sind verknüpfbar</a:t>
            </a:r>
          </a:p>
        </p:txBody>
      </p:sp>
      <p:sp>
        <p:nvSpPr>
          <p:cNvPr id="3" name="Inhaltsplatzhalter 2"/>
          <p:cNvSpPr>
            <a:spLocks noGrp="1"/>
          </p:cNvSpPr>
          <p:nvPr>
            <p:ph idx="1"/>
          </p:nvPr>
        </p:nvSpPr>
        <p:spPr>
          <a:xfrm>
            <a:off x="457200" y="1212850"/>
            <a:ext cx="8229600" cy="4837113"/>
          </a:xfrm>
        </p:spPr>
        <p:txBody>
          <a:bodyPr/>
          <a:lstStyle/>
          <a:p>
            <a:pPr eaLnBrk="1" hangingPunct="1">
              <a:lnSpc>
                <a:spcPct val="70000"/>
              </a:lnSpc>
              <a:buNone/>
            </a:pPr>
            <a:r>
              <a:rPr lang="de-DE" sz="2000" dirty="0">
                <a:latin typeface="Consolas" panose="020B0609020204030204" pitchFamily="49" charset="0"/>
              </a:rPr>
              <a:t>  public </a:t>
            </a:r>
            <a:r>
              <a:rPr lang="de-DE" sz="2000" dirty="0" err="1">
                <a:latin typeface="Consolas" panose="020B0609020204030204" pitchFamily="49" charset="0"/>
              </a:rPr>
              <a:t>static</a:t>
            </a:r>
            <a:r>
              <a:rPr lang="de-DE" sz="2000" dirty="0">
                <a:latin typeface="Consolas" panose="020B0609020204030204" pitchFamily="49" charset="0"/>
              </a:rPr>
              <a:t> void </a:t>
            </a:r>
            <a:r>
              <a:rPr lang="de-DE" sz="2000" dirty="0" err="1">
                <a:latin typeface="Consolas" panose="020B0609020204030204" pitchFamily="49" charset="0"/>
              </a:rPr>
              <a:t>main</a:t>
            </a:r>
            <a:r>
              <a:rPr lang="de-DE" sz="2000" dirty="0">
                <a:latin typeface="Consolas" panose="020B0609020204030204" pitchFamily="49" charset="0"/>
              </a:rPr>
              <a:t>(String[] </a:t>
            </a:r>
            <a:r>
              <a:rPr lang="de-DE" sz="2000" dirty="0" err="1">
                <a:latin typeface="Consolas" panose="020B0609020204030204" pitchFamily="49" charset="0"/>
              </a:rPr>
              <a:t>args</a:t>
            </a:r>
            <a:r>
              <a:rPr lang="de-DE" sz="2000" dirty="0">
                <a:latin typeface="Consolas" panose="020B0609020204030204" pitchFamily="49" charset="0"/>
              </a:rPr>
              <a:t>) {</a:t>
            </a:r>
          </a:p>
          <a:p>
            <a:pPr eaLnBrk="1" hangingPunct="1">
              <a:lnSpc>
                <a:spcPct val="70000"/>
              </a:lnSpc>
              <a:buNone/>
            </a:pPr>
            <a:r>
              <a:rPr lang="de-DE" sz="2000" dirty="0">
                <a:latin typeface="Consolas" panose="020B0609020204030204" pitchFamily="49" charset="0"/>
              </a:rPr>
              <a:t>    </a:t>
            </a:r>
            <a:r>
              <a:rPr lang="de-DE" sz="2000" dirty="0" err="1">
                <a:latin typeface="Consolas" panose="020B0609020204030204" pitchFamily="49" charset="0"/>
              </a:rPr>
              <a:t>KontoInterface</a:t>
            </a:r>
            <a:r>
              <a:rPr lang="de-DE" sz="2000" dirty="0">
                <a:latin typeface="Consolas" panose="020B0609020204030204" pitchFamily="49" charset="0"/>
              </a:rPr>
              <a:t> k = </a:t>
            </a:r>
            <a:r>
              <a:rPr lang="de-DE" sz="2000" dirty="0" err="1">
                <a:latin typeface="Consolas" panose="020B0609020204030204" pitchFamily="49" charset="0"/>
              </a:rPr>
              <a:t>new</a:t>
            </a:r>
            <a:r>
              <a:rPr lang="de-DE" sz="2000" dirty="0">
                <a:latin typeface="Consolas" panose="020B0609020204030204" pitchFamily="49" charset="0"/>
              </a:rPr>
              <a:t> Konto();</a:t>
            </a:r>
          </a:p>
          <a:p>
            <a:pPr eaLnBrk="1" hangingPunct="1">
              <a:lnSpc>
                <a:spcPct val="70000"/>
              </a:lnSpc>
              <a:buNone/>
            </a:pPr>
            <a:r>
              <a:rPr lang="de-DE" sz="2000" dirty="0">
                <a:latin typeface="Consolas" panose="020B0609020204030204" pitchFamily="49" charset="0"/>
              </a:rPr>
              <a:t>    </a:t>
            </a:r>
            <a:r>
              <a:rPr lang="de-DE" sz="2000" dirty="0" err="1">
                <a:latin typeface="Consolas" panose="020B0609020204030204" pitchFamily="49" charset="0"/>
              </a:rPr>
              <a:t>KontoInterface</a:t>
            </a:r>
            <a:r>
              <a:rPr lang="de-DE" sz="2000" dirty="0">
                <a:latin typeface="Consolas" panose="020B0609020204030204" pitchFamily="49" charset="0"/>
              </a:rPr>
              <a:t> </a:t>
            </a:r>
            <a:r>
              <a:rPr lang="de-DE" sz="2000" dirty="0" err="1">
                <a:latin typeface="Consolas" panose="020B0609020204030204" pitchFamily="49" charset="0"/>
              </a:rPr>
              <a:t>ktmp</a:t>
            </a:r>
            <a:r>
              <a:rPr lang="de-DE" sz="2000" dirty="0">
                <a:latin typeface="Consolas" panose="020B0609020204030204" pitchFamily="49" charset="0"/>
              </a:rPr>
              <a:t> = </a:t>
            </a:r>
            <a:r>
              <a:rPr lang="de-DE" sz="2000" dirty="0" err="1">
                <a:latin typeface="Consolas" panose="020B0609020204030204" pitchFamily="49" charset="0"/>
              </a:rPr>
              <a:t>new</a:t>
            </a:r>
            <a:r>
              <a:rPr lang="de-DE" sz="2000" dirty="0">
                <a:latin typeface="Consolas" panose="020B0609020204030204" pitchFamily="49" charset="0"/>
              </a:rPr>
              <a:t> KontoDecorator2(k);</a:t>
            </a:r>
          </a:p>
          <a:p>
            <a:pPr eaLnBrk="1" hangingPunct="1">
              <a:lnSpc>
                <a:spcPct val="70000"/>
              </a:lnSpc>
              <a:buNone/>
            </a:pPr>
            <a:r>
              <a:rPr lang="de-DE" sz="2000" dirty="0">
                <a:latin typeface="Consolas" panose="020B0609020204030204" pitchFamily="49" charset="0"/>
              </a:rPr>
              <a:t>    </a:t>
            </a:r>
            <a:r>
              <a:rPr lang="de-DE" sz="2000" dirty="0" err="1">
                <a:latin typeface="Consolas" panose="020B0609020204030204" pitchFamily="49" charset="0"/>
              </a:rPr>
              <a:t>KontoInterface</a:t>
            </a:r>
            <a:r>
              <a:rPr lang="de-DE" sz="2000" dirty="0">
                <a:latin typeface="Consolas" panose="020B0609020204030204" pitchFamily="49" charset="0"/>
              </a:rPr>
              <a:t> </a:t>
            </a:r>
            <a:r>
              <a:rPr lang="de-DE" sz="2000" dirty="0" err="1">
                <a:latin typeface="Consolas" panose="020B0609020204030204" pitchFamily="49" charset="0"/>
              </a:rPr>
              <a:t>kd</a:t>
            </a:r>
            <a:r>
              <a:rPr lang="de-DE" sz="2000" dirty="0">
                <a:latin typeface="Consolas" panose="020B0609020204030204" pitchFamily="49" charset="0"/>
              </a:rPr>
              <a:t> = </a:t>
            </a:r>
            <a:r>
              <a:rPr lang="de-DE" sz="2000" dirty="0" err="1">
                <a:latin typeface="Consolas" panose="020B0609020204030204" pitchFamily="49" charset="0"/>
              </a:rPr>
              <a:t>new</a:t>
            </a:r>
            <a:r>
              <a:rPr lang="de-DE" sz="2000" dirty="0">
                <a:latin typeface="Consolas" panose="020B0609020204030204" pitchFamily="49" charset="0"/>
              </a:rPr>
              <a:t> KontoDecorator2(</a:t>
            </a:r>
            <a:r>
              <a:rPr lang="de-DE" sz="2000" dirty="0" err="1">
                <a:latin typeface="Consolas" panose="020B0609020204030204" pitchFamily="49" charset="0"/>
              </a:rPr>
              <a:t>ktmp</a:t>
            </a:r>
            <a:r>
              <a:rPr lang="de-DE" sz="2000" dirty="0">
                <a:latin typeface="Consolas" panose="020B0609020204030204" pitchFamily="49" charset="0"/>
              </a:rPr>
              <a:t>);</a:t>
            </a:r>
          </a:p>
          <a:p>
            <a:pPr eaLnBrk="1" hangingPunct="1">
              <a:lnSpc>
                <a:spcPct val="70000"/>
              </a:lnSpc>
              <a:buNone/>
            </a:pPr>
            <a:r>
              <a:rPr lang="de-DE" sz="2000" dirty="0">
                <a:latin typeface="Consolas" panose="020B0609020204030204" pitchFamily="49" charset="0"/>
              </a:rPr>
              <a:t>    </a:t>
            </a:r>
            <a:r>
              <a:rPr lang="de-DE" sz="2000" dirty="0" err="1">
                <a:latin typeface="Consolas" panose="020B0609020204030204" pitchFamily="49" charset="0"/>
              </a:rPr>
              <a:t>kd.einzahlen</a:t>
            </a:r>
            <a:r>
              <a:rPr lang="de-DE" sz="2000" dirty="0">
                <a:latin typeface="Consolas" panose="020B0609020204030204" pitchFamily="49" charset="0"/>
              </a:rPr>
              <a:t>(42);</a:t>
            </a:r>
          </a:p>
          <a:p>
            <a:pPr eaLnBrk="1" hangingPunct="1">
              <a:lnSpc>
                <a:spcPct val="70000"/>
              </a:lnSpc>
              <a:buNone/>
            </a:pPr>
            <a:r>
              <a:rPr lang="de-DE" sz="2000" dirty="0">
                <a:latin typeface="Consolas" panose="020B0609020204030204" pitchFamily="49" charset="0"/>
              </a:rPr>
              <a:t>    </a:t>
            </a:r>
            <a:r>
              <a:rPr lang="de-DE" sz="2000" dirty="0" err="1">
                <a:latin typeface="Consolas" panose="020B0609020204030204" pitchFamily="49" charset="0"/>
              </a:rPr>
              <a:t>System.out.println</a:t>
            </a:r>
            <a:r>
              <a:rPr lang="de-DE" sz="2000" dirty="0">
                <a:latin typeface="Consolas" panose="020B0609020204030204" pitchFamily="49" charset="0"/>
              </a:rPr>
              <a:t>("Stand: " + </a:t>
            </a:r>
            <a:r>
              <a:rPr lang="de-DE" sz="2000" dirty="0" err="1">
                <a:latin typeface="Consolas" panose="020B0609020204030204" pitchFamily="49" charset="0"/>
              </a:rPr>
              <a:t>kd.getStand</a:t>
            </a:r>
            <a:r>
              <a:rPr lang="de-DE" sz="2000" dirty="0">
                <a:latin typeface="Consolas" panose="020B0609020204030204" pitchFamily="49" charset="0"/>
              </a:rPr>
              <a:t>());</a:t>
            </a:r>
          </a:p>
          <a:p>
            <a:pPr eaLnBrk="1" hangingPunct="1">
              <a:lnSpc>
                <a:spcPct val="70000"/>
              </a:lnSpc>
              <a:buNone/>
            </a:pPr>
            <a:r>
              <a:rPr lang="de-DE" sz="2000" dirty="0">
                <a:latin typeface="Consolas" panose="020B0609020204030204" pitchFamily="49" charset="0"/>
              </a:rPr>
              <a:t>    </a:t>
            </a:r>
            <a:r>
              <a:rPr lang="de-DE" sz="2000" dirty="0" err="1">
                <a:latin typeface="Consolas" panose="020B0609020204030204" pitchFamily="49" charset="0"/>
              </a:rPr>
              <a:t>System.out.println</a:t>
            </a:r>
            <a:r>
              <a:rPr lang="de-DE" sz="2000" dirty="0">
                <a:latin typeface="Consolas" panose="020B0609020204030204" pitchFamily="49" charset="0"/>
              </a:rPr>
              <a:t>("Konto: " + k);</a:t>
            </a:r>
          </a:p>
          <a:p>
            <a:pPr eaLnBrk="1" hangingPunct="1">
              <a:lnSpc>
                <a:spcPct val="70000"/>
              </a:lnSpc>
              <a:buNone/>
            </a:pPr>
            <a:r>
              <a:rPr lang="de-DE" sz="2000" dirty="0">
                <a:latin typeface="Consolas" panose="020B0609020204030204" pitchFamily="49" charset="0"/>
              </a:rPr>
              <a:t>  }</a:t>
            </a:r>
          </a:p>
        </p:txBody>
      </p:sp>
      <p:sp>
        <p:nvSpPr>
          <p:cNvPr id="4" name="Rechteck 3"/>
          <p:cNvSpPr/>
          <p:nvPr/>
        </p:nvSpPr>
        <p:spPr>
          <a:xfrm>
            <a:off x="4724400" y="3501008"/>
            <a:ext cx="3664024" cy="277755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342900" indent="-342900">
              <a:lnSpc>
                <a:spcPct val="70000"/>
              </a:lnSpc>
              <a:spcBef>
                <a:spcPct val="20000"/>
              </a:spcBef>
            </a:pPr>
            <a:r>
              <a:rPr lang="de-DE" sz="2000" b="1" dirty="0">
                <a:solidFill>
                  <a:schemeClr val="tx1"/>
                </a:solidFill>
                <a:latin typeface="Consolas" panose="020B0609020204030204" pitchFamily="49" charset="0"/>
              </a:rPr>
              <a:t>vor einzahlen</a:t>
            </a:r>
          </a:p>
          <a:p>
            <a:pPr marL="342900" indent="-342900">
              <a:lnSpc>
                <a:spcPct val="70000"/>
              </a:lnSpc>
              <a:spcBef>
                <a:spcPct val="20000"/>
              </a:spcBef>
            </a:pPr>
            <a:r>
              <a:rPr lang="de-DE" sz="2000" b="1" dirty="0">
                <a:solidFill>
                  <a:schemeClr val="tx1"/>
                </a:solidFill>
                <a:latin typeface="Consolas" panose="020B0609020204030204" pitchFamily="49" charset="0"/>
              </a:rPr>
              <a:t>vor einzahlen</a:t>
            </a:r>
          </a:p>
          <a:p>
            <a:pPr marL="342900" indent="-342900">
              <a:lnSpc>
                <a:spcPct val="70000"/>
              </a:lnSpc>
              <a:spcBef>
                <a:spcPct val="20000"/>
              </a:spcBef>
            </a:pPr>
            <a:r>
              <a:rPr lang="de-DE" sz="2000" b="1" dirty="0">
                <a:solidFill>
                  <a:schemeClr val="tx1"/>
                </a:solidFill>
                <a:latin typeface="Consolas" panose="020B0609020204030204" pitchFamily="49" charset="0"/>
              </a:rPr>
              <a:t>nach einzahlen</a:t>
            </a:r>
          </a:p>
          <a:p>
            <a:pPr marL="342900" indent="-342900">
              <a:lnSpc>
                <a:spcPct val="70000"/>
              </a:lnSpc>
              <a:spcBef>
                <a:spcPct val="20000"/>
              </a:spcBef>
            </a:pPr>
            <a:r>
              <a:rPr lang="de-DE" sz="2000" b="1" dirty="0">
                <a:solidFill>
                  <a:schemeClr val="tx1"/>
                </a:solidFill>
                <a:latin typeface="Consolas" panose="020B0609020204030204" pitchFamily="49" charset="0"/>
              </a:rPr>
              <a:t>nach einzahlen</a:t>
            </a:r>
          </a:p>
          <a:p>
            <a:pPr marL="342900" indent="-342900">
              <a:lnSpc>
                <a:spcPct val="70000"/>
              </a:lnSpc>
              <a:spcBef>
                <a:spcPct val="20000"/>
              </a:spcBef>
            </a:pPr>
            <a:r>
              <a:rPr lang="de-DE" sz="2000" b="1" dirty="0">
                <a:solidFill>
                  <a:schemeClr val="tx1"/>
                </a:solidFill>
                <a:latin typeface="Consolas" panose="020B0609020204030204" pitchFamily="49" charset="0"/>
              </a:rPr>
              <a:t>vor </a:t>
            </a:r>
            <a:r>
              <a:rPr lang="de-DE" sz="2000" b="1" dirty="0" err="1">
                <a:solidFill>
                  <a:schemeClr val="tx1"/>
                </a:solidFill>
                <a:latin typeface="Consolas" panose="020B0609020204030204" pitchFamily="49" charset="0"/>
              </a:rPr>
              <a:t>getStand</a:t>
            </a:r>
            <a:endParaRPr lang="de-DE" sz="2000" b="1" dirty="0">
              <a:solidFill>
                <a:schemeClr val="tx1"/>
              </a:solidFill>
              <a:latin typeface="Consolas" panose="020B0609020204030204" pitchFamily="49" charset="0"/>
            </a:endParaRPr>
          </a:p>
          <a:p>
            <a:pPr marL="342900" indent="-342900">
              <a:lnSpc>
                <a:spcPct val="70000"/>
              </a:lnSpc>
              <a:spcBef>
                <a:spcPct val="20000"/>
              </a:spcBef>
            </a:pPr>
            <a:r>
              <a:rPr lang="de-DE" sz="2000" b="1" dirty="0">
                <a:solidFill>
                  <a:schemeClr val="tx1"/>
                </a:solidFill>
                <a:latin typeface="Consolas" panose="020B0609020204030204" pitchFamily="49" charset="0"/>
              </a:rPr>
              <a:t>vor </a:t>
            </a:r>
            <a:r>
              <a:rPr lang="de-DE" sz="2000" b="1" dirty="0" err="1">
                <a:solidFill>
                  <a:schemeClr val="tx1"/>
                </a:solidFill>
                <a:latin typeface="Consolas" panose="020B0609020204030204" pitchFamily="49" charset="0"/>
              </a:rPr>
              <a:t>getStand</a:t>
            </a:r>
            <a:endParaRPr lang="de-DE" sz="2000" b="1" dirty="0">
              <a:solidFill>
                <a:schemeClr val="tx1"/>
              </a:solidFill>
              <a:latin typeface="Consolas" panose="020B0609020204030204" pitchFamily="49" charset="0"/>
            </a:endParaRPr>
          </a:p>
          <a:p>
            <a:pPr marL="342900" indent="-342900">
              <a:lnSpc>
                <a:spcPct val="70000"/>
              </a:lnSpc>
              <a:spcBef>
                <a:spcPct val="20000"/>
              </a:spcBef>
            </a:pPr>
            <a:r>
              <a:rPr lang="de-DE" sz="2000" b="1" dirty="0">
                <a:solidFill>
                  <a:schemeClr val="tx1"/>
                </a:solidFill>
                <a:latin typeface="Consolas" panose="020B0609020204030204" pitchFamily="49" charset="0"/>
              </a:rPr>
              <a:t>nach </a:t>
            </a:r>
            <a:r>
              <a:rPr lang="de-DE" sz="2000" b="1" dirty="0" err="1">
                <a:solidFill>
                  <a:schemeClr val="tx1"/>
                </a:solidFill>
                <a:latin typeface="Consolas" panose="020B0609020204030204" pitchFamily="49" charset="0"/>
              </a:rPr>
              <a:t>getStand</a:t>
            </a:r>
            <a:endParaRPr lang="de-DE" sz="2000" b="1" dirty="0">
              <a:solidFill>
                <a:schemeClr val="tx1"/>
              </a:solidFill>
              <a:latin typeface="Consolas" panose="020B0609020204030204" pitchFamily="49" charset="0"/>
            </a:endParaRPr>
          </a:p>
          <a:p>
            <a:pPr marL="342900" indent="-342900">
              <a:lnSpc>
                <a:spcPct val="70000"/>
              </a:lnSpc>
              <a:spcBef>
                <a:spcPct val="20000"/>
              </a:spcBef>
            </a:pPr>
            <a:r>
              <a:rPr lang="de-DE" sz="2000" b="1" dirty="0">
                <a:solidFill>
                  <a:schemeClr val="tx1"/>
                </a:solidFill>
                <a:latin typeface="Consolas" panose="020B0609020204030204" pitchFamily="49" charset="0"/>
              </a:rPr>
              <a:t>nach </a:t>
            </a:r>
            <a:r>
              <a:rPr lang="de-DE" sz="2000" b="1" dirty="0" err="1">
                <a:solidFill>
                  <a:schemeClr val="tx1"/>
                </a:solidFill>
                <a:latin typeface="Consolas" panose="020B0609020204030204" pitchFamily="49" charset="0"/>
              </a:rPr>
              <a:t>getStand</a:t>
            </a:r>
            <a:endParaRPr lang="de-DE" sz="2000" b="1" dirty="0">
              <a:solidFill>
                <a:schemeClr val="tx1"/>
              </a:solidFill>
              <a:latin typeface="Consolas" panose="020B0609020204030204" pitchFamily="49" charset="0"/>
            </a:endParaRPr>
          </a:p>
          <a:p>
            <a:pPr marL="342900" indent="-342900">
              <a:lnSpc>
                <a:spcPct val="70000"/>
              </a:lnSpc>
              <a:spcBef>
                <a:spcPct val="20000"/>
              </a:spcBef>
            </a:pPr>
            <a:r>
              <a:rPr lang="de-DE" sz="2000" b="1" dirty="0">
                <a:solidFill>
                  <a:schemeClr val="tx1"/>
                </a:solidFill>
                <a:latin typeface="Consolas" panose="020B0609020204030204" pitchFamily="49" charset="0"/>
              </a:rPr>
              <a:t>Stand: 42</a:t>
            </a:r>
          </a:p>
          <a:p>
            <a:pPr marL="342900" indent="-342900">
              <a:lnSpc>
                <a:spcPct val="70000"/>
              </a:lnSpc>
              <a:spcBef>
                <a:spcPct val="20000"/>
              </a:spcBef>
            </a:pPr>
            <a:r>
              <a:rPr lang="de-DE" sz="2000" b="1" dirty="0">
                <a:solidFill>
                  <a:schemeClr val="tx1"/>
                </a:solidFill>
                <a:latin typeface="Consolas" panose="020B0609020204030204" pitchFamily="49" charset="0"/>
              </a:rPr>
              <a:t>Konto: Konto{stand=34}</a:t>
            </a:r>
          </a:p>
        </p:txBody>
      </p:sp>
      <p:sp>
        <p:nvSpPr>
          <p:cNvPr id="5" name="Fußzeilenplatzhalter 3"/>
          <p:cNvSpPr>
            <a:spLocks noGrp="1"/>
          </p:cNvSpPr>
          <p:nvPr>
            <p:ph type="ftr" sz="quarter" idx="10"/>
          </p:nvPr>
        </p:nvSpPr>
        <p:spPr>
          <a:xfrm>
            <a:off x="4932363" y="6453188"/>
            <a:ext cx="1800225" cy="268287"/>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dirty="0"/>
              <a:t>Stephan Kleuker</a:t>
            </a:r>
          </a:p>
        </p:txBody>
      </p:sp>
    </p:spTree>
    <p:extLst>
      <p:ext uri="{BB962C8B-B14F-4D97-AF65-F5344CB8AC3E}">
        <p14:creationId xmlns:p14="http://schemas.microsoft.com/office/powerpoint/2010/main" val="1966007739"/>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85699" name="Rectangle 2"/>
          <p:cNvSpPr>
            <a:spLocks noGrp="1" noChangeArrowheads="1"/>
          </p:cNvSpPr>
          <p:nvPr>
            <p:ph type="title"/>
          </p:nvPr>
        </p:nvSpPr>
        <p:spPr/>
        <p:txBody>
          <a:bodyPr/>
          <a:lstStyle/>
          <a:p>
            <a:pPr eaLnBrk="1" hangingPunct="1"/>
            <a:r>
              <a:rPr lang="de-DE" altLang="de-DE"/>
              <a:t>Strategy - Problem</a:t>
            </a:r>
          </a:p>
        </p:txBody>
      </p:sp>
      <p:sp>
        <p:nvSpPr>
          <p:cNvPr id="285700" name="Rectangle 3"/>
          <p:cNvSpPr>
            <a:spLocks noGrp="1" noChangeArrowheads="1"/>
          </p:cNvSpPr>
          <p:nvPr>
            <p:ph type="body" idx="1"/>
          </p:nvPr>
        </p:nvSpPr>
        <p:spPr/>
        <p:txBody>
          <a:bodyPr/>
          <a:lstStyle/>
          <a:p>
            <a:pPr eaLnBrk="1" hangingPunct="1">
              <a:lnSpc>
                <a:spcPct val="90000"/>
              </a:lnSpc>
            </a:pPr>
            <a:r>
              <a:rPr lang="de-DE" altLang="de-DE"/>
              <a:t>Für eine Methode gibt es verschiedene Möglichkeiten sie zu implementieren</a:t>
            </a:r>
          </a:p>
          <a:p>
            <a:pPr eaLnBrk="1" hangingPunct="1">
              <a:lnSpc>
                <a:spcPct val="90000"/>
              </a:lnSpc>
            </a:pPr>
            <a:r>
              <a:rPr lang="de-DE" altLang="de-DE"/>
              <a:t>Die Wahl der Implementierungsart soll leicht verändert werden können</a:t>
            </a:r>
          </a:p>
          <a:p>
            <a:pPr eaLnBrk="1" hangingPunct="1">
              <a:lnSpc>
                <a:spcPct val="90000"/>
              </a:lnSpc>
            </a:pPr>
            <a:endParaRPr lang="de-DE" altLang="de-DE"/>
          </a:p>
          <a:p>
            <a:pPr eaLnBrk="1" hangingPunct="1">
              <a:lnSpc>
                <a:spcPct val="90000"/>
              </a:lnSpc>
              <a:buFontTx/>
              <a:buNone/>
            </a:pPr>
            <a:r>
              <a:rPr lang="de-DE" altLang="de-DE"/>
              <a:t>Einsatzszenarien</a:t>
            </a:r>
          </a:p>
          <a:p>
            <a:pPr eaLnBrk="1" hangingPunct="1">
              <a:lnSpc>
                <a:spcPct val="90000"/>
              </a:lnSpc>
            </a:pPr>
            <a:r>
              <a:rPr lang="de-DE" altLang="de-DE"/>
              <a:t>Prototypische Implementierung soll später leicht ausgetauscht werden können</a:t>
            </a:r>
          </a:p>
          <a:p>
            <a:pPr eaLnBrk="1" hangingPunct="1">
              <a:lnSpc>
                <a:spcPct val="90000"/>
              </a:lnSpc>
            </a:pPr>
            <a:r>
              <a:rPr lang="de-DE" altLang="de-DE"/>
              <a:t>Wahl der effizientesten Methode hängt von weiteren Randbedingungen ab (z. B. suchen / sortieren)</a:t>
            </a:r>
          </a:p>
          <a:p>
            <a:pPr eaLnBrk="1" hangingPunct="1">
              <a:lnSpc>
                <a:spcPct val="90000"/>
              </a:lnSpc>
            </a:pPr>
            <a:r>
              <a:rPr lang="de-DE" altLang="de-DE"/>
              <a:t>Ausführungsart der Methode soll zur Laufzeit geändert werden können (Kunde zahlt für einen Dienst und bekommt statt Werbe- Detailinformationen)</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86723" name="Rectangle 2"/>
          <p:cNvSpPr>
            <a:spLocks noGrp="1" noChangeArrowheads="1"/>
          </p:cNvSpPr>
          <p:nvPr>
            <p:ph type="title"/>
          </p:nvPr>
        </p:nvSpPr>
        <p:spPr/>
        <p:txBody>
          <a:bodyPr/>
          <a:lstStyle/>
          <a:p>
            <a:pPr eaLnBrk="1" hangingPunct="1"/>
            <a:r>
              <a:rPr lang="de-DE" altLang="de-DE"/>
              <a:t>Strategy - Lösungsbeispiel</a:t>
            </a:r>
          </a:p>
        </p:txBody>
      </p:sp>
      <p:pic>
        <p:nvPicPr>
          <p:cNvPr id="286724" name="Picture 9" descr="Kap08StrategyPattern"/>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395288" y="1387475"/>
            <a:ext cx="8424862" cy="463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87747" name="Rectangle 2"/>
          <p:cNvSpPr>
            <a:spLocks noGrp="1" noChangeArrowheads="1"/>
          </p:cNvSpPr>
          <p:nvPr>
            <p:ph type="title"/>
          </p:nvPr>
        </p:nvSpPr>
        <p:spPr/>
        <p:txBody>
          <a:bodyPr/>
          <a:lstStyle/>
          <a:p>
            <a:pPr eaLnBrk="1" hangingPunct="1"/>
            <a:r>
              <a:rPr lang="de-DE" altLang="de-DE"/>
              <a:t>State-Pattern (eigene Variante)</a:t>
            </a:r>
          </a:p>
        </p:txBody>
      </p:sp>
      <p:pic>
        <p:nvPicPr>
          <p:cNvPr id="287748" name="Picture 5" descr="Kap08StatePattern"/>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l="4469" b="7018"/>
          <a:stretch>
            <a:fillRect/>
          </a:stretch>
        </p:blipFill>
        <p:spPr bwMode="auto">
          <a:xfrm>
            <a:off x="395288" y="1052513"/>
            <a:ext cx="8424862"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88771" name="Rectangle 2"/>
          <p:cNvSpPr>
            <a:spLocks noGrp="1" noChangeArrowheads="1"/>
          </p:cNvSpPr>
          <p:nvPr>
            <p:ph type="title"/>
          </p:nvPr>
        </p:nvSpPr>
        <p:spPr/>
        <p:txBody>
          <a:bodyPr/>
          <a:lstStyle/>
          <a:p>
            <a:pPr eaLnBrk="1" hangingPunct="1"/>
            <a:r>
              <a:rPr lang="de-DE" altLang="de-DE"/>
              <a:t>State-Pattern – Implementierungsauszug (1/2)</a:t>
            </a:r>
          </a:p>
        </p:txBody>
      </p:sp>
      <p:sp>
        <p:nvSpPr>
          <p:cNvPr id="288772" name="Rectangle 3"/>
          <p:cNvSpPr>
            <a:spLocks noGrp="1" noChangeArrowheads="1"/>
          </p:cNvSpPr>
          <p:nvPr>
            <p:ph type="body" idx="1"/>
          </p:nvPr>
        </p:nvSpPr>
        <p:spPr>
          <a:xfrm>
            <a:off x="457200" y="1052513"/>
            <a:ext cx="8229600" cy="5256212"/>
          </a:xfrm>
        </p:spPr>
        <p:txBody>
          <a:bodyPr/>
          <a:lstStyle/>
          <a:p>
            <a:pPr eaLnBrk="1" hangingPunct="1">
              <a:lnSpc>
                <a:spcPct val="60000"/>
              </a:lnSpc>
              <a:buFontTx/>
              <a:buNone/>
            </a:pPr>
            <a:r>
              <a:rPr lang="de-DE" altLang="ja-JP" sz="2000" dirty="0">
                <a:latin typeface="Consolas" panose="020B0609020204030204" pitchFamily="49" charset="0"/>
                <a:ea typeface="ＭＳ Ｐゴシック" pitchFamily="34" charset="-128"/>
              </a:rPr>
              <a:t>public </a:t>
            </a:r>
            <a:r>
              <a:rPr lang="de-DE" altLang="ja-JP" sz="2000" dirty="0" err="1">
                <a:latin typeface="Consolas" panose="020B0609020204030204" pitchFamily="49" charset="0"/>
                <a:ea typeface="ＭＳ Ｐゴシック" pitchFamily="34" charset="-128"/>
              </a:rPr>
              <a:t>abstract</a:t>
            </a: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class</a:t>
            </a:r>
            <a:r>
              <a:rPr lang="de-DE" altLang="ja-JP" sz="2000" dirty="0">
                <a:latin typeface="Consolas" panose="020B0609020204030204" pitchFamily="49" charset="0"/>
                <a:ea typeface="ＭＳ Ｐゴシック" pitchFamily="34" charset="-128"/>
              </a:rPr>
              <a:t> Zustand {</a:t>
            </a:r>
          </a:p>
          <a:p>
            <a:pPr eaLnBrk="1" hangingPunct="1">
              <a:lnSpc>
                <a:spcPct val="60000"/>
              </a:lnSpc>
              <a:buFontTx/>
              <a:buNone/>
            </a:pPr>
            <a:r>
              <a:rPr lang="de-DE" altLang="ja-JP" sz="2000" dirty="0">
                <a:latin typeface="Consolas" panose="020B0609020204030204" pitchFamily="49" charset="0"/>
                <a:ea typeface="ＭＳ Ｐゴシック" pitchFamily="34" charset="-128"/>
              </a:rPr>
              <a:t>	protected int x;</a:t>
            </a:r>
          </a:p>
          <a:p>
            <a:pPr eaLnBrk="1" hangingPunct="1">
              <a:lnSpc>
                <a:spcPct val="60000"/>
              </a:lnSpc>
              <a:buFontTx/>
              <a:buNone/>
            </a:pPr>
            <a:r>
              <a:rPr lang="de-DE" altLang="ja-JP" sz="2000" dirty="0">
                <a:latin typeface="Consolas" panose="020B0609020204030204" pitchFamily="49" charset="0"/>
                <a:ea typeface="ＭＳ Ｐゴシック" pitchFamily="34" charset="-128"/>
              </a:rPr>
              <a:t>	public </a:t>
            </a:r>
            <a:r>
              <a:rPr lang="de-DE" altLang="ja-JP" sz="2000" dirty="0" err="1">
                <a:latin typeface="Consolas" panose="020B0609020204030204" pitchFamily="49" charset="0"/>
                <a:ea typeface="ＭＳ Ｐゴシック" pitchFamily="34" charset="-128"/>
              </a:rPr>
              <a:t>abstract</a:t>
            </a:r>
            <a:r>
              <a:rPr lang="de-DE" altLang="ja-JP" sz="2000" dirty="0">
                <a:latin typeface="Consolas" panose="020B0609020204030204" pitchFamily="49" charset="0"/>
                <a:ea typeface="ＭＳ Ｐゴシック" pitchFamily="34" charset="-128"/>
              </a:rPr>
              <a:t> Zustand </a:t>
            </a:r>
            <a:r>
              <a:rPr lang="de-DE" altLang="ja-JP" sz="2000" dirty="0" err="1">
                <a:latin typeface="Consolas" panose="020B0609020204030204" pitchFamily="49" charset="0"/>
                <a:ea typeface="ＭＳ Ｐゴシック" pitchFamily="34" charset="-128"/>
              </a:rPr>
              <a:t>setX</a:t>
            </a:r>
            <a:r>
              <a:rPr lang="de-DE" altLang="ja-JP" sz="2000" dirty="0">
                <a:latin typeface="Consolas" panose="020B0609020204030204" pitchFamily="49" charset="0"/>
                <a:ea typeface="ＭＳ Ｐゴシック" pitchFamily="34" charset="-128"/>
              </a:rPr>
              <a:t>(int x);</a:t>
            </a:r>
          </a:p>
          <a:p>
            <a:pPr eaLnBrk="1" hangingPunct="1">
              <a:lnSpc>
                <a:spcPct val="60000"/>
              </a:lnSpc>
              <a:buFontTx/>
              <a:buNone/>
            </a:pPr>
            <a:r>
              <a:rPr lang="de-DE" altLang="ja-JP" sz="2000" dirty="0">
                <a:latin typeface="Consolas" panose="020B0609020204030204" pitchFamily="49" charset="0"/>
                <a:ea typeface="ＭＳ Ｐゴシック" pitchFamily="34" charset="-128"/>
              </a:rPr>
              <a:t>	public </a:t>
            </a:r>
            <a:r>
              <a:rPr lang="de-DE" altLang="ja-JP" sz="2000" dirty="0" err="1">
                <a:latin typeface="Consolas" panose="020B0609020204030204" pitchFamily="49" charset="0"/>
                <a:ea typeface="ＭＳ Ｐゴシック" pitchFamily="34" charset="-128"/>
              </a:rPr>
              <a:t>abstract</a:t>
            </a:r>
            <a:r>
              <a:rPr lang="de-DE" altLang="ja-JP" sz="2000" dirty="0">
                <a:latin typeface="Consolas" panose="020B0609020204030204" pitchFamily="49" charset="0"/>
                <a:ea typeface="ＭＳ Ｐゴシック" pitchFamily="34" charset="-128"/>
              </a:rPr>
              <a:t> String </a:t>
            </a:r>
            <a:r>
              <a:rPr lang="de-DE" altLang="ja-JP" sz="2000" dirty="0" err="1">
                <a:latin typeface="Consolas" panose="020B0609020204030204" pitchFamily="49" charset="0"/>
                <a:ea typeface="ＭＳ Ｐゴシック" pitchFamily="34" charset="-128"/>
              </a:rPr>
              <a:t>status</a:t>
            </a:r>
            <a:r>
              <a:rPr lang="de-DE" altLang="ja-JP" sz="2000" dirty="0">
                <a:latin typeface="Consolas" panose="020B0609020204030204" pitchFamily="49" charset="0"/>
                <a:ea typeface="ＭＳ Ｐゴシック" pitchFamily="34" charset="-128"/>
              </a:rPr>
              <a:t>();</a:t>
            </a:r>
          </a:p>
          <a:p>
            <a:pPr eaLnBrk="1" hangingPunct="1">
              <a:lnSpc>
                <a:spcPct val="60000"/>
              </a:lnSpc>
              <a:buFontTx/>
              <a:buNone/>
            </a:pPr>
            <a:r>
              <a:rPr lang="de-DE" altLang="ja-JP" sz="2000" dirty="0">
                <a:latin typeface="Consolas" panose="020B0609020204030204" pitchFamily="49" charset="0"/>
                <a:ea typeface="ＭＳ Ｐゴシック" pitchFamily="34" charset="-128"/>
              </a:rPr>
              <a:t>	protected Zustand(int x){</a:t>
            </a:r>
          </a:p>
          <a:p>
            <a:pPr eaLnBrk="1" hangingPunct="1">
              <a:lnSpc>
                <a:spcPct val="60000"/>
              </a:lnSpc>
              <a:buFontTx/>
              <a:buNone/>
            </a:pP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this.x</a:t>
            </a:r>
            <a:r>
              <a:rPr lang="de-DE" altLang="ja-JP" sz="2000" dirty="0">
                <a:latin typeface="Consolas" panose="020B0609020204030204" pitchFamily="49" charset="0"/>
                <a:ea typeface="ＭＳ Ｐゴシック" pitchFamily="34" charset="-128"/>
              </a:rPr>
              <a:t>=x;</a:t>
            </a:r>
          </a:p>
          <a:p>
            <a:pPr eaLnBrk="1" hangingPunct="1">
              <a:lnSpc>
                <a:spcPct val="50000"/>
              </a:lnSpc>
              <a:buFontTx/>
              <a:buNone/>
            </a:pPr>
            <a:r>
              <a:rPr lang="de-DE" altLang="ja-JP" sz="2000" dirty="0">
                <a:latin typeface="Consolas" panose="020B0609020204030204" pitchFamily="49" charset="0"/>
                <a:ea typeface="ＭＳ Ｐゴシック" pitchFamily="34" charset="-128"/>
              </a:rPr>
              <a:t>	}</a:t>
            </a:r>
          </a:p>
          <a:p>
            <a:pPr eaLnBrk="1" hangingPunct="1">
              <a:lnSpc>
                <a:spcPct val="50000"/>
              </a:lnSpc>
              <a:buFontTx/>
              <a:buNone/>
            </a:pPr>
            <a:r>
              <a:rPr lang="de-DE" altLang="ja-JP" sz="2000" dirty="0">
                <a:latin typeface="Consolas" panose="020B0609020204030204" pitchFamily="49" charset="0"/>
                <a:ea typeface="ＭＳ Ｐゴシック" pitchFamily="34" charset="-128"/>
              </a:rPr>
              <a:t>}</a:t>
            </a:r>
          </a:p>
          <a:p>
            <a:pPr eaLnBrk="1" hangingPunct="1">
              <a:lnSpc>
                <a:spcPct val="60000"/>
              </a:lnSpc>
              <a:buFontTx/>
              <a:buNone/>
            </a:pPr>
            <a:endParaRPr lang="de-DE" altLang="ja-JP" sz="2000" dirty="0">
              <a:latin typeface="Consolas" panose="020B0609020204030204" pitchFamily="49" charset="0"/>
              <a:ea typeface="ＭＳ Ｐゴシック" pitchFamily="34" charset="-128"/>
            </a:endParaRPr>
          </a:p>
          <a:p>
            <a:pPr eaLnBrk="1" hangingPunct="1">
              <a:lnSpc>
                <a:spcPct val="60000"/>
              </a:lnSpc>
              <a:buFontTx/>
              <a:buNone/>
            </a:pPr>
            <a:r>
              <a:rPr lang="de-DE" altLang="ja-JP" sz="2000" dirty="0">
                <a:latin typeface="Consolas" panose="020B0609020204030204" pitchFamily="49" charset="0"/>
                <a:ea typeface="ＭＳ Ｐゴシック" pitchFamily="34" charset="-128"/>
              </a:rPr>
              <a:t>public </a:t>
            </a:r>
            <a:r>
              <a:rPr lang="de-DE" altLang="ja-JP" sz="2000" dirty="0" err="1">
                <a:latin typeface="Consolas" panose="020B0609020204030204" pitchFamily="49" charset="0"/>
                <a:ea typeface="ＭＳ Ｐゴシック" pitchFamily="34" charset="-128"/>
              </a:rPr>
              <a:t>class</a:t>
            </a: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ZustandOK</a:t>
            </a: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extends</a:t>
            </a:r>
            <a:r>
              <a:rPr lang="de-DE" altLang="ja-JP" sz="2000" dirty="0">
                <a:latin typeface="Consolas" panose="020B0609020204030204" pitchFamily="49" charset="0"/>
                <a:ea typeface="ＭＳ Ｐゴシック" pitchFamily="34" charset="-128"/>
              </a:rPr>
              <a:t> Zustand{</a:t>
            </a:r>
          </a:p>
          <a:p>
            <a:pPr eaLnBrk="1" hangingPunct="1">
              <a:lnSpc>
                <a:spcPct val="60000"/>
              </a:lnSpc>
              <a:buFontTx/>
              <a:buNone/>
            </a:pPr>
            <a:r>
              <a:rPr lang="de-DE" altLang="ja-JP" sz="2000" dirty="0">
                <a:latin typeface="Consolas" panose="020B0609020204030204" pitchFamily="49" charset="0"/>
                <a:ea typeface="ＭＳ Ｐゴシック" pitchFamily="34" charset="-128"/>
              </a:rPr>
              <a:t>	public </a:t>
            </a:r>
            <a:r>
              <a:rPr lang="de-DE" altLang="ja-JP" sz="2000" dirty="0" err="1">
                <a:latin typeface="Consolas" panose="020B0609020204030204" pitchFamily="49" charset="0"/>
                <a:ea typeface="ＭＳ Ｐゴシック" pitchFamily="34" charset="-128"/>
              </a:rPr>
              <a:t>ZustandOK</a:t>
            </a:r>
            <a:r>
              <a:rPr lang="de-DE" altLang="ja-JP" sz="2000" dirty="0">
                <a:latin typeface="Consolas" panose="020B0609020204030204" pitchFamily="49" charset="0"/>
                <a:ea typeface="ＭＳ Ｐゴシック" pitchFamily="34" charset="-128"/>
              </a:rPr>
              <a:t>(int x) {</a:t>
            </a:r>
          </a:p>
          <a:p>
            <a:pPr eaLnBrk="1" hangingPunct="1">
              <a:lnSpc>
                <a:spcPct val="60000"/>
              </a:lnSpc>
              <a:buFontTx/>
              <a:buNone/>
            </a:pPr>
            <a:r>
              <a:rPr lang="de-DE" altLang="ja-JP" sz="2000" dirty="0">
                <a:latin typeface="Consolas" panose="020B0609020204030204" pitchFamily="49" charset="0"/>
                <a:ea typeface="ＭＳ Ｐゴシック" pitchFamily="34" charset="-128"/>
              </a:rPr>
              <a:t>		super(x);</a:t>
            </a:r>
          </a:p>
          <a:p>
            <a:pPr eaLnBrk="1" hangingPunct="1">
              <a:lnSpc>
                <a:spcPct val="60000"/>
              </a:lnSpc>
              <a:buFontTx/>
              <a:buNone/>
            </a:pPr>
            <a:r>
              <a:rPr lang="de-DE" altLang="ja-JP" sz="2000" dirty="0">
                <a:latin typeface="Consolas" panose="020B0609020204030204" pitchFamily="49" charset="0"/>
                <a:ea typeface="ＭＳ Ｐゴシック" pitchFamily="34" charset="-128"/>
              </a:rPr>
              <a:t>	}</a:t>
            </a:r>
          </a:p>
          <a:p>
            <a:pPr eaLnBrk="1" hangingPunct="1">
              <a:lnSpc>
                <a:spcPct val="60000"/>
              </a:lnSpc>
              <a:buFontTx/>
              <a:buNone/>
            </a:pP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Override</a:t>
            </a:r>
            <a:endParaRPr lang="de-DE" altLang="ja-JP" sz="2000" dirty="0">
              <a:latin typeface="Consolas" panose="020B0609020204030204" pitchFamily="49" charset="0"/>
              <a:ea typeface="ＭＳ Ｐゴシック" pitchFamily="34" charset="-128"/>
            </a:endParaRPr>
          </a:p>
          <a:p>
            <a:pPr eaLnBrk="1" hangingPunct="1">
              <a:lnSpc>
                <a:spcPct val="60000"/>
              </a:lnSpc>
              <a:buFontTx/>
              <a:buNone/>
            </a:pPr>
            <a:r>
              <a:rPr lang="de-DE" altLang="ja-JP" sz="2000" dirty="0">
                <a:latin typeface="Consolas" panose="020B0609020204030204" pitchFamily="49" charset="0"/>
                <a:ea typeface="ＭＳ Ｐゴシック" pitchFamily="34" charset="-128"/>
              </a:rPr>
              <a:t>	public Zustand </a:t>
            </a:r>
            <a:r>
              <a:rPr lang="de-DE" altLang="ja-JP" sz="2000" dirty="0" err="1">
                <a:latin typeface="Consolas" panose="020B0609020204030204" pitchFamily="49" charset="0"/>
                <a:ea typeface="ＭＳ Ｐゴシック" pitchFamily="34" charset="-128"/>
              </a:rPr>
              <a:t>setX</a:t>
            </a:r>
            <a:r>
              <a:rPr lang="de-DE" altLang="ja-JP" sz="2000" dirty="0">
                <a:latin typeface="Consolas" panose="020B0609020204030204" pitchFamily="49" charset="0"/>
                <a:ea typeface="ＭＳ Ｐゴシック" pitchFamily="34" charset="-128"/>
              </a:rPr>
              <a:t>(int x) {</a:t>
            </a:r>
          </a:p>
          <a:p>
            <a:pPr eaLnBrk="1" hangingPunct="1">
              <a:lnSpc>
                <a:spcPct val="60000"/>
              </a:lnSpc>
              <a:buFontTx/>
              <a:buNone/>
            </a:pP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this.x</a:t>
            </a:r>
            <a:r>
              <a:rPr lang="de-DE" altLang="ja-JP" sz="2000" dirty="0">
                <a:latin typeface="Consolas" panose="020B0609020204030204" pitchFamily="49" charset="0"/>
                <a:ea typeface="ＭＳ Ｐゴシック" pitchFamily="34" charset="-128"/>
              </a:rPr>
              <a:t>=x;</a:t>
            </a:r>
          </a:p>
          <a:p>
            <a:pPr eaLnBrk="1" hangingPunct="1">
              <a:lnSpc>
                <a:spcPct val="60000"/>
              </a:lnSpc>
              <a:buFontTx/>
              <a:buNone/>
            </a:pPr>
            <a:r>
              <a:rPr lang="de-DE" altLang="ja-JP" sz="2000" dirty="0">
                <a:latin typeface="Consolas" panose="020B0609020204030204" pitchFamily="49" charset="0"/>
                <a:ea typeface="ＭＳ Ｐゴシック" pitchFamily="34" charset="-128"/>
              </a:rPr>
              <a:t>		if(x&gt;=42) </a:t>
            </a:r>
            <a:r>
              <a:rPr lang="de-DE" altLang="ja-JP" sz="2000" dirty="0" err="1">
                <a:latin typeface="Consolas" panose="020B0609020204030204" pitchFamily="49" charset="0"/>
                <a:ea typeface="ＭＳ Ｐゴシック" pitchFamily="34" charset="-128"/>
              </a:rPr>
              <a:t>return</a:t>
            </a: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new</a:t>
            </a: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ZustandKritisch</a:t>
            </a:r>
            <a:r>
              <a:rPr lang="de-DE" altLang="ja-JP" sz="2000" dirty="0">
                <a:latin typeface="Consolas" panose="020B0609020204030204" pitchFamily="49" charset="0"/>
                <a:ea typeface="ＭＳ Ｐゴシック" pitchFamily="34" charset="-128"/>
              </a:rPr>
              <a:t>(x);</a:t>
            </a:r>
          </a:p>
          <a:p>
            <a:pPr eaLnBrk="1" hangingPunct="1">
              <a:lnSpc>
                <a:spcPct val="60000"/>
              </a:lnSpc>
              <a:buFontTx/>
              <a:buNone/>
            </a:pP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return</a:t>
            </a: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this</a:t>
            </a:r>
            <a:r>
              <a:rPr lang="de-DE" altLang="ja-JP" sz="2000" dirty="0">
                <a:latin typeface="Consolas" panose="020B0609020204030204" pitchFamily="49" charset="0"/>
                <a:ea typeface="ＭＳ Ｐゴシック" pitchFamily="34" charset="-128"/>
              </a:rPr>
              <a:t>;</a:t>
            </a:r>
          </a:p>
          <a:p>
            <a:pPr eaLnBrk="1" hangingPunct="1">
              <a:lnSpc>
                <a:spcPct val="60000"/>
              </a:lnSpc>
              <a:buFontTx/>
              <a:buNone/>
            </a:pPr>
            <a:r>
              <a:rPr lang="de-DE" altLang="ja-JP" sz="2000" dirty="0">
                <a:latin typeface="Consolas" panose="020B0609020204030204" pitchFamily="49" charset="0"/>
                <a:ea typeface="ＭＳ Ｐゴシック" pitchFamily="34" charset="-128"/>
              </a:rPr>
              <a:t>	}</a:t>
            </a:r>
          </a:p>
          <a:p>
            <a:pPr eaLnBrk="1" hangingPunct="1">
              <a:lnSpc>
                <a:spcPct val="60000"/>
              </a:lnSpc>
              <a:buFontTx/>
              <a:buNone/>
            </a:pP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Override</a:t>
            </a:r>
            <a:endParaRPr lang="de-DE" altLang="ja-JP" sz="2000" dirty="0">
              <a:latin typeface="Consolas" panose="020B0609020204030204" pitchFamily="49" charset="0"/>
              <a:ea typeface="ＭＳ Ｐゴシック" pitchFamily="34" charset="-128"/>
            </a:endParaRPr>
          </a:p>
          <a:p>
            <a:pPr eaLnBrk="1" hangingPunct="1">
              <a:lnSpc>
                <a:spcPct val="60000"/>
              </a:lnSpc>
              <a:buFontTx/>
              <a:buNone/>
            </a:pPr>
            <a:r>
              <a:rPr lang="de-DE" altLang="ja-JP" sz="2000" dirty="0">
                <a:latin typeface="Consolas" panose="020B0609020204030204" pitchFamily="49" charset="0"/>
                <a:ea typeface="ＭＳ Ｐゴシック" pitchFamily="34" charset="-128"/>
              </a:rPr>
              <a:t>	public String </a:t>
            </a:r>
            <a:r>
              <a:rPr lang="de-DE" altLang="ja-JP" sz="2000" dirty="0" err="1">
                <a:latin typeface="Consolas" panose="020B0609020204030204" pitchFamily="49" charset="0"/>
                <a:ea typeface="ＭＳ Ｐゴシック" pitchFamily="34" charset="-128"/>
              </a:rPr>
              <a:t>status</a:t>
            </a: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return</a:t>
            </a:r>
            <a:r>
              <a:rPr lang="de-DE" altLang="ja-JP" sz="2000" dirty="0">
                <a:latin typeface="Consolas" panose="020B0609020204030204" pitchFamily="49" charset="0"/>
                <a:ea typeface="ＭＳ Ｐゴシック" pitchFamily="34" charset="-128"/>
              </a:rPr>
              <a:t> "alles ok";}</a:t>
            </a:r>
          </a:p>
          <a:p>
            <a:pPr eaLnBrk="1" hangingPunct="1">
              <a:lnSpc>
                <a:spcPct val="60000"/>
              </a:lnSpc>
              <a:buFontTx/>
              <a:buNone/>
            </a:pPr>
            <a:r>
              <a:rPr lang="de-DE" altLang="ja-JP" sz="2000" dirty="0">
                <a:latin typeface="Consolas" panose="020B0609020204030204" pitchFamily="49" charset="0"/>
                <a:ea typeface="ＭＳ Ｐゴシック" pitchFamily="34" charset="-128"/>
              </a:rPr>
              <a:t>}</a:t>
            </a:r>
            <a:endParaRPr lang="de-DE" altLang="de-DE" sz="2000" dirty="0">
              <a:latin typeface="Consolas" panose="020B0609020204030204" pitchFamily="49" charset="0"/>
            </a:endParaRPr>
          </a:p>
        </p:txBody>
      </p:sp>
      <p:sp>
        <p:nvSpPr>
          <p:cNvPr id="288773" name="Line 4"/>
          <p:cNvSpPr>
            <a:spLocks noChangeShapeType="1"/>
          </p:cNvSpPr>
          <p:nvPr/>
        </p:nvSpPr>
        <p:spPr bwMode="auto">
          <a:xfrm>
            <a:off x="539750" y="3046413"/>
            <a:ext cx="8064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89795" name="Rectangle 2"/>
          <p:cNvSpPr>
            <a:spLocks noGrp="1" noChangeArrowheads="1"/>
          </p:cNvSpPr>
          <p:nvPr>
            <p:ph type="title"/>
          </p:nvPr>
        </p:nvSpPr>
        <p:spPr/>
        <p:txBody>
          <a:bodyPr/>
          <a:lstStyle/>
          <a:p>
            <a:pPr eaLnBrk="1" hangingPunct="1"/>
            <a:r>
              <a:rPr lang="de-DE" altLang="de-DE"/>
              <a:t>State-Pattern – Implementierungsauszug (2/2)</a:t>
            </a:r>
          </a:p>
        </p:txBody>
      </p:sp>
      <p:sp>
        <p:nvSpPr>
          <p:cNvPr id="289796" name="Rectangle 3"/>
          <p:cNvSpPr>
            <a:spLocks noGrp="1" noChangeArrowheads="1"/>
          </p:cNvSpPr>
          <p:nvPr>
            <p:ph type="body" idx="1"/>
          </p:nvPr>
        </p:nvSpPr>
        <p:spPr/>
        <p:txBody>
          <a:bodyPr/>
          <a:lstStyle/>
          <a:p>
            <a:pPr eaLnBrk="1" hangingPunct="1">
              <a:lnSpc>
                <a:spcPct val="80000"/>
              </a:lnSpc>
              <a:buFontTx/>
              <a:buNone/>
            </a:pPr>
            <a:endParaRPr lang="de-DE" altLang="ja-JP" sz="2000" dirty="0">
              <a:latin typeface="Consolas" panose="020B0609020204030204" pitchFamily="49" charset="0"/>
              <a:ea typeface="ＭＳ Ｐゴシック" pitchFamily="34" charset="-128"/>
            </a:endParaRPr>
          </a:p>
          <a:p>
            <a:pPr eaLnBrk="1" hangingPunct="1">
              <a:lnSpc>
                <a:spcPct val="80000"/>
              </a:lnSpc>
              <a:buFontTx/>
              <a:buNone/>
            </a:pPr>
            <a:r>
              <a:rPr lang="de-DE" altLang="ja-JP" sz="2000" dirty="0">
                <a:latin typeface="Consolas" panose="020B0609020204030204" pitchFamily="49" charset="0"/>
                <a:ea typeface="ＭＳ Ｐゴシック" pitchFamily="34" charset="-128"/>
              </a:rPr>
              <a:t>public </a:t>
            </a:r>
            <a:r>
              <a:rPr lang="de-DE" altLang="ja-JP" sz="2000" dirty="0" err="1">
                <a:latin typeface="Consolas" panose="020B0609020204030204" pitchFamily="49" charset="0"/>
                <a:ea typeface="ＭＳ Ｐゴシック" pitchFamily="34" charset="-128"/>
              </a:rPr>
              <a:t>class</a:t>
            </a:r>
            <a:r>
              <a:rPr lang="de-DE" altLang="ja-JP" sz="2000" dirty="0">
                <a:latin typeface="Consolas" panose="020B0609020204030204" pitchFamily="49" charset="0"/>
                <a:ea typeface="ＭＳ Ｐゴシック" pitchFamily="34" charset="-128"/>
              </a:rPr>
              <a:t> Messstation {</a:t>
            </a:r>
          </a:p>
          <a:p>
            <a:pPr eaLnBrk="1" hangingPunct="1">
              <a:lnSpc>
                <a:spcPct val="80000"/>
              </a:lnSpc>
              <a:buFontTx/>
              <a:buNone/>
            </a:pPr>
            <a:r>
              <a:rPr lang="de-DE" altLang="ja-JP" sz="2000" dirty="0">
                <a:latin typeface="Consolas" panose="020B0609020204030204" pitchFamily="49" charset="0"/>
                <a:ea typeface="ＭＳ Ｐゴシック" pitchFamily="34" charset="-128"/>
              </a:rPr>
              <a:t>	private String </a:t>
            </a:r>
            <a:r>
              <a:rPr lang="de-DE" altLang="ja-JP" sz="2000" dirty="0" err="1">
                <a:latin typeface="Consolas" panose="020B0609020204030204" pitchFamily="49" charset="0"/>
                <a:ea typeface="ＭＳ Ｐゴシック" pitchFamily="34" charset="-128"/>
              </a:rPr>
              <a:t>standort</a:t>
            </a:r>
            <a:r>
              <a:rPr lang="de-DE" altLang="ja-JP" sz="2000" dirty="0">
                <a:latin typeface="Consolas" panose="020B0609020204030204" pitchFamily="49" charset="0"/>
                <a:ea typeface="ＭＳ Ｐゴシック" pitchFamily="34" charset="-128"/>
              </a:rPr>
              <a:t> = "City";</a:t>
            </a:r>
          </a:p>
          <a:p>
            <a:pPr eaLnBrk="1" hangingPunct="1">
              <a:lnSpc>
                <a:spcPct val="80000"/>
              </a:lnSpc>
              <a:buFontTx/>
              <a:buNone/>
            </a:pPr>
            <a:r>
              <a:rPr lang="de-DE" altLang="ja-JP" sz="2000" dirty="0">
                <a:latin typeface="Consolas" panose="020B0609020204030204" pitchFamily="49" charset="0"/>
                <a:ea typeface="ＭＳ Ｐゴシック" pitchFamily="34" charset="-128"/>
              </a:rPr>
              <a:t>	private Zustand z= </a:t>
            </a:r>
            <a:r>
              <a:rPr lang="de-DE" altLang="ja-JP" sz="2000" dirty="0" err="1">
                <a:latin typeface="Consolas" panose="020B0609020204030204" pitchFamily="49" charset="0"/>
                <a:ea typeface="ＭＳ Ｐゴシック" pitchFamily="34" charset="-128"/>
              </a:rPr>
              <a:t>new</a:t>
            </a: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ZustandOK</a:t>
            </a:r>
            <a:r>
              <a:rPr lang="de-DE" altLang="ja-JP" sz="2000" dirty="0">
                <a:latin typeface="Consolas" panose="020B0609020204030204" pitchFamily="49" charset="0"/>
                <a:ea typeface="ＭＳ Ｐゴシック" pitchFamily="34" charset="-128"/>
              </a:rPr>
              <a:t>(0);</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p>
          <a:p>
            <a:pPr eaLnBrk="1" hangingPunct="1">
              <a:lnSpc>
                <a:spcPct val="80000"/>
              </a:lnSpc>
              <a:buFontTx/>
              <a:buNone/>
            </a:pPr>
            <a:r>
              <a:rPr lang="de-DE" altLang="ja-JP" sz="2000" dirty="0">
                <a:latin typeface="Consolas" panose="020B0609020204030204" pitchFamily="49" charset="0"/>
                <a:ea typeface="ＭＳ Ｐゴシック" pitchFamily="34" charset="-128"/>
              </a:rPr>
              <a:t>	public void </a:t>
            </a:r>
            <a:r>
              <a:rPr lang="de-DE" altLang="ja-JP" sz="2000" dirty="0" err="1">
                <a:latin typeface="Consolas" panose="020B0609020204030204" pitchFamily="49" charset="0"/>
                <a:ea typeface="ＭＳ Ｐゴシック" pitchFamily="34" charset="-128"/>
              </a:rPr>
              <a:t>zustandAendern</a:t>
            </a:r>
            <a:r>
              <a:rPr lang="de-DE" altLang="ja-JP" sz="2000" dirty="0">
                <a:latin typeface="Consolas" panose="020B0609020204030204" pitchFamily="49" charset="0"/>
                <a:ea typeface="ＭＳ Ｐゴシック" pitchFamily="34" charset="-128"/>
              </a:rPr>
              <a:t>(int wert){</a:t>
            </a:r>
          </a:p>
          <a:p>
            <a:pPr eaLnBrk="1" hangingPunct="1">
              <a:lnSpc>
                <a:spcPct val="80000"/>
              </a:lnSpc>
              <a:buFontTx/>
              <a:buNone/>
            </a:pPr>
            <a:r>
              <a:rPr lang="de-DE" altLang="ja-JP" sz="2000" dirty="0">
                <a:latin typeface="Consolas" panose="020B0609020204030204" pitchFamily="49" charset="0"/>
                <a:ea typeface="ＭＳ Ｐゴシック" pitchFamily="34" charset="-128"/>
              </a:rPr>
              <a:t>	  z=</a:t>
            </a:r>
            <a:r>
              <a:rPr lang="de-DE" altLang="ja-JP" sz="2000" dirty="0" err="1">
                <a:latin typeface="Consolas" panose="020B0609020204030204" pitchFamily="49" charset="0"/>
                <a:ea typeface="ＭＳ Ｐゴシック" pitchFamily="34" charset="-128"/>
              </a:rPr>
              <a:t>z.setX</a:t>
            </a:r>
            <a:r>
              <a:rPr lang="de-DE" altLang="ja-JP" sz="2000" dirty="0">
                <a:latin typeface="Consolas" panose="020B0609020204030204" pitchFamily="49" charset="0"/>
                <a:ea typeface="ＭＳ Ｐゴシック" pitchFamily="34" charset="-128"/>
              </a:rPr>
              <a:t>(wert);</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p>
          <a:p>
            <a:pPr eaLnBrk="1" hangingPunct="1">
              <a:lnSpc>
                <a:spcPct val="80000"/>
              </a:lnSpc>
              <a:buFontTx/>
              <a:buNone/>
            </a:pPr>
            <a:r>
              <a:rPr lang="de-DE" altLang="ja-JP" sz="2000" dirty="0">
                <a:latin typeface="Consolas" panose="020B0609020204030204" pitchFamily="49" charset="0"/>
                <a:ea typeface="ＭＳ Ｐゴシック" pitchFamily="34" charset="-128"/>
              </a:rPr>
              <a:t>	public void ausgeben(){</a:t>
            </a:r>
          </a:p>
          <a:p>
            <a:pPr eaLnBrk="1" hangingPunct="1">
              <a:lnSpc>
                <a:spcPct val="80000"/>
              </a:lnSpc>
              <a:buFontTx/>
              <a:buNone/>
            </a:pPr>
            <a:r>
              <a:rPr lang="de-DE" altLang="ja-JP" sz="2000" dirty="0">
                <a:latin typeface="Consolas" panose="020B0609020204030204" pitchFamily="49" charset="0"/>
                <a:ea typeface="ＭＳ Ｐゴシック" pitchFamily="34" charset="-128"/>
              </a:rPr>
              <a:t>	  System.out.println(</a:t>
            </a:r>
            <a:r>
              <a:rPr lang="de-DE" altLang="ja-JP" sz="2000" dirty="0" err="1">
                <a:latin typeface="Consolas" panose="020B0609020204030204" pitchFamily="49" charset="0"/>
                <a:ea typeface="ＭＳ Ｐゴシック" pitchFamily="34" charset="-128"/>
              </a:rPr>
              <a:t>standort</a:t>
            </a:r>
            <a:endParaRPr lang="de-DE" altLang="ja-JP" sz="2000" dirty="0">
              <a:latin typeface="Consolas" panose="020B0609020204030204" pitchFamily="49" charset="0"/>
              <a:ea typeface="ＭＳ Ｐゴシック" pitchFamily="34" charset="-128"/>
            </a:endParaRPr>
          </a:p>
          <a:p>
            <a:pPr eaLnBrk="1" hangingPunct="1">
              <a:lnSpc>
                <a:spcPct val="80000"/>
              </a:lnSpc>
              <a:buFontTx/>
              <a:buNone/>
            </a:pPr>
            <a:r>
              <a:rPr lang="de-DE" altLang="ja-JP" sz="2000" dirty="0">
                <a:latin typeface="Consolas" panose="020B0609020204030204" pitchFamily="49" charset="0"/>
                <a:ea typeface="ＭＳ Ｐゴシック" pitchFamily="34" charset="-128"/>
              </a:rPr>
              <a:t>                     +" Zustand: "+</a:t>
            </a:r>
            <a:r>
              <a:rPr lang="de-DE" altLang="ja-JP" sz="2000" dirty="0" err="1">
                <a:latin typeface="Consolas" panose="020B0609020204030204" pitchFamily="49" charset="0"/>
                <a:ea typeface="ＭＳ Ｐゴシック" pitchFamily="34" charset="-128"/>
              </a:rPr>
              <a:t>z.status</a:t>
            </a:r>
            <a:r>
              <a:rPr lang="de-DE" altLang="ja-JP" sz="2000" dirty="0">
                <a:latin typeface="Consolas" panose="020B0609020204030204" pitchFamily="49" charset="0"/>
                <a:ea typeface="ＭＳ Ｐゴシック" pitchFamily="34" charset="-128"/>
              </a:rPr>
              <a:t>());</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p>
          <a:p>
            <a:pPr eaLnBrk="1" hangingPunct="1">
              <a:lnSpc>
                <a:spcPct val="80000"/>
              </a:lnSpc>
              <a:buFontTx/>
              <a:buNone/>
            </a:pPr>
            <a:r>
              <a:rPr lang="de-DE" altLang="ja-JP" sz="2000" dirty="0">
                <a:latin typeface="Consolas" panose="020B0609020204030204" pitchFamily="49" charset="0"/>
                <a:ea typeface="ＭＳ Ｐゴシック" pitchFamily="34" charset="-128"/>
              </a:rPr>
              <a:t>}</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itel 1"/>
          <p:cNvSpPr>
            <a:spLocks noGrp="1"/>
          </p:cNvSpPr>
          <p:nvPr>
            <p:ph type="title"/>
          </p:nvPr>
        </p:nvSpPr>
        <p:spPr/>
        <p:txBody>
          <a:bodyPr/>
          <a:lstStyle/>
          <a:p>
            <a:pPr eaLnBrk="1" hangingPunct="1"/>
            <a:r>
              <a:rPr lang="de-DE" altLang="de-DE"/>
              <a:t>Command-Pattern</a:t>
            </a:r>
          </a:p>
        </p:txBody>
      </p:sp>
      <p:sp>
        <p:nvSpPr>
          <p:cNvPr id="290819" name="Inhaltsplatzhalter 2"/>
          <p:cNvSpPr>
            <a:spLocks noGrp="1"/>
          </p:cNvSpPr>
          <p:nvPr>
            <p:ph idx="1"/>
          </p:nvPr>
        </p:nvSpPr>
        <p:spPr/>
        <p:txBody>
          <a:bodyPr/>
          <a:lstStyle/>
          <a:p>
            <a:pPr eaLnBrk="1" hangingPunct="1"/>
            <a:r>
              <a:rPr lang="de-DE" altLang="de-DE"/>
              <a:t>Problem: unterschiedliche Aktionen werden zentral ausgeführt und verwaltet</a:t>
            </a:r>
          </a:p>
          <a:p>
            <a:pPr eaLnBrk="1" hangingPunct="1"/>
            <a:r>
              <a:rPr lang="de-DE" altLang="de-DE"/>
              <a:t>Ansatz: Stecke detaillierte Ausführung in ein (Command-)Objekt; diese haben gemeinsames Interface</a:t>
            </a:r>
          </a:p>
          <a:p>
            <a:pPr eaLnBrk="1" hangingPunct="1"/>
            <a:r>
              <a:rPr lang="de-DE" altLang="de-DE"/>
              <a:t>Command-Objekte kennen Details der Ausführung</a:t>
            </a:r>
          </a:p>
          <a:p>
            <a:pPr eaLnBrk="1" hangingPunct="1"/>
            <a:r>
              <a:rPr lang="de-DE" altLang="de-DE"/>
              <a:t>Steuerung dann einfach änder- und erweiterbar</a:t>
            </a:r>
          </a:p>
          <a:p>
            <a:pPr eaLnBrk="1" hangingPunct="1"/>
            <a:endParaRPr lang="de-DE" altLang="de-DE"/>
          </a:p>
          <a:p>
            <a:pPr eaLnBrk="1" hangingPunct="1"/>
            <a:r>
              <a:rPr lang="de-DE" altLang="de-DE"/>
              <a:t>Beispiel: Kleiner Taschenrechner mit + und – und einem Zwischenspeicher für einen Wert, der dann aufaddiert werden kann</a:t>
            </a:r>
          </a:p>
        </p:txBody>
      </p:sp>
      <p:sp>
        <p:nvSpPr>
          <p:cNvPr id="29082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099" name="Rectangle 2"/>
          <p:cNvSpPr>
            <a:spLocks noGrp="1" noChangeArrowheads="1"/>
          </p:cNvSpPr>
          <p:nvPr>
            <p:ph type="title"/>
          </p:nvPr>
        </p:nvSpPr>
        <p:spPr/>
        <p:txBody>
          <a:bodyPr/>
          <a:lstStyle/>
          <a:p>
            <a:pPr eaLnBrk="1" hangingPunct="1"/>
            <a:endParaRPr lang="de-DE" altLang="de-DE"/>
          </a:p>
        </p:txBody>
      </p:sp>
      <p:sp>
        <p:nvSpPr>
          <p:cNvPr id="4100" name="Rectangle 3"/>
          <p:cNvSpPr>
            <a:spLocks noGrp="1" noChangeArrowheads="1"/>
          </p:cNvSpPr>
          <p:nvPr>
            <p:ph type="body" idx="1"/>
          </p:nvPr>
        </p:nvSpPr>
        <p:spPr/>
        <p:txBody>
          <a:bodyPr/>
          <a:lstStyle/>
          <a:p>
            <a:pPr algn="ctr" eaLnBrk="1" hangingPunct="1">
              <a:buFontTx/>
              <a:buNone/>
            </a:pPr>
            <a:endParaRPr lang="de-DE" altLang="de-DE" sz="4800"/>
          </a:p>
          <a:p>
            <a:pPr algn="ctr" eaLnBrk="1" hangingPunct="1">
              <a:buFontTx/>
              <a:buNone/>
            </a:pPr>
            <a:endParaRPr lang="de-DE" altLang="de-DE" sz="4800"/>
          </a:p>
          <a:p>
            <a:pPr algn="ctr" eaLnBrk="1" hangingPunct="1">
              <a:buFontTx/>
              <a:buNone/>
            </a:pPr>
            <a:r>
              <a:rPr lang="de-DE" altLang="de-DE" sz="4800"/>
              <a:t>1. Motivation von Software-Engineering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1747" name="Rectangle 2"/>
          <p:cNvSpPr>
            <a:spLocks noGrp="1" noChangeArrowheads="1"/>
          </p:cNvSpPr>
          <p:nvPr>
            <p:ph type="title"/>
          </p:nvPr>
        </p:nvSpPr>
        <p:spPr/>
        <p:txBody>
          <a:bodyPr/>
          <a:lstStyle/>
          <a:p>
            <a:pPr eaLnBrk="1" hangingPunct="1"/>
            <a:r>
              <a:rPr lang="de-DE" altLang="de-DE"/>
              <a:t>Beispiel RM bei Projektplanung</a:t>
            </a:r>
          </a:p>
        </p:txBody>
      </p:sp>
      <p:sp>
        <p:nvSpPr>
          <p:cNvPr id="31748" name="Rectangle 3"/>
          <p:cNvSpPr>
            <a:spLocks noGrp="1" noChangeArrowheads="1"/>
          </p:cNvSpPr>
          <p:nvPr>
            <p:ph type="body" idx="1"/>
          </p:nvPr>
        </p:nvSpPr>
        <p:spPr/>
        <p:txBody>
          <a:bodyPr/>
          <a:lstStyle/>
          <a:p>
            <a:pPr eaLnBrk="1" hangingPunct="1">
              <a:lnSpc>
                <a:spcPct val="90000"/>
              </a:lnSpc>
            </a:pPr>
            <a:r>
              <a:rPr lang="de-DE" altLang="de-DE" sz="2000"/>
              <a:t>Risiko: Mangelnder Austausch von Know-How im Projektteam</a:t>
            </a:r>
          </a:p>
          <a:p>
            <a:pPr eaLnBrk="1" hangingPunct="1">
              <a:lnSpc>
                <a:spcPct val="90000"/>
              </a:lnSpc>
            </a:pPr>
            <a:r>
              <a:rPr lang="de-DE" altLang="de-DE" sz="2000"/>
              <a:t>Auswirkungen: Arbeiten werden doppelt gemacht, vorhandenes Wissen nicht eingesetzt</a:t>
            </a:r>
          </a:p>
          <a:p>
            <a:pPr eaLnBrk="1" hangingPunct="1">
              <a:lnSpc>
                <a:spcPct val="90000"/>
              </a:lnSpc>
            </a:pPr>
            <a:r>
              <a:rPr lang="de-DE" altLang="de-DE" sz="2000"/>
              <a:t>Ursache: Neues Projektteam, dass noch nicht zusammengearbeitet hat</a:t>
            </a:r>
          </a:p>
          <a:p>
            <a:pPr eaLnBrk="1" hangingPunct="1">
              <a:lnSpc>
                <a:spcPct val="90000"/>
              </a:lnSpc>
            </a:pPr>
            <a:r>
              <a:rPr lang="de-DE" altLang="de-DE" sz="2000"/>
              <a:t>Maßnahme: (Verringerung) Erste Projektveranstaltung (Kick-off) findet in kleinem Hotel außerhalb des Unternehmens statt; moderierte Workshops zum Aufbau des Verständnisses der Projektaufgabe und zur Findung vorhandener Kompetenzen</a:t>
            </a:r>
          </a:p>
          <a:p>
            <a:pPr eaLnBrk="1" hangingPunct="1">
              <a:lnSpc>
                <a:spcPct val="90000"/>
              </a:lnSpc>
            </a:pPr>
            <a:r>
              <a:rPr lang="de-DE" altLang="de-DE" sz="2000"/>
              <a:t>Messung des Maßnahmenerfolgs: Kontrolle auf Doppelarbeiten; Verfolgung der Qualität der Ergebnisse, die von mehreren Personen erstellt wurden (nur weiches Maß)</a:t>
            </a:r>
          </a:p>
          <a:p>
            <a:pPr eaLnBrk="1" hangingPunct="1">
              <a:lnSpc>
                <a:spcPct val="90000"/>
              </a:lnSpc>
            </a:pPr>
            <a:endParaRPr lang="de-DE" altLang="de-DE" sz="2000"/>
          </a:p>
          <a:p>
            <a:pPr eaLnBrk="1" hangingPunct="1">
              <a:lnSpc>
                <a:spcPct val="90000"/>
              </a:lnSpc>
            </a:pPr>
            <a:r>
              <a:rPr lang="de-DE" altLang="de-DE" sz="2000"/>
              <a:t>Hinweis: Ursache und Risiko können verwischen, da Ursachen wieder Ursachen haben können (... irgendjemand in den Apfel gebissen hat </a:t>
            </a:r>
            <a:r>
              <a:rPr lang="de-DE" altLang="de-DE" sz="2000">
                <a:sym typeface="Wingdings" pitchFamily="2" charset="2"/>
              </a:rPr>
              <a:t> )</a:t>
            </a:r>
            <a:endParaRPr lang="de-DE" altLang="de-DE" sz="2000"/>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itel 1"/>
          <p:cNvSpPr>
            <a:spLocks noGrp="1"/>
          </p:cNvSpPr>
          <p:nvPr>
            <p:ph type="title"/>
          </p:nvPr>
        </p:nvSpPr>
        <p:spPr/>
        <p:txBody>
          <a:bodyPr/>
          <a:lstStyle/>
          <a:p>
            <a:pPr eaLnBrk="1" hangingPunct="1"/>
            <a:r>
              <a:rPr lang="de-DE" altLang="de-DE"/>
              <a:t>Beispiel 1/12 : Rechner 1/2</a:t>
            </a:r>
          </a:p>
        </p:txBody>
      </p:sp>
      <p:sp>
        <p:nvSpPr>
          <p:cNvPr id="291843" name="Inhaltsplatzhalter 2"/>
          <p:cNvSpPr>
            <a:spLocks noGrp="1"/>
          </p:cNvSpPr>
          <p:nvPr>
            <p:ph idx="1"/>
          </p:nvPr>
        </p:nvSpPr>
        <p:spPr/>
        <p:txBody>
          <a:bodyPr/>
          <a:lstStyle/>
          <a:p>
            <a:pPr eaLnBrk="1" hangingPunct="1">
              <a:lnSpc>
                <a:spcPct val="60000"/>
              </a:lnSpc>
              <a:buFontTx/>
              <a:buNone/>
            </a:pPr>
            <a:r>
              <a:rPr lang="de-DE" altLang="de-DE" sz="2000" dirty="0">
                <a:latin typeface="Consolas" panose="020B0609020204030204" pitchFamily="49" charset="0"/>
                <a:ea typeface="ＭＳ Ｐゴシック" pitchFamily="34" charset="-128"/>
              </a:rPr>
              <a:t>package </a:t>
            </a:r>
            <a:r>
              <a:rPr lang="de-DE" altLang="de-DE" sz="2000" dirty="0" err="1">
                <a:latin typeface="Consolas" panose="020B0609020204030204" pitchFamily="49" charset="0"/>
                <a:ea typeface="ＭＳ Ｐゴシック" pitchFamily="34" charset="-128"/>
              </a:rPr>
              <a:t>business</a:t>
            </a: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endParaRPr lang="de-DE" altLang="de-DE" sz="2000" dirty="0">
              <a:latin typeface="Consolas" panose="020B0609020204030204" pitchFamily="49" charset="0"/>
              <a:ea typeface="ＭＳ Ｐゴシック" pitchFamily="34" charset="-128"/>
            </a:endParaRPr>
          </a:p>
          <a:p>
            <a:pPr eaLnBrk="1" hangingPunct="1">
              <a:lnSpc>
                <a:spcPct val="60000"/>
              </a:lnSpc>
              <a:buFontTx/>
              <a:buNone/>
            </a:pPr>
            <a:r>
              <a:rPr lang="de-DE" altLang="de-DE" sz="2000" dirty="0">
                <a:latin typeface="Consolas" panose="020B0609020204030204" pitchFamily="49" charset="0"/>
                <a:ea typeface="ＭＳ Ｐゴシック" pitchFamily="34" charset="-128"/>
              </a:rPr>
              <a:t>public </a:t>
            </a:r>
            <a:r>
              <a:rPr lang="de-DE" altLang="de-DE" sz="2000" dirty="0" err="1">
                <a:latin typeface="Consolas" panose="020B0609020204030204" pitchFamily="49" charset="0"/>
                <a:ea typeface="ＭＳ Ｐゴシック" pitchFamily="34" charset="-128"/>
              </a:rPr>
              <a:t>class</a:t>
            </a:r>
            <a:r>
              <a:rPr lang="de-DE" altLang="de-DE" sz="2000" dirty="0">
                <a:latin typeface="Consolas" panose="020B0609020204030204" pitchFamily="49" charset="0"/>
                <a:ea typeface="ＭＳ Ｐゴシック" pitchFamily="34" charset="-128"/>
              </a:rPr>
              <a:t> Rechner {</a:t>
            </a:r>
          </a:p>
          <a:p>
            <a:pPr eaLnBrk="1" hangingPunct="1">
              <a:lnSpc>
                <a:spcPct val="60000"/>
              </a:lnSpc>
              <a:buFontTx/>
              <a:buNone/>
            </a:pPr>
            <a:endParaRPr lang="de-DE" altLang="de-DE" sz="2000" dirty="0">
              <a:latin typeface="Consolas" panose="020B0609020204030204" pitchFamily="49" charset="0"/>
              <a:ea typeface="ＭＳ Ｐゴシック" pitchFamily="34" charset="-128"/>
            </a:endParaRPr>
          </a:p>
          <a:p>
            <a:pPr eaLnBrk="1" hangingPunct="1">
              <a:lnSpc>
                <a:spcPct val="60000"/>
              </a:lnSpc>
              <a:buFontTx/>
              <a:buNone/>
            </a:pPr>
            <a:r>
              <a:rPr lang="de-DE" altLang="de-DE" sz="2000" dirty="0">
                <a:latin typeface="Consolas" panose="020B0609020204030204" pitchFamily="49" charset="0"/>
                <a:ea typeface="ＭＳ Ｐゴシック" pitchFamily="34" charset="-128"/>
              </a:rPr>
              <a:t>	private int anzeige;</a:t>
            </a:r>
          </a:p>
          <a:p>
            <a:pPr eaLnBrk="1" hangingPunct="1">
              <a:lnSpc>
                <a:spcPct val="60000"/>
              </a:lnSpc>
              <a:buFontTx/>
              <a:buNone/>
            </a:pPr>
            <a:r>
              <a:rPr lang="de-DE" altLang="de-DE" sz="2000" dirty="0">
                <a:latin typeface="Consolas" panose="020B0609020204030204" pitchFamily="49" charset="0"/>
                <a:ea typeface="ＭＳ Ｐゴシック" pitchFamily="34" charset="-128"/>
              </a:rPr>
              <a:t>	private int </a:t>
            </a:r>
            <a:r>
              <a:rPr lang="de-DE" altLang="de-DE" sz="2000" dirty="0" err="1">
                <a:latin typeface="Consolas" panose="020B0609020204030204" pitchFamily="49" charset="0"/>
                <a:ea typeface="ＭＳ Ｐゴシック" pitchFamily="34" charset="-128"/>
              </a:rPr>
              <a:t>speicher</a:t>
            </a: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public int </a:t>
            </a:r>
            <a:r>
              <a:rPr lang="de-DE" altLang="de-DE" sz="2000" dirty="0" err="1">
                <a:latin typeface="Consolas" panose="020B0609020204030204" pitchFamily="49" charset="0"/>
                <a:ea typeface="ＭＳ Ｐゴシック" pitchFamily="34" charset="-128"/>
              </a:rPr>
              <a:t>getAnzeige</a:t>
            </a:r>
            <a:r>
              <a:rPr lang="de-DE" altLang="de-DE" sz="2000" dirty="0">
                <a:latin typeface="Consolas" panose="020B0609020204030204" pitchFamily="49" charset="0"/>
                <a:ea typeface="ＭＳ Ｐゴシック" pitchFamily="34" charset="-128"/>
              </a:rPr>
              <a:t>()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return</a:t>
            </a:r>
            <a:r>
              <a:rPr lang="de-DE" altLang="de-DE" sz="2000" dirty="0">
                <a:latin typeface="Consolas" panose="020B0609020204030204" pitchFamily="49" charset="0"/>
                <a:ea typeface="ＭＳ Ｐゴシック" pitchFamily="34" charset="-128"/>
              </a:rPr>
              <a:t> anzeige;</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public void </a:t>
            </a:r>
            <a:r>
              <a:rPr lang="de-DE" altLang="de-DE" sz="2000" dirty="0" err="1">
                <a:latin typeface="Consolas" panose="020B0609020204030204" pitchFamily="49" charset="0"/>
                <a:ea typeface="ＭＳ Ｐゴシック" pitchFamily="34" charset="-128"/>
              </a:rPr>
              <a:t>setAnzeige</a:t>
            </a:r>
            <a:r>
              <a:rPr lang="de-DE" altLang="de-DE" sz="2000" dirty="0">
                <a:latin typeface="Consolas" panose="020B0609020204030204" pitchFamily="49" charset="0"/>
                <a:ea typeface="ＭＳ Ｐゴシック" pitchFamily="34" charset="-128"/>
              </a:rPr>
              <a:t>(int anzeige)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this.anzeige</a:t>
            </a:r>
            <a:r>
              <a:rPr lang="de-DE" altLang="de-DE" sz="2000" dirty="0">
                <a:latin typeface="Consolas" panose="020B0609020204030204" pitchFamily="49" charset="0"/>
                <a:ea typeface="ＭＳ Ｐゴシック" pitchFamily="34" charset="-128"/>
              </a:rPr>
              <a:t> = anzeige;</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public int </a:t>
            </a:r>
            <a:r>
              <a:rPr lang="de-DE" altLang="de-DE" sz="2000" dirty="0" err="1">
                <a:latin typeface="Consolas" panose="020B0609020204030204" pitchFamily="49" charset="0"/>
                <a:ea typeface="ＭＳ Ｐゴシック" pitchFamily="34" charset="-128"/>
              </a:rPr>
              <a:t>getSpeicher</a:t>
            </a:r>
            <a:r>
              <a:rPr lang="de-DE" altLang="de-DE" sz="2000" dirty="0">
                <a:latin typeface="Consolas" panose="020B0609020204030204" pitchFamily="49" charset="0"/>
                <a:ea typeface="ＭＳ Ｐゴシック" pitchFamily="34" charset="-128"/>
              </a:rPr>
              <a:t>()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return</a:t>
            </a: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speicher</a:t>
            </a: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public void </a:t>
            </a:r>
            <a:r>
              <a:rPr lang="de-DE" altLang="de-DE" sz="2000" dirty="0" err="1">
                <a:latin typeface="Consolas" panose="020B0609020204030204" pitchFamily="49" charset="0"/>
                <a:ea typeface="ＭＳ Ｐゴシック" pitchFamily="34" charset="-128"/>
              </a:rPr>
              <a:t>setSpeicher</a:t>
            </a:r>
            <a:r>
              <a:rPr lang="de-DE" altLang="de-DE" sz="2000" dirty="0">
                <a:latin typeface="Consolas" panose="020B0609020204030204" pitchFamily="49" charset="0"/>
                <a:ea typeface="ＭＳ Ｐゴシック" pitchFamily="34" charset="-128"/>
              </a:rPr>
              <a:t>(int </a:t>
            </a:r>
            <a:r>
              <a:rPr lang="de-DE" altLang="de-DE" sz="2000" dirty="0" err="1">
                <a:latin typeface="Consolas" panose="020B0609020204030204" pitchFamily="49" charset="0"/>
                <a:ea typeface="ＭＳ Ｐゴシック" pitchFamily="34" charset="-128"/>
              </a:rPr>
              <a:t>speicher</a:t>
            </a:r>
            <a:r>
              <a:rPr lang="de-DE" altLang="de-DE" sz="2000" dirty="0">
                <a:latin typeface="Consolas" panose="020B0609020204030204" pitchFamily="49" charset="0"/>
                <a:ea typeface="ＭＳ Ｐゴシック" pitchFamily="34" charset="-128"/>
              </a:rPr>
              <a:t>)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this.speicher</a:t>
            </a:r>
            <a:r>
              <a:rPr lang="de-DE" altLang="de-DE" sz="2000" dirty="0">
                <a:latin typeface="Consolas" panose="020B0609020204030204" pitchFamily="49" charset="0"/>
                <a:ea typeface="ＭＳ Ｐゴシック" pitchFamily="34" charset="-128"/>
              </a:rPr>
              <a:t> = </a:t>
            </a:r>
            <a:r>
              <a:rPr lang="de-DE" altLang="de-DE" sz="2000" dirty="0" err="1">
                <a:latin typeface="Consolas" panose="020B0609020204030204" pitchFamily="49" charset="0"/>
                <a:ea typeface="ＭＳ Ｐゴシック" pitchFamily="34" charset="-128"/>
              </a:rPr>
              <a:t>speicher</a:t>
            </a: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p>
          <a:p>
            <a:pPr eaLnBrk="1" hangingPunct="1">
              <a:lnSpc>
                <a:spcPct val="60000"/>
              </a:lnSpc>
              <a:buFontTx/>
              <a:buNone/>
            </a:pPr>
            <a:endParaRPr lang="de-DE" altLang="de-DE" sz="2000" dirty="0">
              <a:latin typeface="Consolas" panose="020B0609020204030204" pitchFamily="49" charset="0"/>
              <a:ea typeface="ＭＳ Ｐゴシック" pitchFamily="34" charset="-128"/>
            </a:endParaRP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p>
        </p:txBody>
      </p:sp>
      <p:sp>
        <p:nvSpPr>
          <p:cNvPr id="29184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itel 1"/>
          <p:cNvSpPr>
            <a:spLocks noGrp="1"/>
          </p:cNvSpPr>
          <p:nvPr>
            <p:ph type="title"/>
          </p:nvPr>
        </p:nvSpPr>
        <p:spPr/>
        <p:txBody>
          <a:bodyPr/>
          <a:lstStyle/>
          <a:p>
            <a:pPr eaLnBrk="1" hangingPunct="1"/>
            <a:r>
              <a:rPr lang="de-DE" altLang="de-DE"/>
              <a:t>Beispiel 2/12 : Rechner 2/2</a:t>
            </a:r>
          </a:p>
        </p:txBody>
      </p:sp>
      <p:sp>
        <p:nvSpPr>
          <p:cNvPr id="292867" name="Inhaltsplatzhalter 2"/>
          <p:cNvSpPr>
            <a:spLocks noGrp="1"/>
          </p:cNvSpPr>
          <p:nvPr>
            <p:ph idx="1"/>
          </p:nvPr>
        </p:nvSpPr>
        <p:spPr/>
        <p:txBody>
          <a:bodyPr/>
          <a:lstStyle/>
          <a:p>
            <a:pPr eaLnBrk="1" hangingPunct="1">
              <a:lnSpc>
                <a:spcPct val="60000"/>
              </a:lnSpc>
              <a:buFontTx/>
              <a:buNone/>
            </a:pPr>
            <a:r>
              <a:rPr lang="de-DE" altLang="de-DE" sz="2000" dirty="0">
                <a:latin typeface="Consolas" panose="020B0609020204030204" pitchFamily="49" charset="0"/>
                <a:ea typeface="ＭＳ Ｐゴシック" pitchFamily="34" charset="-128"/>
              </a:rPr>
              <a:t>	public void addieren(int wert)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this.anzeige</a:t>
            </a:r>
            <a:r>
              <a:rPr lang="de-DE" altLang="de-DE" sz="2000" dirty="0">
                <a:latin typeface="Consolas" panose="020B0609020204030204" pitchFamily="49" charset="0"/>
                <a:ea typeface="ＭＳ Ｐゴシック" pitchFamily="34" charset="-128"/>
              </a:rPr>
              <a:t> += wert;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p>
          <a:p>
            <a:pPr eaLnBrk="1" hangingPunct="1">
              <a:buFontTx/>
              <a:buNone/>
            </a:pPr>
            <a:endParaRPr lang="de-DE" altLang="de-DE" sz="800" dirty="0">
              <a:latin typeface="Consolas" panose="020B0609020204030204" pitchFamily="49" charset="0"/>
              <a:ea typeface="ＭＳ Ｐゴシック" pitchFamily="34" charset="-128"/>
            </a:endParaRPr>
          </a:p>
          <a:p>
            <a:pPr eaLnBrk="1" hangingPunct="1">
              <a:lnSpc>
                <a:spcPct val="60000"/>
              </a:lnSpc>
              <a:buFontTx/>
              <a:buNone/>
            </a:pPr>
            <a:r>
              <a:rPr lang="de-DE" altLang="de-DE" sz="2000" dirty="0">
                <a:latin typeface="Consolas" panose="020B0609020204030204" pitchFamily="49" charset="0"/>
                <a:ea typeface="ＭＳ Ｐゴシック" pitchFamily="34" charset="-128"/>
              </a:rPr>
              <a:t>	public void subtrahieren(int wert)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this.anzeige</a:t>
            </a:r>
            <a:r>
              <a:rPr lang="de-DE" altLang="de-DE" sz="2000" dirty="0">
                <a:latin typeface="Consolas" panose="020B0609020204030204" pitchFamily="49" charset="0"/>
                <a:ea typeface="ＭＳ Ｐゴシック" pitchFamily="34" charset="-128"/>
              </a:rPr>
              <a:t> -= wert;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p>
          <a:p>
            <a:pPr eaLnBrk="1" hangingPunct="1">
              <a:lnSpc>
                <a:spcPct val="60000"/>
              </a:lnSpc>
              <a:buFontTx/>
              <a:buNone/>
            </a:pPr>
            <a:r>
              <a:rPr lang="de-DE" altLang="de-DE" sz="800" dirty="0">
                <a:latin typeface="Consolas" panose="020B0609020204030204" pitchFamily="49" charset="0"/>
                <a:ea typeface="ＭＳ Ｐゴシック" pitchFamily="34" charset="-128"/>
              </a:rPr>
              <a:t>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public void speichern(){</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this.speicher</a:t>
            </a:r>
            <a:r>
              <a:rPr lang="de-DE" altLang="de-DE" sz="2000" dirty="0">
                <a:latin typeface="Consolas" panose="020B0609020204030204" pitchFamily="49" charset="0"/>
                <a:ea typeface="ＭＳ Ｐゴシック" pitchFamily="34" charset="-128"/>
              </a:rPr>
              <a:t> = </a:t>
            </a:r>
            <a:r>
              <a:rPr lang="de-DE" altLang="de-DE" sz="2000" dirty="0" err="1">
                <a:latin typeface="Consolas" panose="020B0609020204030204" pitchFamily="49" charset="0"/>
                <a:ea typeface="ＭＳ Ｐゴシック" pitchFamily="34" charset="-128"/>
              </a:rPr>
              <a:t>this.anzeige</a:t>
            </a: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p>
          <a:p>
            <a:pPr eaLnBrk="1" hangingPunct="1">
              <a:lnSpc>
                <a:spcPct val="60000"/>
              </a:lnSpc>
              <a:buFontTx/>
              <a:buNone/>
            </a:pPr>
            <a:r>
              <a:rPr lang="de-DE" altLang="de-DE" sz="800" dirty="0">
                <a:latin typeface="Consolas" panose="020B0609020204030204" pitchFamily="49" charset="0"/>
                <a:ea typeface="ＭＳ Ｐゴシック" pitchFamily="34" charset="-128"/>
              </a:rPr>
              <a:t>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public void </a:t>
            </a:r>
            <a:r>
              <a:rPr lang="de-DE" altLang="de-DE" sz="2000" dirty="0" err="1">
                <a:latin typeface="Consolas" panose="020B0609020204030204" pitchFamily="49" charset="0"/>
                <a:ea typeface="ＭＳ Ｐゴシック" pitchFamily="34" charset="-128"/>
              </a:rPr>
              <a:t>speicherAddieren</a:t>
            </a: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this.anzeige</a:t>
            </a:r>
            <a:r>
              <a:rPr lang="de-DE" altLang="de-DE" sz="2000" dirty="0">
                <a:latin typeface="Consolas" panose="020B0609020204030204" pitchFamily="49" charset="0"/>
                <a:ea typeface="ＭＳ Ｐゴシック" pitchFamily="34" charset="-128"/>
              </a:rPr>
              <a:t> += </a:t>
            </a:r>
            <a:r>
              <a:rPr lang="de-DE" altLang="de-DE" sz="2000" dirty="0" err="1">
                <a:latin typeface="Consolas" panose="020B0609020204030204" pitchFamily="49" charset="0"/>
                <a:ea typeface="ＭＳ Ｐゴシック" pitchFamily="34" charset="-128"/>
              </a:rPr>
              <a:t>this.speicher</a:t>
            </a: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p>
          <a:p>
            <a:pPr eaLnBrk="1" hangingPunct="1">
              <a:lnSpc>
                <a:spcPct val="60000"/>
              </a:lnSpc>
              <a:buFontTx/>
              <a:buNone/>
            </a:pPr>
            <a:r>
              <a:rPr lang="de-DE" altLang="de-DE" sz="800" dirty="0">
                <a:latin typeface="Consolas" panose="020B0609020204030204" pitchFamily="49" charset="0"/>
                <a:ea typeface="ＭＳ Ｐゴシック" pitchFamily="34" charset="-128"/>
              </a:rPr>
              <a:t>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public void </a:t>
            </a:r>
            <a:r>
              <a:rPr lang="de-DE" altLang="de-DE" sz="2000" dirty="0" err="1">
                <a:latin typeface="Consolas" panose="020B0609020204030204" pitchFamily="49" charset="0"/>
                <a:ea typeface="ＭＳ Ｐゴシック" pitchFamily="34" charset="-128"/>
              </a:rPr>
              <a:t>speicherSubtrahieren</a:t>
            </a: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this.anzeige</a:t>
            </a:r>
            <a:r>
              <a:rPr lang="de-DE" altLang="de-DE" sz="2000" dirty="0">
                <a:latin typeface="Consolas" panose="020B0609020204030204" pitchFamily="49" charset="0"/>
                <a:ea typeface="ＭＳ Ｐゴシック" pitchFamily="34" charset="-128"/>
              </a:rPr>
              <a:t> -= </a:t>
            </a:r>
            <a:r>
              <a:rPr lang="de-DE" altLang="de-DE" sz="2000" dirty="0" err="1">
                <a:latin typeface="Consolas" panose="020B0609020204030204" pitchFamily="49" charset="0"/>
                <a:ea typeface="ＭＳ Ｐゴシック" pitchFamily="34" charset="-128"/>
              </a:rPr>
              <a:t>this.speicher</a:t>
            </a: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p>
          <a:p>
            <a:pPr eaLnBrk="1" hangingPunct="1">
              <a:lnSpc>
                <a:spcPct val="60000"/>
              </a:lnSpc>
              <a:buFontTx/>
              <a:buNone/>
            </a:pPr>
            <a:r>
              <a:rPr lang="de-DE" altLang="de-DE" sz="800" dirty="0">
                <a:latin typeface="Consolas" panose="020B0609020204030204" pitchFamily="49" charset="0"/>
                <a:ea typeface="ＭＳ Ｐゴシック" pitchFamily="34" charset="-128"/>
              </a:rPr>
              <a:t>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Override</a:t>
            </a:r>
            <a:endParaRPr lang="de-DE" altLang="de-DE" sz="2000" dirty="0">
              <a:latin typeface="Consolas" panose="020B0609020204030204" pitchFamily="49" charset="0"/>
              <a:ea typeface="ＭＳ Ｐゴシック" pitchFamily="34" charset="-128"/>
            </a:endParaRPr>
          </a:p>
          <a:p>
            <a:pPr eaLnBrk="1" hangingPunct="1">
              <a:lnSpc>
                <a:spcPct val="60000"/>
              </a:lnSpc>
              <a:buFontTx/>
              <a:buNone/>
            </a:pPr>
            <a:r>
              <a:rPr lang="de-DE" altLang="de-DE" sz="2000" dirty="0">
                <a:latin typeface="Consolas" panose="020B0609020204030204" pitchFamily="49" charset="0"/>
                <a:ea typeface="ＭＳ Ｐゴシック" pitchFamily="34" charset="-128"/>
              </a:rPr>
              <a:t>	public String </a:t>
            </a:r>
            <a:r>
              <a:rPr lang="de-DE" altLang="de-DE" sz="2000" dirty="0" err="1">
                <a:latin typeface="Consolas" panose="020B0609020204030204" pitchFamily="49" charset="0"/>
                <a:ea typeface="ＭＳ Ｐゴシック" pitchFamily="34" charset="-128"/>
              </a:rPr>
              <a:t>toString</a:t>
            </a: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return</a:t>
            </a:r>
            <a:r>
              <a:rPr lang="de-DE" altLang="de-DE" sz="2000" dirty="0">
                <a:latin typeface="Consolas" panose="020B0609020204030204" pitchFamily="49" charset="0"/>
                <a:ea typeface="ＭＳ Ｐゴシック" pitchFamily="34" charset="-128"/>
              </a:rPr>
              <a:t> "Speicher: "+ </a:t>
            </a:r>
            <a:r>
              <a:rPr lang="de-DE" altLang="de-DE" sz="2000" dirty="0" err="1">
                <a:latin typeface="Consolas" panose="020B0609020204030204" pitchFamily="49" charset="0"/>
                <a:ea typeface="ＭＳ Ｐゴシック" pitchFamily="34" charset="-128"/>
              </a:rPr>
              <a:t>this.speicher</a:t>
            </a:r>
            <a:r>
              <a:rPr lang="de-DE" altLang="de-DE" sz="2000" dirty="0">
                <a:latin typeface="Consolas" panose="020B0609020204030204" pitchFamily="49" charset="0"/>
                <a:ea typeface="ＭＳ Ｐゴシック" pitchFamily="34" charset="-128"/>
              </a:rPr>
              <a:t> +"  Wert: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 </a:t>
            </a:r>
            <a:r>
              <a:rPr lang="de-DE" altLang="de-DE" sz="2000" dirty="0" err="1">
                <a:latin typeface="Consolas" panose="020B0609020204030204" pitchFamily="49" charset="0"/>
                <a:ea typeface="ＭＳ Ｐゴシック" pitchFamily="34" charset="-128"/>
              </a:rPr>
              <a:t>this.anzeige</a:t>
            </a: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p>
          <a:p>
            <a:pPr eaLnBrk="1" hangingPunct="1">
              <a:lnSpc>
                <a:spcPct val="60000"/>
              </a:lnSpc>
              <a:buFontTx/>
              <a:buNone/>
            </a:pP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endParaRPr lang="de-DE" altLang="de-DE" sz="2000" dirty="0">
              <a:latin typeface="Consolas" panose="020B0609020204030204" pitchFamily="49" charset="0"/>
              <a:ea typeface="ＭＳ Ｐゴシック" pitchFamily="34" charset="-128"/>
            </a:endParaRPr>
          </a:p>
        </p:txBody>
      </p:sp>
      <p:sp>
        <p:nvSpPr>
          <p:cNvPr id="29286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itel 1"/>
          <p:cNvSpPr>
            <a:spLocks noGrp="1"/>
          </p:cNvSpPr>
          <p:nvPr>
            <p:ph type="title"/>
          </p:nvPr>
        </p:nvSpPr>
        <p:spPr/>
        <p:txBody>
          <a:bodyPr/>
          <a:lstStyle/>
          <a:p>
            <a:pPr eaLnBrk="1" hangingPunct="1"/>
            <a:r>
              <a:rPr lang="de-DE" altLang="de-DE"/>
              <a:t>Beispiel 3/12 : Klassischer Dialog 1/2</a:t>
            </a:r>
          </a:p>
        </p:txBody>
      </p:sp>
      <p:sp>
        <p:nvSpPr>
          <p:cNvPr id="293891" name="Inhaltsplatzhalter 2"/>
          <p:cNvSpPr>
            <a:spLocks noGrp="1"/>
          </p:cNvSpPr>
          <p:nvPr>
            <p:ph idx="1"/>
          </p:nvPr>
        </p:nvSpPr>
        <p:spPr/>
        <p:txBody>
          <a:bodyPr/>
          <a:lstStyle/>
          <a:p>
            <a:pPr eaLnBrk="1" hangingPunct="1">
              <a:lnSpc>
                <a:spcPct val="60000"/>
              </a:lnSpc>
              <a:buFontTx/>
              <a:buNone/>
            </a:pPr>
            <a:r>
              <a:rPr lang="de-DE" altLang="de-DE" sz="2000" dirty="0">
                <a:latin typeface="Consolas" panose="020B0609020204030204" pitchFamily="49" charset="0"/>
                <a:ea typeface="ＭＳ Ｐゴシック" pitchFamily="34" charset="-128"/>
              </a:rPr>
              <a:t>package </a:t>
            </a:r>
            <a:r>
              <a:rPr lang="de-DE" altLang="de-DE" sz="2000" dirty="0" err="1">
                <a:latin typeface="Consolas" panose="020B0609020204030204" pitchFamily="49" charset="0"/>
                <a:ea typeface="ＭＳ Ｐゴシック" pitchFamily="34" charset="-128"/>
              </a:rPr>
              <a:t>io</a:t>
            </a: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endParaRPr lang="de-DE" altLang="de-DE" sz="800" dirty="0">
              <a:latin typeface="Consolas" panose="020B0609020204030204" pitchFamily="49" charset="0"/>
              <a:ea typeface="ＭＳ Ｐゴシック" pitchFamily="34" charset="-128"/>
            </a:endParaRPr>
          </a:p>
          <a:p>
            <a:pPr eaLnBrk="1" hangingPunct="1">
              <a:lnSpc>
                <a:spcPct val="60000"/>
              </a:lnSpc>
              <a:buFontTx/>
              <a:buNone/>
            </a:pPr>
            <a:r>
              <a:rPr lang="de-DE" altLang="de-DE" sz="2000" dirty="0" err="1">
                <a:latin typeface="Consolas" panose="020B0609020204030204" pitchFamily="49" charset="0"/>
                <a:ea typeface="ＭＳ Ｐゴシック" pitchFamily="34" charset="-128"/>
              </a:rPr>
              <a:t>import</a:t>
            </a: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business.Rechner</a:t>
            </a: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endParaRPr lang="de-DE" altLang="de-DE" sz="800" dirty="0">
              <a:latin typeface="Consolas" panose="020B0609020204030204" pitchFamily="49" charset="0"/>
              <a:ea typeface="ＭＳ Ｐゴシック" pitchFamily="34" charset="-128"/>
            </a:endParaRPr>
          </a:p>
          <a:p>
            <a:pPr eaLnBrk="1" hangingPunct="1">
              <a:lnSpc>
                <a:spcPct val="60000"/>
              </a:lnSpc>
              <a:buFontTx/>
              <a:buNone/>
            </a:pPr>
            <a:r>
              <a:rPr lang="de-DE" altLang="de-DE" sz="2000" dirty="0">
                <a:latin typeface="Consolas" panose="020B0609020204030204" pitchFamily="49" charset="0"/>
                <a:ea typeface="ＭＳ Ｐゴシック" pitchFamily="34" charset="-128"/>
              </a:rPr>
              <a:t>public </a:t>
            </a:r>
            <a:r>
              <a:rPr lang="de-DE" altLang="de-DE" sz="2000" dirty="0" err="1">
                <a:latin typeface="Consolas" panose="020B0609020204030204" pitchFamily="49" charset="0"/>
                <a:ea typeface="ＭＳ Ｐゴシック" pitchFamily="34" charset="-128"/>
              </a:rPr>
              <a:t>class</a:t>
            </a:r>
            <a:r>
              <a:rPr lang="de-DE" altLang="de-DE" sz="2000" dirty="0">
                <a:latin typeface="Consolas" panose="020B0609020204030204" pitchFamily="49" charset="0"/>
                <a:ea typeface="ＭＳ Ｐゴシック" pitchFamily="34" charset="-128"/>
              </a:rPr>
              <a:t> Dialog {</a:t>
            </a:r>
          </a:p>
          <a:p>
            <a:pPr eaLnBrk="1" hangingPunct="1">
              <a:lnSpc>
                <a:spcPct val="60000"/>
              </a:lnSpc>
              <a:buFontTx/>
              <a:buNone/>
            </a:pPr>
            <a:endParaRPr lang="de-DE" altLang="de-DE" sz="800" dirty="0">
              <a:latin typeface="Consolas" panose="020B0609020204030204" pitchFamily="49" charset="0"/>
              <a:ea typeface="ＭＳ Ｐゴシック" pitchFamily="34" charset="-128"/>
            </a:endParaRPr>
          </a:p>
          <a:p>
            <a:pPr eaLnBrk="1" hangingPunct="1">
              <a:lnSpc>
                <a:spcPct val="60000"/>
              </a:lnSpc>
              <a:buFontTx/>
              <a:buNone/>
            </a:pPr>
            <a:r>
              <a:rPr lang="de-DE" altLang="de-DE" sz="2000" dirty="0">
                <a:latin typeface="Consolas" panose="020B0609020204030204" pitchFamily="49" charset="0"/>
                <a:ea typeface="ＭＳ Ｐゴシック" pitchFamily="34" charset="-128"/>
              </a:rPr>
              <a:t>  private Rechner </a:t>
            </a:r>
            <a:r>
              <a:rPr lang="de-DE" altLang="de-DE" sz="2000" dirty="0" err="1">
                <a:latin typeface="Consolas" panose="020B0609020204030204" pitchFamily="49" charset="0"/>
                <a:ea typeface="ＭＳ Ｐゴシック" pitchFamily="34" charset="-128"/>
              </a:rPr>
              <a:t>rechner</a:t>
            </a:r>
            <a:r>
              <a:rPr lang="de-DE" altLang="de-DE" sz="2000" dirty="0">
                <a:latin typeface="Consolas" panose="020B0609020204030204" pitchFamily="49" charset="0"/>
                <a:ea typeface="ＭＳ Ｐゴシック" pitchFamily="34" charset="-128"/>
              </a:rPr>
              <a:t> = </a:t>
            </a:r>
            <a:r>
              <a:rPr lang="de-DE" altLang="de-DE" sz="2000" dirty="0" err="1">
                <a:latin typeface="Consolas" panose="020B0609020204030204" pitchFamily="49" charset="0"/>
                <a:ea typeface="ＭＳ Ｐゴシック" pitchFamily="34" charset="-128"/>
              </a:rPr>
              <a:t>new</a:t>
            </a:r>
            <a:r>
              <a:rPr lang="de-DE" altLang="de-DE" sz="2000" dirty="0">
                <a:latin typeface="Consolas" panose="020B0609020204030204" pitchFamily="49" charset="0"/>
                <a:ea typeface="ＭＳ Ｐゴシック" pitchFamily="34" charset="-128"/>
              </a:rPr>
              <a:t> Rechner();</a:t>
            </a:r>
          </a:p>
          <a:p>
            <a:pPr eaLnBrk="1" hangingPunct="1">
              <a:lnSpc>
                <a:spcPct val="60000"/>
              </a:lnSpc>
              <a:buFontTx/>
              <a:buNone/>
            </a:pPr>
            <a:endParaRPr lang="de-DE" altLang="de-DE" sz="800" dirty="0">
              <a:latin typeface="Consolas" panose="020B0609020204030204" pitchFamily="49" charset="0"/>
              <a:ea typeface="ＭＳ Ｐゴシック" pitchFamily="34" charset="-128"/>
            </a:endParaRPr>
          </a:p>
          <a:p>
            <a:pPr eaLnBrk="1" hangingPunct="1">
              <a:lnSpc>
                <a:spcPct val="60000"/>
              </a:lnSpc>
              <a:buFontTx/>
              <a:buNone/>
            </a:pPr>
            <a:r>
              <a:rPr lang="de-DE" altLang="de-DE" sz="2000" dirty="0">
                <a:latin typeface="Consolas" panose="020B0609020204030204" pitchFamily="49" charset="0"/>
                <a:ea typeface="ＭＳ Ｐゴシック" pitchFamily="34" charset="-128"/>
              </a:rPr>
              <a:t>  public void </a:t>
            </a:r>
            <a:r>
              <a:rPr lang="de-DE" altLang="de-DE" sz="2000" dirty="0" err="1">
                <a:latin typeface="Consolas" panose="020B0609020204030204" pitchFamily="49" charset="0"/>
                <a:ea typeface="ＭＳ Ｐゴシック" pitchFamily="34" charset="-128"/>
              </a:rPr>
              <a:t>dialog</a:t>
            </a:r>
            <a:r>
              <a:rPr lang="de-DE" altLang="de-DE" sz="2000" dirty="0">
                <a:latin typeface="Consolas" panose="020B0609020204030204" pitchFamily="49" charset="0"/>
                <a:ea typeface="ＭＳ Ｐゴシック" pitchFamily="34" charset="-128"/>
              </a:rPr>
              <a:t>()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EinUndAusgabe</a:t>
            </a: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ea</a:t>
            </a:r>
            <a:r>
              <a:rPr lang="de-DE" altLang="de-DE" sz="2000" dirty="0">
                <a:latin typeface="Consolas" panose="020B0609020204030204" pitchFamily="49" charset="0"/>
                <a:ea typeface="ＭＳ Ｐゴシック" pitchFamily="34" charset="-128"/>
              </a:rPr>
              <a:t> = </a:t>
            </a:r>
            <a:r>
              <a:rPr lang="de-DE" altLang="de-DE" sz="2000" dirty="0" err="1">
                <a:latin typeface="Consolas" panose="020B0609020204030204" pitchFamily="49" charset="0"/>
                <a:ea typeface="ＭＳ Ｐゴシック" pitchFamily="34" charset="-128"/>
              </a:rPr>
              <a:t>new</a:t>
            </a: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EinUndAusgabe</a:t>
            </a: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r>
              <a:rPr lang="de-DE" altLang="de-DE" sz="2000" dirty="0">
                <a:latin typeface="Consolas" panose="020B0609020204030204" pitchFamily="49" charset="0"/>
                <a:ea typeface="ＭＳ Ｐゴシック" pitchFamily="34" charset="-128"/>
              </a:rPr>
              <a:t>    int </a:t>
            </a:r>
            <a:r>
              <a:rPr lang="de-DE" altLang="de-DE" sz="2000" dirty="0" err="1">
                <a:latin typeface="Consolas" panose="020B0609020204030204" pitchFamily="49" charset="0"/>
                <a:ea typeface="ＭＳ Ｐゴシック" pitchFamily="34" charset="-128"/>
              </a:rPr>
              <a:t>eingabe</a:t>
            </a:r>
            <a:r>
              <a:rPr lang="de-DE" altLang="de-DE" sz="2000" dirty="0">
                <a:latin typeface="Consolas" panose="020B0609020204030204" pitchFamily="49" charset="0"/>
                <a:ea typeface="ＭＳ Ｐゴシック" pitchFamily="34" charset="-128"/>
              </a:rPr>
              <a:t> = -1;</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while</a:t>
            </a: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eingabe</a:t>
            </a:r>
            <a:r>
              <a:rPr lang="de-DE" altLang="de-DE" sz="2000" dirty="0">
                <a:latin typeface="Consolas" panose="020B0609020204030204" pitchFamily="49" charset="0"/>
                <a:ea typeface="ＭＳ Ｐゴシック" pitchFamily="34" charset="-128"/>
              </a:rPr>
              <a:t> != 0)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System.out.println("(0) Programm beenden\n"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 "(1) addieren\n"</a:t>
            </a:r>
          </a:p>
          <a:p>
            <a:pPr eaLnBrk="1" hangingPunct="1">
              <a:lnSpc>
                <a:spcPct val="60000"/>
              </a:lnSpc>
              <a:buFontTx/>
              <a:buNone/>
            </a:pPr>
            <a:r>
              <a:rPr lang="de-DE" altLang="de-DE" sz="2000" dirty="0">
                <a:latin typeface="Consolas" panose="020B0609020204030204" pitchFamily="49" charset="0"/>
                <a:ea typeface="ＭＳ Ｐゴシック" pitchFamily="34" charset="-128"/>
              </a:rPr>
              <a:t>          + "(2) subtrahieren\n"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 "(3) Anzeige in Speicher\n"</a:t>
            </a:r>
          </a:p>
          <a:p>
            <a:pPr eaLnBrk="1" hangingPunct="1">
              <a:lnSpc>
                <a:spcPct val="60000"/>
              </a:lnSpc>
              <a:buFontTx/>
              <a:buNone/>
            </a:pPr>
            <a:r>
              <a:rPr lang="de-DE" altLang="de-DE" sz="2000" dirty="0">
                <a:latin typeface="Consolas" panose="020B0609020204030204" pitchFamily="49" charset="0"/>
                <a:ea typeface="ＭＳ Ｐゴシック" pitchFamily="34" charset="-128"/>
              </a:rPr>
              <a:t>          + "(4) Speicher addieren\n"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 "(5) Speicher subtrahieren");</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eingabe</a:t>
            </a:r>
            <a:r>
              <a:rPr lang="de-DE" altLang="de-DE" sz="2000" dirty="0">
                <a:latin typeface="Consolas" panose="020B0609020204030204" pitchFamily="49" charset="0"/>
                <a:ea typeface="ＭＳ Ｐゴシック" pitchFamily="34" charset="-128"/>
              </a:rPr>
              <a:t> = </a:t>
            </a:r>
            <a:r>
              <a:rPr lang="de-DE" altLang="de-DE" sz="2000" dirty="0" err="1">
                <a:latin typeface="Consolas" panose="020B0609020204030204" pitchFamily="49" charset="0"/>
                <a:ea typeface="ＭＳ Ｐゴシック" pitchFamily="34" charset="-128"/>
              </a:rPr>
              <a:t>ea.leseInteger</a:t>
            </a: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r>
              <a:rPr lang="de-DE" altLang="de-DE" sz="2000" dirty="0">
                <a:latin typeface="Consolas" panose="020B0609020204030204" pitchFamily="49" charset="0"/>
                <a:ea typeface="ＭＳ Ｐゴシック" pitchFamily="34" charset="-128"/>
              </a:rPr>
              <a:t>      switch (</a:t>
            </a:r>
            <a:r>
              <a:rPr lang="de-DE" altLang="de-DE" sz="2000" dirty="0" err="1">
                <a:latin typeface="Consolas" panose="020B0609020204030204" pitchFamily="49" charset="0"/>
                <a:ea typeface="ＭＳ Ｐゴシック" pitchFamily="34" charset="-128"/>
              </a:rPr>
              <a:t>eingabe</a:t>
            </a:r>
            <a:r>
              <a:rPr lang="de-DE" altLang="de-DE" sz="2000" dirty="0">
                <a:latin typeface="Consolas" panose="020B0609020204030204" pitchFamily="49" charset="0"/>
                <a:ea typeface="ＭＳ Ｐゴシック" pitchFamily="34" charset="-128"/>
              </a:rPr>
              <a:t>)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case</a:t>
            </a:r>
            <a:r>
              <a:rPr lang="de-DE" altLang="de-DE" sz="2000" dirty="0">
                <a:latin typeface="Consolas" panose="020B0609020204030204" pitchFamily="49" charset="0"/>
                <a:ea typeface="ＭＳ Ｐゴシック" pitchFamily="34" charset="-128"/>
              </a:rPr>
              <a:t> 1: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System.out.print</a:t>
            </a:r>
            <a:r>
              <a:rPr lang="de-DE" altLang="de-DE" sz="2000" dirty="0">
                <a:latin typeface="Consolas" panose="020B0609020204030204" pitchFamily="49" charset="0"/>
                <a:ea typeface="ＭＳ Ｐゴシック" pitchFamily="34" charset="-128"/>
              </a:rPr>
              <a:t>("Wert eingeben: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this.rechner.addieren</a:t>
            </a:r>
            <a:r>
              <a:rPr lang="de-DE" altLang="de-DE" sz="2000" dirty="0">
                <a:latin typeface="Consolas" panose="020B0609020204030204" pitchFamily="49" charset="0"/>
                <a:ea typeface="ＭＳ Ｐゴシック" pitchFamily="34" charset="-128"/>
              </a:rPr>
              <a:t>(</a:t>
            </a:r>
            <a:r>
              <a:rPr lang="de-DE" altLang="de-DE" sz="2000" dirty="0" err="1">
                <a:latin typeface="Consolas" panose="020B0609020204030204" pitchFamily="49" charset="0"/>
                <a:ea typeface="ＭＳ Ｐゴシック" pitchFamily="34" charset="-128"/>
              </a:rPr>
              <a:t>ea.leseInteger</a:t>
            </a: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r>
              <a:rPr lang="de-DE" altLang="de-DE" sz="2000" dirty="0">
                <a:latin typeface="Consolas" panose="020B0609020204030204" pitchFamily="49" charset="0"/>
                <a:ea typeface="ＭＳ Ｐゴシック" pitchFamily="34" charset="-128"/>
              </a:rPr>
              <a:t>          break;</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p>
        </p:txBody>
      </p:sp>
      <p:sp>
        <p:nvSpPr>
          <p:cNvPr id="29389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itel 1"/>
          <p:cNvSpPr>
            <a:spLocks noGrp="1"/>
          </p:cNvSpPr>
          <p:nvPr>
            <p:ph type="title"/>
          </p:nvPr>
        </p:nvSpPr>
        <p:spPr/>
        <p:txBody>
          <a:bodyPr/>
          <a:lstStyle/>
          <a:p>
            <a:pPr eaLnBrk="1" hangingPunct="1"/>
            <a:r>
              <a:rPr lang="de-DE" altLang="de-DE"/>
              <a:t>Beispiel 4/12 : Klassischer Dialog 2/2</a:t>
            </a:r>
          </a:p>
        </p:txBody>
      </p:sp>
      <p:sp>
        <p:nvSpPr>
          <p:cNvPr id="294915" name="Inhaltsplatzhalter 2"/>
          <p:cNvSpPr>
            <a:spLocks noGrp="1"/>
          </p:cNvSpPr>
          <p:nvPr>
            <p:ph idx="1"/>
          </p:nvPr>
        </p:nvSpPr>
        <p:spPr/>
        <p:txBody>
          <a:bodyPr/>
          <a:lstStyle/>
          <a:p>
            <a:pPr eaLnBrk="1" hangingPunct="1">
              <a:lnSpc>
                <a:spcPct val="60000"/>
              </a:lnSpc>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case</a:t>
            </a:r>
            <a:r>
              <a:rPr lang="de-DE" altLang="de-DE" sz="2000" dirty="0">
                <a:latin typeface="Consolas" panose="020B0609020204030204" pitchFamily="49" charset="0"/>
                <a:ea typeface="ＭＳ Ｐゴシック" pitchFamily="34" charset="-128"/>
              </a:rPr>
              <a:t> 2: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System.out.print</a:t>
            </a:r>
            <a:r>
              <a:rPr lang="de-DE" altLang="de-DE" sz="2000" dirty="0">
                <a:latin typeface="Consolas" panose="020B0609020204030204" pitchFamily="49" charset="0"/>
                <a:ea typeface="ＭＳ Ｐゴシック" pitchFamily="34" charset="-128"/>
              </a:rPr>
              <a:t>("Wert eingeben: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this.rechner.subtrahieren</a:t>
            </a:r>
            <a:r>
              <a:rPr lang="de-DE" altLang="de-DE" sz="2000" dirty="0">
                <a:latin typeface="Consolas" panose="020B0609020204030204" pitchFamily="49" charset="0"/>
                <a:ea typeface="ＭＳ Ｐゴシック" pitchFamily="34" charset="-128"/>
              </a:rPr>
              <a:t>(</a:t>
            </a:r>
            <a:r>
              <a:rPr lang="de-DE" altLang="de-DE" sz="2000" dirty="0" err="1">
                <a:latin typeface="Consolas" panose="020B0609020204030204" pitchFamily="49" charset="0"/>
                <a:ea typeface="ＭＳ Ｐゴシック" pitchFamily="34" charset="-128"/>
              </a:rPr>
              <a:t>ea.leseInteger</a:t>
            </a: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r>
              <a:rPr lang="de-DE" altLang="de-DE" sz="2000" dirty="0">
                <a:latin typeface="Consolas" panose="020B0609020204030204" pitchFamily="49" charset="0"/>
                <a:ea typeface="ＭＳ Ｐゴシック" pitchFamily="34" charset="-128"/>
              </a:rPr>
              <a:t>      break;</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case</a:t>
            </a:r>
            <a:r>
              <a:rPr lang="de-DE" altLang="de-DE" sz="2000" dirty="0">
                <a:latin typeface="Consolas" panose="020B0609020204030204" pitchFamily="49" charset="0"/>
                <a:ea typeface="ＭＳ Ｐゴシック" pitchFamily="34" charset="-128"/>
              </a:rPr>
              <a:t> 3: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this.rechner.speichern</a:t>
            </a: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r>
              <a:rPr lang="de-DE" altLang="de-DE" sz="2000" dirty="0">
                <a:latin typeface="Consolas" panose="020B0609020204030204" pitchFamily="49" charset="0"/>
                <a:ea typeface="ＭＳ Ｐゴシック" pitchFamily="34" charset="-128"/>
              </a:rPr>
              <a:t>      break;</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case</a:t>
            </a:r>
            <a:r>
              <a:rPr lang="de-DE" altLang="de-DE" sz="2000" dirty="0">
                <a:latin typeface="Consolas" panose="020B0609020204030204" pitchFamily="49" charset="0"/>
                <a:ea typeface="ＭＳ Ｐゴシック" pitchFamily="34" charset="-128"/>
              </a:rPr>
              <a:t> 4: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this.rechner.speicherAddieren</a:t>
            </a: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r>
              <a:rPr lang="de-DE" altLang="de-DE" sz="2000" dirty="0">
                <a:latin typeface="Consolas" panose="020B0609020204030204" pitchFamily="49" charset="0"/>
                <a:ea typeface="ＭＳ Ｐゴシック" pitchFamily="34" charset="-128"/>
              </a:rPr>
              <a:t>      break;</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case</a:t>
            </a:r>
            <a:r>
              <a:rPr lang="de-DE" altLang="de-DE" sz="2000" dirty="0">
                <a:latin typeface="Consolas" panose="020B0609020204030204" pitchFamily="49" charset="0"/>
                <a:ea typeface="ＭＳ Ｐゴシック" pitchFamily="34" charset="-128"/>
              </a:rPr>
              <a:t> 5: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this.rechner.speicherSubtrahieren</a:t>
            </a: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r>
              <a:rPr lang="de-DE" altLang="de-DE" sz="2000" dirty="0">
                <a:latin typeface="Consolas" panose="020B0609020204030204" pitchFamily="49" charset="0"/>
                <a:ea typeface="ＭＳ Ｐゴシック" pitchFamily="34" charset="-128"/>
              </a:rPr>
              <a:t>      break;</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System.out.println(</a:t>
            </a:r>
            <a:r>
              <a:rPr lang="de-DE" altLang="de-DE" sz="2000" dirty="0" err="1">
                <a:latin typeface="Consolas" panose="020B0609020204030204" pitchFamily="49" charset="0"/>
                <a:ea typeface="ＭＳ Ｐゴシック" pitchFamily="34" charset="-128"/>
              </a:rPr>
              <a:t>this.rechner</a:t>
            </a: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p>
          <a:p>
            <a:pPr eaLnBrk="1" hangingPunct="1">
              <a:lnSpc>
                <a:spcPct val="60000"/>
              </a:lnSpc>
              <a:buFontTx/>
              <a:buNone/>
            </a:pPr>
            <a:r>
              <a:rPr lang="de-DE" altLang="de-DE" sz="2000" dirty="0">
                <a:latin typeface="Consolas" panose="020B0609020204030204" pitchFamily="49" charset="0"/>
                <a:ea typeface="ＭＳ Ｐゴシック" pitchFamily="34" charset="-128"/>
              </a:rPr>
              <a:t>}</a:t>
            </a:r>
          </a:p>
        </p:txBody>
      </p:sp>
      <p:sp>
        <p:nvSpPr>
          <p:cNvPr id="29491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Titel 1"/>
          <p:cNvSpPr>
            <a:spLocks noGrp="1"/>
          </p:cNvSpPr>
          <p:nvPr>
            <p:ph type="title"/>
          </p:nvPr>
        </p:nvSpPr>
        <p:spPr/>
        <p:txBody>
          <a:bodyPr/>
          <a:lstStyle/>
          <a:p>
            <a:pPr eaLnBrk="1" hangingPunct="1"/>
            <a:r>
              <a:rPr lang="de-DE" altLang="de-DE"/>
              <a:t>Beispiel 5/12 : Funktioniert immerhin</a:t>
            </a:r>
          </a:p>
        </p:txBody>
      </p:sp>
      <p:sp>
        <p:nvSpPr>
          <p:cNvPr id="295939" name="Inhaltsplatzhalter 2"/>
          <p:cNvSpPr>
            <a:spLocks noGrp="1"/>
          </p:cNvSpPr>
          <p:nvPr>
            <p:ph idx="1"/>
          </p:nvPr>
        </p:nvSpPr>
        <p:spPr>
          <a:xfrm>
            <a:off x="468313" y="980728"/>
            <a:ext cx="4175125" cy="5256212"/>
          </a:xfrm>
        </p:spPr>
        <p:txBody>
          <a:bodyPr/>
          <a:lstStyle/>
          <a:p>
            <a:pPr eaLnBrk="1" hangingPunct="1">
              <a:spcBef>
                <a:spcPts val="200"/>
              </a:spcBef>
              <a:buFontTx/>
              <a:buNone/>
            </a:pPr>
            <a:r>
              <a:rPr lang="de-DE" altLang="de-DE" sz="2000" dirty="0">
                <a:latin typeface="Consolas" panose="020B0609020204030204" pitchFamily="49" charset="0"/>
                <a:ea typeface="ＭＳ Ｐゴシック" pitchFamily="34" charset="-128"/>
              </a:rPr>
              <a:t>(0) Programm beenden</a:t>
            </a:r>
          </a:p>
          <a:p>
            <a:pPr eaLnBrk="1" hangingPunct="1">
              <a:spcBef>
                <a:spcPts val="200"/>
              </a:spcBef>
              <a:buFontTx/>
              <a:buNone/>
            </a:pPr>
            <a:r>
              <a:rPr lang="de-DE" altLang="de-DE" sz="2000" dirty="0">
                <a:latin typeface="Consolas" panose="020B0609020204030204" pitchFamily="49" charset="0"/>
                <a:ea typeface="ＭＳ Ｐゴシック" pitchFamily="34" charset="-128"/>
              </a:rPr>
              <a:t>(1) addieren</a:t>
            </a:r>
          </a:p>
          <a:p>
            <a:pPr eaLnBrk="1" hangingPunct="1">
              <a:spcBef>
                <a:spcPts val="200"/>
              </a:spcBef>
              <a:buFontTx/>
              <a:buNone/>
            </a:pPr>
            <a:r>
              <a:rPr lang="de-DE" altLang="de-DE" sz="2000" dirty="0">
                <a:latin typeface="Consolas" panose="020B0609020204030204" pitchFamily="49" charset="0"/>
                <a:ea typeface="ＭＳ Ｐゴシック" pitchFamily="34" charset="-128"/>
              </a:rPr>
              <a:t>(2) subtrahieren</a:t>
            </a:r>
          </a:p>
          <a:p>
            <a:pPr eaLnBrk="1" hangingPunct="1">
              <a:spcBef>
                <a:spcPts val="200"/>
              </a:spcBef>
              <a:buFontTx/>
              <a:buNone/>
            </a:pPr>
            <a:r>
              <a:rPr lang="de-DE" altLang="de-DE" sz="2000" dirty="0">
                <a:latin typeface="Consolas" panose="020B0609020204030204" pitchFamily="49" charset="0"/>
                <a:ea typeface="ＭＳ Ｐゴシック" pitchFamily="34" charset="-128"/>
              </a:rPr>
              <a:t>(3) Anzeige in Speicher</a:t>
            </a:r>
          </a:p>
          <a:p>
            <a:pPr eaLnBrk="1" hangingPunct="1">
              <a:spcBef>
                <a:spcPts val="200"/>
              </a:spcBef>
              <a:buFontTx/>
              <a:buNone/>
            </a:pPr>
            <a:r>
              <a:rPr lang="de-DE" altLang="de-DE" sz="2000" dirty="0">
                <a:latin typeface="Consolas" panose="020B0609020204030204" pitchFamily="49" charset="0"/>
                <a:ea typeface="ＭＳ Ｐゴシック" pitchFamily="34" charset="-128"/>
              </a:rPr>
              <a:t>(4) Speicher addieren</a:t>
            </a:r>
          </a:p>
          <a:p>
            <a:pPr eaLnBrk="1" hangingPunct="1">
              <a:spcBef>
                <a:spcPts val="200"/>
              </a:spcBef>
              <a:buFontTx/>
              <a:buNone/>
            </a:pPr>
            <a:r>
              <a:rPr lang="de-DE" altLang="de-DE" sz="2000" dirty="0">
                <a:latin typeface="Consolas" panose="020B0609020204030204" pitchFamily="49" charset="0"/>
                <a:ea typeface="ＭＳ Ｐゴシック" pitchFamily="34" charset="-128"/>
              </a:rPr>
              <a:t>(5) Speicher subtrahieren</a:t>
            </a:r>
          </a:p>
          <a:p>
            <a:pPr eaLnBrk="1" hangingPunct="1">
              <a:spcBef>
                <a:spcPts val="200"/>
              </a:spcBef>
              <a:buFontTx/>
              <a:buNone/>
            </a:pPr>
            <a:r>
              <a:rPr lang="de-DE" altLang="de-DE" sz="2000" dirty="0">
                <a:latin typeface="Consolas" panose="020B0609020204030204" pitchFamily="49" charset="0"/>
                <a:ea typeface="ＭＳ Ｐゴシック" pitchFamily="34" charset="-128"/>
              </a:rPr>
              <a:t>1</a:t>
            </a:r>
          </a:p>
          <a:p>
            <a:pPr eaLnBrk="1" hangingPunct="1">
              <a:spcBef>
                <a:spcPts val="200"/>
              </a:spcBef>
              <a:buFontTx/>
              <a:buNone/>
            </a:pPr>
            <a:r>
              <a:rPr lang="de-DE" altLang="de-DE" sz="2000" dirty="0">
                <a:latin typeface="Consolas" panose="020B0609020204030204" pitchFamily="49" charset="0"/>
                <a:ea typeface="ＭＳ Ｐゴシック" pitchFamily="34" charset="-128"/>
              </a:rPr>
              <a:t>Wert eingeben: 43</a:t>
            </a:r>
          </a:p>
          <a:p>
            <a:pPr eaLnBrk="1" hangingPunct="1">
              <a:spcBef>
                <a:spcPts val="200"/>
              </a:spcBef>
              <a:buFontTx/>
              <a:buNone/>
            </a:pPr>
            <a:r>
              <a:rPr lang="de-DE" altLang="de-DE" sz="2000" dirty="0">
                <a:latin typeface="Consolas" panose="020B0609020204030204" pitchFamily="49" charset="0"/>
                <a:ea typeface="ＭＳ Ｐゴシック" pitchFamily="34" charset="-128"/>
              </a:rPr>
              <a:t>Speicher: 0  Wert: 43</a:t>
            </a:r>
          </a:p>
          <a:p>
            <a:pPr eaLnBrk="1" hangingPunct="1">
              <a:spcBef>
                <a:spcPts val="200"/>
              </a:spcBef>
              <a:buFontTx/>
              <a:buNone/>
            </a:pPr>
            <a:r>
              <a:rPr lang="de-DE" altLang="de-DE" sz="2000" dirty="0">
                <a:latin typeface="Consolas" panose="020B0609020204030204" pitchFamily="49" charset="0"/>
                <a:ea typeface="ＭＳ Ｐゴシック" pitchFamily="34" charset="-128"/>
              </a:rPr>
              <a:t>(2) subtrahieren</a:t>
            </a:r>
          </a:p>
          <a:p>
            <a:pPr eaLnBrk="1" hangingPunct="1">
              <a:spcBef>
                <a:spcPts val="200"/>
              </a:spcBef>
              <a:buFontTx/>
              <a:buNone/>
            </a:pPr>
            <a:r>
              <a:rPr lang="de-DE" altLang="de-DE" sz="2000" dirty="0">
                <a:latin typeface="Consolas" panose="020B0609020204030204" pitchFamily="49" charset="0"/>
                <a:ea typeface="ＭＳ Ｐゴシック" pitchFamily="34" charset="-128"/>
              </a:rPr>
              <a:t>2</a:t>
            </a:r>
          </a:p>
          <a:p>
            <a:pPr eaLnBrk="1" hangingPunct="1">
              <a:spcBef>
                <a:spcPts val="200"/>
              </a:spcBef>
              <a:buFontTx/>
              <a:buNone/>
            </a:pPr>
            <a:r>
              <a:rPr lang="de-DE" altLang="de-DE" sz="2000" dirty="0">
                <a:latin typeface="Consolas" panose="020B0609020204030204" pitchFamily="49" charset="0"/>
                <a:ea typeface="ＭＳ Ｐゴシック" pitchFamily="34" charset="-128"/>
              </a:rPr>
              <a:t>Wert eingeben: 1</a:t>
            </a:r>
          </a:p>
          <a:p>
            <a:pPr eaLnBrk="1" hangingPunct="1">
              <a:spcBef>
                <a:spcPts val="200"/>
              </a:spcBef>
              <a:buFontTx/>
              <a:buNone/>
            </a:pPr>
            <a:r>
              <a:rPr lang="de-DE" altLang="de-DE" sz="2000" dirty="0">
                <a:latin typeface="Consolas" panose="020B0609020204030204" pitchFamily="49" charset="0"/>
                <a:ea typeface="ＭＳ Ｐゴシック" pitchFamily="34" charset="-128"/>
              </a:rPr>
              <a:t>Speicher: 0  Wert: 42</a:t>
            </a:r>
          </a:p>
          <a:p>
            <a:pPr eaLnBrk="1" hangingPunct="1">
              <a:spcBef>
                <a:spcPts val="200"/>
              </a:spcBef>
              <a:buFontTx/>
              <a:buNone/>
            </a:pPr>
            <a:r>
              <a:rPr lang="de-DE" altLang="de-DE" sz="2000" dirty="0">
                <a:latin typeface="Consolas" panose="020B0609020204030204" pitchFamily="49" charset="0"/>
                <a:ea typeface="ＭＳ Ｐゴシック" pitchFamily="34" charset="-128"/>
              </a:rPr>
              <a:t>(3) Anzeige in Speicher</a:t>
            </a:r>
          </a:p>
          <a:p>
            <a:pPr eaLnBrk="1" hangingPunct="1">
              <a:spcBef>
                <a:spcPts val="200"/>
              </a:spcBef>
              <a:buFontTx/>
              <a:buNone/>
            </a:pPr>
            <a:r>
              <a:rPr lang="de-DE" altLang="de-DE" sz="2000" dirty="0">
                <a:latin typeface="Consolas" panose="020B0609020204030204" pitchFamily="49" charset="0"/>
                <a:ea typeface="ＭＳ Ｐゴシック" pitchFamily="34" charset="-128"/>
              </a:rPr>
              <a:t>3</a:t>
            </a:r>
          </a:p>
          <a:p>
            <a:pPr eaLnBrk="1" hangingPunct="1">
              <a:spcBef>
                <a:spcPts val="200"/>
              </a:spcBef>
              <a:buFontTx/>
              <a:buNone/>
            </a:pPr>
            <a:r>
              <a:rPr lang="de-DE" altLang="de-DE" sz="2000" dirty="0">
                <a:latin typeface="Consolas" panose="020B0609020204030204" pitchFamily="49" charset="0"/>
                <a:ea typeface="ＭＳ Ｐゴシック" pitchFamily="34" charset="-128"/>
              </a:rPr>
              <a:t>Speicher: 42  Wert: 42</a:t>
            </a:r>
          </a:p>
        </p:txBody>
      </p:sp>
      <p:sp>
        <p:nvSpPr>
          <p:cNvPr id="29594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 name="Inhaltsplatzhalter 2"/>
          <p:cNvSpPr txBox="1">
            <a:spLocks/>
          </p:cNvSpPr>
          <p:nvPr/>
        </p:nvSpPr>
        <p:spPr bwMode="auto">
          <a:xfrm>
            <a:off x="4500563" y="980728"/>
            <a:ext cx="4175125" cy="525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eaLnBrk="1" hangingPunct="1">
              <a:spcBef>
                <a:spcPts val="200"/>
              </a:spcBef>
              <a:buFontTx/>
              <a:buNone/>
              <a:defRPr/>
            </a:pPr>
            <a:r>
              <a:rPr lang="de-DE" sz="2000" kern="0" dirty="0">
                <a:latin typeface="Consolas" panose="020B0609020204030204" pitchFamily="49" charset="0"/>
                <a:ea typeface="MS PGothic" pitchFamily="34" charset="-128"/>
              </a:rPr>
              <a:t>(4) Speicher addieren</a:t>
            </a:r>
          </a:p>
          <a:p>
            <a:pPr eaLnBrk="1" hangingPunct="1">
              <a:spcBef>
                <a:spcPts val="200"/>
              </a:spcBef>
              <a:buFontTx/>
              <a:buNone/>
              <a:defRPr/>
            </a:pPr>
            <a:r>
              <a:rPr lang="de-DE" sz="2000" kern="0" dirty="0">
                <a:latin typeface="Consolas" panose="020B0609020204030204" pitchFamily="49" charset="0"/>
                <a:ea typeface="MS PGothic" pitchFamily="34" charset="-128"/>
              </a:rPr>
              <a:t>4</a:t>
            </a:r>
          </a:p>
          <a:p>
            <a:pPr eaLnBrk="1" hangingPunct="1">
              <a:spcBef>
                <a:spcPts val="200"/>
              </a:spcBef>
              <a:buFontTx/>
              <a:buNone/>
              <a:defRPr/>
            </a:pPr>
            <a:r>
              <a:rPr lang="de-DE" sz="2000" kern="0" dirty="0">
                <a:latin typeface="Consolas" panose="020B0609020204030204" pitchFamily="49" charset="0"/>
                <a:ea typeface="MS PGothic" pitchFamily="34" charset="-128"/>
              </a:rPr>
              <a:t>Speicher: 42  Wert: 84</a:t>
            </a:r>
          </a:p>
          <a:p>
            <a:pPr eaLnBrk="1" hangingPunct="1">
              <a:spcBef>
                <a:spcPts val="200"/>
              </a:spcBef>
              <a:buFontTx/>
              <a:buNone/>
              <a:defRPr/>
            </a:pPr>
            <a:r>
              <a:rPr lang="de-DE" sz="2000" kern="0" dirty="0">
                <a:latin typeface="Consolas" panose="020B0609020204030204" pitchFamily="49" charset="0"/>
                <a:ea typeface="MS PGothic" pitchFamily="34" charset="-128"/>
              </a:rPr>
              <a:t>(5) Speicher subtrahieren</a:t>
            </a:r>
          </a:p>
          <a:p>
            <a:pPr eaLnBrk="1" hangingPunct="1">
              <a:spcBef>
                <a:spcPts val="200"/>
              </a:spcBef>
              <a:buFontTx/>
              <a:buNone/>
              <a:defRPr/>
            </a:pPr>
            <a:r>
              <a:rPr lang="de-DE" sz="2000" kern="0" dirty="0">
                <a:latin typeface="Consolas" panose="020B0609020204030204" pitchFamily="49" charset="0"/>
                <a:ea typeface="MS PGothic" pitchFamily="34" charset="-128"/>
              </a:rPr>
              <a:t>5</a:t>
            </a:r>
          </a:p>
          <a:p>
            <a:pPr eaLnBrk="1" hangingPunct="1">
              <a:spcBef>
                <a:spcPts val="200"/>
              </a:spcBef>
              <a:buFontTx/>
              <a:buNone/>
              <a:defRPr/>
            </a:pPr>
            <a:r>
              <a:rPr lang="de-DE" sz="2000" kern="0" dirty="0">
                <a:latin typeface="Consolas" panose="020B0609020204030204" pitchFamily="49" charset="0"/>
                <a:ea typeface="MS PGothic" pitchFamily="34" charset="-128"/>
              </a:rPr>
              <a:t>Speicher: 42  Wert: 42</a:t>
            </a:r>
          </a:p>
          <a:p>
            <a:pPr eaLnBrk="1" hangingPunct="1">
              <a:spcBef>
                <a:spcPts val="200"/>
              </a:spcBef>
              <a:buFontTx/>
              <a:buNone/>
              <a:defRPr/>
            </a:pPr>
            <a:r>
              <a:rPr lang="de-DE" sz="2000" kern="0" dirty="0">
                <a:latin typeface="Consolas" panose="020B0609020204030204" pitchFamily="49" charset="0"/>
                <a:ea typeface="MS PGothic" pitchFamily="34" charset="-128"/>
              </a:rPr>
              <a:t>(0) Programm beenden</a:t>
            </a:r>
          </a:p>
          <a:p>
            <a:pPr eaLnBrk="1" hangingPunct="1">
              <a:spcBef>
                <a:spcPts val="200"/>
              </a:spcBef>
              <a:buFontTx/>
              <a:buNone/>
              <a:defRPr/>
            </a:pPr>
            <a:r>
              <a:rPr lang="de-DE" sz="2000" kern="0" dirty="0">
                <a:latin typeface="Consolas" panose="020B0609020204030204" pitchFamily="49" charset="0"/>
                <a:ea typeface="MS PGothic" pitchFamily="34" charset="-128"/>
              </a:rPr>
              <a:t>0</a:t>
            </a:r>
          </a:p>
          <a:p>
            <a:pPr eaLnBrk="1" hangingPunct="1">
              <a:spcBef>
                <a:spcPts val="200"/>
              </a:spcBef>
              <a:buFontTx/>
              <a:buNone/>
              <a:defRPr/>
            </a:pPr>
            <a:r>
              <a:rPr lang="de-DE" sz="2000" kern="0" dirty="0">
                <a:latin typeface="Consolas" panose="020B0609020204030204" pitchFamily="49" charset="0"/>
                <a:ea typeface="MS PGothic" pitchFamily="34" charset="-128"/>
              </a:rPr>
              <a:t>Speicher: 42  Wert: 42</a:t>
            </a:r>
          </a:p>
          <a:p>
            <a:pPr eaLnBrk="1" hangingPunct="1">
              <a:spcBef>
                <a:spcPts val="200"/>
              </a:spcBef>
              <a:buFontTx/>
              <a:buNone/>
              <a:defRPr/>
            </a:pPr>
            <a:endParaRPr lang="de-DE" sz="2000" kern="0" dirty="0">
              <a:latin typeface="Consolas" panose="020B0609020204030204" pitchFamily="49" charset="0"/>
              <a:ea typeface="MS PGothic" pitchFamily="34" charset="-128"/>
            </a:endParaRP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itel 1"/>
          <p:cNvSpPr>
            <a:spLocks noGrp="1"/>
          </p:cNvSpPr>
          <p:nvPr>
            <p:ph type="title"/>
          </p:nvPr>
        </p:nvSpPr>
        <p:spPr/>
        <p:txBody>
          <a:bodyPr/>
          <a:lstStyle/>
          <a:p>
            <a:pPr eaLnBrk="1" hangingPunct="1"/>
            <a:r>
              <a:rPr lang="de-DE" altLang="de-DE"/>
              <a:t>Beispiel 6/12 : Ansatz 1: Steuerungsklassen</a:t>
            </a:r>
          </a:p>
        </p:txBody>
      </p:sp>
      <p:sp>
        <p:nvSpPr>
          <p:cNvPr id="296963"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pic>
        <p:nvPicPr>
          <p:cNvPr id="296964" name="Picture 3" descr="F:\workspaces\workspace_SS13\CommandPatternTaschenrechner\klassendiagram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25538"/>
            <a:ext cx="9134475"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itel 1"/>
          <p:cNvSpPr>
            <a:spLocks noGrp="1"/>
          </p:cNvSpPr>
          <p:nvPr>
            <p:ph type="title"/>
          </p:nvPr>
        </p:nvSpPr>
        <p:spPr/>
        <p:txBody>
          <a:bodyPr/>
          <a:lstStyle/>
          <a:p>
            <a:pPr eaLnBrk="1" hangingPunct="1"/>
            <a:r>
              <a:rPr lang="de-DE" altLang="de-DE"/>
              <a:t>Beispiel 7/12 : Umsetzung 1/3 </a:t>
            </a:r>
          </a:p>
        </p:txBody>
      </p:sp>
      <p:sp>
        <p:nvSpPr>
          <p:cNvPr id="297987" name="Inhaltsplatzhalter 2"/>
          <p:cNvSpPr>
            <a:spLocks noGrp="1"/>
          </p:cNvSpPr>
          <p:nvPr>
            <p:ph idx="1"/>
          </p:nvPr>
        </p:nvSpPr>
        <p:spPr>
          <a:xfrm>
            <a:off x="250825" y="1052513"/>
            <a:ext cx="9001125" cy="5256212"/>
          </a:xfrm>
        </p:spPr>
        <p:txBody>
          <a:bodyPr/>
          <a:lstStyle/>
          <a:p>
            <a:pPr eaLnBrk="1" hangingPunct="1">
              <a:lnSpc>
                <a:spcPct val="60000"/>
              </a:lnSpc>
              <a:buFontTx/>
              <a:buNone/>
            </a:pPr>
            <a:r>
              <a:rPr lang="de-DE" altLang="de-DE" sz="2000" dirty="0">
                <a:latin typeface="Consolas" panose="020B0609020204030204" pitchFamily="49" charset="0"/>
                <a:ea typeface="ＭＳ Ｐゴシック" pitchFamily="34" charset="-128"/>
              </a:rPr>
              <a:t>package </a:t>
            </a:r>
            <a:r>
              <a:rPr lang="de-DE" altLang="de-DE" sz="2000" dirty="0" err="1">
                <a:latin typeface="Consolas" panose="020B0609020204030204" pitchFamily="49" charset="0"/>
                <a:ea typeface="ＭＳ Ｐゴシック" pitchFamily="34" charset="-128"/>
              </a:rPr>
              <a:t>io.commands</a:t>
            </a: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r>
              <a:rPr lang="de-DE" altLang="de-DE" sz="2000" dirty="0">
                <a:latin typeface="Consolas" panose="020B0609020204030204" pitchFamily="49" charset="0"/>
                <a:ea typeface="ＭＳ Ｐゴシック" pitchFamily="34" charset="-128"/>
              </a:rPr>
              <a:t>public interface Command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public void </a:t>
            </a:r>
            <a:r>
              <a:rPr lang="de-DE" altLang="de-DE" sz="2000" dirty="0" err="1">
                <a:latin typeface="Consolas" panose="020B0609020204030204" pitchFamily="49" charset="0"/>
                <a:ea typeface="ＭＳ Ｐゴシック" pitchFamily="34" charset="-128"/>
              </a:rPr>
              <a:t>execute</a:t>
            </a: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endParaRPr lang="de-DE" altLang="de-DE" sz="2000" dirty="0">
              <a:latin typeface="Consolas" panose="020B0609020204030204" pitchFamily="49" charset="0"/>
              <a:ea typeface="ＭＳ Ｐゴシック" pitchFamily="34" charset="-128"/>
            </a:endParaRPr>
          </a:p>
          <a:p>
            <a:pPr eaLnBrk="1" hangingPunct="1">
              <a:lnSpc>
                <a:spcPct val="60000"/>
              </a:lnSpc>
              <a:buFontTx/>
              <a:buNone/>
            </a:pPr>
            <a:r>
              <a:rPr lang="de-DE" altLang="de-DE" sz="2000" dirty="0">
                <a:latin typeface="Consolas" panose="020B0609020204030204" pitchFamily="49" charset="0"/>
                <a:ea typeface="ＭＳ Ｐゴシック" pitchFamily="34" charset="-128"/>
              </a:rPr>
              <a:t>package </a:t>
            </a:r>
            <a:r>
              <a:rPr lang="de-DE" altLang="de-DE" sz="2000" dirty="0" err="1">
                <a:latin typeface="Consolas" panose="020B0609020204030204" pitchFamily="49" charset="0"/>
                <a:ea typeface="ＭＳ Ｐゴシック" pitchFamily="34" charset="-128"/>
              </a:rPr>
              <a:t>io.commands</a:t>
            </a: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endParaRPr lang="de-DE" altLang="de-DE" sz="800" dirty="0">
              <a:latin typeface="Consolas" panose="020B0609020204030204" pitchFamily="49" charset="0"/>
              <a:ea typeface="ＭＳ Ｐゴシック" pitchFamily="34" charset="-128"/>
            </a:endParaRPr>
          </a:p>
          <a:p>
            <a:pPr eaLnBrk="1" hangingPunct="1">
              <a:lnSpc>
                <a:spcPct val="60000"/>
              </a:lnSpc>
              <a:buFontTx/>
              <a:buNone/>
            </a:pPr>
            <a:r>
              <a:rPr lang="de-DE" altLang="de-DE" sz="2000" dirty="0" err="1">
                <a:latin typeface="Consolas" panose="020B0609020204030204" pitchFamily="49" charset="0"/>
                <a:ea typeface="ＭＳ Ｐゴシック" pitchFamily="34" charset="-128"/>
              </a:rPr>
              <a:t>import</a:t>
            </a: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main.EinUndAusgabe</a:t>
            </a: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r>
              <a:rPr lang="de-DE" altLang="de-DE" sz="2000" dirty="0" err="1">
                <a:latin typeface="Consolas" panose="020B0609020204030204" pitchFamily="49" charset="0"/>
                <a:ea typeface="ＭＳ Ｐゴシック" pitchFamily="34" charset="-128"/>
              </a:rPr>
              <a:t>import</a:t>
            </a: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business.Rechner</a:t>
            </a: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endParaRPr lang="de-DE" altLang="de-DE" sz="800" dirty="0">
              <a:latin typeface="Consolas" panose="020B0609020204030204" pitchFamily="49" charset="0"/>
              <a:ea typeface="ＭＳ Ｐゴシック" pitchFamily="34" charset="-128"/>
            </a:endParaRPr>
          </a:p>
          <a:p>
            <a:pPr eaLnBrk="1" hangingPunct="1">
              <a:lnSpc>
                <a:spcPct val="60000"/>
              </a:lnSpc>
              <a:buFontTx/>
              <a:buNone/>
            </a:pPr>
            <a:r>
              <a:rPr lang="de-DE" altLang="de-DE" sz="2000" dirty="0">
                <a:latin typeface="Consolas" panose="020B0609020204030204" pitchFamily="49" charset="0"/>
                <a:ea typeface="ＭＳ Ｐゴシック" pitchFamily="34" charset="-128"/>
              </a:rPr>
              <a:t>public </a:t>
            </a:r>
            <a:r>
              <a:rPr lang="de-DE" altLang="de-DE" sz="2000" dirty="0" err="1">
                <a:latin typeface="Consolas" panose="020B0609020204030204" pitchFamily="49" charset="0"/>
                <a:ea typeface="ＭＳ Ｐゴシック" pitchFamily="34" charset="-128"/>
              </a:rPr>
              <a:t>class</a:t>
            </a:r>
            <a:r>
              <a:rPr lang="de-DE" altLang="de-DE" sz="2000" dirty="0">
                <a:latin typeface="Consolas" panose="020B0609020204030204" pitchFamily="49" charset="0"/>
                <a:ea typeface="ＭＳ Ｐゴシック" pitchFamily="34" charset="-128"/>
              </a:rPr>
              <a:t> Addieren </a:t>
            </a:r>
            <a:r>
              <a:rPr lang="de-DE" altLang="de-DE" sz="2000" dirty="0" err="1">
                <a:latin typeface="Consolas" panose="020B0609020204030204" pitchFamily="49" charset="0"/>
                <a:ea typeface="ＭＳ Ｐゴシック" pitchFamily="34" charset="-128"/>
              </a:rPr>
              <a:t>implements</a:t>
            </a:r>
            <a:r>
              <a:rPr lang="de-DE" altLang="de-DE" sz="2000" dirty="0">
                <a:latin typeface="Consolas" panose="020B0609020204030204" pitchFamily="49" charset="0"/>
                <a:ea typeface="ＭＳ Ｐゴシック" pitchFamily="34" charset="-128"/>
              </a:rPr>
              <a:t> Command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private Rechner </a:t>
            </a:r>
            <a:r>
              <a:rPr lang="de-DE" altLang="de-DE" sz="2000" dirty="0" err="1">
                <a:latin typeface="Consolas" panose="020B0609020204030204" pitchFamily="49" charset="0"/>
                <a:ea typeface="ＭＳ Ｐゴシック" pitchFamily="34" charset="-128"/>
              </a:rPr>
              <a:t>rechner</a:t>
            </a: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r>
              <a:rPr lang="de-DE" altLang="de-DE" sz="800" dirty="0">
                <a:latin typeface="Consolas" panose="020B0609020204030204" pitchFamily="49" charset="0"/>
                <a:ea typeface="ＭＳ Ｐゴシック" pitchFamily="34" charset="-128"/>
              </a:rPr>
              <a:t>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public Addieren(Rechner </a:t>
            </a:r>
            <a:r>
              <a:rPr lang="de-DE" altLang="de-DE" sz="2000" dirty="0" err="1">
                <a:latin typeface="Consolas" panose="020B0609020204030204" pitchFamily="49" charset="0"/>
                <a:ea typeface="ＭＳ Ｐゴシック" pitchFamily="34" charset="-128"/>
              </a:rPr>
              <a:t>rechner</a:t>
            </a: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this.rechner</a:t>
            </a:r>
            <a:r>
              <a:rPr lang="de-DE" altLang="de-DE" sz="2000" dirty="0">
                <a:latin typeface="Consolas" panose="020B0609020204030204" pitchFamily="49" charset="0"/>
                <a:ea typeface="ＭＳ Ｐゴシック" pitchFamily="34" charset="-128"/>
              </a:rPr>
              <a:t> = </a:t>
            </a:r>
            <a:r>
              <a:rPr lang="de-DE" altLang="de-DE" sz="2000" dirty="0" err="1">
                <a:latin typeface="Consolas" panose="020B0609020204030204" pitchFamily="49" charset="0"/>
                <a:ea typeface="ＭＳ Ｐゴシック" pitchFamily="34" charset="-128"/>
              </a:rPr>
              <a:t>rechner</a:t>
            </a: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p>
          <a:p>
            <a:pPr eaLnBrk="1" hangingPunct="1">
              <a:lnSpc>
                <a:spcPct val="60000"/>
              </a:lnSpc>
              <a:buFontTx/>
              <a:buNone/>
            </a:pPr>
            <a:endParaRPr lang="de-DE" altLang="de-DE" sz="800" dirty="0">
              <a:latin typeface="Consolas" panose="020B0609020204030204" pitchFamily="49" charset="0"/>
              <a:ea typeface="ＭＳ Ｐゴシック" pitchFamily="34" charset="-128"/>
            </a:endParaRP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Override</a:t>
            </a:r>
            <a:endParaRPr lang="de-DE" altLang="de-DE" sz="2000" dirty="0">
              <a:latin typeface="Consolas" panose="020B0609020204030204" pitchFamily="49" charset="0"/>
              <a:ea typeface="ＭＳ Ｐゴシック" pitchFamily="34" charset="-128"/>
            </a:endParaRPr>
          </a:p>
          <a:p>
            <a:pPr eaLnBrk="1" hangingPunct="1">
              <a:lnSpc>
                <a:spcPct val="60000"/>
              </a:lnSpc>
              <a:buFontTx/>
              <a:buNone/>
            </a:pPr>
            <a:r>
              <a:rPr lang="de-DE" altLang="de-DE" sz="2000" dirty="0">
                <a:latin typeface="Consolas" panose="020B0609020204030204" pitchFamily="49" charset="0"/>
                <a:ea typeface="ＭＳ Ｐゴシック" pitchFamily="34" charset="-128"/>
              </a:rPr>
              <a:t>  public void </a:t>
            </a:r>
            <a:r>
              <a:rPr lang="de-DE" altLang="de-DE" sz="2000" dirty="0" err="1">
                <a:latin typeface="Consolas" panose="020B0609020204030204" pitchFamily="49" charset="0"/>
                <a:ea typeface="ＭＳ Ｐゴシック" pitchFamily="34" charset="-128"/>
              </a:rPr>
              <a:t>execute</a:t>
            </a:r>
            <a:r>
              <a:rPr lang="de-DE" altLang="de-DE" sz="2000" dirty="0">
                <a:latin typeface="Consolas" panose="020B0609020204030204" pitchFamily="49" charset="0"/>
                <a:ea typeface="ＭＳ Ｐゴシック" pitchFamily="34" charset="-128"/>
              </a:rPr>
              <a:t>()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System.out.print</a:t>
            </a:r>
            <a:r>
              <a:rPr lang="de-DE" altLang="de-DE" sz="2000" dirty="0">
                <a:latin typeface="Consolas" panose="020B0609020204030204" pitchFamily="49" charset="0"/>
                <a:ea typeface="ＭＳ Ｐゴシック" pitchFamily="34" charset="-128"/>
              </a:rPr>
              <a:t>("Wert eingeben: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this.rechner.addieren</a:t>
            </a:r>
            <a:r>
              <a:rPr lang="de-DE" altLang="de-DE" sz="2000" dirty="0">
                <a:latin typeface="Consolas" panose="020B0609020204030204" pitchFamily="49" charset="0"/>
                <a:ea typeface="ＭＳ Ｐゴシック" pitchFamily="34" charset="-128"/>
              </a:rPr>
              <a:t>(</a:t>
            </a:r>
            <a:r>
              <a:rPr lang="de-DE" altLang="de-DE" sz="2000" dirty="0" err="1">
                <a:latin typeface="Consolas" panose="020B0609020204030204" pitchFamily="49" charset="0"/>
                <a:ea typeface="ＭＳ Ｐゴシック" pitchFamily="34" charset="-128"/>
              </a:rPr>
              <a:t>new</a:t>
            </a: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EinUndAusgabe</a:t>
            </a:r>
            <a:r>
              <a:rPr lang="de-DE" altLang="de-DE" sz="2000" dirty="0">
                <a:latin typeface="Consolas" panose="020B0609020204030204" pitchFamily="49" charset="0"/>
                <a:ea typeface="ＭＳ Ｐゴシック" pitchFamily="34" charset="-128"/>
              </a:rPr>
              <a:t>().</a:t>
            </a:r>
            <a:r>
              <a:rPr lang="de-DE" altLang="de-DE" sz="2000" dirty="0" err="1">
                <a:latin typeface="Consolas" panose="020B0609020204030204" pitchFamily="49" charset="0"/>
                <a:ea typeface="ＭＳ Ｐゴシック" pitchFamily="34" charset="-128"/>
              </a:rPr>
              <a:t>leseInt</a:t>
            </a: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p>
          <a:p>
            <a:pPr eaLnBrk="1" hangingPunct="1">
              <a:lnSpc>
                <a:spcPct val="60000"/>
              </a:lnSpc>
              <a:buFontTx/>
              <a:buNone/>
            </a:pPr>
            <a:r>
              <a:rPr lang="de-DE" altLang="de-DE" sz="800" dirty="0">
                <a:latin typeface="Consolas" panose="020B0609020204030204" pitchFamily="49" charset="0"/>
                <a:ea typeface="ＭＳ Ｐゴシック" pitchFamily="34" charset="-128"/>
              </a:rPr>
              <a:t>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Override</a:t>
            </a:r>
            <a:endParaRPr lang="de-DE" altLang="de-DE" sz="2000" dirty="0">
              <a:latin typeface="Consolas" panose="020B0609020204030204" pitchFamily="49" charset="0"/>
              <a:ea typeface="ＭＳ Ｐゴシック" pitchFamily="34" charset="-128"/>
            </a:endParaRPr>
          </a:p>
          <a:p>
            <a:pPr eaLnBrk="1" hangingPunct="1">
              <a:lnSpc>
                <a:spcPct val="60000"/>
              </a:lnSpc>
              <a:buFontTx/>
              <a:buNone/>
            </a:pPr>
            <a:r>
              <a:rPr lang="de-DE" altLang="de-DE" sz="2000" dirty="0">
                <a:latin typeface="Consolas" panose="020B0609020204030204" pitchFamily="49" charset="0"/>
                <a:ea typeface="ＭＳ Ｐゴシック" pitchFamily="34" charset="-128"/>
              </a:rPr>
              <a:t>  public String </a:t>
            </a:r>
            <a:r>
              <a:rPr lang="de-DE" altLang="de-DE" sz="2000" dirty="0" err="1">
                <a:latin typeface="Consolas" panose="020B0609020204030204" pitchFamily="49" charset="0"/>
                <a:ea typeface="ＭＳ Ｐゴシック" pitchFamily="34" charset="-128"/>
              </a:rPr>
              <a:t>toString</a:t>
            </a:r>
            <a:r>
              <a:rPr lang="de-DE" altLang="de-DE" sz="2000" dirty="0">
                <a:latin typeface="Consolas" panose="020B0609020204030204" pitchFamily="49" charset="0"/>
                <a:ea typeface="ＭＳ Ｐゴシック" pitchFamily="34" charset="-128"/>
              </a:rPr>
              <a:t>(){</a:t>
            </a:r>
            <a:r>
              <a:rPr lang="de-DE" altLang="de-DE" sz="2000" dirty="0" err="1">
                <a:latin typeface="Consolas" panose="020B0609020204030204" pitchFamily="49" charset="0"/>
                <a:ea typeface="ＭＳ Ｐゴシック" pitchFamily="34" charset="-128"/>
              </a:rPr>
              <a:t>return</a:t>
            </a:r>
            <a:r>
              <a:rPr lang="de-DE" altLang="de-DE" sz="2000" dirty="0">
                <a:latin typeface="Consolas" panose="020B0609020204030204" pitchFamily="49" charset="0"/>
                <a:ea typeface="ＭＳ Ｐゴシック" pitchFamily="34" charset="-128"/>
              </a:rPr>
              <a:t> "addieren";}</a:t>
            </a:r>
          </a:p>
          <a:p>
            <a:pPr eaLnBrk="1" hangingPunct="1">
              <a:lnSpc>
                <a:spcPct val="60000"/>
              </a:lnSpc>
              <a:buFontTx/>
              <a:buNone/>
            </a:pPr>
            <a:r>
              <a:rPr lang="de-DE" altLang="de-DE" sz="2000" dirty="0">
                <a:latin typeface="Consolas" panose="020B0609020204030204" pitchFamily="49" charset="0"/>
                <a:ea typeface="ＭＳ Ｐゴシック" pitchFamily="34" charset="-128"/>
              </a:rPr>
              <a:t>}</a:t>
            </a:r>
          </a:p>
        </p:txBody>
      </p:sp>
      <p:sp>
        <p:nvSpPr>
          <p:cNvPr id="29798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cxnSp>
        <p:nvCxnSpPr>
          <p:cNvPr id="6" name="Gerade Verbindung 5"/>
          <p:cNvCxnSpPr/>
          <p:nvPr/>
        </p:nvCxnSpPr>
        <p:spPr>
          <a:xfrm>
            <a:off x="0" y="21336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Abgerundete rechteckige Legende 6"/>
          <p:cNvSpPr/>
          <p:nvPr/>
        </p:nvSpPr>
        <p:spPr>
          <a:xfrm>
            <a:off x="6011863" y="3429000"/>
            <a:ext cx="2881312" cy="863600"/>
          </a:xfrm>
          <a:prstGeom prst="wedgeRoundRectCallout">
            <a:avLst>
              <a:gd name="adj1" fmla="val -74405"/>
              <a:gd name="adj2" fmla="val -804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typischerweise werden</a:t>
            </a:r>
          </a:p>
          <a:p>
            <a:pPr algn="ctr">
              <a:defRPr/>
            </a:pPr>
            <a:r>
              <a:rPr lang="de-DE" dirty="0">
                <a:solidFill>
                  <a:schemeClr val="tx1"/>
                </a:solidFill>
              </a:rPr>
              <a:t>Zusatzinformationen benötigt</a:t>
            </a:r>
          </a:p>
        </p:txBody>
      </p:sp>
      <p:sp>
        <p:nvSpPr>
          <p:cNvPr id="8" name="Abgerundete rechteckige Legende 7"/>
          <p:cNvSpPr/>
          <p:nvPr/>
        </p:nvSpPr>
        <p:spPr>
          <a:xfrm>
            <a:off x="6961188" y="4437063"/>
            <a:ext cx="1647825" cy="576262"/>
          </a:xfrm>
          <a:prstGeom prst="wedgeRoundRectCallout">
            <a:avLst>
              <a:gd name="adj1" fmla="val -40879"/>
              <a:gd name="adj2" fmla="val 9281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eigentliche Ausführung</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Titel 1"/>
          <p:cNvSpPr>
            <a:spLocks noGrp="1"/>
          </p:cNvSpPr>
          <p:nvPr>
            <p:ph type="title"/>
          </p:nvPr>
        </p:nvSpPr>
        <p:spPr/>
        <p:txBody>
          <a:bodyPr/>
          <a:lstStyle/>
          <a:p>
            <a:pPr eaLnBrk="1" hangingPunct="1"/>
            <a:r>
              <a:rPr lang="de-DE" altLang="de-DE"/>
              <a:t>Beispiel 8/12 : Umsetzung 2/3  (Varianten -&gt; Praktikum)</a:t>
            </a:r>
          </a:p>
        </p:txBody>
      </p:sp>
      <p:sp>
        <p:nvSpPr>
          <p:cNvPr id="299011" name="Inhaltsplatzhalter 2"/>
          <p:cNvSpPr>
            <a:spLocks noGrp="1"/>
          </p:cNvSpPr>
          <p:nvPr>
            <p:ph idx="1"/>
          </p:nvPr>
        </p:nvSpPr>
        <p:spPr>
          <a:xfrm>
            <a:off x="107950" y="1125538"/>
            <a:ext cx="9215438" cy="5256212"/>
          </a:xfrm>
        </p:spPr>
        <p:txBody>
          <a:bodyPr/>
          <a:lstStyle/>
          <a:p>
            <a:pPr eaLnBrk="1" hangingPunct="1">
              <a:lnSpc>
                <a:spcPct val="60000"/>
              </a:lnSpc>
              <a:buFontTx/>
              <a:buNone/>
            </a:pPr>
            <a:r>
              <a:rPr lang="de-DE" altLang="de-DE" sz="2000" dirty="0">
                <a:latin typeface="Consolas" panose="020B0609020204030204" pitchFamily="49" charset="0"/>
                <a:ea typeface="ＭＳ Ｐゴシック" pitchFamily="34" charset="-128"/>
              </a:rPr>
              <a:t>package main;</a:t>
            </a:r>
          </a:p>
          <a:p>
            <a:pPr eaLnBrk="1" hangingPunct="1">
              <a:lnSpc>
                <a:spcPct val="60000"/>
              </a:lnSpc>
              <a:buFontTx/>
              <a:buNone/>
            </a:pPr>
            <a:endParaRPr lang="de-DE" altLang="de-DE" sz="2000" dirty="0">
              <a:latin typeface="Consolas" panose="020B0609020204030204" pitchFamily="49" charset="0"/>
              <a:ea typeface="ＭＳ Ｐゴシック" pitchFamily="34" charset="-128"/>
            </a:endParaRPr>
          </a:p>
          <a:p>
            <a:pPr eaLnBrk="1" hangingPunct="1">
              <a:lnSpc>
                <a:spcPct val="60000"/>
              </a:lnSpc>
              <a:buFontTx/>
              <a:buNone/>
            </a:pPr>
            <a:r>
              <a:rPr lang="de-DE" altLang="de-DE" sz="2000" dirty="0" err="1">
                <a:latin typeface="Consolas" panose="020B0609020204030204" pitchFamily="49" charset="0"/>
                <a:ea typeface="ＭＳ Ｐゴシック" pitchFamily="34" charset="-128"/>
              </a:rPr>
              <a:t>import</a:t>
            </a: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java.util.HashMap</a:t>
            </a: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r>
              <a:rPr lang="de-DE" altLang="de-DE" sz="2000" dirty="0" err="1">
                <a:latin typeface="Consolas" panose="020B0609020204030204" pitchFamily="49" charset="0"/>
                <a:ea typeface="ＭＳ Ｐゴシック" pitchFamily="34" charset="-128"/>
              </a:rPr>
              <a:t>import</a:t>
            </a: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java.util.Map</a:t>
            </a: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r>
              <a:rPr lang="de-DE" altLang="de-DE" sz="2000" dirty="0" err="1">
                <a:latin typeface="Consolas" panose="020B0609020204030204" pitchFamily="49" charset="0"/>
                <a:ea typeface="ＭＳ Ｐゴシック" pitchFamily="34" charset="-128"/>
              </a:rPr>
              <a:t>import</a:t>
            </a: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business.Rechner</a:t>
            </a: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endParaRPr lang="de-DE" altLang="de-DE" sz="2000" dirty="0">
              <a:latin typeface="Consolas" panose="020B0609020204030204" pitchFamily="49" charset="0"/>
              <a:ea typeface="ＭＳ Ｐゴシック" pitchFamily="34" charset="-128"/>
            </a:endParaRPr>
          </a:p>
          <a:p>
            <a:pPr eaLnBrk="1" hangingPunct="1">
              <a:lnSpc>
                <a:spcPct val="60000"/>
              </a:lnSpc>
              <a:buFontTx/>
              <a:buNone/>
            </a:pPr>
            <a:r>
              <a:rPr lang="de-DE" altLang="de-DE" sz="2000" dirty="0">
                <a:latin typeface="Consolas" panose="020B0609020204030204" pitchFamily="49" charset="0"/>
                <a:ea typeface="ＭＳ Ｐゴシック" pitchFamily="34" charset="-128"/>
              </a:rPr>
              <a:t>public </a:t>
            </a:r>
            <a:r>
              <a:rPr lang="de-DE" altLang="de-DE" sz="2000" dirty="0" err="1">
                <a:latin typeface="Consolas" panose="020B0609020204030204" pitchFamily="49" charset="0"/>
                <a:ea typeface="ＭＳ Ｐゴシック" pitchFamily="34" charset="-128"/>
              </a:rPr>
              <a:t>class</a:t>
            </a:r>
            <a:r>
              <a:rPr lang="de-DE" altLang="de-DE" sz="2000" dirty="0">
                <a:latin typeface="Consolas" panose="020B0609020204030204" pitchFamily="49" charset="0"/>
                <a:ea typeface="ＭＳ Ｐゴシック" pitchFamily="34" charset="-128"/>
              </a:rPr>
              <a:t> Dialog {</a:t>
            </a:r>
          </a:p>
          <a:p>
            <a:pPr eaLnBrk="1" hangingPunct="1">
              <a:lnSpc>
                <a:spcPct val="60000"/>
              </a:lnSpc>
              <a:buFontTx/>
              <a:buNone/>
            </a:pPr>
            <a:endParaRPr lang="de-DE" altLang="de-DE" sz="2000" dirty="0">
              <a:latin typeface="Consolas" panose="020B0609020204030204" pitchFamily="49" charset="0"/>
              <a:ea typeface="ＭＳ Ｐゴシック" pitchFamily="34" charset="-128"/>
            </a:endParaRPr>
          </a:p>
          <a:p>
            <a:pPr eaLnBrk="1" hangingPunct="1">
              <a:lnSpc>
                <a:spcPct val="60000"/>
              </a:lnSpc>
              <a:buFontTx/>
              <a:buNone/>
            </a:pPr>
            <a:r>
              <a:rPr lang="de-DE" altLang="de-DE" sz="2000" dirty="0">
                <a:latin typeface="Consolas" panose="020B0609020204030204" pitchFamily="49" charset="0"/>
                <a:ea typeface="ＭＳ Ｐゴシック" pitchFamily="34" charset="-128"/>
              </a:rPr>
              <a:t>  private Rechner </a:t>
            </a:r>
            <a:r>
              <a:rPr lang="de-DE" altLang="de-DE" sz="2000" dirty="0" err="1">
                <a:latin typeface="Consolas" panose="020B0609020204030204" pitchFamily="49" charset="0"/>
                <a:ea typeface="ＭＳ Ｐゴシック" pitchFamily="34" charset="-128"/>
              </a:rPr>
              <a:t>rechner</a:t>
            </a:r>
            <a:r>
              <a:rPr lang="de-DE" altLang="de-DE" sz="2000" dirty="0">
                <a:latin typeface="Consolas" panose="020B0609020204030204" pitchFamily="49" charset="0"/>
                <a:ea typeface="ＭＳ Ｐゴシック" pitchFamily="34" charset="-128"/>
              </a:rPr>
              <a:t> = </a:t>
            </a:r>
            <a:r>
              <a:rPr lang="de-DE" altLang="de-DE" sz="2000" dirty="0" err="1">
                <a:latin typeface="Consolas" panose="020B0609020204030204" pitchFamily="49" charset="0"/>
                <a:ea typeface="ＭＳ Ｐゴシック" pitchFamily="34" charset="-128"/>
              </a:rPr>
              <a:t>new</a:t>
            </a:r>
            <a:r>
              <a:rPr lang="de-DE" altLang="de-DE" sz="2000" dirty="0">
                <a:latin typeface="Consolas" panose="020B0609020204030204" pitchFamily="49" charset="0"/>
                <a:ea typeface="ＭＳ Ｐゴシック" pitchFamily="34" charset="-128"/>
              </a:rPr>
              <a:t> Rechner();</a:t>
            </a:r>
          </a:p>
          <a:p>
            <a:pPr eaLnBrk="1" hangingPunct="1">
              <a:lnSpc>
                <a:spcPct val="60000"/>
              </a:lnSpc>
              <a:buFontTx/>
              <a:buNone/>
            </a:pPr>
            <a:r>
              <a:rPr lang="de-DE" altLang="de-DE" sz="2000" dirty="0">
                <a:latin typeface="Consolas" panose="020B0609020204030204" pitchFamily="49" charset="0"/>
                <a:ea typeface="ＭＳ Ｐゴシック" pitchFamily="34" charset="-128"/>
              </a:rPr>
              <a:t>  private </a:t>
            </a:r>
            <a:r>
              <a:rPr lang="de-DE" altLang="de-DE" sz="2000" dirty="0" err="1">
                <a:latin typeface="Consolas" panose="020B0609020204030204" pitchFamily="49" charset="0"/>
                <a:ea typeface="ＭＳ Ｐゴシック" pitchFamily="34" charset="-128"/>
              </a:rPr>
              <a:t>Map</a:t>
            </a:r>
            <a:r>
              <a:rPr lang="de-DE" altLang="de-DE" sz="2000" dirty="0">
                <a:latin typeface="Consolas" panose="020B0609020204030204" pitchFamily="49" charset="0"/>
                <a:ea typeface="ＭＳ Ｐゴシック" pitchFamily="34" charset="-128"/>
              </a:rPr>
              <a:t>&lt;</a:t>
            </a:r>
            <a:r>
              <a:rPr lang="de-DE" altLang="de-DE" sz="2000" dirty="0" err="1">
                <a:latin typeface="Consolas" panose="020B0609020204030204" pitchFamily="49" charset="0"/>
                <a:ea typeface="ＭＳ Ｐゴシック" pitchFamily="34" charset="-128"/>
              </a:rPr>
              <a:t>Integer,Command</a:t>
            </a:r>
            <a:r>
              <a:rPr lang="de-DE" altLang="de-DE" sz="2000" dirty="0">
                <a:latin typeface="Consolas" panose="020B0609020204030204" pitchFamily="49" charset="0"/>
                <a:ea typeface="ＭＳ Ｐゴシック" pitchFamily="34" charset="-128"/>
              </a:rPr>
              <a:t>&gt; </a:t>
            </a:r>
            <a:r>
              <a:rPr lang="de-DE" altLang="de-DE" sz="2000" dirty="0" err="1">
                <a:latin typeface="Consolas" panose="020B0609020204030204" pitchFamily="49" charset="0"/>
                <a:ea typeface="ＭＳ Ｐゴシック" pitchFamily="34" charset="-128"/>
              </a:rPr>
              <a:t>aktionen</a:t>
            </a:r>
            <a:r>
              <a:rPr lang="de-DE" altLang="de-DE" sz="2000" dirty="0">
                <a:latin typeface="Consolas" panose="020B0609020204030204" pitchFamily="49" charset="0"/>
                <a:ea typeface="ＭＳ Ｐゴシック" pitchFamily="34" charset="-128"/>
              </a:rPr>
              <a:t> = </a:t>
            </a:r>
            <a:r>
              <a:rPr lang="de-DE" altLang="de-DE" sz="2000" dirty="0" err="1">
                <a:latin typeface="Consolas" panose="020B0609020204030204" pitchFamily="49" charset="0"/>
                <a:ea typeface="ＭＳ Ｐゴシック" pitchFamily="34" charset="-128"/>
              </a:rPr>
              <a:t>new</a:t>
            </a: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HashMap</a:t>
            </a:r>
            <a:r>
              <a:rPr lang="de-DE" altLang="de-DE" sz="2000" dirty="0">
                <a:latin typeface="Consolas" panose="020B0609020204030204" pitchFamily="49" charset="0"/>
                <a:ea typeface="ＭＳ Ｐゴシック" pitchFamily="34" charset="-128"/>
              </a:rPr>
              <a:t>&lt;&gt;();</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p>
          <a:p>
            <a:pPr eaLnBrk="1" hangingPunct="1">
              <a:lnSpc>
                <a:spcPct val="60000"/>
              </a:lnSpc>
              <a:buFontTx/>
              <a:buNone/>
            </a:pPr>
            <a:r>
              <a:rPr lang="de-DE" altLang="de-DE" sz="2000" dirty="0">
                <a:latin typeface="Consolas" panose="020B0609020204030204" pitchFamily="49" charset="0"/>
                <a:ea typeface="ＭＳ Ｐゴシック" pitchFamily="34" charset="-128"/>
              </a:rPr>
              <a:t>  public Dialog(){</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this.aktionen.put</a:t>
            </a:r>
            <a:r>
              <a:rPr lang="de-DE" altLang="de-DE" sz="2000" dirty="0">
                <a:latin typeface="Consolas" panose="020B0609020204030204" pitchFamily="49" charset="0"/>
                <a:ea typeface="ＭＳ Ｐゴシック" pitchFamily="34" charset="-128"/>
              </a:rPr>
              <a:t>(1, </a:t>
            </a:r>
            <a:r>
              <a:rPr lang="de-DE" altLang="de-DE" sz="2000" dirty="0" err="1">
                <a:latin typeface="Consolas" panose="020B0609020204030204" pitchFamily="49" charset="0"/>
                <a:ea typeface="ＭＳ Ｐゴシック" pitchFamily="34" charset="-128"/>
              </a:rPr>
              <a:t>new</a:t>
            </a:r>
            <a:r>
              <a:rPr lang="de-DE" altLang="de-DE" sz="2000" dirty="0">
                <a:latin typeface="Consolas" panose="020B0609020204030204" pitchFamily="49" charset="0"/>
                <a:ea typeface="ＭＳ Ｐゴシック" pitchFamily="34" charset="-128"/>
              </a:rPr>
              <a:t> Addieren(</a:t>
            </a:r>
            <a:r>
              <a:rPr lang="de-DE" altLang="de-DE" sz="2000" dirty="0" err="1">
                <a:latin typeface="Consolas" panose="020B0609020204030204" pitchFamily="49" charset="0"/>
                <a:ea typeface="ＭＳ Ｐゴシック" pitchFamily="34" charset="-128"/>
              </a:rPr>
              <a:t>this.rechner</a:t>
            </a: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this.aktionen.put</a:t>
            </a:r>
            <a:r>
              <a:rPr lang="de-DE" altLang="de-DE" sz="2000" dirty="0">
                <a:latin typeface="Consolas" panose="020B0609020204030204" pitchFamily="49" charset="0"/>
                <a:ea typeface="ＭＳ Ｐゴシック" pitchFamily="34" charset="-128"/>
              </a:rPr>
              <a:t>(2, </a:t>
            </a:r>
            <a:r>
              <a:rPr lang="de-DE" altLang="de-DE" sz="2000" dirty="0" err="1">
                <a:latin typeface="Consolas" panose="020B0609020204030204" pitchFamily="49" charset="0"/>
                <a:ea typeface="ＭＳ Ｐゴシック" pitchFamily="34" charset="-128"/>
              </a:rPr>
              <a:t>new</a:t>
            </a:r>
            <a:r>
              <a:rPr lang="de-DE" altLang="de-DE" sz="2000" dirty="0">
                <a:latin typeface="Consolas" panose="020B0609020204030204" pitchFamily="49" charset="0"/>
                <a:ea typeface="ＭＳ Ｐゴシック" pitchFamily="34" charset="-128"/>
              </a:rPr>
              <a:t> Subtrahieren(</a:t>
            </a:r>
            <a:r>
              <a:rPr lang="de-DE" altLang="de-DE" sz="2000" dirty="0" err="1">
                <a:latin typeface="Consolas" panose="020B0609020204030204" pitchFamily="49" charset="0"/>
                <a:ea typeface="ＭＳ Ｐゴシック" pitchFamily="34" charset="-128"/>
              </a:rPr>
              <a:t>this.rechner</a:t>
            </a: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this.aktionen.put</a:t>
            </a:r>
            <a:r>
              <a:rPr lang="de-DE" altLang="de-DE" sz="2000" dirty="0">
                <a:latin typeface="Consolas" panose="020B0609020204030204" pitchFamily="49" charset="0"/>
                <a:ea typeface="ＭＳ Ｐゴシック" pitchFamily="34" charset="-128"/>
              </a:rPr>
              <a:t>(3</a:t>
            </a:r>
          </a:p>
          <a:p>
            <a:pPr eaLnBrk="1" hangingPunct="1">
              <a:lnSpc>
                <a:spcPct val="60000"/>
              </a:lnSpc>
              <a:buFontTx/>
              <a:buNone/>
            </a:pPr>
            <a:r>
              <a:rPr lang="de-DE" altLang="de-DE" sz="2000" dirty="0">
                <a:latin typeface="Consolas" panose="020B0609020204030204" pitchFamily="49" charset="0"/>
                <a:ea typeface="ＭＳ Ｐゴシック" pitchFamily="34" charset="-128"/>
              </a:rPr>
              <a:t>                 , </a:t>
            </a:r>
            <a:r>
              <a:rPr lang="de-DE" altLang="de-DE" sz="2000" dirty="0" err="1">
                <a:latin typeface="Consolas" panose="020B0609020204030204" pitchFamily="49" charset="0"/>
                <a:ea typeface="ＭＳ Ｐゴシック" pitchFamily="34" charset="-128"/>
              </a:rPr>
              <a:t>new</a:t>
            </a: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AnzeigeSpeichern</a:t>
            </a:r>
            <a:r>
              <a:rPr lang="de-DE" altLang="de-DE" sz="2000" dirty="0">
                <a:latin typeface="Consolas" panose="020B0609020204030204" pitchFamily="49" charset="0"/>
                <a:ea typeface="ＭＳ Ｐゴシック" pitchFamily="34" charset="-128"/>
              </a:rPr>
              <a:t>(</a:t>
            </a:r>
            <a:r>
              <a:rPr lang="de-DE" altLang="de-DE" sz="2000" dirty="0" err="1">
                <a:latin typeface="Consolas" panose="020B0609020204030204" pitchFamily="49" charset="0"/>
                <a:ea typeface="ＭＳ Ｐゴシック" pitchFamily="34" charset="-128"/>
              </a:rPr>
              <a:t>this.rechner</a:t>
            </a: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this.aktionen.put</a:t>
            </a:r>
            <a:r>
              <a:rPr lang="de-DE" altLang="de-DE" sz="2000" dirty="0">
                <a:latin typeface="Consolas" panose="020B0609020204030204" pitchFamily="49" charset="0"/>
                <a:ea typeface="ＭＳ Ｐゴシック" pitchFamily="34" charset="-128"/>
              </a:rPr>
              <a:t>(4</a:t>
            </a:r>
          </a:p>
          <a:p>
            <a:pPr eaLnBrk="1" hangingPunct="1">
              <a:lnSpc>
                <a:spcPct val="60000"/>
              </a:lnSpc>
              <a:buFontTx/>
              <a:buNone/>
            </a:pPr>
            <a:r>
              <a:rPr lang="de-DE" altLang="de-DE" sz="2000" dirty="0">
                <a:latin typeface="Consolas" panose="020B0609020204030204" pitchFamily="49" charset="0"/>
                <a:ea typeface="ＭＳ Ｐゴシック" pitchFamily="34" charset="-128"/>
              </a:rPr>
              <a:t>                 , </a:t>
            </a:r>
            <a:r>
              <a:rPr lang="de-DE" altLang="de-DE" sz="2000" dirty="0" err="1">
                <a:latin typeface="Consolas" panose="020B0609020204030204" pitchFamily="49" charset="0"/>
                <a:ea typeface="ＭＳ Ｐゴシック" pitchFamily="34" charset="-128"/>
              </a:rPr>
              <a:t>new</a:t>
            </a: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SpeicherAddieren</a:t>
            </a:r>
            <a:r>
              <a:rPr lang="de-DE" altLang="de-DE" sz="2000" dirty="0">
                <a:latin typeface="Consolas" panose="020B0609020204030204" pitchFamily="49" charset="0"/>
                <a:ea typeface="ＭＳ Ｐゴシック" pitchFamily="34" charset="-128"/>
              </a:rPr>
              <a:t>(</a:t>
            </a:r>
            <a:r>
              <a:rPr lang="de-DE" altLang="de-DE" sz="2000" dirty="0" err="1">
                <a:latin typeface="Consolas" panose="020B0609020204030204" pitchFamily="49" charset="0"/>
                <a:ea typeface="ＭＳ Ｐゴシック" pitchFamily="34" charset="-128"/>
              </a:rPr>
              <a:t>this.rechner</a:t>
            </a: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this.aktionen.put</a:t>
            </a:r>
            <a:r>
              <a:rPr lang="de-DE" altLang="de-DE" sz="2000" dirty="0">
                <a:latin typeface="Consolas" panose="020B0609020204030204" pitchFamily="49" charset="0"/>
                <a:ea typeface="ＭＳ Ｐゴシック" pitchFamily="34" charset="-128"/>
              </a:rPr>
              <a:t>(5</a:t>
            </a:r>
          </a:p>
          <a:p>
            <a:pPr eaLnBrk="1" hangingPunct="1">
              <a:lnSpc>
                <a:spcPct val="60000"/>
              </a:lnSpc>
              <a:buFontTx/>
              <a:buNone/>
            </a:pPr>
            <a:r>
              <a:rPr lang="de-DE" altLang="de-DE" sz="2000" dirty="0">
                <a:latin typeface="Consolas" panose="020B0609020204030204" pitchFamily="49" charset="0"/>
                <a:ea typeface="ＭＳ Ｐゴシック" pitchFamily="34" charset="-128"/>
              </a:rPr>
              <a:t>                 , </a:t>
            </a:r>
            <a:r>
              <a:rPr lang="de-DE" altLang="de-DE" sz="2000" dirty="0" err="1">
                <a:latin typeface="Consolas" panose="020B0609020204030204" pitchFamily="49" charset="0"/>
                <a:ea typeface="ＭＳ Ｐゴシック" pitchFamily="34" charset="-128"/>
              </a:rPr>
              <a:t>new</a:t>
            </a: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SpeicherSubtrahieren</a:t>
            </a:r>
            <a:r>
              <a:rPr lang="de-DE" altLang="de-DE" sz="2000" dirty="0">
                <a:latin typeface="Consolas" panose="020B0609020204030204" pitchFamily="49" charset="0"/>
                <a:ea typeface="ＭＳ Ｐゴシック" pitchFamily="34" charset="-128"/>
              </a:rPr>
              <a:t>(</a:t>
            </a:r>
            <a:r>
              <a:rPr lang="de-DE" altLang="de-DE" sz="2000" dirty="0" err="1">
                <a:latin typeface="Consolas" panose="020B0609020204030204" pitchFamily="49" charset="0"/>
                <a:ea typeface="ＭＳ Ｐゴシック" pitchFamily="34" charset="-128"/>
              </a:rPr>
              <a:t>this.rechner</a:t>
            </a:r>
            <a:r>
              <a:rPr lang="de-DE" altLang="de-DE" sz="2000" dirty="0">
                <a:latin typeface="Consolas" panose="020B0609020204030204" pitchFamily="49" charset="0"/>
                <a:ea typeface="ＭＳ Ｐゴシック" pitchFamily="34" charset="-128"/>
              </a:rPr>
              <a:t>));</a:t>
            </a:r>
          </a:p>
          <a:p>
            <a:pPr eaLnBrk="1" hangingPunct="1">
              <a:lnSpc>
                <a:spcPct val="60000"/>
              </a:lnSpc>
              <a:buFontTx/>
              <a:buNone/>
            </a:pPr>
            <a:r>
              <a:rPr lang="de-DE" altLang="de-DE" sz="2000" dirty="0">
                <a:latin typeface="Consolas" panose="020B0609020204030204" pitchFamily="49" charset="0"/>
                <a:ea typeface="ＭＳ Ｐゴシック" pitchFamily="34" charset="-128"/>
              </a:rPr>
              <a:t>  }</a:t>
            </a:r>
          </a:p>
        </p:txBody>
      </p:sp>
      <p:sp>
        <p:nvSpPr>
          <p:cNvPr id="29901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itel 1"/>
          <p:cNvSpPr>
            <a:spLocks noGrp="1"/>
          </p:cNvSpPr>
          <p:nvPr>
            <p:ph type="title"/>
          </p:nvPr>
        </p:nvSpPr>
        <p:spPr/>
        <p:txBody>
          <a:bodyPr/>
          <a:lstStyle/>
          <a:p>
            <a:pPr eaLnBrk="1" hangingPunct="1"/>
            <a:r>
              <a:rPr lang="de-DE" altLang="de-DE"/>
              <a:t>Beispiel 9/12 : Umsetzung 3/3 </a:t>
            </a:r>
          </a:p>
        </p:txBody>
      </p:sp>
      <p:sp>
        <p:nvSpPr>
          <p:cNvPr id="300035" name="Inhaltsplatzhalter 2"/>
          <p:cNvSpPr>
            <a:spLocks noGrp="1"/>
          </p:cNvSpPr>
          <p:nvPr>
            <p:ph idx="1"/>
          </p:nvPr>
        </p:nvSpPr>
        <p:spPr/>
        <p:txBody>
          <a:bodyPr/>
          <a:lstStyle/>
          <a:p>
            <a:pPr eaLnBrk="1" hangingPunct="1">
              <a:spcBef>
                <a:spcPts val="175"/>
              </a:spcBef>
              <a:buFontTx/>
              <a:buNone/>
            </a:pPr>
            <a:r>
              <a:rPr lang="de-DE" altLang="de-DE" sz="2000" dirty="0">
                <a:latin typeface="Consolas" panose="020B0609020204030204" pitchFamily="49" charset="0"/>
                <a:ea typeface="ＭＳ Ｐゴシック" pitchFamily="34" charset="-128"/>
              </a:rPr>
              <a:t> public void </a:t>
            </a:r>
            <a:r>
              <a:rPr lang="de-DE" altLang="de-DE" sz="2000" dirty="0" err="1">
                <a:latin typeface="Consolas" panose="020B0609020204030204" pitchFamily="49" charset="0"/>
                <a:ea typeface="ＭＳ Ｐゴシック" pitchFamily="34" charset="-128"/>
              </a:rPr>
              <a:t>dialog</a:t>
            </a:r>
            <a:r>
              <a:rPr lang="de-DE" altLang="de-DE" sz="2000" dirty="0">
                <a:latin typeface="Consolas" panose="020B0609020204030204" pitchFamily="49" charset="0"/>
                <a:ea typeface="ＭＳ Ｐゴシック" pitchFamily="34" charset="-128"/>
              </a:rPr>
              <a:t>() {</a:t>
            </a:r>
          </a:p>
          <a:p>
            <a:pPr eaLnBrk="1" hangingPunct="1">
              <a:spcBef>
                <a:spcPts val="175"/>
              </a:spcBef>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EinUndAusgabe</a:t>
            </a: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ea</a:t>
            </a:r>
            <a:r>
              <a:rPr lang="de-DE" altLang="de-DE" sz="2000" dirty="0">
                <a:latin typeface="Consolas" panose="020B0609020204030204" pitchFamily="49" charset="0"/>
                <a:ea typeface="ＭＳ Ｐゴシック" pitchFamily="34" charset="-128"/>
              </a:rPr>
              <a:t> = </a:t>
            </a:r>
            <a:r>
              <a:rPr lang="de-DE" altLang="de-DE" sz="2000" dirty="0" err="1">
                <a:latin typeface="Consolas" panose="020B0609020204030204" pitchFamily="49" charset="0"/>
                <a:ea typeface="ＭＳ Ｐゴシック" pitchFamily="34" charset="-128"/>
              </a:rPr>
              <a:t>new</a:t>
            </a: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EinUndAusgabe</a:t>
            </a:r>
            <a:r>
              <a:rPr lang="de-DE" altLang="de-DE" sz="2000" dirty="0">
                <a:latin typeface="Consolas" panose="020B0609020204030204" pitchFamily="49" charset="0"/>
                <a:ea typeface="ＭＳ Ｐゴシック" pitchFamily="34" charset="-128"/>
              </a:rPr>
              <a:t>();</a:t>
            </a:r>
          </a:p>
          <a:p>
            <a:pPr eaLnBrk="1" hangingPunct="1">
              <a:spcBef>
                <a:spcPts val="175"/>
              </a:spcBef>
              <a:buFontTx/>
              <a:buNone/>
            </a:pPr>
            <a:r>
              <a:rPr lang="de-DE" altLang="de-DE" sz="2000" dirty="0">
                <a:latin typeface="Consolas" panose="020B0609020204030204" pitchFamily="49" charset="0"/>
                <a:ea typeface="ＭＳ Ｐゴシック" pitchFamily="34" charset="-128"/>
              </a:rPr>
              <a:t>    int </a:t>
            </a:r>
            <a:r>
              <a:rPr lang="de-DE" altLang="de-DE" sz="2000" dirty="0" err="1">
                <a:latin typeface="Consolas" panose="020B0609020204030204" pitchFamily="49" charset="0"/>
                <a:ea typeface="ＭＳ Ｐゴシック" pitchFamily="34" charset="-128"/>
              </a:rPr>
              <a:t>eingabe</a:t>
            </a:r>
            <a:r>
              <a:rPr lang="de-DE" altLang="de-DE" sz="2000" dirty="0">
                <a:latin typeface="Consolas" panose="020B0609020204030204" pitchFamily="49" charset="0"/>
                <a:ea typeface="ＭＳ Ｐゴシック" pitchFamily="34" charset="-128"/>
              </a:rPr>
              <a:t> = -1;</a:t>
            </a:r>
          </a:p>
          <a:p>
            <a:pPr eaLnBrk="1" hangingPunct="1">
              <a:spcBef>
                <a:spcPts val="175"/>
              </a:spcBef>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while</a:t>
            </a: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eingabe</a:t>
            </a:r>
            <a:r>
              <a:rPr lang="de-DE" altLang="de-DE" sz="2000" dirty="0">
                <a:latin typeface="Consolas" panose="020B0609020204030204" pitchFamily="49" charset="0"/>
                <a:ea typeface="ＭＳ Ｐゴシック" pitchFamily="34" charset="-128"/>
              </a:rPr>
              <a:t> != 0) {</a:t>
            </a:r>
          </a:p>
          <a:p>
            <a:pPr eaLnBrk="1" hangingPunct="1">
              <a:spcBef>
                <a:spcPts val="175"/>
              </a:spcBef>
              <a:buFontTx/>
              <a:buNone/>
            </a:pPr>
            <a:r>
              <a:rPr lang="de-DE" altLang="de-DE" sz="2000" dirty="0">
                <a:latin typeface="Consolas" panose="020B0609020204030204" pitchFamily="49" charset="0"/>
                <a:ea typeface="ＭＳ Ｐゴシック" pitchFamily="34" charset="-128"/>
              </a:rPr>
              <a:t>      System.out.println("(0) Programm beenden");</a:t>
            </a:r>
          </a:p>
          <a:p>
            <a:pPr eaLnBrk="1" hangingPunct="1">
              <a:spcBef>
                <a:spcPts val="175"/>
              </a:spcBef>
              <a:buFontTx/>
              <a:buNone/>
            </a:pPr>
            <a:r>
              <a:rPr lang="de-DE" altLang="de-DE" sz="2000" dirty="0">
                <a:latin typeface="Consolas" panose="020B0609020204030204" pitchFamily="49" charset="0"/>
                <a:ea typeface="ＭＳ Ｐゴシック" pitchFamily="34" charset="-128"/>
              </a:rPr>
              <a:t>      for(int </a:t>
            </a:r>
            <a:r>
              <a:rPr lang="de-DE" altLang="de-DE" sz="2000" dirty="0" err="1">
                <a:latin typeface="Consolas" panose="020B0609020204030204" pitchFamily="49" charset="0"/>
                <a:ea typeface="ＭＳ Ｐゴシック" pitchFamily="34" charset="-128"/>
              </a:rPr>
              <a:t>tmp:this.aktionen.keySet</a:t>
            </a:r>
            <a:r>
              <a:rPr lang="de-DE" altLang="de-DE" sz="2000" dirty="0">
                <a:latin typeface="Consolas" panose="020B0609020204030204" pitchFamily="49" charset="0"/>
                <a:ea typeface="ＭＳ Ｐゴシック" pitchFamily="34" charset="-128"/>
              </a:rPr>
              <a:t>()){</a:t>
            </a:r>
          </a:p>
          <a:p>
            <a:pPr eaLnBrk="1" hangingPunct="1">
              <a:spcBef>
                <a:spcPts val="175"/>
              </a:spcBef>
              <a:buFontTx/>
              <a:buNone/>
            </a:pPr>
            <a:r>
              <a:rPr lang="de-DE" altLang="de-DE" sz="2000" dirty="0">
                <a:latin typeface="Consolas" panose="020B0609020204030204" pitchFamily="49" charset="0"/>
                <a:ea typeface="ＭＳ Ｐゴシック" pitchFamily="34" charset="-128"/>
              </a:rPr>
              <a:t>        System.out.println("("+</a:t>
            </a:r>
            <a:r>
              <a:rPr lang="de-DE" altLang="de-DE" sz="2000" dirty="0" err="1">
                <a:latin typeface="Consolas" panose="020B0609020204030204" pitchFamily="49" charset="0"/>
                <a:ea typeface="ＭＳ Ｐゴシック" pitchFamily="34" charset="-128"/>
              </a:rPr>
              <a:t>tmp</a:t>
            </a:r>
            <a:r>
              <a:rPr lang="de-DE" altLang="de-DE" sz="2000" dirty="0">
                <a:latin typeface="Consolas" panose="020B0609020204030204" pitchFamily="49" charset="0"/>
                <a:ea typeface="ＭＳ Ｐゴシック" pitchFamily="34" charset="-128"/>
              </a:rPr>
              <a:t>+") "</a:t>
            </a:r>
          </a:p>
          <a:p>
            <a:pPr eaLnBrk="1" hangingPunct="1">
              <a:spcBef>
                <a:spcPts val="175"/>
              </a:spcBef>
              <a:buFontTx/>
              <a:buNone/>
            </a:pPr>
            <a:r>
              <a:rPr lang="de-DE" altLang="de-DE" sz="2000" dirty="0">
                <a:latin typeface="Consolas" panose="020B0609020204030204" pitchFamily="49" charset="0"/>
                <a:ea typeface="ＭＳ Ｐゴシック" pitchFamily="34" charset="-128"/>
              </a:rPr>
              <a:t>                          + </a:t>
            </a:r>
            <a:r>
              <a:rPr lang="de-DE" altLang="de-DE" sz="2000" dirty="0" err="1">
                <a:latin typeface="Consolas" panose="020B0609020204030204" pitchFamily="49" charset="0"/>
                <a:ea typeface="ＭＳ Ｐゴシック" pitchFamily="34" charset="-128"/>
              </a:rPr>
              <a:t>this.aktionen.get</a:t>
            </a:r>
            <a:r>
              <a:rPr lang="de-DE" altLang="de-DE" sz="2000" dirty="0">
                <a:latin typeface="Consolas" panose="020B0609020204030204" pitchFamily="49" charset="0"/>
                <a:ea typeface="ＭＳ Ｐゴシック" pitchFamily="34" charset="-128"/>
              </a:rPr>
              <a:t>(</a:t>
            </a:r>
            <a:r>
              <a:rPr lang="de-DE" altLang="de-DE" sz="2000" dirty="0" err="1">
                <a:latin typeface="Consolas" panose="020B0609020204030204" pitchFamily="49" charset="0"/>
                <a:ea typeface="ＭＳ Ｐゴシック" pitchFamily="34" charset="-128"/>
              </a:rPr>
              <a:t>tmp</a:t>
            </a:r>
            <a:r>
              <a:rPr lang="de-DE" altLang="de-DE" sz="2000" dirty="0">
                <a:latin typeface="Consolas" panose="020B0609020204030204" pitchFamily="49" charset="0"/>
                <a:ea typeface="ＭＳ Ｐゴシック" pitchFamily="34" charset="-128"/>
              </a:rPr>
              <a:t>));</a:t>
            </a:r>
          </a:p>
          <a:p>
            <a:pPr eaLnBrk="1" hangingPunct="1">
              <a:spcBef>
                <a:spcPts val="175"/>
              </a:spcBef>
              <a:buFontTx/>
              <a:buNone/>
            </a:pPr>
            <a:r>
              <a:rPr lang="de-DE" altLang="de-DE" sz="2000" dirty="0">
                <a:latin typeface="Consolas" panose="020B0609020204030204" pitchFamily="49" charset="0"/>
                <a:ea typeface="ＭＳ Ｐゴシック" pitchFamily="34" charset="-128"/>
              </a:rPr>
              <a:t>      }    </a:t>
            </a:r>
          </a:p>
          <a:p>
            <a:pPr eaLnBrk="1" hangingPunct="1">
              <a:spcBef>
                <a:spcPts val="175"/>
              </a:spcBef>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eingabe</a:t>
            </a:r>
            <a:r>
              <a:rPr lang="de-DE" altLang="de-DE" sz="2000" dirty="0">
                <a:latin typeface="Consolas" panose="020B0609020204030204" pitchFamily="49" charset="0"/>
                <a:ea typeface="ＭＳ Ｐゴシック" pitchFamily="34" charset="-128"/>
              </a:rPr>
              <a:t> = </a:t>
            </a:r>
            <a:r>
              <a:rPr lang="de-DE" altLang="de-DE" sz="2000" dirty="0" err="1">
                <a:latin typeface="Consolas" panose="020B0609020204030204" pitchFamily="49" charset="0"/>
                <a:ea typeface="ＭＳ Ｐゴシック" pitchFamily="34" charset="-128"/>
              </a:rPr>
              <a:t>ea.leseInteger</a:t>
            </a:r>
            <a:r>
              <a:rPr lang="de-DE" altLang="de-DE" sz="2000" dirty="0">
                <a:latin typeface="Consolas" panose="020B0609020204030204" pitchFamily="49" charset="0"/>
                <a:ea typeface="ＭＳ Ｐゴシック" pitchFamily="34" charset="-128"/>
              </a:rPr>
              <a:t>();</a:t>
            </a:r>
          </a:p>
          <a:p>
            <a:pPr eaLnBrk="1" hangingPunct="1">
              <a:spcBef>
                <a:spcPts val="175"/>
              </a:spcBef>
              <a:buFontTx/>
              <a:buNone/>
            </a:pPr>
            <a:r>
              <a:rPr lang="de-DE" altLang="de-DE" sz="2000" dirty="0">
                <a:latin typeface="Consolas" panose="020B0609020204030204" pitchFamily="49" charset="0"/>
                <a:ea typeface="ＭＳ Ｐゴシック" pitchFamily="34" charset="-128"/>
              </a:rPr>
              <a:t>      Command </a:t>
            </a:r>
            <a:r>
              <a:rPr lang="de-DE" altLang="de-DE" sz="2000" dirty="0" err="1">
                <a:latin typeface="Consolas" panose="020B0609020204030204" pitchFamily="49" charset="0"/>
                <a:ea typeface="ＭＳ Ｐゴシック" pitchFamily="34" charset="-128"/>
              </a:rPr>
              <a:t>com</a:t>
            </a:r>
            <a:r>
              <a:rPr lang="de-DE" altLang="de-DE" sz="2000" dirty="0">
                <a:latin typeface="Consolas" panose="020B0609020204030204" pitchFamily="49" charset="0"/>
                <a:ea typeface="ＭＳ Ｐゴシック" pitchFamily="34" charset="-128"/>
              </a:rPr>
              <a:t> = </a:t>
            </a:r>
            <a:r>
              <a:rPr lang="de-DE" altLang="de-DE" sz="2000" dirty="0" err="1">
                <a:latin typeface="Consolas" panose="020B0609020204030204" pitchFamily="49" charset="0"/>
                <a:ea typeface="ＭＳ Ｐゴシック" pitchFamily="34" charset="-128"/>
              </a:rPr>
              <a:t>this.aktionen.get</a:t>
            </a:r>
            <a:r>
              <a:rPr lang="de-DE" altLang="de-DE" sz="2000" dirty="0">
                <a:latin typeface="Consolas" panose="020B0609020204030204" pitchFamily="49" charset="0"/>
                <a:ea typeface="ＭＳ Ｐゴシック" pitchFamily="34" charset="-128"/>
              </a:rPr>
              <a:t>(</a:t>
            </a:r>
            <a:r>
              <a:rPr lang="de-DE" altLang="de-DE" sz="2000" dirty="0" err="1">
                <a:latin typeface="Consolas" panose="020B0609020204030204" pitchFamily="49" charset="0"/>
                <a:ea typeface="ＭＳ Ｐゴシック" pitchFamily="34" charset="-128"/>
              </a:rPr>
              <a:t>eingabe</a:t>
            </a:r>
            <a:r>
              <a:rPr lang="de-DE" altLang="de-DE" sz="2000" dirty="0">
                <a:latin typeface="Consolas" panose="020B0609020204030204" pitchFamily="49" charset="0"/>
                <a:ea typeface="ＭＳ Ｐゴシック" pitchFamily="34" charset="-128"/>
              </a:rPr>
              <a:t>);</a:t>
            </a:r>
          </a:p>
          <a:p>
            <a:pPr eaLnBrk="1" hangingPunct="1">
              <a:spcBef>
                <a:spcPts val="175"/>
              </a:spcBef>
              <a:buFontTx/>
              <a:buNone/>
            </a:pPr>
            <a:r>
              <a:rPr lang="de-DE" altLang="de-DE" sz="2000" dirty="0">
                <a:latin typeface="Consolas" panose="020B0609020204030204" pitchFamily="49" charset="0"/>
                <a:ea typeface="ＭＳ Ｐゴシック" pitchFamily="34" charset="-128"/>
              </a:rPr>
              <a:t>      if(</a:t>
            </a:r>
            <a:r>
              <a:rPr lang="de-DE" altLang="de-DE" sz="2000" dirty="0" err="1">
                <a:latin typeface="Consolas" panose="020B0609020204030204" pitchFamily="49" charset="0"/>
                <a:ea typeface="ＭＳ Ｐゴシック" pitchFamily="34" charset="-128"/>
              </a:rPr>
              <a:t>com</a:t>
            </a:r>
            <a:r>
              <a:rPr lang="de-DE" altLang="de-DE" sz="2000" dirty="0">
                <a:latin typeface="Consolas" panose="020B0609020204030204" pitchFamily="49" charset="0"/>
                <a:ea typeface="ＭＳ Ｐゴシック" pitchFamily="34" charset="-128"/>
              </a:rPr>
              <a:t> !=null){</a:t>
            </a:r>
          </a:p>
          <a:p>
            <a:pPr eaLnBrk="1" hangingPunct="1">
              <a:spcBef>
                <a:spcPts val="175"/>
              </a:spcBef>
              <a:buFontTx/>
              <a:buNone/>
            </a:pPr>
            <a:r>
              <a:rPr lang="de-DE" altLang="de-DE" sz="2000" dirty="0">
                <a:latin typeface="Consolas" panose="020B0609020204030204" pitchFamily="49" charset="0"/>
                <a:ea typeface="ＭＳ Ｐゴシック" pitchFamily="34" charset="-128"/>
              </a:rPr>
              <a:t>        </a:t>
            </a:r>
            <a:r>
              <a:rPr lang="de-DE" altLang="de-DE" sz="2000" dirty="0" err="1">
                <a:latin typeface="Consolas" panose="020B0609020204030204" pitchFamily="49" charset="0"/>
                <a:ea typeface="ＭＳ Ｐゴシック" pitchFamily="34" charset="-128"/>
              </a:rPr>
              <a:t>com.execute</a:t>
            </a:r>
            <a:r>
              <a:rPr lang="de-DE" altLang="de-DE" sz="2000" dirty="0">
                <a:latin typeface="Consolas" panose="020B0609020204030204" pitchFamily="49" charset="0"/>
                <a:ea typeface="ＭＳ Ｐゴシック" pitchFamily="34" charset="-128"/>
              </a:rPr>
              <a:t>();</a:t>
            </a:r>
          </a:p>
          <a:p>
            <a:pPr eaLnBrk="1" hangingPunct="1">
              <a:spcBef>
                <a:spcPts val="175"/>
              </a:spcBef>
              <a:buFontTx/>
              <a:buNone/>
            </a:pPr>
            <a:r>
              <a:rPr lang="de-DE" altLang="de-DE" sz="2000" dirty="0">
                <a:latin typeface="Consolas" panose="020B0609020204030204" pitchFamily="49" charset="0"/>
                <a:ea typeface="ＭＳ Ｐゴシック" pitchFamily="34" charset="-128"/>
              </a:rPr>
              <a:t>      }</a:t>
            </a:r>
          </a:p>
          <a:p>
            <a:pPr eaLnBrk="1" hangingPunct="1">
              <a:spcBef>
                <a:spcPts val="175"/>
              </a:spcBef>
              <a:buFontTx/>
              <a:buNone/>
            </a:pPr>
            <a:r>
              <a:rPr lang="de-DE" altLang="de-DE" sz="2000" dirty="0">
                <a:latin typeface="Consolas" panose="020B0609020204030204" pitchFamily="49" charset="0"/>
                <a:ea typeface="ＭＳ Ｐゴシック" pitchFamily="34" charset="-128"/>
              </a:rPr>
              <a:t>      System.out.println(</a:t>
            </a:r>
            <a:r>
              <a:rPr lang="de-DE" altLang="de-DE" sz="2000" dirty="0" err="1">
                <a:latin typeface="Consolas" panose="020B0609020204030204" pitchFamily="49" charset="0"/>
                <a:ea typeface="ＭＳ Ｐゴシック" pitchFamily="34" charset="-128"/>
              </a:rPr>
              <a:t>this.rechner</a:t>
            </a:r>
            <a:r>
              <a:rPr lang="de-DE" altLang="de-DE" sz="2000" dirty="0">
                <a:latin typeface="Consolas" panose="020B0609020204030204" pitchFamily="49" charset="0"/>
                <a:ea typeface="ＭＳ Ｐゴシック" pitchFamily="34" charset="-128"/>
              </a:rPr>
              <a:t>);</a:t>
            </a:r>
          </a:p>
          <a:p>
            <a:pPr eaLnBrk="1" hangingPunct="1">
              <a:spcBef>
                <a:spcPts val="175"/>
              </a:spcBef>
              <a:buFontTx/>
              <a:buNone/>
            </a:pPr>
            <a:r>
              <a:rPr lang="de-DE" altLang="de-DE" sz="2000" dirty="0">
                <a:latin typeface="Consolas" panose="020B0609020204030204" pitchFamily="49" charset="0"/>
                <a:ea typeface="ＭＳ Ｐゴシック" pitchFamily="34" charset="-128"/>
              </a:rPr>
              <a:t>    }</a:t>
            </a:r>
          </a:p>
          <a:p>
            <a:pPr eaLnBrk="1" hangingPunct="1">
              <a:spcBef>
                <a:spcPts val="175"/>
              </a:spcBef>
              <a:buFontTx/>
              <a:buNone/>
            </a:pPr>
            <a:r>
              <a:rPr lang="de-DE" altLang="de-DE" sz="2000" dirty="0">
                <a:latin typeface="Consolas" panose="020B0609020204030204" pitchFamily="49" charset="0"/>
                <a:ea typeface="ＭＳ Ｐゴシック" pitchFamily="34" charset="-128"/>
              </a:rPr>
              <a:t>  }</a:t>
            </a:r>
          </a:p>
        </p:txBody>
      </p:sp>
      <p:sp>
        <p:nvSpPr>
          <p:cNvPr id="30003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Titel 1"/>
          <p:cNvSpPr>
            <a:spLocks noGrp="1"/>
          </p:cNvSpPr>
          <p:nvPr>
            <p:ph type="title"/>
          </p:nvPr>
        </p:nvSpPr>
        <p:spPr/>
        <p:txBody>
          <a:bodyPr/>
          <a:lstStyle/>
          <a:p>
            <a:pPr eaLnBrk="1" hangingPunct="1"/>
            <a:r>
              <a:rPr lang="de-DE" altLang="de-DE"/>
              <a:t>Beispiel 10/12 : Undo</a:t>
            </a:r>
          </a:p>
        </p:txBody>
      </p:sp>
      <p:sp>
        <p:nvSpPr>
          <p:cNvPr id="301059" name="Inhaltsplatzhalter 2"/>
          <p:cNvSpPr>
            <a:spLocks noGrp="1"/>
          </p:cNvSpPr>
          <p:nvPr>
            <p:ph idx="1"/>
          </p:nvPr>
        </p:nvSpPr>
        <p:spPr/>
        <p:txBody>
          <a:bodyPr/>
          <a:lstStyle/>
          <a:p>
            <a:pPr eaLnBrk="1" hangingPunct="1"/>
            <a:r>
              <a:rPr lang="de-DE" altLang="de-DE"/>
              <a:t>Command-Pattern eignet sich sehr gut, Aktionen wieder rückgängig zu machen</a:t>
            </a:r>
          </a:p>
          <a:p>
            <a:pPr eaLnBrk="1" hangingPunct="1"/>
            <a:r>
              <a:rPr lang="de-DE" altLang="de-DE"/>
              <a:t>es müssen alle Änderungen der Aktion bekannt und reversibel sein</a:t>
            </a:r>
          </a:p>
          <a:p>
            <a:pPr eaLnBrk="1" hangingPunct="1"/>
            <a:endParaRPr lang="de-DE" altLang="de-DE" sz="1000"/>
          </a:p>
          <a:p>
            <a:pPr eaLnBrk="1" hangingPunct="1"/>
            <a:r>
              <a:rPr lang="de-DE" altLang="de-DE"/>
              <a:t>gibt verschiedene Varianten</a:t>
            </a:r>
          </a:p>
          <a:p>
            <a:pPr lvl="1" eaLnBrk="1" hangingPunct="1"/>
            <a:r>
              <a:rPr lang="de-DE" altLang="de-DE"/>
              <a:t>Ansatz 1: jedes Command-Objekt hat undo-Methode und wird gespeichert</a:t>
            </a:r>
          </a:p>
          <a:p>
            <a:pPr lvl="1" eaLnBrk="1" hangingPunct="1"/>
            <a:r>
              <a:rPr lang="de-DE" altLang="de-DE"/>
              <a:t>Ansatz 2: es gibt eigenes Undo-Command-Objekt als Ergebnis von execute()</a:t>
            </a:r>
          </a:p>
          <a:p>
            <a:pPr lvl="1" eaLnBrk="1" hangingPunct="1"/>
            <a:r>
              <a:rPr lang="de-DE" altLang="de-DE"/>
              <a:t>Ansatz 3: Undo- und Command-Objekte haben keine gemeinsame Klasse / Interface</a:t>
            </a:r>
          </a:p>
          <a:p>
            <a:pPr lvl="1" eaLnBrk="1" hangingPunct="1"/>
            <a:r>
              <a:rPr lang="de-DE" altLang="de-DE"/>
              <a:t>…</a:t>
            </a:r>
          </a:p>
        </p:txBody>
      </p:sp>
      <p:sp>
        <p:nvSpPr>
          <p:cNvPr id="30106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2771" name="Rectangle 2"/>
          <p:cNvSpPr>
            <a:spLocks noGrp="1" noChangeArrowheads="1"/>
          </p:cNvSpPr>
          <p:nvPr>
            <p:ph type="title"/>
          </p:nvPr>
        </p:nvSpPr>
        <p:spPr/>
        <p:txBody>
          <a:bodyPr/>
          <a:lstStyle/>
          <a:p>
            <a:pPr eaLnBrk="1" hangingPunct="1">
              <a:tabLst>
                <a:tab pos="190500" algn="l"/>
              </a:tabLst>
            </a:pPr>
            <a:r>
              <a:rPr lang="de-DE" altLang="de-DE"/>
              <a:t>Risikomanagement </a:t>
            </a:r>
            <a:endParaRPr lang="en-GB" altLang="de-DE"/>
          </a:p>
        </p:txBody>
      </p:sp>
      <p:pic>
        <p:nvPicPr>
          <p:cNvPr id="32772" name="Picture 18" descr="Kap02AufbauEinesRisikomanagementprozess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1519238"/>
            <a:ext cx="7705725"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Titel 1"/>
          <p:cNvSpPr>
            <a:spLocks noGrp="1"/>
          </p:cNvSpPr>
          <p:nvPr>
            <p:ph type="title"/>
          </p:nvPr>
        </p:nvSpPr>
        <p:spPr/>
        <p:txBody>
          <a:bodyPr/>
          <a:lstStyle/>
          <a:p>
            <a:pPr eaLnBrk="1" hangingPunct="1"/>
            <a:r>
              <a:rPr lang="de-DE" altLang="de-DE"/>
              <a:t>Beispiel 11/12 : Variante Undo-Methode</a:t>
            </a:r>
          </a:p>
        </p:txBody>
      </p:sp>
      <p:sp>
        <p:nvSpPr>
          <p:cNvPr id="302083"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pic>
        <p:nvPicPr>
          <p:cNvPr id="302084" name="Picture 4" descr="F:\workspaces\workspace_SS13\CommandPatternTaschenrechnerUndo\klassendiagrammVereinfacht.jpg"/>
          <p:cNvPicPr>
            <a:picLocks noChangeAspect="1" noChangeArrowheads="1"/>
          </p:cNvPicPr>
          <p:nvPr/>
        </p:nvPicPr>
        <p:blipFill>
          <a:blip r:embed="rId2">
            <a:extLst>
              <a:ext uri="{28A0092B-C50C-407E-A947-70E740481C1C}">
                <a14:useLocalDpi xmlns:a14="http://schemas.microsoft.com/office/drawing/2010/main" val="0"/>
              </a:ext>
            </a:extLst>
          </a:blip>
          <a:srcRect l="2756" t="4601" r="2126" b="4138"/>
          <a:stretch>
            <a:fillRect/>
          </a:stretch>
        </p:blipFill>
        <p:spPr bwMode="auto">
          <a:xfrm>
            <a:off x="395288" y="1052513"/>
            <a:ext cx="8064500" cy="528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itel 1"/>
          <p:cNvSpPr>
            <a:spLocks noGrp="1"/>
          </p:cNvSpPr>
          <p:nvPr>
            <p:ph type="title"/>
          </p:nvPr>
        </p:nvSpPr>
        <p:spPr/>
        <p:txBody>
          <a:bodyPr/>
          <a:lstStyle/>
          <a:p>
            <a:pPr eaLnBrk="1" hangingPunct="1"/>
            <a:r>
              <a:rPr lang="de-DE" altLang="de-DE"/>
              <a:t>Beispiel 12/12 : Variante Undo-Objekte (Skizze)</a:t>
            </a:r>
          </a:p>
        </p:txBody>
      </p:sp>
      <p:sp>
        <p:nvSpPr>
          <p:cNvPr id="303107"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pic>
        <p:nvPicPr>
          <p:cNvPr id="303108" name="Picture 2" descr="F:\workspaces\workspace_SS13\AufgabeCommandPattern2Undo\klassendiagrammVereinfacht.jpg"/>
          <p:cNvPicPr>
            <a:picLocks noChangeAspect="1" noChangeArrowheads="1"/>
          </p:cNvPicPr>
          <p:nvPr/>
        </p:nvPicPr>
        <p:blipFill>
          <a:blip r:embed="rId3">
            <a:extLst>
              <a:ext uri="{28A0092B-C50C-407E-A947-70E740481C1C}">
                <a14:useLocalDpi xmlns:a14="http://schemas.microsoft.com/office/drawing/2010/main" val="0"/>
              </a:ext>
            </a:extLst>
          </a:blip>
          <a:srcRect l="3094" t="6198" r="5115" b="5177"/>
          <a:stretch>
            <a:fillRect/>
          </a:stretch>
        </p:blipFill>
        <p:spPr bwMode="auto">
          <a:xfrm>
            <a:off x="323850" y="1052513"/>
            <a:ext cx="8424863"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Titel 1"/>
          <p:cNvSpPr>
            <a:spLocks noGrp="1"/>
          </p:cNvSpPr>
          <p:nvPr>
            <p:ph type="title"/>
          </p:nvPr>
        </p:nvSpPr>
        <p:spPr/>
        <p:txBody>
          <a:bodyPr/>
          <a:lstStyle/>
          <a:p>
            <a:pPr eaLnBrk="1" hangingPunct="1"/>
            <a:r>
              <a:rPr lang="de-DE" altLang="de-DE"/>
              <a:t>Fazit Command-Pattern</a:t>
            </a:r>
          </a:p>
        </p:txBody>
      </p:sp>
      <p:sp>
        <p:nvSpPr>
          <p:cNvPr id="304131" name="Inhaltsplatzhalter 2"/>
          <p:cNvSpPr>
            <a:spLocks noGrp="1"/>
          </p:cNvSpPr>
          <p:nvPr>
            <p:ph idx="1"/>
          </p:nvPr>
        </p:nvSpPr>
        <p:spPr/>
        <p:txBody>
          <a:bodyPr/>
          <a:lstStyle/>
          <a:p>
            <a:pPr eaLnBrk="1" hangingPunct="1"/>
            <a:r>
              <a:rPr lang="de-DE" altLang="de-DE"/>
              <a:t>generell oft bei Steuerungen einsetzbar</a:t>
            </a:r>
          </a:p>
          <a:p>
            <a:pPr eaLnBrk="1" hangingPunct="1"/>
            <a:r>
              <a:rPr lang="de-DE" altLang="de-DE"/>
              <a:t>oft gut für Undo- und Redo geeignet</a:t>
            </a:r>
          </a:p>
          <a:p>
            <a:pPr eaLnBrk="1" hangingPunct="1"/>
            <a:endParaRPr lang="de-DE" altLang="de-DE"/>
          </a:p>
          <a:p>
            <a:pPr eaLnBrk="1" hangingPunct="1"/>
            <a:r>
              <a:rPr lang="de-DE" altLang="de-DE"/>
              <a:t>meist individuelle Varianten des Patterns sinnvoll</a:t>
            </a:r>
          </a:p>
          <a:p>
            <a:pPr eaLnBrk="1" hangingPunct="1"/>
            <a:r>
              <a:rPr lang="de-DE" altLang="de-DE"/>
              <a:t>(in UML-Diagrammen oft zusätzliche Klasse, die auf Command zugreifen kann)</a:t>
            </a:r>
          </a:p>
          <a:p>
            <a:pPr eaLnBrk="1" hangingPunct="1"/>
            <a:endParaRPr lang="de-DE" altLang="de-DE"/>
          </a:p>
          <a:p>
            <a:pPr eaLnBrk="1" hangingPunct="1"/>
            <a:r>
              <a:rPr lang="de-DE" altLang="de-DE"/>
              <a:t>Command-Klassen müssen einfach an benötigte Informationen kommen können; wird dies kompliziert, ist der Patter-Einsatz nicht sinnvoll</a:t>
            </a:r>
          </a:p>
        </p:txBody>
      </p:sp>
      <p:sp>
        <p:nvSpPr>
          <p:cNvPr id="30413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5E48DB-330C-4BD4-9A68-7D8FC13BE6E7}"/>
              </a:ext>
            </a:extLst>
          </p:cNvPr>
          <p:cNvSpPr>
            <a:spLocks noGrp="1"/>
          </p:cNvSpPr>
          <p:nvPr>
            <p:ph type="title"/>
          </p:nvPr>
        </p:nvSpPr>
        <p:spPr/>
        <p:txBody>
          <a:bodyPr/>
          <a:lstStyle/>
          <a:p>
            <a:r>
              <a:rPr lang="de-DE" dirty="0"/>
              <a:t>Visitor Pattern (1/5) - Idee</a:t>
            </a:r>
          </a:p>
        </p:txBody>
      </p:sp>
      <p:sp>
        <p:nvSpPr>
          <p:cNvPr id="3" name="Inhaltsplatzhalter 2">
            <a:extLst>
              <a:ext uri="{FF2B5EF4-FFF2-40B4-BE49-F238E27FC236}">
                <a16:creationId xmlns:a16="http://schemas.microsoft.com/office/drawing/2014/main" id="{0370DB9A-2B94-4D25-B7AD-C5DBAA908165}"/>
              </a:ext>
            </a:extLst>
          </p:cNvPr>
          <p:cNvSpPr>
            <a:spLocks noGrp="1"/>
          </p:cNvSpPr>
          <p:nvPr>
            <p:ph idx="1"/>
          </p:nvPr>
        </p:nvSpPr>
        <p:spPr>
          <a:xfrm>
            <a:off x="457200" y="1189037"/>
            <a:ext cx="8229600" cy="5211763"/>
          </a:xfrm>
        </p:spPr>
        <p:txBody>
          <a:bodyPr/>
          <a:lstStyle/>
          <a:p>
            <a:r>
              <a:rPr lang="de-DE" dirty="0"/>
              <a:t>Es gibt eine zentrale Aufgabe zur Verarbeitung mehrerer Objekte unterschiedlicher Klassen</a:t>
            </a:r>
          </a:p>
          <a:p>
            <a:r>
              <a:rPr lang="de-DE" dirty="0"/>
              <a:t>Diese Klassen anzupassen ist aufwändig, Gefahr von Copy &amp; Paste</a:t>
            </a:r>
          </a:p>
          <a:p>
            <a:r>
              <a:rPr lang="de-DE" dirty="0"/>
              <a:t>Verarbeitung soll an einer Stelle passieren, um Synergien zu nutzen und leicht auf Änderungen reagieren zu können</a:t>
            </a:r>
          </a:p>
          <a:p>
            <a:endParaRPr lang="de-DE" dirty="0"/>
          </a:p>
          <a:p>
            <a:r>
              <a:rPr lang="de-DE" dirty="0"/>
              <a:t>Beispiel: In einer Reiseverwaltung werden Reisen aus unterschiedlichen Bausteinen, wie Hotel- und Mietwagen-Reservierungen zusammengestellt, für alle Fach-Entitäten soll es Umwandlungsmöglich-</a:t>
            </a:r>
            <a:r>
              <a:rPr lang="de-DE" dirty="0" err="1"/>
              <a:t>keiten</a:t>
            </a:r>
            <a:r>
              <a:rPr lang="de-DE" dirty="0"/>
              <a:t> nach XML und JSON geben </a:t>
            </a:r>
          </a:p>
        </p:txBody>
      </p:sp>
    </p:spTree>
    <p:extLst>
      <p:ext uri="{BB962C8B-B14F-4D97-AF65-F5344CB8AC3E}">
        <p14:creationId xmlns:p14="http://schemas.microsoft.com/office/powerpoint/2010/main" val="1106050032"/>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AE4278-819A-4370-931D-298F606007F4}"/>
              </a:ext>
            </a:extLst>
          </p:cNvPr>
          <p:cNvSpPr>
            <a:spLocks noGrp="1"/>
          </p:cNvSpPr>
          <p:nvPr>
            <p:ph type="title"/>
          </p:nvPr>
        </p:nvSpPr>
        <p:spPr/>
        <p:txBody>
          <a:bodyPr/>
          <a:lstStyle/>
          <a:p>
            <a:r>
              <a:rPr lang="de-DE" dirty="0"/>
              <a:t>Visitor Pattern (2/5) - Ansatz</a:t>
            </a:r>
          </a:p>
        </p:txBody>
      </p:sp>
      <p:sp>
        <p:nvSpPr>
          <p:cNvPr id="3" name="Inhaltsplatzhalter 2">
            <a:extLst>
              <a:ext uri="{FF2B5EF4-FFF2-40B4-BE49-F238E27FC236}">
                <a16:creationId xmlns:a16="http://schemas.microsoft.com/office/drawing/2014/main" id="{928EE06C-1014-4AF7-9AB3-F234E349F267}"/>
              </a:ext>
            </a:extLst>
          </p:cNvPr>
          <p:cNvSpPr>
            <a:spLocks noGrp="1"/>
          </p:cNvSpPr>
          <p:nvPr>
            <p:ph idx="1"/>
          </p:nvPr>
        </p:nvSpPr>
        <p:spPr>
          <a:xfrm>
            <a:off x="457200" y="914400"/>
            <a:ext cx="4419600" cy="5211763"/>
          </a:xfrm>
        </p:spPr>
        <p:txBody>
          <a:bodyPr/>
          <a:lstStyle/>
          <a:p>
            <a:r>
              <a:rPr lang="de-DE" dirty="0"/>
              <a:t>Neues Interface für Zugriff eines Visitors</a:t>
            </a:r>
          </a:p>
          <a:p>
            <a:r>
              <a:rPr lang="de-DE" dirty="0"/>
              <a:t>In der Methode wird </a:t>
            </a:r>
            <a:r>
              <a:rPr lang="de-DE" dirty="0" err="1"/>
              <a:t>visit</a:t>
            </a:r>
            <a:r>
              <a:rPr lang="de-DE" dirty="0"/>
              <a:t>()-Methode des Visitors mit Parameter </a:t>
            </a:r>
            <a:r>
              <a:rPr lang="de-DE" dirty="0" err="1"/>
              <a:t>this</a:t>
            </a:r>
            <a:r>
              <a:rPr lang="de-DE" dirty="0"/>
              <a:t> aufgerufen</a:t>
            </a:r>
          </a:p>
          <a:p>
            <a:r>
              <a:rPr lang="de-DE" dirty="0"/>
              <a:t>Visitor kann damit auf besuchtes Objekt zugreifen</a:t>
            </a:r>
          </a:p>
          <a:p>
            <a:r>
              <a:rPr lang="de-DE" dirty="0"/>
              <a:t>Hinweis: Rückgabeparameter weggelassen, sind aufgabenindividuell zu definieren (cast bei </a:t>
            </a:r>
            <a:r>
              <a:rPr lang="de-DE" dirty="0" err="1"/>
              <a:t>Object</a:t>
            </a:r>
            <a:r>
              <a:rPr lang="de-DE" dirty="0"/>
              <a:t> notwendig)</a:t>
            </a:r>
          </a:p>
        </p:txBody>
      </p:sp>
      <p:pic>
        <p:nvPicPr>
          <p:cNvPr id="8" name="Grafik 7">
            <a:extLst>
              <a:ext uri="{FF2B5EF4-FFF2-40B4-BE49-F238E27FC236}">
                <a16:creationId xmlns:a16="http://schemas.microsoft.com/office/drawing/2014/main" id="{48DFF892-2097-40E5-8DE4-10C12389D7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3947" y="1097558"/>
            <a:ext cx="4234557" cy="5211762"/>
          </a:xfrm>
          <a:prstGeom prst="rect">
            <a:avLst/>
          </a:prstGeom>
        </p:spPr>
      </p:pic>
    </p:spTree>
    <p:extLst>
      <p:ext uri="{BB962C8B-B14F-4D97-AF65-F5344CB8AC3E}">
        <p14:creationId xmlns:p14="http://schemas.microsoft.com/office/powerpoint/2010/main" val="1537472955"/>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0EF075E-CFC0-4D98-B90A-9AA82A4CB6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591140"/>
            <a:ext cx="7224712" cy="4718180"/>
          </a:xfrm>
          <a:prstGeom prst="rect">
            <a:avLst/>
          </a:prstGeom>
        </p:spPr>
      </p:pic>
      <p:sp>
        <p:nvSpPr>
          <p:cNvPr id="2" name="Titel 1">
            <a:extLst>
              <a:ext uri="{FF2B5EF4-FFF2-40B4-BE49-F238E27FC236}">
                <a16:creationId xmlns:a16="http://schemas.microsoft.com/office/drawing/2014/main" id="{ADA6E7DE-7320-40A0-A57B-59D38A75494A}"/>
              </a:ext>
            </a:extLst>
          </p:cNvPr>
          <p:cNvSpPr>
            <a:spLocks noGrp="1"/>
          </p:cNvSpPr>
          <p:nvPr>
            <p:ph type="title"/>
          </p:nvPr>
        </p:nvSpPr>
        <p:spPr/>
        <p:txBody>
          <a:bodyPr/>
          <a:lstStyle/>
          <a:p>
            <a:r>
              <a:rPr lang="de-DE" dirty="0"/>
              <a:t>Visitor Pattern (3/5) - Umsetzung</a:t>
            </a:r>
          </a:p>
        </p:txBody>
      </p:sp>
      <p:sp>
        <p:nvSpPr>
          <p:cNvPr id="3" name="Inhaltsplatzhalter 2">
            <a:extLst>
              <a:ext uri="{FF2B5EF4-FFF2-40B4-BE49-F238E27FC236}">
                <a16:creationId xmlns:a16="http://schemas.microsoft.com/office/drawing/2014/main" id="{307D57E5-CABA-4C87-93AD-7B0A4CAD6705}"/>
              </a:ext>
            </a:extLst>
          </p:cNvPr>
          <p:cNvSpPr>
            <a:spLocks noGrp="1"/>
          </p:cNvSpPr>
          <p:nvPr>
            <p:ph idx="1"/>
          </p:nvPr>
        </p:nvSpPr>
        <p:spPr>
          <a:xfrm>
            <a:off x="457200" y="1038225"/>
            <a:ext cx="8229600" cy="5011738"/>
          </a:xfrm>
        </p:spPr>
        <p:txBody>
          <a:bodyPr/>
          <a:lstStyle/>
          <a:p>
            <a:r>
              <a:rPr lang="de-DE" dirty="0"/>
              <a:t>Statische Polymorphie, für jede besuchte Klasse eigene Methode (mit eigener Rückgabe)</a:t>
            </a:r>
          </a:p>
        </p:txBody>
      </p:sp>
    </p:spTree>
    <p:extLst>
      <p:ext uri="{BB962C8B-B14F-4D97-AF65-F5344CB8AC3E}">
        <p14:creationId xmlns:p14="http://schemas.microsoft.com/office/powerpoint/2010/main" val="3801960062"/>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3A7DA2-173B-42D0-9456-3C04FB2DA91F}"/>
              </a:ext>
            </a:extLst>
          </p:cNvPr>
          <p:cNvSpPr>
            <a:spLocks noGrp="1"/>
          </p:cNvSpPr>
          <p:nvPr>
            <p:ph type="title"/>
          </p:nvPr>
        </p:nvSpPr>
        <p:spPr/>
        <p:txBody>
          <a:bodyPr/>
          <a:lstStyle/>
          <a:p>
            <a:r>
              <a:rPr lang="de-DE" dirty="0"/>
              <a:t>Visitor Pattern (4/5) - Nutzung</a:t>
            </a:r>
          </a:p>
        </p:txBody>
      </p:sp>
      <p:sp>
        <p:nvSpPr>
          <p:cNvPr id="3" name="Inhaltsplatzhalter 2">
            <a:extLst>
              <a:ext uri="{FF2B5EF4-FFF2-40B4-BE49-F238E27FC236}">
                <a16:creationId xmlns:a16="http://schemas.microsoft.com/office/drawing/2014/main" id="{94BC51CF-13F4-493A-B066-5A53A28E01C0}"/>
              </a:ext>
            </a:extLst>
          </p:cNvPr>
          <p:cNvSpPr>
            <a:spLocks noGrp="1"/>
          </p:cNvSpPr>
          <p:nvPr>
            <p:ph idx="1"/>
          </p:nvPr>
        </p:nvSpPr>
        <p:spPr>
          <a:xfrm>
            <a:off x="304800" y="1038225"/>
            <a:ext cx="8229600" cy="4935538"/>
          </a:xfrm>
        </p:spPr>
        <p:txBody>
          <a:bodyPr/>
          <a:lstStyle/>
          <a:p>
            <a:pPr marL="0" indent="0">
              <a:buNone/>
            </a:pPr>
            <a:r>
              <a:rPr lang="de-DE" sz="2000" b="1" dirty="0">
                <a:latin typeface="Consolas" panose="020B0609020204030204" pitchFamily="49" charset="0"/>
              </a:rPr>
              <a:t> </a:t>
            </a:r>
            <a:r>
              <a:rPr lang="de-DE" sz="2000" b="1" dirty="0" err="1">
                <a:latin typeface="Consolas" panose="020B0609020204030204" pitchFamily="49" charset="0"/>
              </a:rPr>
              <a:t>for</a:t>
            </a:r>
            <a:r>
              <a:rPr lang="de-DE" sz="2000" b="1" dirty="0">
                <a:latin typeface="Consolas" panose="020B0609020204030204" pitchFamily="49" charset="0"/>
              </a:rPr>
              <a:t>(Basis b:bas) {</a:t>
            </a:r>
          </a:p>
          <a:p>
            <a:pPr marL="0" indent="0">
              <a:buNone/>
            </a:pPr>
            <a:r>
              <a:rPr lang="de-DE" sz="2000" b="1" dirty="0">
                <a:latin typeface="Consolas" panose="020B0609020204030204" pitchFamily="49" charset="0"/>
              </a:rPr>
              <a:t>      </a:t>
            </a:r>
            <a:r>
              <a:rPr lang="de-DE" sz="2000" b="1" dirty="0" err="1">
                <a:latin typeface="Consolas" panose="020B0609020204030204" pitchFamily="49" charset="0"/>
              </a:rPr>
              <a:t>System.</a:t>
            </a:r>
            <a:r>
              <a:rPr lang="de-DE" sz="2000" b="1" i="1" dirty="0" err="1">
                <a:latin typeface="Consolas" panose="020B0609020204030204" pitchFamily="49" charset="0"/>
              </a:rPr>
              <a:t>out.println</a:t>
            </a:r>
            <a:r>
              <a:rPr lang="de-DE" sz="2000" b="1" i="1" dirty="0">
                <a:latin typeface="Consolas" panose="020B0609020204030204" pitchFamily="49" charset="0"/>
              </a:rPr>
              <a:t>(</a:t>
            </a:r>
            <a:r>
              <a:rPr lang="de-DE" sz="2000" b="1" i="1" dirty="0" err="1">
                <a:latin typeface="Consolas" panose="020B0609020204030204" pitchFamily="49" charset="0"/>
              </a:rPr>
              <a:t>b.accept</a:t>
            </a:r>
            <a:r>
              <a:rPr lang="de-DE" sz="2000" b="1" i="1" dirty="0">
                <a:latin typeface="Consolas" panose="020B0609020204030204" pitchFamily="49" charset="0"/>
              </a:rPr>
              <a:t>(</a:t>
            </a:r>
            <a:r>
              <a:rPr lang="de-DE" sz="2000" b="1" i="1" dirty="0" err="1">
                <a:latin typeface="Consolas" panose="020B0609020204030204" pitchFamily="49" charset="0"/>
              </a:rPr>
              <a:t>vis</a:t>
            </a:r>
            <a:r>
              <a:rPr lang="de-DE" sz="2000" b="1" i="1" dirty="0">
                <a:latin typeface="Consolas" panose="020B0609020204030204" pitchFamily="49" charset="0"/>
              </a:rPr>
              <a:t>));</a:t>
            </a:r>
          </a:p>
          <a:p>
            <a:pPr marL="0" indent="0">
              <a:buNone/>
            </a:pPr>
            <a:r>
              <a:rPr lang="de-DE" sz="2000" b="1" dirty="0">
                <a:latin typeface="Consolas" panose="020B0609020204030204" pitchFamily="49" charset="0"/>
              </a:rPr>
              <a:t> }</a:t>
            </a:r>
          </a:p>
        </p:txBody>
      </p:sp>
      <p:pic>
        <p:nvPicPr>
          <p:cNvPr id="5" name="Grafik 4">
            <a:extLst>
              <a:ext uri="{FF2B5EF4-FFF2-40B4-BE49-F238E27FC236}">
                <a16:creationId xmlns:a16="http://schemas.microsoft.com/office/drawing/2014/main" id="{74AF83E1-E713-43FF-8721-E796CA666FA5}"/>
              </a:ext>
            </a:extLst>
          </p:cNvPr>
          <p:cNvPicPr>
            <a:picLocks noChangeAspect="1"/>
          </p:cNvPicPr>
          <p:nvPr/>
        </p:nvPicPr>
        <p:blipFill rotWithShape="1">
          <a:blip r:embed="rId2">
            <a:extLst>
              <a:ext uri="{28A0092B-C50C-407E-A947-70E740481C1C}">
                <a14:useLocalDpi xmlns:a14="http://schemas.microsoft.com/office/drawing/2010/main" val="0"/>
              </a:ext>
            </a:extLst>
          </a:blip>
          <a:srcRect l="2964" t="7614" r="3167" b="4860"/>
          <a:stretch/>
        </p:blipFill>
        <p:spPr>
          <a:xfrm>
            <a:off x="1042504" y="1816100"/>
            <a:ext cx="7339496" cy="4442326"/>
          </a:xfrm>
          <a:prstGeom prst="rect">
            <a:avLst/>
          </a:prstGeom>
        </p:spPr>
      </p:pic>
    </p:spTree>
    <p:extLst>
      <p:ext uri="{BB962C8B-B14F-4D97-AF65-F5344CB8AC3E}">
        <p14:creationId xmlns:p14="http://schemas.microsoft.com/office/powerpoint/2010/main" val="2011562772"/>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5267B8F-FEF7-4FC4-91B6-4078D824684E}"/>
              </a:ext>
            </a:extLst>
          </p:cNvPr>
          <p:cNvPicPr>
            <a:picLocks noChangeAspect="1"/>
          </p:cNvPicPr>
          <p:nvPr/>
        </p:nvPicPr>
        <p:blipFill rotWithShape="1">
          <a:blip r:embed="rId2">
            <a:extLst>
              <a:ext uri="{28A0092B-C50C-407E-A947-70E740481C1C}">
                <a14:useLocalDpi xmlns:a14="http://schemas.microsoft.com/office/drawing/2010/main" val="0"/>
              </a:ext>
            </a:extLst>
          </a:blip>
          <a:srcRect l="6067" t="6009" r="6379" b="5340"/>
          <a:stretch/>
        </p:blipFill>
        <p:spPr>
          <a:xfrm>
            <a:off x="5431800" y="1086000"/>
            <a:ext cx="3636000" cy="4248000"/>
          </a:xfrm>
          <a:prstGeom prst="rect">
            <a:avLst/>
          </a:prstGeom>
        </p:spPr>
      </p:pic>
      <p:sp>
        <p:nvSpPr>
          <p:cNvPr id="2" name="Titel 1">
            <a:extLst>
              <a:ext uri="{FF2B5EF4-FFF2-40B4-BE49-F238E27FC236}">
                <a16:creationId xmlns:a16="http://schemas.microsoft.com/office/drawing/2014/main" id="{91B57990-8368-4EAA-958F-5378152DB5B6}"/>
              </a:ext>
            </a:extLst>
          </p:cNvPr>
          <p:cNvSpPr>
            <a:spLocks noGrp="1"/>
          </p:cNvSpPr>
          <p:nvPr>
            <p:ph type="title"/>
          </p:nvPr>
        </p:nvSpPr>
        <p:spPr/>
        <p:txBody>
          <a:bodyPr/>
          <a:lstStyle/>
          <a:p>
            <a:r>
              <a:rPr lang="de-DE" dirty="0"/>
              <a:t>Visitor Pattern (5/5) - Diskussion</a:t>
            </a:r>
          </a:p>
        </p:txBody>
      </p:sp>
      <p:sp>
        <p:nvSpPr>
          <p:cNvPr id="3" name="Inhaltsplatzhalter 2">
            <a:extLst>
              <a:ext uri="{FF2B5EF4-FFF2-40B4-BE49-F238E27FC236}">
                <a16:creationId xmlns:a16="http://schemas.microsoft.com/office/drawing/2014/main" id="{6DB0226B-A377-495F-AF02-1BF17724F744}"/>
              </a:ext>
            </a:extLst>
          </p:cNvPr>
          <p:cNvSpPr>
            <a:spLocks noGrp="1"/>
          </p:cNvSpPr>
          <p:nvPr>
            <p:ph idx="1"/>
          </p:nvPr>
        </p:nvSpPr>
        <p:spPr>
          <a:xfrm>
            <a:off x="228600" y="1038225"/>
            <a:ext cx="5105400" cy="4935538"/>
          </a:xfrm>
        </p:spPr>
        <p:txBody>
          <a:bodyPr/>
          <a:lstStyle/>
          <a:p>
            <a:r>
              <a:rPr lang="de-DE" sz="2000" dirty="0"/>
              <a:t>Wesentlicher Vorteil: fachliche Funktionalität zu bestimmten Themen kompakt in konkreten Visitor-Realisierungen gebündelt (-&gt; einfach Wart- und Erweiterbarkeit)</a:t>
            </a:r>
          </a:p>
          <a:p>
            <a:r>
              <a:rPr lang="de-DE" sz="2000" dirty="0"/>
              <a:t>Alternativ: Direkte Nutzung eines Interfaces, Berechnungen in jeder Klasse notwendig (weniger Klassen, schwerer wartbar)</a:t>
            </a:r>
          </a:p>
          <a:p>
            <a:r>
              <a:rPr lang="de-DE" sz="2000" dirty="0"/>
              <a:t>Alternative abhängig von Komplexität und Wahrscheinlichkeit einer Änderung wählbar</a:t>
            </a:r>
          </a:p>
          <a:p>
            <a:r>
              <a:rPr lang="de-DE" sz="2000" dirty="0"/>
              <a:t>Visitor ermöglicht Klassen zu ergänzen ohne deren Code anzufassen</a:t>
            </a:r>
          </a:p>
        </p:txBody>
      </p:sp>
    </p:spTree>
    <p:extLst>
      <p:ext uri="{BB962C8B-B14F-4D97-AF65-F5344CB8AC3E}">
        <p14:creationId xmlns:p14="http://schemas.microsoft.com/office/powerpoint/2010/main" val="2542717847"/>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AF2496-FFCD-431D-940C-9B597660352D}"/>
              </a:ext>
            </a:extLst>
          </p:cNvPr>
          <p:cNvSpPr>
            <a:spLocks noGrp="1"/>
          </p:cNvSpPr>
          <p:nvPr>
            <p:ph type="title"/>
          </p:nvPr>
        </p:nvSpPr>
        <p:spPr/>
        <p:txBody>
          <a:bodyPr/>
          <a:lstStyle/>
          <a:p>
            <a:r>
              <a:rPr lang="de-DE" dirty="0"/>
              <a:t>Kombination von Pattern: Beispiel </a:t>
            </a:r>
            <a:r>
              <a:rPr lang="de-DE" dirty="0" err="1"/>
              <a:t>Redux</a:t>
            </a:r>
            <a:endParaRPr lang="de-DE" dirty="0"/>
          </a:p>
        </p:txBody>
      </p:sp>
      <p:sp>
        <p:nvSpPr>
          <p:cNvPr id="3" name="Inhaltsplatzhalter 2">
            <a:extLst>
              <a:ext uri="{FF2B5EF4-FFF2-40B4-BE49-F238E27FC236}">
                <a16:creationId xmlns:a16="http://schemas.microsoft.com/office/drawing/2014/main" id="{B4853C32-39B3-4A42-845E-3F26481558B7}"/>
              </a:ext>
            </a:extLst>
          </p:cNvPr>
          <p:cNvSpPr>
            <a:spLocks noGrp="1"/>
          </p:cNvSpPr>
          <p:nvPr>
            <p:ph idx="1"/>
          </p:nvPr>
        </p:nvSpPr>
        <p:spPr>
          <a:xfrm>
            <a:off x="152400" y="1262242"/>
            <a:ext cx="8884096" cy="5062358"/>
          </a:xfrm>
        </p:spPr>
        <p:txBody>
          <a:bodyPr/>
          <a:lstStyle/>
          <a:p>
            <a:r>
              <a:rPr lang="de-DE" sz="2000" dirty="0"/>
              <a:t>Objekte arbeiten typischerweise mit Referenzen (Zeigern) zur Verknüpfung von Objekten, das ist schnell, kann aber undurchsichtig werden</a:t>
            </a:r>
          </a:p>
          <a:p>
            <a:r>
              <a:rPr lang="de-DE" sz="2000" dirty="0"/>
              <a:t>Beispiel: Oberflächen, mit denen verschiedene Objekte der Geschäftsebene bearbeitet werden</a:t>
            </a:r>
          </a:p>
          <a:p>
            <a:r>
              <a:rPr lang="de-DE" sz="2000" dirty="0"/>
              <a:t>Ansatz: zentraler State, der alle relevanten Informationen hält</a:t>
            </a:r>
          </a:p>
          <a:p>
            <a:r>
              <a:rPr lang="de-DE" sz="2000" dirty="0"/>
              <a:t>Ansatz: Veränderung des States nur über zentralen Store</a:t>
            </a:r>
          </a:p>
          <a:p>
            <a:r>
              <a:rPr lang="de-DE" sz="2000" dirty="0"/>
              <a:t>Ansatz: es entstehen bei Aktionen immer neue State-Objekte </a:t>
            </a:r>
          </a:p>
          <a:p>
            <a:endParaRPr lang="de-DE" sz="900" dirty="0"/>
          </a:p>
          <a:p>
            <a:r>
              <a:rPr lang="de-DE" sz="2000" dirty="0"/>
              <a:t>ursprünglich für JavaScript entwickelt (basierend auf </a:t>
            </a:r>
            <a:r>
              <a:rPr lang="de-DE" sz="2000" dirty="0" err="1"/>
              <a:t>Flux</a:t>
            </a:r>
            <a:r>
              <a:rPr lang="de-DE" sz="2000" dirty="0"/>
              <a:t>)</a:t>
            </a:r>
          </a:p>
          <a:p>
            <a:r>
              <a:rPr lang="de-DE" sz="2000" dirty="0"/>
              <a:t>Ansatz auch Grundlage von </a:t>
            </a:r>
            <a:r>
              <a:rPr lang="de-DE" sz="2000" dirty="0" err="1"/>
              <a:t>Reactive</a:t>
            </a:r>
            <a:r>
              <a:rPr lang="de-DE" sz="2000" dirty="0"/>
              <a:t> Programming</a:t>
            </a:r>
          </a:p>
          <a:p>
            <a:r>
              <a:rPr lang="de-DE" sz="2000" dirty="0"/>
              <a:t>Folien motiviert durch: </a:t>
            </a:r>
            <a:r>
              <a:rPr lang="de-DE" sz="2000" dirty="0">
                <a:latin typeface="Arial Narrow" panose="020B0606020202030204" pitchFamily="34" charset="0"/>
                <a:hlinkClick r:id="rId2"/>
              </a:rPr>
              <a:t>https://www.lestard.eu/2018/implement-your-own-redux-in-java/</a:t>
            </a:r>
            <a:r>
              <a:rPr lang="de-DE" sz="2000" dirty="0">
                <a:latin typeface="Arial Narrow" panose="020B0606020202030204" pitchFamily="34" charset="0"/>
              </a:rPr>
              <a:t> </a:t>
            </a:r>
          </a:p>
        </p:txBody>
      </p:sp>
      <p:sp>
        <p:nvSpPr>
          <p:cNvPr id="9" name="Text Box 14">
            <a:extLst>
              <a:ext uri="{FF2B5EF4-FFF2-40B4-BE49-F238E27FC236}">
                <a16:creationId xmlns:a16="http://schemas.microsoft.com/office/drawing/2014/main" id="{9330A4EA-8D7F-4C9D-A728-2D371917FA2A}"/>
              </a:ext>
            </a:extLst>
          </p:cNvPr>
          <p:cNvSpPr txBox="1">
            <a:spLocks noChangeArrowheads="1"/>
          </p:cNvSpPr>
          <p:nvPr/>
        </p:nvSpPr>
        <p:spPr bwMode="auto">
          <a:xfrm>
            <a:off x="449263" y="963432"/>
            <a:ext cx="429655" cy="298810"/>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b="1" dirty="0"/>
              <a:t>8.5</a:t>
            </a:r>
          </a:p>
        </p:txBody>
      </p:sp>
    </p:spTree>
    <p:extLst>
      <p:ext uri="{BB962C8B-B14F-4D97-AF65-F5344CB8AC3E}">
        <p14:creationId xmlns:p14="http://schemas.microsoft.com/office/powerpoint/2010/main" val="1688334468"/>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32D604-5092-4AF3-B6DC-5E93523D11AD}"/>
              </a:ext>
            </a:extLst>
          </p:cNvPr>
          <p:cNvSpPr>
            <a:spLocks noGrp="1"/>
          </p:cNvSpPr>
          <p:nvPr>
            <p:ph type="title"/>
          </p:nvPr>
        </p:nvSpPr>
        <p:spPr/>
        <p:txBody>
          <a:bodyPr/>
          <a:lstStyle/>
          <a:p>
            <a:r>
              <a:rPr lang="de-DE" dirty="0" err="1"/>
              <a:t>Redux</a:t>
            </a:r>
            <a:r>
              <a:rPr lang="de-DE" dirty="0"/>
              <a:t> – Konzept Version 0 (1/2)</a:t>
            </a:r>
          </a:p>
        </p:txBody>
      </p:sp>
      <p:sp>
        <p:nvSpPr>
          <p:cNvPr id="11" name="Inhaltsplatzhalter 10">
            <a:extLst>
              <a:ext uri="{FF2B5EF4-FFF2-40B4-BE49-F238E27FC236}">
                <a16:creationId xmlns:a16="http://schemas.microsoft.com/office/drawing/2014/main" id="{236CB4F3-BD2B-432D-98A0-A3CDB81B914A}"/>
              </a:ext>
            </a:extLst>
          </p:cNvPr>
          <p:cNvSpPr>
            <a:spLocks noGrp="1"/>
          </p:cNvSpPr>
          <p:nvPr>
            <p:ph idx="1"/>
          </p:nvPr>
        </p:nvSpPr>
        <p:spPr>
          <a:xfrm>
            <a:off x="304800" y="3398837"/>
            <a:ext cx="8839200" cy="2620963"/>
          </a:xfrm>
        </p:spPr>
        <p:txBody>
          <a:bodyPr/>
          <a:lstStyle/>
          <a:p>
            <a:pPr>
              <a:spcBef>
                <a:spcPts val="76"/>
              </a:spcBef>
            </a:pPr>
            <a:r>
              <a:rPr lang="de-DE" dirty="0"/>
              <a:t>Nutzung („App“) erzeugt Action-Objekt a, beinhaltet, was gemacht werden soll</a:t>
            </a:r>
          </a:p>
          <a:p>
            <a:pPr>
              <a:spcBef>
                <a:spcPts val="76"/>
              </a:spcBef>
            </a:pPr>
            <a:r>
              <a:rPr lang="de-DE" dirty="0"/>
              <a:t>Nutzung ruft </a:t>
            </a:r>
            <a:r>
              <a:rPr lang="de-DE" dirty="0" err="1"/>
              <a:t>dispatch</a:t>
            </a:r>
            <a:r>
              <a:rPr lang="de-DE" dirty="0"/>
              <a:t> beim Store mit Action a auf</a:t>
            </a:r>
          </a:p>
          <a:p>
            <a:pPr>
              <a:spcBef>
                <a:spcPts val="76"/>
              </a:spcBef>
            </a:pPr>
            <a:r>
              <a:rPr lang="de-DE" dirty="0"/>
              <a:t>Store ruft </a:t>
            </a:r>
            <a:r>
              <a:rPr lang="de-DE" dirty="0" err="1"/>
              <a:t>Reducer</a:t>
            </a:r>
            <a:r>
              <a:rPr lang="de-DE" dirty="0"/>
              <a:t> mit noch aktuellem State </a:t>
            </a:r>
            <a:r>
              <a:rPr lang="de-DE" dirty="0" err="1"/>
              <a:t>currentState</a:t>
            </a:r>
            <a:r>
              <a:rPr lang="de-DE" dirty="0"/>
              <a:t> (</a:t>
            </a:r>
            <a:r>
              <a:rPr lang="de-DE" dirty="0" err="1"/>
              <a:t>old</a:t>
            </a:r>
            <a:r>
              <a:rPr lang="de-DE" dirty="0"/>
              <a:t>) und Action a auf</a:t>
            </a:r>
          </a:p>
          <a:p>
            <a:pPr>
              <a:spcBef>
                <a:spcPts val="76"/>
              </a:spcBef>
            </a:pPr>
            <a:r>
              <a:rPr lang="de-DE" dirty="0" err="1"/>
              <a:t>Reducer</a:t>
            </a:r>
            <a:r>
              <a:rPr lang="de-DE" dirty="0"/>
              <a:t> berechnet neuen State neu aus </a:t>
            </a:r>
            <a:r>
              <a:rPr lang="de-DE" dirty="0" err="1"/>
              <a:t>currentState</a:t>
            </a:r>
            <a:r>
              <a:rPr lang="de-DE" dirty="0"/>
              <a:t>  (</a:t>
            </a:r>
            <a:r>
              <a:rPr lang="de-DE" dirty="0" err="1"/>
              <a:t>old</a:t>
            </a:r>
            <a:r>
              <a:rPr lang="de-DE" dirty="0"/>
              <a:t>) und a</a:t>
            </a:r>
          </a:p>
          <a:p>
            <a:pPr>
              <a:spcBef>
                <a:spcPts val="76"/>
              </a:spcBef>
            </a:pPr>
            <a:r>
              <a:rPr lang="de-DE" dirty="0"/>
              <a:t>Store:  </a:t>
            </a:r>
            <a:r>
              <a:rPr lang="de-DE" dirty="0" err="1"/>
              <a:t>currentState</a:t>
            </a:r>
            <a:r>
              <a:rPr lang="de-DE" dirty="0"/>
              <a:t> = neu</a:t>
            </a:r>
          </a:p>
          <a:p>
            <a:pPr>
              <a:spcBef>
                <a:spcPts val="76"/>
              </a:spcBef>
            </a:pPr>
            <a:endParaRPr lang="de-DE" dirty="0"/>
          </a:p>
        </p:txBody>
      </p:sp>
      <p:pic>
        <p:nvPicPr>
          <p:cNvPr id="4" name="Grafik 3">
            <a:extLst>
              <a:ext uri="{FF2B5EF4-FFF2-40B4-BE49-F238E27FC236}">
                <a16:creationId xmlns:a16="http://schemas.microsoft.com/office/drawing/2014/main" id="{DCE57AB1-0D6D-406D-A748-9CD232FBA5C8}"/>
              </a:ext>
            </a:extLst>
          </p:cNvPr>
          <p:cNvPicPr>
            <a:picLocks noChangeAspect="1"/>
          </p:cNvPicPr>
          <p:nvPr/>
        </p:nvPicPr>
        <p:blipFill rotWithShape="1">
          <a:blip r:embed="rId2">
            <a:extLst>
              <a:ext uri="{28A0092B-C50C-407E-A947-70E740481C1C}">
                <a14:useLocalDpi xmlns:a14="http://schemas.microsoft.com/office/drawing/2010/main" val="0"/>
              </a:ext>
            </a:extLst>
          </a:blip>
          <a:srcRect t="8590" b="12385"/>
          <a:stretch/>
        </p:blipFill>
        <p:spPr>
          <a:xfrm>
            <a:off x="616527" y="1002083"/>
            <a:ext cx="7411857" cy="2478101"/>
          </a:xfrm>
          <a:prstGeom prst="rect">
            <a:avLst/>
          </a:prstGeom>
        </p:spPr>
      </p:pic>
    </p:spTree>
    <p:extLst>
      <p:ext uri="{BB962C8B-B14F-4D97-AF65-F5344CB8AC3E}">
        <p14:creationId xmlns:p14="http://schemas.microsoft.com/office/powerpoint/2010/main" val="4021501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3795" name="Rectangle 2"/>
          <p:cNvSpPr>
            <a:spLocks noGrp="1" noChangeArrowheads="1"/>
          </p:cNvSpPr>
          <p:nvPr>
            <p:ph type="title"/>
          </p:nvPr>
        </p:nvSpPr>
        <p:spPr/>
        <p:txBody>
          <a:bodyPr/>
          <a:lstStyle/>
          <a:p>
            <a:pPr eaLnBrk="1" hangingPunct="1"/>
            <a:r>
              <a:rPr lang="de-DE" altLang="de-DE"/>
              <a:t>Phasen des Risikomanagements (1/3)</a:t>
            </a:r>
          </a:p>
        </p:txBody>
      </p:sp>
      <p:sp>
        <p:nvSpPr>
          <p:cNvPr id="33796" name="Rectangle 3"/>
          <p:cNvSpPr>
            <a:spLocks noGrp="1" noChangeArrowheads="1"/>
          </p:cNvSpPr>
          <p:nvPr>
            <p:ph type="body" idx="1"/>
          </p:nvPr>
        </p:nvSpPr>
        <p:spPr/>
        <p:txBody>
          <a:bodyPr/>
          <a:lstStyle/>
          <a:p>
            <a:pPr eaLnBrk="1" hangingPunct="1"/>
            <a:r>
              <a:rPr lang="de-DE" altLang="de-DE"/>
              <a:t>Risiken identifizieren</a:t>
            </a:r>
          </a:p>
          <a:p>
            <a:pPr lvl="1" eaLnBrk="1" hangingPunct="1"/>
            <a:r>
              <a:rPr lang="de-DE" altLang="de-DE"/>
              <a:t>Identifikation eines Risikos, Festlegung der Risikoaussage und des Risikokontextes</a:t>
            </a:r>
          </a:p>
          <a:p>
            <a:pPr lvl="1" eaLnBrk="1" hangingPunct="1"/>
            <a:r>
              <a:rPr lang="de-DE" altLang="de-DE"/>
              <a:t>Aufnahme in die Risikoliste</a:t>
            </a:r>
          </a:p>
          <a:p>
            <a:pPr lvl="1" eaLnBrk="1" hangingPunct="1"/>
            <a:endParaRPr lang="de-DE" altLang="de-DE"/>
          </a:p>
          <a:p>
            <a:pPr eaLnBrk="1" hangingPunct="1"/>
            <a:r>
              <a:rPr lang="de-DE" altLang="de-DE"/>
              <a:t>Risiken analysieren</a:t>
            </a:r>
          </a:p>
          <a:p>
            <a:pPr lvl="1" eaLnBrk="1" hangingPunct="1"/>
            <a:r>
              <a:rPr lang="de-DE" altLang="de-DE"/>
              <a:t>Festlegung der Eintrittswahrscheinlichkeit, der Auswirkungen, der erwarteten Tendenz und des Ursachenfeldes</a:t>
            </a:r>
          </a:p>
          <a:p>
            <a:pPr lvl="1" eaLnBrk="1" hangingPunct="1"/>
            <a:r>
              <a:rPr lang="de-DE" altLang="de-DE"/>
              <a:t>Priorisierung der vorhandenen Risiken unter Berücksichtigung der Gesamtrisikolage</a:t>
            </a:r>
          </a:p>
          <a:p>
            <a:pPr eaLnBrk="1" hangingPunct="1"/>
            <a:endParaRPr lang="de-DE" altLang="de-DE"/>
          </a:p>
        </p:txBody>
      </p:sp>
      <p:sp>
        <p:nvSpPr>
          <p:cNvPr id="33797" name="Rectangle 4"/>
          <p:cNvSpPr>
            <a:spLocks noChangeArrowheads="1"/>
          </p:cNvSpPr>
          <p:nvPr/>
        </p:nvSpPr>
        <p:spPr bwMode="auto">
          <a:xfrm>
            <a:off x="0" y="1895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B86B89-C698-47A2-A23B-248539E847D9}"/>
              </a:ext>
            </a:extLst>
          </p:cNvPr>
          <p:cNvSpPr>
            <a:spLocks noGrp="1"/>
          </p:cNvSpPr>
          <p:nvPr>
            <p:ph type="title"/>
          </p:nvPr>
        </p:nvSpPr>
        <p:spPr/>
        <p:txBody>
          <a:bodyPr/>
          <a:lstStyle/>
          <a:p>
            <a:r>
              <a:rPr lang="de-DE" dirty="0" err="1"/>
              <a:t>Redux</a:t>
            </a:r>
            <a:r>
              <a:rPr lang="de-DE" dirty="0"/>
              <a:t> – Konzept Version 0 (2/2)</a:t>
            </a:r>
          </a:p>
        </p:txBody>
      </p:sp>
      <p:pic>
        <p:nvPicPr>
          <p:cNvPr id="5" name="Grafik 4">
            <a:extLst>
              <a:ext uri="{FF2B5EF4-FFF2-40B4-BE49-F238E27FC236}">
                <a16:creationId xmlns:a16="http://schemas.microsoft.com/office/drawing/2014/main" id="{1638AC14-52F8-4F9D-B2C5-36353D6C4C51}"/>
              </a:ext>
            </a:extLst>
          </p:cNvPr>
          <p:cNvPicPr>
            <a:picLocks noChangeAspect="1"/>
          </p:cNvPicPr>
          <p:nvPr/>
        </p:nvPicPr>
        <p:blipFill rotWithShape="1">
          <a:blip r:embed="rId2">
            <a:extLst>
              <a:ext uri="{28A0092B-C50C-407E-A947-70E740481C1C}">
                <a14:useLocalDpi xmlns:a14="http://schemas.microsoft.com/office/drawing/2010/main" val="0"/>
              </a:ext>
            </a:extLst>
          </a:blip>
          <a:srcRect l="3532" t="3970" r="2862" b="7887"/>
          <a:stretch/>
        </p:blipFill>
        <p:spPr>
          <a:xfrm>
            <a:off x="740902" y="1038225"/>
            <a:ext cx="7550487" cy="5271095"/>
          </a:xfrm>
          <a:prstGeom prst="rect">
            <a:avLst/>
          </a:prstGeom>
        </p:spPr>
      </p:pic>
    </p:spTree>
    <p:extLst>
      <p:ext uri="{BB962C8B-B14F-4D97-AF65-F5344CB8AC3E}">
        <p14:creationId xmlns:p14="http://schemas.microsoft.com/office/powerpoint/2010/main" val="721052301"/>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7DE98B-344B-4480-8979-E767AC82221C}"/>
              </a:ext>
            </a:extLst>
          </p:cNvPr>
          <p:cNvSpPr>
            <a:spLocks noGrp="1"/>
          </p:cNvSpPr>
          <p:nvPr>
            <p:ph type="title"/>
          </p:nvPr>
        </p:nvSpPr>
        <p:spPr/>
        <p:txBody>
          <a:bodyPr/>
          <a:lstStyle/>
          <a:p>
            <a:r>
              <a:rPr lang="de-DE" dirty="0" err="1"/>
              <a:t>Redux</a:t>
            </a:r>
            <a:r>
              <a:rPr lang="de-DE" dirty="0"/>
              <a:t> – Konzept Version 1 (1/12)</a:t>
            </a:r>
          </a:p>
        </p:txBody>
      </p:sp>
      <p:sp>
        <p:nvSpPr>
          <p:cNvPr id="3" name="Inhaltsplatzhalter 2">
            <a:extLst>
              <a:ext uri="{FF2B5EF4-FFF2-40B4-BE49-F238E27FC236}">
                <a16:creationId xmlns:a16="http://schemas.microsoft.com/office/drawing/2014/main" id="{0CC90613-90B6-48E1-9EF4-9BA1C319DB7F}"/>
              </a:ext>
            </a:extLst>
          </p:cNvPr>
          <p:cNvSpPr>
            <a:spLocks noGrp="1"/>
          </p:cNvSpPr>
          <p:nvPr>
            <p:ph idx="1"/>
          </p:nvPr>
        </p:nvSpPr>
        <p:spPr>
          <a:xfrm>
            <a:off x="228600" y="1036637"/>
            <a:ext cx="8839200" cy="5211763"/>
          </a:xfrm>
        </p:spPr>
        <p:txBody>
          <a:bodyPr/>
          <a:lstStyle/>
          <a:p>
            <a:pPr>
              <a:spcBef>
                <a:spcPts val="176"/>
              </a:spcBef>
            </a:pPr>
            <a:r>
              <a:rPr lang="de-DE" sz="2000" dirty="0"/>
              <a:t>offen, wie bekommen Interessierte, z. B. GUI-Komponenten Änderungen mit (Rückgabe neuen Zustands wäre denkbar)</a:t>
            </a:r>
          </a:p>
          <a:p>
            <a:pPr>
              <a:spcBef>
                <a:spcPts val="176"/>
              </a:spcBef>
            </a:pPr>
            <a:r>
              <a:rPr lang="de-DE" sz="2000" dirty="0"/>
              <a:t>Lösung: Store bietet Observer-Observable-Lösung; d. h. Interessierte an (ggfls. bestimmten) Zustandsänderungen können sich anmelden (hier fasst Store konkreten und abstrakten Observable zusammen)</a:t>
            </a:r>
          </a:p>
        </p:txBody>
      </p:sp>
      <p:pic>
        <p:nvPicPr>
          <p:cNvPr id="6" name="Grafik 5">
            <a:extLst>
              <a:ext uri="{FF2B5EF4-FFF2-40B4-BE49-F238E27FC236}">
                <a16:creationId xmlns:a16="http://schemas.microsoft.com/office/drawing/2014/main" id="{4C169F09-0AE2-499F-BCED-BA41F758F3E6}"/>
              </a:ext>
            </a:extLst>
          </p:cNvPr>
          <p:cNvPicPr>
            <a:picLocks noChangeAspect="1"/>
          </p:cNvPicPr>
          <p:nvPr/>
        </p:nvPicPr>
        <p:blipFill rotWithShape="1">
          <a:blip r:embed="rId2">
            <a:extLst>
              <a:ext uri="{28A0092B-C50C-407E-A947-70E740481C1C}">
                <a14:useLocalDpi xmlns:a14="http://schemas.microsoft.com/office/drawing/2010/main" val="0"/>
              </a:ext>
            </a:extLst>
          </a:blip>
          <a:srcRect t="7087" b="5514"/>
          <a:stretch/>
        </p:blipFill>
        <p:spPr>
          <a:xfrm>
            <a:off x="1447800" y="2895600"/>
            <a:ext cx="6393711" cy="3374010"/>
          </a:xfrm>
          <a:prstGeom prst="rect">
            <a:avLst/>
          </a:prstGeom>
        </p:spPr>
      </p:pic>
    </p:spTree>
    <p:extLst>
      <p:ext uri="{BB962C8B-B14F-4D97-AF65-F5344CB8AC3E}">
        <p14:creationId xmlns:p14="http://schemas.microsoft.com/office/powerpoint/2010/main" val="2172118611"/>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42150B-189C-44FE-8579-F18CC93964AF}"/>
              </a:ext>
            </a:extLst>
          </p:cNvPr>
          <p:cNvSpPr>
            <a:spLocks noGrp="1"/>
          </p:cNvSpPr>
          <p:nvPr>
            <p:ph type="title"/>
          </p:nvPr>
        </p:nvSpPr>
        <p:spPr/>
        <p:txBody>
          <a:bodyPr/>
          <a:lstStyle/>
          <a:p>
            <a:r>
              <a:rPr lang="de-DE" dirty="0" err="1"/>
              <a:t>Redux</a:t>
            </a:r>
            <a:r>
              <a:rPr lang="de-DE" dirty="0"/>
              <a:t> – Konzept Version 1 (2/12)</a:t>
            </a:r>
          </a:p>
        </p:txBody>
      </p:sp>
      <p:pic>
        <p:nvPicPr>
          <p:cNvPr id="5" name="Grafik 4">
            <a:extLst>
              <a:ext uri="{FF2B5EF4-FFF2-40B4-BE49-F238E27FC236}">
                <a16:creationId xmlns:a16="http://schemas.microsoft.com/office/drawing/2014/main" id="{4D2F2B36-7634-4D71-ACA5-4DFEE5A7CD24}"/>
              </a:ext>
            </a:extLst>
          </p:cNvPr>
          <p:cNvPicPr>
            <a:picLocks noChangeAspect="1"/>
          </p:cNvPicPr>
          <p:nvPr/>
        </p:nvPicPr>
        <p:blipFill rotWithShape="1">
          <a:blip r:embed="rId2">
            <a:extLst>
              <a:ext uri="{28A0092B-C50C-407E-A947-70E740481C1C}">
                <a14:useLocalDpi xmlns:a14="http://schemas.microsoft.com/office/drawing/2010/main" val="0"/>
              </a:ext>
            </a:extLst>
          </a:blip>
          <a:srcRect l="4562" t="4396" r="2907" b="8587"/>
          <a:stretch/>
        </p:blipFill>
        <p:spPr>
          <a:xfrm>
            <a:off x="844470" y="1038225"/>
            <a:ext cx="7635501" cy="5323342"/>
          </a:xfrm>
          <a:prstGeom prst="rect">
            <a:avLst/>
          </a:prstGeom>
        </p:spPr>
      </p:pic>
    </p:spTree>
    <p:extLst>
      <p:ext uri="{BB962C8B-B14F-4D97-AF65-F5344CB8AC3E}">
        <p14:creationId xmlns:p14="http://schemas.microsoft.com/office/powerpoint/2010/main" val="486146225"/>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42150B-189C-44FE-8579-F18CC93964AF}"/>
              </a:ext>
            </a:extLst>
          </p:cNvPr>
          <p:cNvSpPr>
            <a:spLocks noGrp="1"/>
          </p:cNvSpPr>
          <p:nvPr>
            <p:ph type="title"/>
          </p:nvPr>
        </p:nvSpPr>
        <p:spPr/>
        <p:txBody>
          <a:bodyPr/>
          <a:lstStyle/>
          <a:p>
            <a:r>
              <a:rPr lang="de-DE" dirty="0" err="1"/>
              <a:t>Redux</a:t>
            </a:r>
            <a:r>
              <a:rPr lang="de-DE" dirty="0"/>
              <a:t> – Konzept Version 1 (3/12)</a:t>
            </a:r>
          </a:p>
        </p:txBody>
      </p:sp>
      <p:sp>
        <p:nvSpPr>
          <p:cNvPr id="9" name="Inhaltsplatzhalter 8">
            <a:extLst>
              <a:ext uri="{FF2B5EF4-FFF2-40B4-BE49-F238E27FC236}">
                <a16:creationId xmlns:a16="http://schemas.microsoft.com/office/drawing/2014/main" id="{052A75F2-98AF-419A-85A6-7BE24F2DCF59}"/>
              </a:ext>
            </a:extLst>
          </p:cNvPr>
          <p:cNvSpPr>
            <a:spLocks noGrp="1"/>
          </p:cNvSpPr>
          <p:nvPr>
            <p:ph idx="1"/>
          </p:nvPr>
        </p:nvSpPr>
        <p:spPr/>
        <p:txBody>
          <a:bodyPr/>
          <a:lstStyle/>
          <a:p>
            <a:r>
              <a:rPr lang="de-DE" dirty="0"/>
              <a:t>Beispiel: Bearbeitung einer Taskliste</a:t>
            </a:r>
          </a:p>
          <a:p>
            <a:r>
              <a:rPr lang="de-DE" dirty="0"/>
              <a:t>„App“ und „Interessent“ sind Konsole (</a:t>
            </a:r>
            <a:r>
              <a:rPr lang="de-DE" dirty="0" err="1"/>
              <a:t>TextIO</a:t>
            </a:r>
            <a:r>
              <a:rPr lang="de-DE" dirty="0"/>
              <a:t>)</a:t>
            </a:r>
          </a:p>
          <a:p>
            <a:r>
              <a:rPr lang="de-DE" dirty="0"/>
              <a:t>Fachklassen sehen wie folgt aus: (entspricht „</a:t>
            </a:r>
            <a:r>
              <a:rPr lang="de-DE" dirty="0" err="1"/>
              <a:t>details</a:t>
            </a:r>
            <a:r>
              <a:rPr lang="de-DE" dirty="0"/>
              <a:t>“)</a:t>
            </a:r>
          </a:p>
          <a:p>
            <a:endParaRPr lang="de-DE" dirty="0"/>
          </a:p>
          <a:p>
            <a:endParaRPr lang="de-DE" dirty="0"/>
          </a:p>
          <a:p>
            <a:endParaRPr lang="de-DE" dirty="0"/>
          </a:p>
          <a:p>
            <a:endParaRPr lang="de-DE" dirty="0"/>
          </a:p>
          <a:p>
            <a:endParaRPr lang="de-DE" dirty="0"/>
          </a:p>
          <a:p>
            <a:r>
              <a:rPr lang="de-DE" dirty="0"/>
              <a:t>Businessklassen befinden sich im (oder „hinter“ dem) State</a:t>
            </a:r>
          </a:p>
          <a:p>
            <a:r>
              <a:rPr lang="de-DE" dirty="0"/>
              <a:t>State kann auch als Model angesehen werden </a:t>
            </a:r>
          </a:p>
          <a:p>
            <a:endParaRPr lang="de-DE" dirty="0"/>
          </a:p>
        </p:txBody>
      </p:sp>
      <p:pic>
        <p:nvPicPr>
          <p:cNvPr id="4" name="Grafik 3">
            <a:extLst>
              <a:ext uri="{FF2B5EF4-FFF2-40B4-BE49-F238E27FC236}">
                <a16:creationId xmlns:a16="http://schemas.microsoft.com/office/drawing/2014/main" id="{E47CF4DC-328A-4AF3-A5D9-CDB62A183B25}"/>
              </a:ext>
            </a:extLst>
          </p:cNvPr>
          <p:cNvPicPr>
            <a:picLocks noChangeAspect="1"/>
          </p:cNvPicPr>
          <p:nvPr/>
        </p:nvPicPr>
        <p:blipFill rotWithShape="1">
          <a:blip r:embed="rId2">
            <a:extLst>
              <a:ext uri="{28A0092B-C50C-407E-A947-70E740481C1C}">
                <a14:useLocalDpi xmlns:a14="http://schemas.microsoft.com/office/drawing/2010/main" val="0"/>
              </a:ext>
            </a:extLst>
          </a:blip>
          <a:srcRect l="2420" t="9946" r="2119" b="8496"/>
          <a:stretch/>
        </p:blipFill>
        <p:spPr>
          <a:xfrm>
            <a:off x="228600" y="2968352"/>
            <a:ext cx="8787161" cy="1828800"/>
          </a:xfrm>
          <a:prstGeom prst="rect">
            <a:avLst/>
          </a:prstGeom>
        </p:spPr>
      </p:pic>
    </p:spTree>
    <p:extLst>
      <p:ext uri="{BB962C8B-B14F-4D97-AF65-F5344CB8AC3E}">
        <p14:creationId xmlns:p14="http://schemas.microsoft.com/office/powerpoint/2010/main" val="2097248132"/>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42150B-189C-44FE-8579-F18CC93964AF}"/>
              </a:ext>
            </a:extLst>
          </p:cNvPr>
          <p:cNvSpPr>
            <a:spLocks noGrp="1"/>
          </p:cNvSpPr>
          <p:nvPr>
            <p:ph type="title"/>
          </p:nvPr>
        </p:nvSpPr>
        <p:spPr/>
        <p:txBody>
          <a:bodyPr/>
          <a:lstStyle/>
          <a:p>
            <a:r>
              <a:rPr lang="de-DE" dirty="0" err="1"/>
              <a:t>Redux</a:t>
            </a:r>
            <a:r>
              <a:rPr lang="de-DE" dirty="0"/>
              <a:t> – Konzept Version 1 (4/12)</a:t>
            </a:r>
          </a:p>
        </p:txBody>
      </p:sp>
      <p:sp>
        <p:nvSpPr>
          <p:cNvPr id="9" name="Inhaltsplatzhalter 8">
            <a:extLst>
              <a:ext uri="{FF2B5EF4-FFF2-40B4-BE49-F238E27FC236}">
                <a16:creationId xmlns:a16="http://schemas.microsoft.com/office/drawing/2014/main" id="{052A75F2-98AF-419A-85A6-7BE24F2DCF59}"/>
              </a:ext>
            </a:extLst>
          </p:cNvPr>
          <p:cNvSpPr>
            <a:spLocks noGrp="1"/>
          </p:cNvSpPr>
          <p:nvPr>
            <p:ph idx="1"/>
          </p:nvPr>
        </p:nvSpPr>
        <p:spPr>
          <a:xfrm>
            <a:off x="457200" y="1038225"/>
            <a:ext cx="8686800" cy="5087938"/>
          </a:xfrm>
        </p:spPr>
        <p:txBody>
          <a:bodyPr/>
          <a:lstStyle/>
          <a:p>
            <a:pPr>
              <a:lnSpc>
                <a:spcPct val="80000"/>
              </a:lnSpc>
              <a:buNone/>
            </a:pPr>
            <a:r>
              <a:rPr lang="de-DE" sz="2000" b="1" dirty="0">
                <a:latin typeface="Consolas" panose="020B0609020204030204" pitchFamily="49" charset="0"/>
              </a:rPr>
              <a:t>public class Action {</a:t>
            </a:r>
          </a:p>
          <a:p>
            <a:pPr>
              <a:lnSpc>
                <a:spcPct val="80000"/>
              </a:lnSpc>
              <a:buNone/>
            </a:pPr>
            <a:r>
              <a:rPr lang="de-DE" sz="2000" b="1" dirty="0">
                <a:latin typeface="Consolas" panose="020B0609020204030204" pitchFamily="49" charset="0"/>
              </a:rPr>
              <a:t>  // generell sollte auf String-Parameter, die auch andere</a:t>
            </a:r>
          </a:p>
          <a:p>
            <a:pPr>
              <a:lnSpc>
                <a:spcPct val="80000"/>
              </a:lnSpc>
              <a:buNone/>
            </a:pPr>
            <a:r>
              <a:rPr lang="de-DE" sz="2000" b="1" dirty="0">
                <a:latin typeface="Consolas" panose="020B0609020204030204" pitchFamily="49" charset="0"/>
              </a:rPr>
              <a:t>  // Werte kodieren sollen, aus </a:t>
            </a:r>
            <a:r>
              <a:rPr lang="de-DE" sz="2000" b="1" dirty="0" err="1">
                <a:latin typeface="Consolas" panose="020B0609020204030204" pitchFamily="49" charset="0"/>
              </a:rPr>
              <a:t>Typsicherheitsgruenden</a:t>
            </a:r>
            <a:endParaRPr lang="de-DE" sz="2000" b="1" dirty="0">
              <a:latin typeface="Consolas" panose="020B0609020204030204" pitchFamily="49" charset="0"/>
            </a:endParaRPr>
          </a:p>
          <a:p>
            <a:pPr>
              <a:lnSpc>
                <a:spcPct val="80000"/>
              </a:lnSpc>
              <a:buNone/>
            </a:pPr>
            <a:r>
              <a:rPr lang="de-DE" sz="2000" b="1" dirty="0">
                <a:latin typeface="Consolas" panose="020B0609020204030204" pitchFamily="49" charset="0"/>
              </a:rPr>
              <a:t>  // verzichtet werden</a:t>
            </a:r>
          </a:p>
          <a:p>
            <a:pPr>
              <a:lnSpc>
                <a:spcPct val="80000"/>
              </a:lnSpc>
              <a:buNone/>
            </a:pPr>
            <a:r>
              <a:rPr lang="de-DE" sz="2000" b="1" dirty="0">
                <a:latin typeface="Consolas" panose="020B0609020204030204" pitchFamily="49" charset="0"/>
              </a:rPr>
              <a:t>  private List&lt;String&gt; </a:t>
            </a:r>
            <a:r>
              <a:rPr lang="de-DE" sz="2000" b="1" dirty="0" err="1">
                <a:latin typeface="Consolas" panose="020B0609020204030204" pitchFamily="49" charset="0"/>
              </a:rPr>
              <a:t>parameter</a:t>
            </a:r>
            <a:r>
              <a:rPr lang="de-DE" sz="2000" b="1" dirty="0">
                <a:latin typeface="Consolas" panose="020B0609020204030204" pitchFamily="49" charset="0"/>
              </a:rPr>
              <a:t>;</a:t>
            </a:r>
          </a:p>
          <a:p>
            <a:pPr>
              <a:lnSpc>
                <a:spcPct val="80000"/>
              </a:lnSpc>
              <a:buNone/>
            </a:pPr>
            <a:r>
              <a:rPr lang="de-DE" sz="2000" b="1" dirty="0">
                <a:latin typeface="Consolas" panose="020B0609020204030204" pitchFamily="49" charset="0"/>
              </a:rPr>
              <a:t>  </a:t>
            </a:r>
            <a:endParaRPr lang="de-DE" sz="800" b="1" dirty="0">
              <a:latin typeface="Consolas" panose="020B0609020204030204" pitchFamily="49" charset="0"/>
            </a:endParaRPr>
          </a:p>
          <a:p>
            <a:pPr>
              <a:lnSpc>
                <a:spcPct val="80000"/>
              </a:lnSpc>
              <a:buNone/>
            </a:pPr>
            <a:r>
              <a:rPr lang="de-DE" sz="2000" b="1" dirty="0">
                <a:latin typeface="Consolas" panose="020B0609020204030204" pitchFamily="49" charset="0"/>
              </a:rPr>
              <a:t>  public Action(List&lt;String&gt; </a:t>
            </a:r>
            <a:r>
              <a:rPr lang="de-DE" sz="2000" b="1" dirty="0" err="1">
                <a:latin typeface="Consolas" panose="020B0609020204030204" pitchFamily="49" charset="0"/>
              </a:rPr>
              <a:t>parameter</a:t>
            </a:r>
            <a:r>
              <a:rPr lang="de-DE" sz="2000" b="1" dirty="0">
                <a:latin typeface="Consolas" panose="020B0609020204030204" pitchFamily="49" charset="0"/>
              </a:rPr>
              <a:t>) {</a:t>
            </a:r>
          </a:p>
          <a:p>
            <a:pPr>
              <a:lnSpc>
                <a:spcPct val="80000"/>
              </a:lnSpc>
              <a:buNone/>
            </a:pPr>
            <a:r>
              <a:rPr lang="de-DE" sz="2000" b="1" dirty="0">
                <a:latin typeface="Consolas" panose="020B0609020204030204" pitchFamily="49" charset="0"/>
              </a:rPr>
              <a:t>    </a:t>
            </a:r>
            <a:r>
              <a:rPr lang="de-DE" sz="2000" b="1" dirty="0" err="1">
                <a:latin typeface="Consolas" panose="020B0609020204030204" pitchFamily="49" charset="0"/>
              </a:rPr>
              <a:t>this.parameter</a:t>
            </a:r>
            <a:r>
              <a:rPr lang="de-DE" sz="2000" b="1" dirty="0">
                <a:latin typeface="Consolas" panose="020B0609020204030204" pitchFamily="49" charset="0"/>
              </a:rPr>
              <a:t> = </a:t>
            </a:r>
            <a:r>
              <a:rPr lang="de-DE" sz="2000" b="1" dirty="0" err="1">
                <a:latin typeface="Consolas" panose="020B0609020204030204" pitchFamily="49" charset="0"/>
              </a:rPr>
              <a:t>parameter</a:t>
            </a:r>
            <a:r>
              <a:rPr lang="de-DE" sz="2000" b="1" dirty="0">
                <a:latin typeface="Consolas" panose="020B0609020204030204" pitchFamily="49" charset="0"/>
              </a:rPr>
              <a:t>;</a:t>
            </a:r>
          </a:p>
          <a:p>
            <a:pPr>
              <a:lnSpc>
                <a:spcPct val="80000"/>
              </a:lnSpc>
              <a:buNone/>
            </a:pPr>
            <a:r>
              <a:rPr lang="de-DE" sz="2000" b="1" dirty="0">
                <a:latin typeface="Consolas" panose="020B0609020204030204" pitchFamily="49" charset="0"/>
              </a:rPr>
              <a:t>  }</a:t>
            </a:r>
          </a:p>
          <a:p>
            <a:pPr>
              <a:lnSpc>
                <a:spcPct val="80000"/>
              </a:lnSpc>
              <a:buNone/>
            </a:pPr>
            <a:r>
              <a:rPr lang="de-DE" sz="2000" b="1" dirty="0">
                <a:latin typeface="Consolas" panose="020B0609020204030204" pitchFamily="49" charset="0"/>
              </a:rPr>
              <a:t>  </a:t>
            </a:r>
          </a:p>
          <a:p>
            <a:pPr>
              <a:lnSpc>
                <a:spcPct val="80000"/>
              </a:lnSpc>
              <a:buNone/>
            </a:pPr>
            <a:r>
              <a:rPr lang="de-DE" sz="2000" b="1" dirty="0">
                <a:latin typeface="Consolas" panose="020B0609020204030204" pitchFamily="49" charset="0"/>
              </a:rPr>
              <a:t>  public Action(String... par1){</a:t>
            </a:r>
          </a:p>
          <a:p>
            <a:pPr>
              <a:lnSpc>
                <a:spcPct val="80000"/>
              </a:lnSpc>
              <a:buNone/>
            </a:pPr>
            <a:r>
              <a:rPr lang="de-DE" sz="2000" b="1" dirty="0">
                <a:latin typeface="Consolas" panose="020B0609020204030204" pitchFamily="49" charset="0"/>
              </a:rPr>
              <a:t>    this(</a:t>
            </a:r>
            <a:r>
              <a:rPr lang="de-DE" sz="2000" b="1" dirty="0" err="1">
                <a:latin typeface="Consolas" panose="020B0609020204030204" pitchFamily="49" charset="0"/>
              </a:rPr>
              <a:t>Arrays.asList</a:t>
            </a:r>
            <a:r>
              <a:rPr lang="de-DE" sz="2000" b="1" dirty="0">
                <a:latin typeface="Consolas" panose="020B0609020204030204" pitchFamily="49" charset="0"/>
              </a:rPr>
              <a:t>(par1));</a:t>
            </a:r>
          </a:p>
          <a:p>
            <a:pPr>
              <a:lnSpc>
                <a:spcPct val="80000"/>
              </a:lnSpc>
              <a:buNone/>
            </a:pPr>
            <a:r>
              <a:rPr lang="de-DE" sz="2000" b="1" dirty="0">
                <a:latin typeface="Consolas" panose="020B0609020204030204" pitchFamily="49" charset="0"/>
              </a:rPr>
              <a:t>  }</a:t>
            </a:r>
          </a:p>
          <a:p>
            <a:pPr>
              <a:lnSpc>
                <a:spcPct val="80000"/>
              </a:lnSpc>
              <a:buNone/>
            </a:pPr>
            <a:endParaRPr lang="de-DE" sz="2000" b="1" dirty="0">
              <a:latin typeface="Consolas" panose="020B0609020204030204" pitchFamily="49" charset="0"/>
            </a:endParaRPr>
          </a:p>
          <a:p>
            <a:pPr>
              <a:lnSpc>
                <a:spcPct val="80000"/>
              </a:lnSpc>
              <a:buNone/>
            </a:pPr>
            <a:r>
              <a:rPr lang="de-DE" sz="2000" b="1" dirty="0">
                <a:latin typeface="Consolas" panose="020B0609020204030204" pitchFamily="49" charset="0"/>
              </a:rPr>
              <a:t>  public List&lt;String&gt; </a:t>
            </a:r>
            <a:r>
              <a:rPr lang="de-DE" sz="2000" b="1" dirty="0" err="1">
                <a:latin typeface="Consolas" panose="020B0609020204030204" pitchFamily="49" charset="0"/>
              </a:rPr>
              <a:t>getParameter</a:t>
            </a:r>
            <a:r>
              <a:rPr lang="de-DE" sz="2000" b="1" dirty="0">
                <a:latin typeface="Consolas" panose="020B0609020204030204" pitchFamily="49" charset="0"/>
              </a:rPr>
              <a:t>() {</a:t>
            </a:r>
          </a:p>
          <a:p>
            <a:pPr marL="0" indent="0">
              <a:buNone/>
            </a:pPr>
            <a:r>
              <a:rPr lang="de-DE" sz="2000" b="1" dirty="0">
                <a:latin typeface="Consolas" panose="020B0609020204030204" pitchFamily="49" charset="0"/>
              </a:rPr>
              <a:t>    return </a:t>
            </a:r>
            <a:r>
              <a:rPr lang="de-DE" sz="2000" b="1" dirty="0" err="1">
                <a:latin typeface="Consolas" panose="020B0609020204030204" pitchFamily="49" charset="0"/>
              </a:rPr>
              <a:t>this.parameter</a:t>
            </a:r>
            <a:r>
              <a:rPr lang="de-DE" sz="2000" b="1" dirty="0">
                <a:latin typeface="Consolas" panose="020B0609020204030204" pitchFamily="49" charset="0"/>
              </a:rPr>
              <a:t>;</a:t>
            </a:r>
          </a:p>
          <a:p>
            <a:pPr marL="0" indent="0">
              <a:buNone/>
            </a:pPr>
            <a:r>
              <a:rPr lang="de-DE" sz="2000" b="1" dirty="0">
                <a:latin typeface="Consolas" panose="020B0609020204030204" pitchFamily="49" charset="0"/>
              </a:rPr>
              <a:t>  }</a:t>
            </a:r>
          </a:p>
          <a:p>
            <a:pPr marL="0" indent="0">
              <a:buNone/>
            </a:pPr>
            <a:r>
              <a:rPr lang="de-DE" sz="2000" b="1" dirty="0">
                <a:latin typeface="Consolas" panose="020B0609020204030204" pitchFamily="49" charset="0"/>
              </a:rPr>
              <a:t>}</a:t>
            </a:r>
          </a:p>
        </p:txBody>
      </p:sp>
    </p:spTree>
    <p:extLst>
      <p:ext uri="{BB962C8B-B14F-4D97-AF65-F5344CB8AC3E}">
        <p14:creationId xmlns:p14="http://schemas.microsoft.com/office/powerpoint/2010/main" val="73509833"/>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42150B-189C-44FE-8579-F18CC93964AF}"/>
              </a:ext>
            </a:extLst>
          </p:cNvPr>
          <p:cNvSpPr>
            <a:spLocks noGrp="1"/>
          </p:cNvSpPr>
          <p:nvPr>
            <p:ph type="title"/>
          </p:nvPr>
        </p:nvSpPr>
        <p:spPr/>
        <p:txBody>
          <a:bodyPr/>
          <a:lstStyle/>
          <a:p>
            <a:r>
              <a:rPr lang="de-DE" dirty="0" err="1"/>
              <a:t>Redux</a:t>
            </a:r>
            <a:r>
              <a:rPr lang="de-DE" dirty="0"/>
              <a:t> – Konzept Version 1 (5/12) – App (1/2) </a:t>
            </a:r>
          </a:p>
        </p:txBody>
      </p:sp>
      <p:sp>
        <p:nvSpPr>
          <p:cNvPr id="9" name="Inhaltsplatzhalter 8">
            <a:extLst>
              <a:ext uri="{FF2B5EF4-FFF2-40B4-BE49-F238E27FC236}">
                <a16:creationId xmlns:a16="http://schemas.microsoft.com/office/drawing/2014/main" id="{052A75F2-98AF-419A-85A6-7BE24F2DCF59}"/>
              </a:ext>
            </a:extLst>
          </p:cNvPr>
          <p:cNvSpPr>
            <a:spLocks noGrp="1"/>
          </p:cNvSpPr>
          <p:nvPr>
            <p:ph idx="1"/>
          </p:nvPr>
        </p:nvSpPr>
        <p:spPr>
          <a:xfrm>
            <a:off x="304800" y="1038225"/>
            <a:ext cx="8839200" cy="4935538"/>
          </a:xfrm>
        </p:spPr>
        <p:txBody>
          <a:bodyPr/>
          <a:lstStyle/>
          <a:p>
            <a:pPr>
              <a:spcBef>
                <a:spcPts val="0"/>
              </a:spcBef>
              <a:buNone/>
            </a:pPr>
            <a:r>
              <a:rPr lang="de-DE" sz="1800" b="1" dirty="0">
                <a:latin typeface="Consolas" panose="020B0609020204030204" pitchFamily="49" charset="0"/>
              </a:rPr>
              <a:t>public class </a:t>
            </a:r>
            <a:r>
              <a:rPr lang="de-DE" sz="1800" b="1" dirty="0" err="1">
                <a:latin typeface="Consolas" panose="020B0609020204030204" pitchFamily="49" charset="0"/>
              </a:rPr>
              <a:t>TextIO</a:t>
            </a:r>
            <a:r>
              <a:rPr lang="de-DE" sz="1800" b="1" dirty="0">
                <a:latin typeface="Consolas" panose="020B0609020204030204" pitchFamily="49" charset="0"/>
              </a:rPr>
              <a:t> {</a:t>
            </a:r>
          </a:p>
          <a:p>
            <a:pPr>
              <a:spcBef>
                <a:spcPts val="0"/>
              </a:spcBef>
              <a:buNone/>
            </a:pPr>
            <a:endParaRPr lang="de-DE" sz="700" b="1" dirty="0">
              <a:latin typeface="Consolas" panose="020B0609020204030204" pitchFamily="49" charset="0"/>
            </a:endParaRPr>
          </a:p>
          <a:p>
            <a:pPr>
              <a:spcBef>
                <a:spcPts val="0"/>
              </a:spcBef>
              <a:buNone/>
            </a:pPr>
            <a:r>
              <a:rPr lang="de-DE" sz="1800" b="1" dirty="0">
                <a:latin typeface="Consolas" panose="020B0609020204030204" pitchFamily="49" charset="0"/>
              </a:rPr>
              <a:t>  private Store </a:t>
            </a:r>
            <a:r>
              <a:rPr lang="de-DE" sz="1800" b="1" dirty="0" err="1">
                <a:latin typeface="Consolas" panose="020B0609020204030204" pitchFamily="49" charset="0"/>
              </a:rPr>
              <a:t>store</a:t>
            </a:r>
            <a:r>
              <a:rPr lang="de-DE" sz="1800" b="1" dirty="0">
                <a:latin typeface="Consolas" panose="020B0609020204030204" pitchFamily="49" charset="0"/>
              </a:rPr>
              <a:t> = </a:t>
            </a:r>
            <a:r>
              <a:rPr lang="de-DE" sz="1800" b="1" dirty="0" err="1">
                <a:latin typeface="Consolas" panose="020B0609020204030204" pitchFamily="49" charset="0"/>
              </a:rPr>
              <a:t>new</a:t>
            </a:r>
            <a:r>
              <a:rPr lang="de-DE" sz="1800" b="1" dirty="0">
                <a:latin typeface="Consolas" panose="020B0609020204030204" pitchFamily="49" charset="0"/>
              </a:rPr>
              <a:t> Store(</a:t>
            </a:r>
            <a:r>
              <a:rPr lang="de-DE" sz="1800" b="1" dirty="0" err="1">
                <a:latin typeface="Consolas" panose="020B0609020204030204" pitchFamily="49" charset="0"/>
              </a:rPr>
              <a:t>new</a:t>
            </a:r>
            <a:r>
              <a:rPr lang="de-DE" sz="1800" b="1" dirty="0">
                <a:latin typeface="Consolas" panose="020B0609020204030204" pitchFamily="49" charset="0"/>
              </a:rPr>
              <a:t> State(), </a:t>
            </a:r>
            <a:r>
              <a:rPr lang="de-DE" sz="1800" b="1" dirty="0" err="1">
                <a:latin typeface="Consolas" panose="020B0609020204030204" pitchFamily="49" charset="0"/>
              </a:rPr>
              <a:t>new</a:t>
            </a:r>
            <a:r>
              <a:rPr lang="de-DE" sz="1800" b="1" dirty="0">
                <a:latin typeface="Consolas" panose="020B0609020204030204" pitchFamily="49" charset="0"/>
              </a:rPr>
              <a:t> </a:t>
            </a:r>
            <a:r>
              <a:rPr lang="de-DE" sz="1800" b="1" dirty="0" err="1">
                <a:latin typeface="Consolas" panose="020B0609020204030204" pitchFamily="49" charset="0"/>
              </a:rPr>
              <a:t>Reducer</a:t>
            </a:r>
            <a:r>
              <a:rPr lang="de-DE" sz="1800" b="1" dirty="0">
                <a:latin typeface="Consolas" panose="020B0609020204030204" pitchFamily="49" charset="0"/>
              </a:rPr>
              <a:t>());</a:t>
            </a:r>
          </a:p>
          <a:p>
            <a:pPr>
              <a:spcBef>
                <a:spcPts val="0"/>
              </a:spcBef>
              <a:buNone/>
            </a:pPr>
            <a:endParaRPr lang="de-DE" sz="700" b="1" dirty="0">
              <a:latin typeface="Consolas" panose="020B0609020204030204" pitchFamily="49" charset="0"/>
            </a:endParaRPr>
          </a:p>
          <a:p>
            <a:pPr>
              <a:spcBef>
                <a:spcPts val="0"/>
              </a:spcBef>
              <a:buNone/>
            </a:pPr>
            <a:r>
              <a:rPr lang="de-DE" sz="1800" b="1" dirty="0">
                <a:latin typeface="Consolas" panose="020B0609020204030204" pitchFamily="49" charset="0"/>
              </a:rPr>
              <a:t>  public </a:t>
            </a:r>
            <a:r>
              <a:rPr lang="de-DE" sz="1800" b="1" dirty="0" err="1">
                <a:latin typeface="Consolas" panose="020B0609020204030204" pitchFamily="49" charset="0"/>
              </a:rPr>
              <a:t>TextIO</a:t>
            </a:r>
            <a:r>
              <a:rPr lang="de-DE" sz="1800" b="1" dirty="0">
                <a:latin typeface="Consolas" panose="020B0609020204030204" pitchFamily="49" charset="0"/>
              </a:rPr>
              <a:t>() {</a:t>
            </a:r>
          </a:p>
          <a:p>
            <a:pPr>
              <a:spcBef>
                <a:spcPts val="0"/>
              </a:spcBef>
              <a:buNone/>
            </a:pPr>
            <a:r>
              <a:rPr lang="de-DE" sz="1800" b="1" dirty="0">
                <a:latin typeface="Consolas" panose="020B0609020204030204" pitchFamily="49" charset="0"/>
              </a:rPr>
              <a:t>    </a:t>
            </a:r>
            <a:r>
              <a:rPr lang="de-DE" sz="1800" b="1" dirty="0" err="1">
                <a:latin typeface="Consolas" panose="020B0609020204030204" pitchFamily="49" charset="0"/>
              </a:rPr>
              <a:t>this.store.subscribe</a:t>
            </a:r>
            <a:r>
              <a:rPr lang="de-DE" sz="1800" b="1" dirty="0">
                <a:latin typeface="Consolas" panose="020B0609020204030204" pitchFamily="49" charset="0"/>
              </a:rPr>
              <a:t>(</a:t>
            </a:r>
            <a:r>
              <a:rPr lang="de-DE" sz="1800" b="1" dirty="0" err="1">
                <a:latin typeface="Consolas" panose="020B0609020204030204" pitchFamily="49" charset="0"/>
              </a:rPr>
              <a:t>new</a:t>
            </a:r>
            <a:r>
              <a:rPr lang="de-DE" sz="1800" b="1" dirty="0">
                <a:latin typeface="Consolas" panose="020B0609020204030204" pitchFamily="49" charset="0"/>
              </a:rPr>
              <a:t> Subscriber(){</a:t>
            </a:r>
          </a:p>
          <a:p>
            <a:pPr>
              <a:spcBef>
                <a:spcPts val="0"/>
              </a:spcBef>
              <a:buNone/>
            </a:pPr>
            <a:r>
              <a:rPr lang="de-DE" sz="1800" b="1" dirty="0">
                <a:latin typeface="Consolas" panose="020B0609020204030204" pitchFamily="49" charset="0"/>
              </a:rPr>
              <a:t>      @Override</a:t>
            </a:r>
          </a:p>
          <a:p>
            <a:pPr>
              <a:spcBef>
                <a:spcPts val="0"/>
              </a:spcBef>
              <a:buNone/>
            </a:pPr>
            <a:r>
              <a:rPr lang="de-DE" sz="1800" b="1" dirty="0">
                <a:latin typeface="Consolas" panose="020B0609020204030204" pitchFamily="49" charset="0"/>
              </a:rPr>
              <a:t>      public void </a:t>
            </a:r>
            <a:r>
              <a:rPr lang="de-DE" sz="1800" b="1" dirty="0" err="1">
                <a:latin typeface="Consolas" panose="020B0609020204030204" pitchFamily="49" charset="0"/>
              </a:rPr>
              <a:t>onChange</a:t>
            </a:r>
            <a:r>
              <a:rPr lang="de-DE" sz="1800" b="1" dirty="0">
                <a:latin typeface="Consolas" panose="020B0609020204030204" pitchFamily="49" charset="0"/>
              </a:rPr>
              <a:t>(State s){</a:t>
            </a:r>
          </a:p>
          <a:p>
            <a:pPr>
              <a:spcBef>
                <a:spcPts val="0"/>
              </a:spcBef>
              <a:buNone/>
            </a:pPr>
            <a:r>
              <a:rPr lang="de-DE" sz="1800" b="1" dirty="0">
                <a:latin typeface="Consolas" panose="020B0609020204030204" pitchFamily="49" charset="0"/>
              </a:rPr>
              <a:t>        System.out.println(</a:t>
            </a:r>
            <a:r>
              <a:rPr lang="de-DE" sz="1800" b="1" dirty="0" err="1">
                <a:latin typeface="Consolas" panose="020B0609020204030204" pitchFamily="49" charset="0"/>
              </a:rPr>
              <a:t>s.getTaskList</a:t>
            </a:r>
            <a:r>
              <a:rPr lang="de-DE" sz="1800" b="1" dirty="0">
                <a:latin typeface="Consolas" panose="020B0609020204030204" pitchFamily="49" charset="0"/>
              </a:rPr>
              <a:t>());</a:t>
            </a:r>
          </a:p>
          <a:p>
            <a:pPr>
              <a:spcBef>
                <a:spcPts val="0"/>
              </a:spcBef>
              <a:buNone/>
            </a:pPr>
            <a:r>
              <a:rPr lang="de-DE" sz="1800" b="1" dirty="0">
                <a:latin typeface="Consolas" panose="020B0609020204030204" pitchFamily="49" charset="0"/>
              </a:rPr>
              <a:t>      } });  </a:t>
            </a:r>
          </a:p>
          <a:p>
            <a:pPr>
              <a:spcBef>
                <a:spcPts val="0"/>
              </a:spcBef>
              <a:buNone/>
            </a:pPr>
            <a:r>
              <a:rPr lang="de-DE" sz="1800" b="1" dirty="0">
                <a:latin typeface="Consolas" panose="020B0609020204030204" pitchFamily="49" charset="0"/>
              </a:rPr>
              <a:t>  }</a:t>
            </a:r>
          </a:p>
          <a:p>
            <a:pPr>
              <a:spcBef>
                <a:spcPts val="0"/>
              </a:spcBef>
              <a:buNone/>
            </a:pPr>
            <a:endParaRPr lang="de-DE" sz="700" b="1" dirty="0">
              <a:latin typeface="Consolas" panose="020B0609020204030204" pitchFamily="49" charset="0"/>
            </a:endParaRPr>
          </a:p>
          <a:p>
            <a:pPr>
              <a:spcBef>
                <a:spcPts val="0"/>
              </a:spcBef>
              <a:buNone/>
            </a:pPr>
            <a:r>
              <a:rPr lang="de-DE" sz="1800" b="1" dirty="0">
                <a:latin typeface="Consolas" panose="020B0609020204030204" pitchFamily="49" charset="0"/>
              </a:rPr>
              <a:t>  public void </a:t>
            </a:r>
            <a:r>
              <a:rPr lang="de-DE" sz="1800" b="1" dirty="0" err="1">
                <a:latin typeface="Consolas" panose="020B0609020204030204" pitchFamily="49" charset="0"/>
              </a:rPr>
              <a:t>dialog</a:t>
            </a:r>
            <a:r>
              <a:rPr lang="de-DE" sz="1800" b="1" dirty="0">
                <a:latin typeface="Consolas" panose="020B0609020204030204" pitchFamily="49" charset="0"/>
              </a:rPr>
              <a:t>() {</a:t>
            </a:r>
          </a:p>
          <a:p>
            <a:pPr>
              <a:spcBef>
                <a:spcPts val="0"/>
              </a:spcBef>
              <a:buNone/>
            </a:pPr>
            <a:r>
              <a:rPr lang="de-DE" sz="1800" b="1" dirty="0">
                <a:latin typeface="Consolas" panose="020B0609020204030204" pitchFamily="49" charset="0"/>
              </a:rPr>
              <a:t>    int eingabe = -1;</a:t>
            </a:r>
          </a:p>
          <a:p>
            <a:pPr>
              <a:spcBef>
                <a:spcPts val="0"/>
              </a:spcBef>
              <a:buNone/>
            </a:pPr>
            <a:r>
              <a:rPr lang="de-DE" sz="1800" b="1" dirty="0">
                <a:latin typeface="Consolas" panose="020B0609020204030204" pitchFamily="49" charset="0"/>
              </a:rPr>
              <a:t>    while (eingabe != 0) {</a:t>
            </a:r>
          </a:p>
          <a:p>
            <a:pPr>
              <a:spcBef>
                <a:spcPts val="0"/>
              </a:spcBef>
              <a:buNone/>
            </a:pPr>
            <a:r>
              <a:rPr lang="de-DE" sz="1800" b="1" dirty="0">
                <a:latin typeface="Consolas" panose="020B0609020204030204" pitchFamily="49" charset="0"/>
              </a:rPr>
              <a:t>      </a:t>
            </a:r>
            <a:r>
              <a:rPr lang="de-DE" sz="1800" b="1" dirty="0" err="1">
                <a:latin typeface="Consolas" panose="020B0609020204030204" pitchFamily="49" charset="0"/>
              </a:rPr>
              <a:t>System.out.print</a:t>
            </a:r>
            <a:r>
              <a:rPr lang="de-DE" sz="1800" b="1" dirty="0">
                <a:latin typeface="Consolas" panose="020B0609020204030204" pitchFamily="49" charset="0"/>
              </a:rPr>
              <a:t>(""</a:t>
            </a:r>
          </a:p>
          <a:p>
            <a:pPr>
              <a:spcBef>
                <a:spcPts val="0"/>
              </a:spcBef>
              <a:buNone/>
            </a:pPr>
            <a:r>
              <a:rPr lang="de-DE" sz="1800" b="1" dirty="0">
                <a:latin typeface="Consolas" panose="020B0609020204030204" pitchFamily="49" charset="0"/>
              </a:rPr>
              <a:t>              + "(0) beenden\n"</a:t>
            </a:r>
          </a:p>
          <a:p>
            <a:pPr>
              <a:spcBef>
                <a:spcPts val="0"/>
              </a:spcBef>
              <a:buNone/>
            </a:pPr>
            <a:r>
              <a:rPr lang="de-DE" sz="1800" b="1" dirty="0">
                <a:latin typeface="Consolas" panose="020B0609020204030204" pitchFamily="49" charset="0"/>
              </a:rPr>
              <a:t>              + "(1) Task hinzu\n"</a:t>
            </a:r>
          </a:p>
          <a:p>
            <a:pPr>
              <a:spcBef>
                <a:spcPts val="0"/>
              </a:spcBef>
              <a:buNone/>
            </a:pPr>
            <a:r>
              <a:rPr lang="de-DE" sz="1800" b="1" dirty="0">
                <a:latin typeface="Consolas" panose="020B0609020204030204" pitchFamily="49" charset="0"/>
              </a:rPr>
              <a:t>      );</a:t>
            </a:r>
          </a:p>
          <a:p>
            <a:pPr>
              <a:spcBef>
                <a:spcPts val="0"/>
              </a:spcBef>
              <a:buNone/>
            </a:pPr>
            <a:r>
              <a:rPr lang="de-DE" sz="1800" b="1" dirty="0">
                <a:latin typeface="Consolas" panose="020B0609020204030204" pitchFamily="49" charset="0"/>
              </a:rPr>
              <a:t>      eingabe = </a:t>
            </a:r>
            <a:r>
              <a:rPr lang="de-DE" sz="1800" b="1" dirty="0" err="1">
                <a:latin typeface="Consolas" panose="020B0609020204030204" pitchFamily="49" charset="0"/>
              </a:rPr>
              <a:t>Eingabe.leseInt</a:t>
            </a:r>
            <a:r>
              <a:rPr lang="de-DE" sz="1800" b="1" dirty="0">
                <a:latin typeface="Consolas" panose="020B0609020204030204" pitchFamily="49" charset="0"/>
              </a:rPr>
              <a:t>();</a:t>
            </a:r>
          </a:p>
          <a:p>
            <a:pPr>
              <a:spcBef>
                <a:spcPts val="0"/>
              </a:spcBef>
              <a:buNone/>
            </a:pPr>
            <a:r>
              <a:rPr lang="de-DE" sz="1800" b="1" dirty="0">
                <a:latin typeface="Consolas" panose="020B0609020204030204" pitchFamily="49" charset="0"/>
              </a:rPr>
              <a:t>      // </a:t>
            </a:r>
            <a:r>
              <a:rPr lang="de-DE" sz="1800" b="1" dirty="0" err="1">
                <a:latin typeface="Consolas" panose="020B0609020204030204" pitchFamily="49" charset="0"/>
              </a:rPr>
              <a:t>naechste</a:t>
            </a:r>
            <a:r>
              <a:rPr lang="de-DE" sz="1800" b="1" dirty="0">
                <a:latin typeface="Consolas" panose="020B0609020204030204" pitchFamily="49" charset="0"/>
              </a:rPr>
              <a:t> Folie</a:t>
            </a:r>
          </a:p>
          <a:p>
            <a:pPr>
              <a:spcBef>
                <a:spcPts val="0"/>
              </a:spcBef>
              <a:buNone/>
            </a:pPr>
            <a:r>
              <a:rPr lang="de-DE" sz="1800" b="1" dirty="0">
                <a:latin typeface="Consolas" panose="020B0609020204030204" pitchFamily="49" charset="0"/>
              </a:rPr>
              <a:t>      </a:t>
            </a:r>
          </a:p>
        </p:txBody>
      </p:sp>
    </p:spTree>
    <p:extLst>
      <p:ext uri="{BB962C8B-B14F-4D97-AF65-F5344CB8AC3E}">
        <p14:creationId xmlns:p14="http://schemas.microsoft.com/office/powerpoint/2010/main" val="2323988285"/>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42150B-189C-44FE-8579-F18CC93964AF}"/>
              </a:ext>
            </a:extLst>
          </p:cNvPr>
          <p:cNvSpPr>
            <a:spLocks noGrp="1"/>
          </p:cNvSpPr>
          <p:nvPr>
            <p:ph type="title"/>
          </p:nvPr>
        </p:nvSpPr>
        <p:spPr/>
        <p:txBody>
          <a:bodyPr/>
          <a:lstStyle/>
          <a:p>
            <a:r>
              <a:rPr lang="de-DE" dirty="0" err="1"/>
              <a:t>Redux</a:t>
            </a:r>
            <a:r>
              <a:rPr lang="de-DE" dirty="0"/>
              <a:t> – Konzept Version 1 (6/12) – App (2/2) </a:t>
            </a:r>
          </a:p>
        </p:txBody>
      </p:sp>
      <p:sp>
        <p:nvSpPr>
          <p:cNvPr id="9" name="Inhaltsplatzhalter 8">
            <a:extLst>
              <a:ext uri="{FF2B5EF4-FFF2-40B4-BE49-F238E27FC236}">
                <a16:creationId xmlns:a16="http://schemas.microsoft.com/office/drawing/2014/main" id="{052A75F2-98AF-419A-85A6-7BE24F2DCF59}"/>
              </a:ext>
            </a:extLst>
          </p:cNvPr>
          <p:cNvSpPr>
            <a:spLocks noGrp="1"/>
          </p:cNvSpPr>
          <p:nvPr>
            <p:ph idx="1"/>
          </p:nvPr>
        </p:nvSpPr>
        <p:spPr>
          <a:xfrm>
            <a:off x="304800" y="1038225"/>
            <a:ext cx="8534400" cy="4935538"/>
          </a:xfrm>
        </p:spPr>
        <p:txBody>
          <a:bodyPr/>
          <a:lstStyle/>
          <a:p>
            <a:pPr>
              <a:spcBef>
                <a:spcPts val="0"/>
              </a:spcBef>
              <a:buNone/>
            </a:pPr>
            <a:r>
              <a:rPr lang="de-DE" sz="2000" b="1" dirty="0">
                <a:latin typeface="Consolas" panose="020B0609020204030204" pitchFamily="49" charset="0"/>
              </a:rPr>
              <a:t>      switch (eingabe) {</a:t>
            </a:r>
          </a:p>
          <a:p>
            <a:pPr>
              <a:spcBef>
                <a:spcPts val="0"/>
              </a:spcBef>
              <a:buNone/>
            </a:pPr>
            <a:r>
              <a:rPr lang="de-DE" sz="2000" b="1" dirty="0">
                <a:latin typeface="Consolas" panose="020B0609020204030204" pitchFamily="49" charset="0"/>
              </a:rPr>
              <a:t>        case 1: {</a:t>
            </a:r>
          </a:p>
          <a:p>
            <a:pPr>
              <a:spcBef>
                <a:spcPts val="0"/>
              </a:spcBef>
              <a:buNone/>
            </a:pPr>
            <a:r>
              <a:rPr lang="de-DE" sz="2000" b="1" dirty="0">
                <a:latin typeface="Consolas" panose="020B0609020204030204" pitchFamily="49" charset="0"/>
              </a:rPr>
              <a:t>          </a:t>
            </a:r>
            <a:r>
              <a:rPr lang="de-DE" sz="2000" b="1" dirty="0" err="1">
                <a:latin typeface="Consolas" panose="020B0609020204030204" pitchFamily="49" charset="0"/>
              </a:rPr>
              <a:t>this.newTask</a:t>
            </a:r>
            <a:r>
              <a:rPr lang="de-DE" sz="2000" b="1" dirty="0">
                <a:latin typeface="Consolas" panose="020B0609020204030204" pitchFamily="49" charset="0"/>
              </a:rPr>
              <a:t>();</a:t>
            </a:r>
          </a:p>
          <a:p>
            <a:pPr>
              <a:spcBef>
                <a:spcPts val="0"/>
              </a:spcBef>
              <a:buNone/>
            </a:pPr>
            <a:r>
              <a:rPr lang="de-DE" sz="2000" b="1" dirty="0">
                <a:latin typeface="Consolas" panose="020B0609020204030204" pitchFamily="49" charset="0"/>
              </a:rPr>
              <a:t>          break;</a:t>
            </a:r>
          </a:p>
          <a:p>
            <a:pPr>
              <a:spcBef>
                <a:spcPts val="0"/>
              </a:spcBef>
              <a:buNone/>
            </a:pPr>
            <a:r>
              <a:rPr lang="de-DE" sz="2000" b="1" dirty="0">
                <a:latin typeface="Consolas" panose="020B0609020204030204" pitchFamily="49" charset="0"/>
              </a:rPr>
              <a:t>        }</a:t>
            </a:r>
          </a:p>
          <a:p>
            <a:pPr>
              <a:spcBef>
                <a:spcPts val="0"/>
              </a:spcBef>
              <a:buNone/>
            </a:pPr>
            <a:r>
              <a:rPr lang="de-DE" sz="2000" b="1" dirty="0">
                <a:latin typeface="Consolas" panose="020B0609020204030204" pitchFamily="49" charset="0"/>
              </a:rPr>
              <a:t>      }</a:t>
            </a:r>
          </a:p>
          <a:p>
            <a:pPr>
              <a:spcBef>
                <a:spcPts val="0"/>
              </a:spcBef>
              <a:buNone/>
            </a:pPr>
            <a:r>
              <a:rPr lang="de-DE" sz="2000" b="1" dirty="0">
                <a:latin typeface="Consolas" panose="020B0609020204030204" pitchFamily="49" charset="0"/>
              </a:rPr>
              <a:t>    }</a:t>
            </a:r>
          </a:p>
          <a:p>
            <a:pPr>
              <a:spcBef>
                <a:spcPts val="0"/>
              </a:spcBef>
              <a:buNone/>
            </a:pPr>
            <a:r>
              <a:rPr lang="de-DE" sz="2000" b="1" dirty="0">
                <a:latin typeface="Consolas" panose="020B0609020204030204" pitchFamily="49" charset="0"/>
              </a:rPr>
              <a:t>  }</a:t>
            </a:r>
          </a:p>
          <a:p>
            <a:pPr>
              <a:spcBef>
                <a:spcPts val="0"/>
              </a:spcBef>
              <a:buNone/>
            </a:pPr>
            <a:endParaRPr lang="de-DE" sz="2000" b="1" dirty="0">
              <a:latin typeface="Consolas" panose="020B0609020204030204" pitchFamily="49" charset="0"/>
            </a:endParaRPr>
          </a:p>
          <a:p>
            <a:pPr>
              <a:spcBef>
                <a:spcPts val="0"/>
              </a:spcBef>
              <a:buNone/>
            </a:pPr>
            <a:r>
              <a:rPr lang="de-DE" sz="2000" b="1" dirty="0">
                <a:latin typeface="Consolas" panose="020B0609020204030204" pitchFamily="49" charset="0"/>
              </a:rPr>
              <a:t>  private void </a:t>
            </a:r>
            <a:r>
              <a:rPr lang="de-DE" sz="2000" b="1" dirty="0" err="1">
                <a:latin typeface="Consolas" panose="020B0609020204030204" pitchFamily="49" charset="0"/>
              </a:rPr>
              <a:t>newTask</a:t>
            </a:r>
            <a:r>
              <a:rPr lang="de-DE" sz="2000" b="1" dirty="0">
                <a:latin typeface="Consolas" panose="020B0609020204030204" pitchFamily="49" charset="0"/>
              </a:rPr>
              <a:t>() {</a:t>
            </a:r>
          </a:p>
          <a:p>
            <a:pPr>
              <a:spcBef>
                <a:spcPts val="0"/>
              </a:spcBef>
              <a:buNone/>
            </a:pPr>
            <a:r>
              <a:rPr lang="de-DE" sz="2000" b="1" dirty="0">
                <a:latin typeface="Consolas" panose="020B0609020204030204" pitchFamily="49" charset="0"/>
              </a:rPr>
              <a:t>    </a:t>
            </a:r>
            <a:r>
              <a:rPr lang="de-DE" sz="2000" b="1" dirty="0" err="1">
                <a:latin typeface="Consolas" panose="020B0609020204030204" pitchFamily="49" charset="0"/>
              </a:rPr>
              <a:t>System.out.print</a:t>
            </a:r>
            <a:r>
              <a:rPr lang="de-DE" sz="2000" b="1" dirty="0">
                <a:latin typeface="Consolas" panose="020B0609020204030204" pitchFamily="49" charset="0"/>
              </a:rPr>
              <a:t>("neue Aufgabe: ");</a:t>
            </a:r>
          </a:p>
          <a:p>
            <a:pPr>
              <a:spcBef>
                <a:spcPts val="0"/>
              </a:spcBef>
              <a:buNone/>
            </a:pPr>
            <a:r>
              <a:rPr lang="de-DE" sz="2000" b="1" dirty="0">
                <a:latin typeface="Consolas" panose="020B0609020204030204" pitchFamily="49" charset="0"/>
              </a:rPr>
              <a:t>    String </a:t>
            </a:r>
            <a:r>
              <a:rPr lang="de-DE" sz="2000" b="1" dirty="0" err="1">
                <a:latin typeface="Consolas" panose="020B0609020204030204" pitchFamily="49" charset="0"/>
              </a:rPr>
              <a:t>text</a:t>
            </a:r>
            <a:r>
              <a:rPr lang="de-DE" sz="2000" b="1" dirty="0">
                <a:latin typeface="Consolas" panose="020B0609020204030204" pitchFamily="49" charset="0"/>
              </a:rPr>
              <a:t> = </a:t>
            </a:r>
            <a:r>
              <a:rPr lang="de-DE" sz="2000" b="1" dirty="0" err="1">
                <a:latin typeface="Consolas" panose="020B0609020204030204" pitchFamily="49" charset="0"/>
              </a:rPr>
              <a:t>Eingabe.leseString</a:t>
            </a:r>
            <a:r>
              <a:rPr lang="de-DE" sz="2000" b="1" dirty="0">
                <a:latin typeface="Consolas" panose="020B0609020204030204" pitchFamily="49" charset="0"/>
              </a:rPr>
              <a:t>();</a:t>
            </a:r>
          </a:p>
          <a:p>
            <a:pPr>
              <a:spcBef>
                <a:spcPts val="0"/>
              </a:spcBef>
              <a:buNone/>
            </a:pPr>
            <a:r>
              <a:rPr lang="de-DE" sz="2000" b="1" dirty="0">
                <a:latin typeface="Consolas" panose="020B0609020204030204" pitchFamily="49" charset="0"/>
              </a:rPr>
              <a:t>    </a:t>
            </a:r>
            <a:r>
              <a:rPr lang="de-DE" sz="2000" b="1" dirty="0" err="1">
                <a:latin typeface="Consolas" panose="020B0609020204030204" pitchFamily="49" charset="0"/>
              </a:rPr>
              <a:t>System.out.print</a:t>
            </a:r>
            <a:r>
              <a:rPr lang="de-DE" sz="2000" b="1" dirty="0">
                <a:latin typeface="Consolas" panose="020B0609020204030204" pitchFamily="49" charset="0"/>
              </a:rPr>
              <a:t>("Bearbeitende Person: ");</a:t>
            </a:r>
          </a:p>
          <a:p>
            <a:pPr>
              <a:spcBef>
                <a:spcPts val="0"/>
              </a:spcBef>
              <a:buNone/>
            </a:pPr>
            <a:r>
              <a:rPr lang="de-DE" sz="2000" b="1" dirty="0">
                <a:latin typeface="Consolas" panose="020B0609020204030204" pitchFamily="49" charset="0"/>
              </a:rPr>
              <a:t>    String </a:t>
            </a:r>
            <a:r>
              <a:rPr lang="de-DE" sz="2000" b="1" dirty="0" err="1">
                <a:latin typeface="Consolas" panose="020B0609020204030204" pitchFamily="49" charset="0"/>
              </a:rPr>
              <a:t>responsible</a:t>
            </a:r>
            <a:r>
              <a:rPr lang="de-DE" sz="2000" b="1" dirty="0">
                <a:latin typeface="Consolas" panose="020B0609020204030204" pitchFamily="49" charset="0"/>
              </a:rPr>
              <a:t> = </a:t>
            </a:r>
            <a:r>
              <a:rPr lang="de-DE" sz="2000" b="1" dirty="0" err="1">
                <a:latin typeface="Consolas" panose="020B0609020204030204" pitchFamily="49" charset="0"/>
              </a:rPr>
              <a:t>Eingabe.leseString</a:t>
            </a:r>
            <a:r>
              <a:rPr lang="de-DE" sz="2000" b="1" dirty="0">
                <a:latin typeface="Consolas" panose="020B0609020204030204" pitchFamily="49" charset="0"/>
              </a:rPr>
              <a:t>();</a:t>
            </a:r>
          </a:p>
          <a:p>
            <a:pPr>
              <a:spcBef>
                <a:spcPts val="0"/>
              </a:spcBef>
              <a:buNone/>
            </a:pPr>
            <a:r>
              <a:rPr lang="de-DE" sz="2000" b="1" dirty="0">
                <a:latin typeface="Consolas" panose="020B0609020204030204" pitchFamily="49" charset="0"/>
              </a:rPr>
              <a:t>    Action </a:t>
            </a:r>
            <a:r>
              <a:rPr lang="de-DE" sz="2000" b="1" dirty="0" err="1">
                <a:latin typeface="Consolas" panose="020B0609020204030204" pitchFamily="49" charset="0"/>
              </a:rPr>
              <a:t>action</a:t>
            </a:r>
            <a:r>
              <a:rPr lang="de-DE" sz="2000" b="1" dirty="0">
                <a:latin typeface="Consolas" panose="020B0609020204030204" pitchFamily="49" charset="0"/>
              </a:rPr>
              <a:t> = </a:t>
            </a:r>
            <a:r>
              <a:rPr lang="de-DE" sz="2000" b="1" dirty="0" err="1">
                <a:latin typeface="Consolas" panose="020B0609020204030204" pitchFamily="49" charset="0"/>
              </a:rPr>
              <a:t>new</a:t>
            </a:r>
            <a:r>
              <a:rPr lang="de-DE" sz="2000" b="1" dirty="0">
                <a:latin typeface="Consolas" panose="020B0609020204030204" pitchFamily="49" charset="0"/>
              </a:rPr>
              <a:t> Action(</a:t>
            </a:r>
            <a:r>
              <a:rPr lang="de-DE" sz="2000" b="1" dirty="0" err="1">
                <a:latin typeface="Consolas" panose="020B0609020204030204" pitchFamily="49" charset="0"/>
              </a:rPr>
              <a:t>text</a:t>
            </a:r>
            <a:r>
              <a:rPr lang="de-DE" sz="2000" b="1" dirty="0">
                <a:latin typeface="Consolas" panose="020B0609020204030204" pitchFamily="49" charset="0"/>
              </a:rPr>
              <a:t>, </a:t>
            </a:r>
            <a:r>
              <a:rPr lang="de-DE" sz="2000" b="1" dirty="0" err="1">
                <a:latin typeface="Consolas" panose="020B0609020204030204" pitchFamily="49" charset="0"/>
              </a:rPr>
              <a:t>responsible</a:t>
            </a:r>
            <a:r>
              <a:rPr lang="de-DE" sz="2000" b="1" dirty="0">
                <a:latin typeface="Consolas" panose="020B0609020204030204" pitchFamily="49" charset="0"/>
              </a:rPr>
              <a:t>);</a:t>
            </a:r>
          </a:p>
          <a:p>
            <a:pPr>
              <a:spcBef>
                <a:spcPts val="0"/>
              </a:spcBef>
              <a:buNone/>
            </a:pPr>
            <a:r>
              <a:rPr lang="de-DE" sz="2000" b="1" dirty="0">
                <a:latin typeface="Consolas" panose="020B0609020204030204" pitchFamily="49" charset="0"/>
              </a:rPr>
              <a:t>    </a:t>
            </a:r>
            <a:r>
              <a:rPr lang="de-DE" sz="2000" b="1" dirty="0" err="1">
                <a:latin typeface="Consolas" panose="020B0609020204030204" pitchFamily="49" charset="0"/>
              </a:rPr>
              <a:t>this.store.dispatch</a:t>
            </a:r>
            <a:r>
              <a:rPr lang="de-DE" sz="2000" b="1" dirty="0">
                <a:latin typeface="Consolas" panose="020B0609020204030204" pitchFamily="49" charset="0"/>
              </a:rPr>
              <a:t>(</a:t>
            </a:r>
            <a:r>
              <a:rPr lang="de-DE" sz="2000" b="1" dirty="0" err="1">
                <a:latin typeface="Consolas" panose="020B0609020204030204" pitchFamily="49" charset="0"/>
              </a:rPr>
              <a:t>action</a:t>
            </a:r>
            <a:r>
              <a:rPr lang="de-DE" sz="2000" b="1" dirty="0">
                <a:latin typeface="Consolas" panose="020B0609020204030204" pitchFamily="49" charset="0"/>
              </a:rPr>
              <a:t>);</a:t>
            </a:r>
          </a:p>
          <a:p>
            <a:pPr>
              <a:spcBef>
                <a:spcPts val="0"/>
              </a:spcBef>
              <a:buNone/>
            </a:pPr>
            <a:r>
              <a:rPr lang="de-DE" sz="2000" b="1" dirty="0">
                <a:latin typeface="Consolas" panose="020B0609020204030204" pitchFamily="49" charset="0"/>
              </a:rPr>
              <a:t>  }</a:t>
            </a:r>
          </a:p>
          <a:p>
            <a:pPr>
              <a:spcBef>
                <a:spcPts val="0"/>
              </a:spcBef>
              <a:buNone/>
            </a:pPr>
            <a:r>
              <a:rPr lang="de-DE" sz="2000" b="1" dirty="0">
                <a:latin typeface="Consolas" panose="020B0609020204030204" pitchFamily="49" charset="0"/>
              </a:rPr>
              <a:t>}</a:t>
            </a:r>
          </a:p>
        </p:txBody>
      </p:sp>
    </p:spTree>
    <p:extLst>
      <p:ext uri="{BB962C8B-B14F-4D97-AF65-F5344CB8AC3E}">
        <p14:creationId xmlns:p14="http://schemas.microsoft.com/office/powerpoint/2010/main" val="1761333117"/>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42150B-189C-44FE-8579-F18CC93964AF}"/>
              </a:ext>
            </a:extLst>
          </p:cNvPr>
          <p:cNvSpPr>
            <a:spLocks noGrp="1"/>
          </p:cNvSpPr>
          <p:nvPr>
            <p:ph type="title"/>
          </p:nvPr>
        </p:nvSpPr>
        <p:spPr/>
        <p:txBody>
          <a:bodyPr/>
          <a:lstStyle/>
          <a:p>
            <a:r>
              <a:rPr lang="de-DE" dirty="0" err="1"/>
              <a:t>Redux</a:t>
            </a:r>
            <a:r>
              <a:rPr lang="de-DE" dirty="0"/>
              <a:t> – Konzept Version 1 (7/12)</a:t>
            </a:r>
          </a:p>
        </p:txBody>
      </p:sp>
      <p:sp>
        <p:nvSpPr>
          <p:cNvPr id="9" name="Inhaltsplatzhalter 8">
            <a:extLst>
              <a:ext uri="{FF2B5EF4-FFF2-40B4-BE49-F238E27FC236}">
                <a16:creationId xmlns:a16="http://schemas.microsoft.com/office/drawing/2014/main" id="{052A75F2-98AF-419A-85A6-7BE24F2DCF59}"/>
              </a:ext>
            </a:extLst>
          </p:cNvPr>
          <p:cNvSpPr>
            <a:spLocks noGrp="1"/>
          </p:cNvSpPr>
          <p:nvPr>
            <p:ph idx="1"/>
          </p:nvPr>
        </p:nvSpPr>
        <p:spPr>
          <a:xfrm>
            <a:off x="228600" y="1038225"/>
            <a:ext cx="8915400" cy="5087938"/>
          </a:xfrm>
        </p:spPr>
        <p:txBody>
          <a:bodyPr/>
          <a:lstStyle/>
          <a:p>
            <a:pPr>
              <a:spcBef>
                <a:spcPts val="0"/>
              </a:spcBef>
              <a:buNone/>
            </a:pPr>
            <a:r>
              <a:rPr lang="de-DE" sz="2000" b="1" dirty="0">
                <a:latin typeface="Consolas" panose="020B0609020204030204" pitchFamily="49" charset="0"/>
              </a:rPr>
              <a:t>public class Store {</a:t>
            </a:r>
          </a:p>
          <a:p>
            <a:pPr>
              <a:spcBef>
                <a:spcPts val="0"/>
              </a:spcBef>
              <a:buNone/>
            </a:pPr>
            <a:endParaRPr lang="de-DE" sz="800" b="1" dirty="0">
              <a:latin typeface="Consolas" panose="020B0609020204030204" pitchFamily="49" charset="0"/>
            </a:endParaRPr>
          </a:p>
          <a:p>
            <a:pPr>
              <a:spcBef>
                <a:spcPts val="0"/>
              </a:spcBef>
              <a:buNone/>
            </a:pPr>
            <a:r>
              <a:rPr lang="de-DE" sz="2000" b="1" dirty="0">
                <a:latin typeface="Consolas" panose="020B0609020204030204" pitchFamily="49" charset="0"/>
              </a:rPr>
              <a:t>  private State </a:t>
            </a:r>
            <a:r>
              <a:rPr lang="de-DE" sz="2000" b="1" dirty="0" err="1">
                <a:latin typeface="Consolas" panose="020B0609020204030204" pitchFamily="49" charset="0"/>
              </a:rPr>
              <a:t>currentState</a:t>
            </a:r>
            <a:r>
              <a:rPr lang="de-DE" sz="2000" b="1" dirty="0">
                <a:latin typeface="Consolas" panose="020B0609020204030204" pitchFamily="49" charset="0"/>
              </a:rPr>
              <a:t>;</a:t>
            </a:r>
          </a:p>
          <a:p>
            <a:pPr>
              <a:spcBef>
                <a:spcPts val="0"/>
              </a:spcBef>
              <a:buNone/>
            </a:pPr>
            <a:r>
              <a:rPr lang="de-DE" sz="2000" b="1" dirty="0">
                <a:latin typeface="Consolas" panose="020B0609020204030204" pitchFamily="49" charset="0"/>
              </a:rPr>
              <a:t>  private </a:t>
            </a:r>
            <a:r>
              <a:rPr lang="de-DE" sz="2000" b="1" dirty="0" err="1">
                <a:latin typeface="Consolas" panose="020B0609020204030204" pitchFamily="49" charset="0"/>
              </a:rPr>
              <a:t>Reducer</a:t>
            </a:r>
            <a:r>
              <a:rPr lang="de-DE" sz="2000" b="1" dirty="0">
                <a:latin typeface="Consolas" panose="020B0609020204030204" pitchFamily="49" charset="0"/>
              </a:rPr>
              <a:t> </a:t>
            </a:r>
            <a:r>
              <a:rPr lang="de-DE" sz="2000" b="1" dirty="0" err="1">
                <a:latin typeface="Consolas" panose="020B0609020204030204" pitchFamily="49" charset="0"/>
              </a:rPr>
              <a:t>reducer</a:t>
            </a:r>
            <a:r>
              <a:rPr lang="de-DE" sz="2000" b="1" dirty="0">
                <a:latin typeface="Consolas" panose="020B0609020204030204" pitchFamily="49" charset="0"/>
              </a:rPr>
              <a:t>;</a:t>
            </a:r>
          </a:p>
          <a:p>
            <a:pPr>
              <a:spcBef>
                <a:spcPts val="0"/>
              </a:spcBef>
              <a:buNone/>
            </a:pPr>
            <a:r>
              <a:rPr lang="de-DE" sz="2000" b="1" dirty="0">
                <a:latin typeface="Consolas" panose="020B0609020204030204" pitchFamily="49" charset="0"/>
              </a:rPr>
              <a:t>  private List&lt;Subscriber&gt; </a:t>
            </a:r>
            <a:r>
              <a:rPr lang="de-DE" sz="2000" b="1" dirty="0" err="1">
                <a:latin typeface="Consolas" panose="020B0609020204030204" pitchFamily="49" charset="0"/>
              </a:rPr>
              <a:t>subscribers</a:t>
            </a:r>
            <a:r>
              <a:rPr lang="de-DE" sz="2000" b="1" dirty="0">
                <a:latin typeface="Consolas" panose="020B0609020204030204" pitchFamily="49" charset="0"/>
              </a:rPr>
              <a:t> = </a:t>
            </a:r>
            <a:r>
              <a:rPr lang="de-DE" sz="2000" b="1" dirty="0" err="1">
                <a:latin typeface="Consolas" panose="020B0609020204030204" pitchFamily="49" charset="0"/>
              </a:rPr>
              <a:t>new</a:t>
            </a:r>
            <a:r>
              <a:rPr lang="de-DE" sz="2000" b="1" dirty="0">
                <a:latin typeface="Consolas" panose="020B0609020204030204" pitchFamily="49" charset="0"/>
              </a:rPr>
              <a:t> ArrayList&lt;&gt;();</a:t>
            </a:r>
          </a:p>
          <a:p>
            <a:pPr>
              <a:spcBef>
                <a:spcPts val="0"/>
              </a:spcBef>
              <a:buNone/>
            </a:pPr>
            <a:endParaRPr lang="de-DE" sz="800" b="1" dirty="0">
              <a:latin typeface="Consolas" panose="020B0609020204030204" pitchFamily="49" charset="0"/>
            </a:endParaRPr>
          </a:p>
          <a:p>
            <a:pPr>
              <a:spcBef>
                <a:spcPts val="0"/>
              </a:spcBef>
              <a:buNone/>
            </a:pPr>
            <a:r>
              <a:rPr lang="de-DE" sz="2000" b="1" dirty="0">
                <a:latin typeface="Consolas" panose="020B0609020204030204" pitchFamily="49" charset="0"/>
              </a:rPr>
              <a:t>  public Store(State </a:t>
            </a:r>
            <a:r>
              <a:rPr lang="de-DE" sz="2000" b="1" dirty="0" err="1">
                <a:latin typeface="Consolas" panose="020B0609020204030204" pitchFamily="49" charset="0"/>
              </a:rPr>
              <a:t>initialState</a:t>
            </a:r>
            <a:r>
              <a:rPr lang="de-DE" sz="2000" b="1" dirty="0">
                <a:latin typeface="Consolas" panose="020B0609020204030204" pitchFamily="49" charset="0"/>
              </a:rPr>
              <a:t>, </a:t>
            </a:r>
            <a:r>
              <a:rPr lang="de-DE" sz="2000" b="1" dirty="0" err="1">
                <a:latin typeface="Consolas" panose="020B0609020204030204" pitchFamily="49" charset="0"/>
              </a:rPr>
              <a:t>Reducer</a:t>
            </a:r>
            <a:r>
              <a:rPr lang="de-DE" sz="2000" b="1" dirty="0">
                <a:latin typeface="Consolas" panose="020B0609020204030204" pitchFamily="49" charset="0"/>
              </a:rPr>
              <a:t> </a:t>
            </a:r>
            <a:r>
              <a:rPr lang="de-DE" sz="2000" b="1" dirty="0" err="1">
                <a:latin typeface="Consolas" panose="020B0609020204030204" pitchFamily="49" charset="0"/>
              </a:rPr>
              <a:t>reducer</a:t>
            </a:r>
            <a:r>
              <a:rPr lang="de-DE" sz="2000" b="1" dirty="0">
                <a:latin typeface="Consolas" panose="020B0609020204030204" pitchFamily="49" charset="0"/>
              </a:rPr>
              <a:t>) {</a:t>
            </a:r>
          </a:p>
          <a:p>
            <a:pPr>
              <a:spcBef>
                <a:spcPts val="0"/>
              </a:spcBef>
              <a:buNone/>
            </a:pPr>
            <a:r>
              <a:rPr lang="de-DE" sz="2000" b="1" dirty="0">
                <a:latin typeface="Consolas" panose="020B0609020204030204" pitchFamily="49" charset="0"/>
              </a:rPr>
              <a:t>    </a:t>
            </a:r>
            <a:r>
              <a:rPr lang="de-DE" sz="2000" b="1" dirty="0" err="1">
                <a:latin typeface="Consolas" panose="020B0609020204030204" pitchFamily="49" charset="0"/>
              </a:rPr>
              <a:t>this.currentState</a:t>
            </a:r>
            <a:r>
              <a:rPr lang="de-DE" sz="2000" b="1" dirty="0">
                <a:latin typeface="Consolas" panose="020B0609020204030204" pitchFamily="49" charset="0"/>
              </a:rPr>
              <a:t> = </a:t>
            </a:r>
            <a:r>
              <a:rPr lang="de-DE" sz="2000" b="1" dirty="0" err="1">
                <a:latin typeface="Consolas" panose="020B0609020204030204" pitchFamily="49" charset="0"/>
              </a:rPr>
              <a:t>initialState</a:t>
            </a:r>
            <a:r>
              <a:rPr lang="de-DE" sz="2000" b="1" dirty="0">
                <a:latin typeface="Consolas" panose="020B0609020204030204" pitchFamily="49" charset="0"/>
              </a:rPr>
              <a:t>;</a:t>
            </a:r>
          </a:p>
          <a:p>
            <a:pPr>
              <a:spcBef>
                <a:spcPts val="0"/>
              </a:spcBef>
              <a:buNone/>
            </a:pPr>
            <a:r>
              <a:rPr lang="de-DE" sz="2000" b="1" dirty="0">
                <a:latin typeface="Consolas" panose="020B0609020204030204" pitchFamily="49" charset="0"/>
              </a:rPr>
              <a:t>    </a:t>
            </a:r>
            <a:r>
              <a:rPr lang="de-DE" sz="2000" b="1" dirty="0" err="1">
                <a:latin typeface="Consolas" panose="020B0609020204030204" pitchFamily="49" charset="0"/>
              </a:rPr>
              <a:t>this.reducer</a:t>
            </a:r>
            <a:r>
              <a:rPr lang="de-DE" sz="2000" b="1" dirty="0">
                <a:latin typeface="Consolas" panose="020B0609020204030204" pitchFamily="49" charset="0"/>
              </a:rPr>
              <a:t> = </a:t>
            </a:r>
            <a:r>
              <a:rPr lang="de-DE" sz="2000" b="1" dirty="0" err="1">
                <a:latin typeface="Consolas" panose="020B0609020204030204" pitchFamily="49" charset="0"/>
              </a:rPr>
              <a:t>reducer</a:t>
            </a:r>
            <a:r>
              <a:rPr lang="de-DE" sz="2000" b="1" dirty="0">
                <a:latin typeface="Consolas" panose="020B0609020204030204" pitchFamily="49" charset="0"/>
              </a:rPr>
              <a:t>;</a:t>
            </a:r>
          </a:p>
          <a:p>
            <a:pPr>
              <a:spcBef>
                <a:spcPts val="0"/>
              </a:spcBef>
              <a:buNone/>
            </a:pPr>
            <a:r>
              <a:rPr lang="de-DE" sz="2000" b="1" dirty="0">
                <a:latin typeface="Consolas" panose="020B0609020204030204" pitchFamily="49" charset="0"/>
              </a:rPr>
              <a:t>  }</a:t>
            </a:r>
          </a:p>
          <a:p>
            <a:pPr>
              <a:spcBef>
                <a:spcPts val="0"/>
              </a:spcBef>
              <a:buNone/>
            </a:pPr>
            <a:endParaRPr lang="de-DE" sz="800" b="1" dirty="0">
              <a:latin typeface="Consolas" panose="020B0609020204030204" pitchFamily="49" charset="0"/>
            </a:endParaRPr>
          </a:p>
          <a:p>
            <a:pPr>
              <a:spcBef>
                <a:spcPts val="0"/>
              </a:spcBef>
              <a:buNone/>
            </a:pPr>
            <a:r>
              <a:rPr lang="de-DE" sz="2000" b="1" dirty="0">
                <a:latin typeface="Consolas" panose="020B0609020204030204" pitchFamily="49" charset="0"/>
              </a:rPr>
              <a:t>  public State </a:t>
            </a:r>
            <a:r>
              <a:rPr lang="de-DE" sz="2000" b="1" dirty="0" err="1">
                <a:latin typeface="Consolas" panose="020B0609020204030204" pitchFamily="49" charset="0"/>
              </a:rPr>
              <a:t>getState</a:t>
            </a:r>
            <a:r>
              <a:rPr lang="de-DE" sz="2000" b="1" dirty="0">
                <a:latin typeface="Consolas" panose="020B0609020204030204" pitchFamily="49" charset="0"/>
              </a:rPr>
              <a:t>() {</a:t>
            </a:r>
          </a:p>
          <a:p>
            <a:pPr>
              <a:spcBef>
                <a:spcPts val="0"/>
              </a:spcBef>
              <a:buNone/>
            </a:pPr>
            <a:r>
              <a:rPr lang="de-DE" sz="2000" b="1" dirty="0">
                <a:latin typeface="Consolas" panose="020B0609020204030204" pitchFamily="49" charset="0"/>
              </a:rPr>
              <a:t>    return </a:t>
            </a:r>
            <a:r>
              <a:rPr lang="de-DE" sz="2000" b="1" dirty="0" err="1">
                <a:latin typeface="Consolas" panose="020B0609020204030204" pitchFamily="49" charset="0"/>
              </a:rPr>
              <a:t>this.currentState</a:t>
            </a:r>
            <a:r>
              <a:rPr lang="de-DE" sz="2000" b="1" dirty="0">
                <a:latin typeface="Consolas" panose="020B0609020204030204" pitchFamily="49" charset="0"/>
              </a:rPr>
              <a:t>;</a:t>
            </a:r>
          </a:p>
          <a:p>
            <a:pPr>
              <a:spcBef>
                <a:spcPts val="0"/>
              </a:spcBef>
              <a:buNone/>
            </a:pPr>
            <a:r>
              <a:rPr lang="de-DE" sz="2000" b="1" dirty="0">
                <a:latin typeface="Consolas" panose="020B0609020204030204" pitchFamily="49" charset="0"/>
              </a:rPr>
              <a:t>  }</a:t>
            </a:r>
          </a:p>
          <a:p>
            <a:pPr>
              <a:spcBef>
                <a:spcPts val="0"/>
              </a:spcBef>
              <a:buNone/>
            </a:pPr>
            <a:endParaRPr lang="de-DE" sz="800" b="1" dirty="0">
              <a:latin typeface="Consolas" panose="020B0609020204030204" pitchFamily="49" charset="0"/>
            </a:endParaRPr>
          </a:p>
          <a:p>
            <a:pPr>
              <a:spcBef>
                <a:spcPts val="0"/>
              </a:spcBef>
              <a:buNone/>
            </a:pPr>
            <a:r>
              <a:rPr lang="de-DE" sz="2000" b="1" dirty="0">
                <a:latin typeface="Consolas" panose="020B0609020204030204" pitchFamily="49" charset="0"/>
              </a:rPr>
              <a:t>  public void </a:t>
            </a:r>
            <a:r>
              <a:rPr lang="de-DE" sz="2000" b="1" dirty="0" err="1">
                <a:latin typeface="Consolas" panose="020B0609020204030204" pitchFamily="49" charset="0"/>
              </a:rPr>
              <a:t>dispatch</a:t>
            </a:r>
            <a:r>
              <a:rPr lang="de-DE" sz="2000" b="1" dirty="0">
                <a:latin typeface="Consolas" panose="020B0609020204030204" pitchFamily="49" charset="0"/>
              </a:rPr>
              <a:t>(Action </a:t>
            </a:r>
            <a:r>
              <a:rPr lang="de-DE" sz="2000" b="1" dirty="0" err="1">
                <a:latin typeface="Consolas" panose="020B0609020204030204" pitchFamily="49" charset="0"/>
              </a:rPr>
              <a:t>action</a:t>
            </a:r>
            <a:r>
              <a:rPr lang="de-DE" sz="2000" b="1" dirty="0">
                <a:latin typeface="Consolas" panose="020B0609020204030204" pitchFamily="49" charset="0"/>
              </a:rPr>
              <a:t>) {</a:t>
            </a:r>
          </a:p>
          <a:p>
            <a:pPr>
              <a:spcBef>
                <a:spcPts val="0"/>
              </a:spcBef>
              <a:buNone/>
            </a:pPr>
            <a:r>
              <a:rPr lang="de-DE" sz="2000" b="1" dirty="0">
                <a:latin typeface="Consolas" panose="020B0609020204030204" pitchFamily="49" charset="0"/>
              </a:rPr>
              <a:t>    </a:t>
            </a:r>
            <a:r>
              <a:rPr lang="de-DE" sz="2000" b="1" dirty="0" err="1">
                <a:latin typeface="Consolas" panose="020B0609020204030204" pitchFamily="49" charset="0"/>
              </a:rPr>
              <a:t>this.currentState</a:t>
            </a:r>
            <a:r>
              <a:rPr lang="de-DE" sz="2000" b="1" dirty="0">
                <a:latin typeface="Consolas" panose="020B0609020204030204" pitchFamily="49" charset="0"/>
              </a:rPr>
              <a:t> = </a:t>
            </a:r>
            <a:r>
              <a:rPr lang="de-DE" sz="2000" b="1" dirty="0" err="1">
                <a:latin typeface="Consolas" panose="020B0609020204030204" pitchFamily="49" charset="0"/>
              </a:rPr>
              <a:t>this.reducer.reduce</a:t>
            </a:r>
            <a:r>
              <a:rPr lang="de-DE" sz="2000" b="1" dirty="0">
                <a:latin typeface="Consolas" panose="020B0609020204030204" pitchFamily="49" charset="0"/>
              </a:rPr>
              <a:t>(</a:t>
            </a:r>
            <a:r>
              <a:rPr lang="de-DE" sz="2000" b="1" dirty="0" err="1">
                <a:latin typeface="Consolas" panose="020B0609020204030204" pitchFamily="49" charset="0"/>
              </a:rPr>
              <a:t>this.currentState</a:t>
            </a:r>
            <a:endParaRPr lang="de-DE" sz="2000" b="1" dirty="0">
              <a:latin typeface="Consolas" panose="020B0609020204030204" pitchFamily="49" charset="0"/>
            </a:endParaRPr>
          </a:p>
          <a:p>
            <a:pPr>
              <a:spcBef>
                <a:spcPts val="0"/>
              </a:spcBef>
              <a:buNone/>
            </a:pPr>
            <a:r>
              <a:rPr lang="de-DE" sz="2000" b="1" dirty="0">
                <a:latin typeface="Consolas" panose="020B0609020204030204" pitchFamily="49" charset="0"/>
              </a:rPr>
              <a:t>                                          , </a:t>
            </a:r>
            <a:r>
              <a:rPr lang="de-DE" sz="2000" b="1" dirty="0" err="1">
                <a:latin typeface="Consolas" panose="020B0609020204030204" pitchFamily="49" charset="0"/>
              </a:rPr>
              <a:t>action</a:t>
            </a:r>
            <a:r>
              <a:rPr lang="de-DE" sz="2000" b="1" dirty="0">
                <a:latin typeface="Consolas" panose="020B0609020204030204" pitchFamily="49" charset="0"/>
              </a:rPr>
              <a:t>);</a:t>
            </a:r>
          </a:p>
          <a:p>
            <a:pPr>
              <a:spcBef>
                <a:spcPts val="0"/>
              </a:spcBef>
              <a:buNone/>
            </a:pPr>
            <a:r>
              <a:rPr lang="de-DE" sz="2000" b="1" dirty="0">
                <a:latin typeface="Consolas" panose="020B0609020204030204" pitchFamily="49" charset="0"/>
              </a:rPr>
              <a:t>    </a:t>
            </a:r>
            <a:r>
              <a:rPr lang="de-DE" sz="2000" b="1" dirty="0" err="1">
                <a:latin typeface="Consolas" panose="020B0609020204030204" pitchFamily="49" charset="0"/>
              </a:rPr>
              <a:t>this.notifySubscribers</a:t>
            </a:r>
            <a:r>
              <a:rPr lang="de-DE" sz="2000" b="1" dirty="0">
                <a:latin typeface="Consolas" panose="020B0609020204030204" pitchFamily="49" charset="0"/>
              </a:rPr>
              <a:t>();</a:t>
            </a:r>
          </a:p>
          <a:p>
            <a:pPr>
              <a:spcBef>
                <a:spcPts val="0"/>
              </a:spcBef>
              <a:buNone/>
            </a:pPr>
            <a:r>
              <a:rPr lang="de-DE" sz="2000" b="1" dirty="0">
                <a:latin typeface="Consolas" panose="020B0609020204030204" pitchFamily="49" charset="0"/>
              </a:rPr>
              <a:t>  }</a:t>
            </a:r>
          </a:p>
        </p:txBody>
      </p:sp>
    </p:spTree>
    <p:extLst>
      <p:ext uri="{BB962C8B-B14F-4D97-AF65-F5344CB8AC3E}">
        <p14:creationId xmlns:p14="http://schemas.microsoft.com/office/powerpoint/2010/main" val="3536065321"/>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42150B-189C-44FE-8579-F18CC93964AF}"/>
              </a:ext>
            </a:extLst>
          </p:cNvPr>
          <p:cNvSpPr>
            <a:spLocks noGrp="1"/>
          </p:cNvSpPr>
          <p:nvPr>
            <p:ph type="title"/>
          </p:nvPr>
        </p:nvSpPr>
        <p:spPr/>
        <p:txBody>
          <a:bodyPr/>
          <a:lstStyle/>
          <a:p>
            <a:r>
              <a:rPr lang="de-DE" dirty="0" err="1"/>
              <a:t>Redux</a:t>
            </a:r>
            <a:r>
              <a:rPr lang="de-DE" dirty="0"/>
              <a:t> – Konzept Version 1 (8/12)</a:t>
            </a:r>
          </a:p>
        </p:txBody>
      </p:sp>
      <p:sp>
        <p:nvSpPr>
          <p:cNvPr id="9" name="Inhaltsplatzhalter 8">
            <a:extLst>
              <a:ext uri="{FF2B5EF4-FFF2-40B4-BE49-F238E27FC236}">
                <a16:creationId xmlns:a16="http://schemas.microsoft.com/office/drawing/2014/main" id="{052A75F2-98AF-419A-85A6-7BE24F2DCF59}"/>
              </a:ext>
            </a:extLst>
          </p:cNvPr>
          <p:cNvSpPr>
            <a:spLocks noGrp="1"/>
          </p:cNvSpPr>
          <p:nvPr>
            <p:ph idx="1"/>
          </p:nvPr>
        </p:nvSpPr>
        <p:spPr/>
        <p:txBody>
          <a:bodyPr/>
          <a:lstStyle/>
          <a:p>
            <a:pPr>
              <a:spcBef>
                <a:spcPts val="0"/>
              </a:spcBef>
              <a:buNone/>
            </a:pPr>
            <a:r>
              <a:rPr lang="de-DE" sz="2000" b="1" dirty="0">
                <a:latin typeface="Consolas" panose="020B0609020204030204" pitchFamily="49" charset="0"/>
              </a:rPr>
              <a:t>  private void </a:t>
            </a:r>
            <a:r>
              <a:rPr lang="de-DE" sz="2000" b="1" dirty="0" err="1">
                <a:latin typeface="Consolas" panose="020B0609020204030204" pitchFamily="49" charset="0"/>
              </a:rPr>
              <a:t>notifySubscribers</a:t>
            </a:r>
            <a:r>
              <a:rPr lang="de-DE" sz="2000" b="1" dirty="0">
                <a:latin typeface="Consolas" panose="020B0609020204030204" pitchFamily="49" charset="0"/>
              </a:rPr>
              <a:t>() {</a:t>
            </a:r>
          </a:p>
          <a:p>
            <a:pPr>
              <a:spcBef>
                <a:spcPts val="0"/>
              </a:spcBef>
              <a:buNone/>
            </a:pPr>
            <a:r>
              <a:rPr lang="en-US" sz="2000" b="1" dirty="0">
                <a:latin typeface="Consolas" panose="020B0609020204030204" pitchFamily="49" charset="0"/>
              </a:rPr>
              <a:t>    for (Subscriber s: </a:t>
            </a:r>
            <a:r>
              <a:rPr lang="en-US" sz="2000" b="1" dirty="0" err="1">
                <a:latin typeface="Consolas" panose="020B0609020204030204" pitchFamily="49" charset="0"/>
              </a:rPr>
              <a:t>this.subscribers</a:t>
            </a:r>
            <a:r>
              <a:rPr lang="en-US" sz="2000" b="1" dirty="0">
                <a:latin typeface="Consolas" panose="020B0609020204030204" pitchFamily="49" charset="0"/>
              </a:rPr>
              <a:t>){</a:t>
            </a:r>
          </a:p>
          <a:p>
            <a:pPr>
              <a:spcBef>
                <a:spcPts val="0"/>
              </a:spcBef>
              <a:buNone/>
            </a:pPr>
            <a:r>
              <a:rPr lang="en-US" sz="2000" b="1" dirty="0">
                <a:latin typeface="Consolas" panose="020B0609020204030204" pitchFamily="49" charset="0"/>
              </a:rPr>
              <a:t>      </a:t>
            </a:r>
            <a:r>
              <a:rPr lang="en-US" sz="2000" b="1" dirty="0" err="1">
                <a:latin typeface="Consolas" panose="020B0609020204030204" pitchFamily="49" charset="0"/>
              </a:rPr>
              <a:t>s.onChange</a:t>
            </a:r>
            <a:r>
              <a:rPr lang="en-US" sz="2000" b="1" dirty="0">
                <a:latin typeface="Consolas" panose="020B0609020204030204" pitchFamily="49" charset="0"/>
              </a:rPr>
              <a:t>(</a:t>
            </a:r>
            <a:r>
              <a:rPr lang="en-US" sz="2000" b="1" dirty="0" err="1">
                <a:latin typeface="Consolas" panose="020B0609020204030204" pitchFamily="49" charset="0"/>
              </a:rPr>
              <a:t>this.currentState.clone</a:t>
            </a:r>
            <a:r>
              <a:rPr lang="en-US" sz="2000" b="1" dirty="0">
                <a:latin typeface="Consolas" panose="020B0609020204030204" pitchFamily="49" charset="0"/>
              </a:rPr>
              <a:t>());</a:t>
            </a:r>
          </a:p>
          <a:p>
            <a:pPr>
              <a:spcBef>
                <a:spcPts val="0"/>
              </a:spcBef>
              <a:buNone/>
            </a:pPr>
            <a:r>
              <a:rPr lang="en-US" sz="2000" b="1" dirty="0">
                <a:latin typeface="Consolas" panose="020B0609020204030204" pitchFamily="49" charset="0"/>
              </a:rPr>
              <a:t>    }</a:t>
            </a:r>
          </a:p>
          <a:p>
            <a:pPr>
              <a:spcBef>
                <a:spcPts val="0"/>
              </a:spcBef>
              <a:buNone/>
            </a:pPr>
            <a:r>
              <a:rPr lang="de-DE" sz="2000" b="1" dirty="0">
                <a:latin typeface="Consolas" panose="020B0609020204030204" pitchFamily="49" charset="0"/>
              </a:rPr>
              <a:t>  }</a:t>
            </a:r>
          </a:p>
          <a:p>
            <a:pPr>
              <a:spcBef>
                <a:spcPts val="0"/>
              </a:spcBef>
              <a:buNone/>
            </a:pPr>
            <a:r>
              <a:rPr lang="de-DE" sz="2000" b="1" dirty="0">
                <a:latin typeface="Consolas" panose="020B0609020204030204" pitchFamily="49" charset="0"/>
              </a:rPr>
              <a:t>    </a:t>
            </a:r>
          </a:p>
          <a:p>
            <a:pPr>
              <a:spcBef>
                <a:spcPts val="0"/>
              </a:spcBef>
              <a:buNone/>
            </a:pPr>
            <a:r>
              <a:rPr lang="de-DE" sz="2000" b="1" dirty="0">
                <a:latin typeface="Consolas" panose="020B0609020204030204" pitchFamily="49" charset="0"/>
              </a:rPr>
              <a:t>  public void </a:t>
            </a:r>
            <a:r>
              <a:rPr lang="de-DE" sz="2000" b="1" dirty="0" err="1">
                <a:latin typeface="Consolas" panose="020B0609020204030204" pitchFamily="49" charset="0"/>
              </a:rPr>
              <a:t>subscribe</a:t>
            </a:r>
            <a:r>
              <a:rPr lang="de-DE" sz="2000" b="1" dirty="0">
                <a:latin typeface="Consolas" panose="020B0609020204030204" pitchFamily="49" charset="0"/>
              </a:rPr>
              <a:t>(Subscriber </a:t>
            </a:r>
            <a:r>
              <a:rPr lang="de-DE" sz="2000" b="1" dirty="0" err="1">
                <a:latin typeface="Consolas" panose="020B0609020204030204" pitchFamily="49" charset="0"/>
              </a:rPr>
              <a:t>subscriber</a:t>
            </a:r>
            <a:r>
              <a:rPr lang="de-DE" sz="2000" b="1" dirty="0">
                <a:latin typeface="Consolas" panose="020B0609020204030204" pitchFamily="49" charset="0"/>
              </a:rPr>
              <a:t>) {</a:t>
            </a:r>
          </a:p>
          <a:p>
            <a:pPr>
              <a:spcBef>
                <a:spcPts val="0"/>
              </a:spcBef>
              <a:buNone/>
            </a:pPr>
            <a:r>
              <a:rPr lang="de-DE" sz="2000" b="1" dirty="0">
                <a:latin typeface="Consolas" panose="020B0609020204030204" pitchFamily="49" charset="0"/>
              </a:rPr>
              <a:t>    </a:t>
            </a:r>
            <a:r>
              <a:rPr lang="de-DE" sz="2000" b="1" dirty="0" err="1">
                <a:latin typeface="Consolas" panose="020B0609020204030204" pitchFamily="49" charset="0"/>
              </a:rPr>
              <a:t>this.subscribers.add</a:t>
            </a:r>
            <a:r>
              <a:rPr lang="de-DE" sz="2000" b="1" dirty="0">
                <a:latin typeface="Consolas" panose="020B0609020204030204" pitchFamily="49" charset="0"/>
              </a:rPr>
              <a:t>(</a:t>
            </a:r>
            <a:r>
              <a:rPr lang="de-DE" sz="2000" b="1" dirty="0" err="1">
                <a:latin typeface="Consolas" panose="020B0609020204030204" pitchFamily="49" charset="0"/>
              </a:rPr>
              <a:t>subscriber</a:t>
            </a:r>
            <a:r>
              <a:rPr lang="de-DE" sz="2000" b="1" dirty="0">
                <a:latin typeface="Consolas" panose="020B0609020204030204" pitchFamily="49" charset="0"/>
              </a:rPr>
              <a:t>);</a:t>
            </a:r>
          </a:p>
          <a:p>
            <a:pPr>
              <a:spcBef>
                <a:spcPts val="0"/>
              </a:spcBef>
              <a:buNone/>
            </a:pPr>
            <a:r>
              <a:rPr lang="de-DE" sz="2000" b="1" dirty="0">
                <a:latin typeface="Consolas" panose="020B0609020204030204" pitchFamily="49" charset="0"/>
              </a:rPr>
              <a:t>    </a:t>
            </a:r>
            <a:r>
              <a:rPr lang="de-DE" sz="2000" b="1" dirty="0" err="1">
                <a:latin typeface="Consolas" panose="020B0609020204030204" pitchFamily="49" charset="0"/>
              </a:rPr>
              <a:t>subscriber.onChange</a:t>
            </a:r>
            <a:r>
              <a:rPr lang="de-DE" sz="2000" b="1" dirty="0">
                <a:latin typeface="Consolas" panose="020B0609020204030204" pitchFamily="49" charset="0"/>
              </a:rPr>
              <a:t>(</a:t>
            </a:r>
            <a:r>
              <a:rPr lang="de-DE" sz="2000" b="1" dirty="0" err="1">
                <a:latin typeface="Consolas" panose="020B0609020204030204" pitchFamily="49" charset="0"/>
              </a:rPr>
              <a:t>this.currentState</a:t>
            </a:r>
            <a:r>
              <a:rPr lang="en-US" sz="2000" b="1" dirty="0">
                <a:latin typeface="Consolas" panose="020B0609020204030204" pitchFamily="49" charset="0"/>
              </a:rPr>
              <a:t>.clone()</a:t>
            </a:r>
            <a:r>
              <a:rPr lang="de-DE" sz="2000" b="1" dirty="0">
                <a:latin typeface="Consolas" panose="020B0609020204030204" pitchFamily="49" charset="0"/>
              </a:rPr>
              <a:t>);</a:t>
            </a:r>
          </a:p>
          <a:p>
            <a:pPr>
              <a:spcBef>
                <a:spcPts val="0"/>
              </a:spcBef>
              <a:buNone/>
            </a:pPr>
            <a:r>
              <a:rPr lang="de-DE" sz="2000" b="1" dirty="0">
                <a:latin typeface="Consolas" panose="020B0609020204030204" pitchFamily="49" charset="0"/>
              </a:rPr>
              <a:t>  }</a:t>
            </a:r>
          </a:p>
          <a:p>
            <a:pPr>
              <a:spcBef>
                <a:spcPts val="0"/>
              </a:spcBef>
              <a:buNone/>
            </a:pPr>
            <a:r>
              <a:rPr lang="de-DE" sz="2000" b="1" dirty="0">
                <a:latin typeface="Consolas" panose="020B0609020204030204" pitchFamily="49" charset="0"/>
              </a:rPr>
              <a:t>}</a:t>
            </a:r>
          </a:p>
          <a:p>
            <a:pPr>
              <a:spcBef>
                <a:spcPts val="0"/>
              </a:spcBef>
              <a:buNone/>
            </a:pPr>
            <a:endParaRPr lang="de-DE" sz="2000" b="1" dirty="0">
              <a:latin typeface="Consolas" panose="020B0609020204030204" pitchFamily="49" charset="0"/>
            </a:endParaRPr>
          </a:p>
          <a:p>
            <a:pPr>
              <a:spcBef>
                <a:spcPts val="0"/>
              </a:spcBef>
              <a:buNone/>
            </a:pPr>
            <a:endParaRPr lang="de-DE" sz="2000" b="1" dirty="0">
              <a:latin typeface="Consolas" panose="020B0609020204030204" pitchFamily="49" charset="0"/>
            </a:endParaRPr>
          </a:p>
          <a:p>
            <a:pPr>
              <a:spcBef>
                <a:spcPts val="0"/>
              </a:spcBef>
              <a:buNone/>
            </a:pPr>
            <a:r>
              <a:rPr lang="en-US" sz="2000" b="1" dirty="0">
                <a:latin typeface="Consolas" panose="020B0609020204030204" pitchFamily="49" charset="0"/>
              </a:rPr>
              <a:t>public interface Subscriber {</a:t>
            </a:r>
          </a:p>
          <a:p>
            <a:pPr>
              <a:spcBef>
                <a:spcPts val="0"/>
              </a:spcBef>
              <a:buNone/>
            </a:pPr>
            <a:r>
              <a:rPr lang="en-US" sz="2000" b="1" dirty="0">
                <a:latin typeface="Consolas" panose="020B0609020204030204" pitchFamily="49" charset="0"/>
              </a:rPr>
              <a:t>  void </a:t>
            </a:r>
            <a:r>
              <a:rPr lang="en-US" sz="2000" b="1" dirty="0" err="1">
                <a:latin typeface="Consolas" panose="020B0609020204030204" pitchFamily="49" charset="0"/>
              </a:rPr>
              <a:t>onChange</a:t>
            </a:r>
            <a:r>
              <a:rPr lang="en-US" sz="2000" b="1" dirty="0">
                <a:latin typeface="Consolas" panose="020B0609020204030204" pitchFamily="49" charset="0"/>
              </a:rPr>
              <a:t>(State state);</a:t>
            </a:r>
          </a:p>
          <a:p>
            <a:pPr>
              <a:spcBef>
                <a:spcPts val="0"/>
              </a:spcBef>
              <a:buNone/>
            </a:pPr>
            <a:r>
              <a:rPr lang="en-US" sz="2000" b="1" dirty="0">
                <a:latin typeface="Consolas" panose="020B0609020204030204" pitchFamily="49" charset="0"/>
              </a:rPr>
              <a:t>}</a:t>
            </a:r>
            <a:endParaRPr lang="de-DE" sz="2000" b="1" dirty="0">
              <a:latin typeface="Consolas" panose="020B0609020204030204" pitchFamily="49" charset="0"/>
            </a:endParaRPr>
          </a:p>
          <a:p>
            <a:endParaRPr lang="de-DE" dirty="0"/>
          </a:p>
        </p:txBody>
      </p:sp>
      <p:cxnSp>
        <p:nvCxnSpPr>
          <p:cNvPr id="4" name="Gerader Verbinder 3">
            <a:extLst>
              <a:ext uri="{FF2B5EF4-FFF2-40B4-BE49-F238E27FC236}">
                <a16:creationId xmlns:a16="http://schemas.microsoft.com/office/drawing/2014/main" id="{1D292907-787F-41C5-BE0B-377AFC2D34A3}"/>
              </a:ext>
            </a:extLst>
          </p:cNvPr>
          <p:cNvCxnSpPr/>
          <p:nvPr/>
        </p:nvCxnSpPr>
        <p:spPr>
          <a:xfrm>
            <a:off x="457200" y="4648200"/>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609943"/>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42150B-189C-44FE-8579-F18CC93964AF}"/>
              </a:ext>
            </a:extLst>
          </p:cNvPr>
          <p:cNvSpPr>
            <a:spLocks noGrp="1"/>
          </p:cNvSpPr>
          <p:nvPr>
            <p:ph type="title"/>
          </p:nvPr>
        </p:nvSpPr>
        <p:spPr/>
        <p:txBody>
          <a:bodyPr/>
          <a:lstStyle/>
          <a:p>
            <a:r>
              <a:rPr lang="de-DE" dirty="0" err="1"/>
              <a:t>Redux</a:t>
            </a:r>
            <a:r>
              <a:rPr lang="de-DE" dirty="0"/>
              <a:t> – Konzept Version 1 (9/12)</a:t>
            </a:r>
          </a:p>
        </p:txBody>
      </p:sp>
      <p:sp>
        <p:nvSpPr>
          <p:cNvPr id="9" name="Inhaltsplatzhalter 8">
            <a:extLst>
              <a:ext uri="{FF2B5EF4-FFF2-40B4-BE49-F238E27FC236}">
                <a16:creationId xmlns:a16="http://schemas.microsoft.com/office/drawing/2014/main" id="{052A75F2-98AF-419A-85A6-7BE24F2DCF59}"/>
              </a:ext>
            </a:extLst>
          </p:cNvPr>
          <p:cNvSpPr>
            <a:spLocks noGrp="1"/>
          </p:cNvSpPr>
          <p:nvPr>
            <p:ph idx="1"/>
          </p:nvPr>
        </p:nvSpPr>
        <p:spPr/>
        <p:txBody>
          <a:bodyPr/>
          <a:lstStyle/>
          <a:p>
            <a:pPr>
              <a:spcBef>
                <a:spcPts val="0"/>
              </a:spcBef>
              <a:buNone/>
            </a:pPr>
            <a:r>
              <a:rPr lang="de-DE" sz="2000" b="1" dirty="0">
                <a:latin typeface="Consolas" panose="020B0609020204030204" pitchFamily="49" charset="0"/>
              </a:rPr>
              <a:t>public class State implements </a:t>
            </a:r>
            <a:r>
              <a:rPr lang="de-DE" sz="2000" b="1" dirty="0" err="1">
                <a:latin typeface="Consolas" panose="020B0609020204030204" pitchFamily="49" charset="0"/>
              </a:rPr>
              <a:t>Cloneable</a:t>
            </a:r>
            <a:r>
              <a:rPr lang="de-DE" sz="2000" b="1" dirty="0">
                <a:latin typeface="Consolas" panose="020B0609020204030204" pitchFamily="49" charset="0"/>
              </a:rPr>
              <a:t>{</a:t>
            </a:r>
          </a:p>
          <a:p>
            <a:pPr>
              <a:spcBef>
                <a:spcPts val="0"/>
              </a:spcBef>
              <a:buNone/>
            </a:pPr>
            <a:endParaRPr lang="de-DE" sz="2000" b="1" dirty="0">
              <a:latin typeface="Consolas" panose="020B0609020204030204" pitchFamily="49" charset="0"/>
            </a:endParaRPr>
          </a:p>
          <a:p>
            <a:pPr>
              <a:spcBef>
                <a:spcPts val="0"/>
              </a:spcBef>
              <a:buNone/>
            </a:pPr>
            <a:r>
              <a:rPr lang="de-DE" sz="2000" b="1" dirty="0">
                <a:latin typeface="Consolas" panose="020B0609020204030204" pitchFamily="49" charset="0"/>
              </a:rPr>
              <a:t>  private </a:t>
            </a:r>
            <a:r>
              <a:rPr lang="de-DE" sz="2000" b="1" dirty="0" err="1">
                <a:latin typeface="Consolas" panose="020B0609020204030204" pitchFamily="49" charset="0"/>
              </a:rPr>
              <a:t>TaskList</a:t>
            </a:r>
            <a:r>
              <a:rPr lang="de-DE" sz="2000" b="1" dirty="0">
                <a:latin typeface="Consolas" panose="020B0609020204030204" pitchFamily="49" charset="0"/>
              </a:rPr>
              <a:t> </a:t>
            </a:r>
            <a:r>
              <a:rPr lang="de-DE" sz="2000" b="1" dirty="0" err="1">
                <a:latin typeface="Consolas" panose="020B0609020204030204" pitchFamily="49" charset="0"/>
              </a:rPr>
              <a:t>taskList</a:t>
            </a:r>
            <a:r>
              <a:rPr lang="de-DE" sz="2000" b="1" dirty="0">
                <a:latin typeface="Consolas" panose="020B0609020204030204" pitchFamily="49" charset="0"/>
              </a:rPr>
              <a:t>;</a:t>
            </a:r>
          </a:p>
          <a:p>
            <a:pPr>
              <a:spcBef>
                <a:spcPts val="0"/>
              </a:spcBef>
              <a:buNone/>
            </a:pPr>
            <a:r>
              <a:rPr lang="de-DE" sz="2000" b="1" dirty="0">
                <a:latin typeface="Consolas" panose="020B0609020204030204" pitchFamily="49" charset="0"/>
              </a:rPr>
              <a:t>  </a:t>
            </a:r>
          </a:p>
          <a:p>
            <a:pPr>
              <a:spcBef>
                <a:spcPts val="0"/>
              </a:spcBef>
              <a:buNone/>
            </a:pPr>
            <a:r>
              <a:rPr lang="de-DE" sz="2000" b="1" dirty="0">
                <a:latin typeface="Consolas" panose="020B0609020204030204" pitchFamily="49" charset="0"/>
              </a:rPr>
              <a:t>  public State(){</a:t>
            </a:r>
          </a:p>
          <a:p>
            <a:pPr>
              <a:spcBef>
                <a:spcPts val="0"/>
              </a:spcBef>
              <a:buNone/>
            </a:pPr>
            <a:r>
              <a:rPr lang="de-DE" sz="2000" b="1" dirty="0">
                <a:latin typeface="Consolas" panose="020B0609020204030204" pitchFamily="49" charset="0"/>
              </a:rPr>
              <a:t>    </a:t>
            </a:r>
            <a:r>
              <a:rPr lang="de-DE" sz="2000" b="1" dirty="0" err="1">
                <a:latin typeface="Consolas" panose="020B0609020204030204" pitchFamily="49" charset="0"/>
              </a:rPr>
              <a:t>this.taskList</a:t>
            </a:r>
            <a:r>
              <a:rPr lang="de-DE" sz="2000" b="1" dirty="0">
                <a:latin typeface="Consolas" panose="020B0609020204030204" pitchFamily="49" charset="0"/>
              </a:rPr>
              <a:t> = </a:t>
            </a:r>
            <a:r>
              <a:rPr lang="de-DE" sz="2000" b="1" dirty="0" err="1">
                <a:latin typeface="Consolas" panose="020B0609020204030204" pitchFamily="49" charset="0"/>
              </a:rPr>
              <a:t>new</a:t>
            </a:r>
            <a:r>
              <a:rPr lang="de-DE" sz="2000" b="1" dirty="0">
                <a:latin typeface="Consolas" panose="020B0609020204030204" pitchFamily="49" charset="0"/>
              </a:rPr>
              <a:t> </a:t>
            </a:r>
            <a:r>
              <a:rPr lang="de-DE" sz="2000" b="1" dirty="0" err="1">
                <a:latin typeface="Consolas" panose="020B0609020204030204" pitchFamily="49" charset="0"/>
              </a:rPr>
              <a:t>TaskList</a:t>
            </a:r>
            <a:r>
              <a:rPr lang="de-DE" sz="2000" b="1" dirty="0">
                <a:latin typeface="Consolas" panose="020B0609020204030204" pitchFamily="49" charset="0"/>
              </a:rPr>
              <a:t>();</a:t>
            </a:r>
          </a:p>
          <a:p>
            <a:pPr>
              <a:spcBef>
                <a:spcPts val="0"/>
              </a:spcBef>
              <a:buNone/>
            </a:pPr>
            <a:r>
              <a:rPr lang="de-DE" sz="2000" b="1" dirty="0">
                <a:latin typeface="Consolas" panose="020B0609020204030204" pitchFamily="49" charset="0"/>
              </a:rPr>
              <a:t>  }</a:t>
            </a:r>
          </a:p>
          <a:p>
            <a:pPr>
              <a:spcBef>
                <a:spcPts val="0"/>
              </a:spcBef>
              <a:buNone/>
            </a:pPr>
            <a:endParaRPr lang="de-DE" sz="2000" b="1" dirty="0">
              <a:latin typeface="Consolas" panose="020B0609020204030204" pitchFamily="49" charset="0"/>
            </a:endParaRPr>
          </a:p>
          <a:p>
            <a:pPr>
              <a:spcBef>
                <a:spcPts val="0"/>
              </a:spcBef>
              <a:buNone/>
            </a:pPr>
            <a:r>
              <a:rPr lang="de-DE" sz="2000" b="1" dirty="0">
                <a:latin typeface="Consolas" panose="020B0609020204030204" pitchFamily="49" charset="0"/>
              </a:rPr>
              <a:t>  private State(</a:t>
            </a:r>
            <a:r>
              <a:rPr lang="de-DE" sz="2000" b="1" dirty="0" err="1">
                <a:latin typeface="Consolas" panose="020B0609020204030204" pitchFamily="49" charset="0"/>
              </a:rPr>
              <a:t>TaskList</a:t>
            </a:r>
            <a:r>
              <a:rPr lang="de-DE" sz="2000" b="1" dirty="0">
                <a:latin typeface="Consolas" panose="020B0609020204030204" pitchFamily="49" charset="0"/>
              </a:rPr>
              <a:t> </a:t>
            </a:r>
            <a:r>
              <a:rPr lang="de-DE" sz="2000" b="1" dirty="0" err="1">
                <a:latin typeface="Consolas" panose="020B0609020204030204" pitchFamily="49" charset="0"/>
              </a:rPr>
              <a:t>taskList</a:t>
            </a:r>
            <a:r>
              <a:rPr lang="de-DE" sz="2000" b="1" dirty="0">
                <a:latin typeface="Consolas" panose="020B0609020204030204" pitchFamily="49" charset="0"/>
              </a:rPr>
              <a:t>) {</a:t>
            </a:r>
          </a:p>
          <a:p>
            <a:pPr>
              <a:spcBef>
                <a:spcPts val="0"/>
              </a:spcBef>
              <a:buNone/>
            </a:pPr>
            <a:r>
              <a:rPr lang="de-DE" sz="2000" b="1" dirty="0">
                <a:latin typeface="Consolas" panose="020B0609020204030204" pitchFamily="49" charset="0"/>
              </a:rPr>
              <a:t>    </a:t>
            </a:r>
            <a:r>
              <a:rPr lang="de-DE" sz="2000" b="1" dirty="0" err="1">
                <a:latin typeface="Consolas" panose="020B0609020204030204" pitchFamily="49" charset="0"/>
              </a:rPr>
              <a:t>this.taskList</a:t>
            </a:r>
            <a:r>
              <a:rPr lang="de-DE" sz="2000" b="1" dirty="0">
                <a:latin typeface="Consolas" panose="020B0609020204030204" pitchFamily="49" charset="0"/>
              </a:rPr>
              <a:t> = </a:t>
            </a:r>
            <a:r>
              <a:rPr lang="de-DE" sz="2000" b="1" dirty="0" err="1">
                <a:latin typeface="Consolas" panose="020B0609020204030204" pitchFamily="49" charset="0"/>
              </a:rPr>
              <a:t>taskList</a:t>
            </a:r>
            <a:r>
              <a:rPr lang="de-DE" sz="2000" b="1" dirty="0">
                <a:latin typeface="Consolas" panose="020B0609020204030204" pitchFamily="49" charset="0"/>
              </a:rPr>
              <a:t>;</a:t>
            </a:r>
          </a:p>
          <a:p>
            <a:pPr>
              <a:spcBef>
                <a:spcPts val="0"/>
              </a:spcBef>
              <a:buNone/>
            </a:pPr>
            <a:r>
              <a:rPr lang="de-DE" sz="2000" b="1" dirty="0">
                <a:latin typeface="Consolas" panose="020B0609020204030204" pitchFamily="49" charset="0"/>
              </a:rPr>
              <a:t>  }</a:t>
            </a:r>
          </a:p>
          <a:p>
            <a:pPr>
              <a:spcBef>
                <a:spcPts val="0"/>
              </a:spcBef>
              <a:buNone/>
            </a:pPr>
            <a:endParaRPr lang="de-DE" sz="2000" b="1" dirty="0">
              <a:latin typeface="Consolas" panose="020B0609020204030204" pitchFamily="49" charset="0"/>
            </a:endParaRPr>
          </a:p>
          <a:p>
            <a:pPr>
              <a:spcBef>
                <a:spcPts val="0"/>
              </a:spcBef>
              <a:buNone/>
            </a:pPr>
            <a:r>
              <a:rPr lang="de-DE" sz="2000" b="1" dirty="0">
                <a:latin typeface="Consolas" panose="020B0609020204030204" pitchFamily="49" charset="0"/>
              </a:rPr>
              <a:t>  public </a:t>
            </a:r>
            <a:r>
              <a:rPr lang="de-DE" sz="2000" b="1" dirty="0" err="1">
                <a:latin typeface="Consolas" panose="020B0609020204030204" pitchFamily="49" charset="0"/>
              </a:rPr>
              <a:t>TaskList</a:t>
            </a:r>
            <a:r>
              <a:rPr lang="de-DE" sz="2000" b="1" dirty="0">
                <a:latin typeface="Consolas" panose="020B0609020204030204" pitchFamily="49" charset="0"/>
              </a:rPr>
              <a:t> </a:t>
            </a:r>
            <a:r>
              <a:rPr lang="de-DE" sz="2000" b="1" dirty="0" err="1">
                <a:latin typeface="Consolas" panose="020B0609020204030204" pitchFamily="49" charset="0"/>
              </a:rPr>
              <a:t>getTaskList</a:t>
            </a:r>
            <a:r>
              <a:rPr lang="de-DE" sz="2000" b="1" dirty="0">
                <a:latin typeface="Consolas" panose="020B0609020204030204" pitchFamily="49" charset="0"/>
              </a:rPr>
              <a:t>() {</a:t>
            </a:r>
          </a:p>
          <a:p>
            <a:pPr>
              <a:spcBef>
                <a:spcPts val="0"/>
              </a:spcBef>
              <a:buNone/>
            </a:pPr>
            <a:r>
              <a:rPr lang="de-DE" sz="2000" b="1" dirty="0">
                <a:latin typeface="Consolas" panose="020B0609020204030204" pitchFamily="49" charset="0"/>
              </a:rPr>
              <a:t>    return </a:t>
            </a:r>
            <a:r>
              <a:rPr lang="de-DE" sz="2000" b="1" dirty="0" err="1">
                <a:latin typeface="Consolas" panose="020B0609020204030204" pitchFamily="49" charset="0"/>
              </a:rPr>
              <a:t>this.taskList</a:t>
            </a:r>
            <a:r>
              <a:rPr lang="de-DE" sz="2000" b="1" dirty="0">
                <a:latin typeface="Consolas" panose="020B0609020204030204" pitchFamily="49" charset="0"/>
              </a:rPr>
              <a:t>;</a:t>
            </a:r>
          </a:p>
          <a:p>
            <a:pPr>
              <a:spcBef>
                <a:spcPts val="0"/>
              </a:spcBef>
              <a:buNone/>
            </a:pPr>
            <a:r>
              <a:rPr lang="de-DE" sz="2000" b="1" dirty="0">
                <a:latin typeface="Consolas" panose="020B0609020204030204" pitchFamily="49" charset="0"/>
              </a:rPr>
              <a:t>  }</a:t>
            </a:r>
          </a:p>
          <a:p>
            <a:pPr>
              <a:spcBef>
                <a:spcPts val="0"/>
              </a:spcBef>
              <a:buNone/>
            </a:pPr>
            <a:endParaRPr lang="de-DE" sz="2000" b="1" dirty="0">
              <a:latin typeface="Consolas" panose="020B0609020204030204" pitchFamily="49" charset="0"/>
            </a:endParaRPr>
          </a:p>
        </p:txBody>
      </p:sp>
    </p:spTree>
    <p:extLst>
      <p:ext uri="{BB962C8B-B14F-4D97-AF65-F5344CB8AC3E}">
        <p14:creationId xmlns:p14="http://schemas.microsoft.com/office/powerpoint/2010/main" val="1425102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4819" name="Rectangle 2"/>
          <p:cNvSpPr>
            <a:spLocks noGrp="1" noChangeArrowheads="1"/>
          </p:cNvSpPr>
          <p:nvPr>
            <p:ph type="title"/>
          </p:nvPr>
        </p:nvSpPr>
        <p:spPr/>
        <p:txBody>
          <a:bodyPr/>
          <a:lstStyle/>
          <a:p>
            <a:pPr eaLnBrk="1" hangingPunct="1"/>
            <a:r>
              <a:rPr lang="de-DE" altLang="de-DE"/>
              <a:t>Phasen des Risikomanagements (2/3)</a:t>
            </a:r>
          </a:p>
        </p:txBody>
      </p:sp>
      <p:sp>
        <p:nvSpPr>
          <p:cNvPr id="34820" name="Rectangle 3"/>
          <p:cNvSpPr>
            <a:spLocks noGrp="1" noChangeArrowheads="1"/>
          </p:cNvSpPr>
          <p:nvPr>
            <p:ph type="body" idx="1"/>
          </p:nvPr>
        </p:nvSpPr>
        <p:spPr>
          <a:xfrm>
            <a:off x="457200" y="1052513"/>
            <a:ext cx="8229600" cy="5327650"/>
          </a:xfrm>
        </p:spPr>
        <p:txBody>
          <a:bodyPr/>
          <a:lstStyle/>
          <a:p>
            <a:pPr eaLnBrk="1" hangingPunct="1"/>
            <a:r>
              <a:rPr lang="de-DE" altLang="de-DE"/>
              <a:t>Maßnahmen planen</a:t>
            </a:r>
          </a:p>
          <a:p>
            <a:pPr lvl="1" eaLnBrk="1" hangingPunct="1"/>
            <a:r>
              <a:rPr lang="de-DE" altLang="de-DE"/>
              <a:t>Passende Maßnahmen definieren</a:t>
            </a:r>
          </a:p>
          <a:p>
            <a:pPr lvl="1" eaLnBrk="1" hangingPunct="1"/>
            <a:r>
              <a:rPr lang="de-DE" altLang="de-DE"/>
              <a:t>Festlegen der verantwortlichen Personen/Rollen</a:t>
            </a:r>
          </a:p>
          <a:p>
            <a:pPr lvl="1" eaLnBrk="1" hangingPunct="1"/>
            <a:r>
              <a:rPr lang="de-DE" altLang="de-DE"/>
              <a:t>Erfolgsfaktoren für Maßnahmen festlegen</a:t>
            </a:r>
          </a:p>
          <a:p>
            <a:pPr lvl="1" eaLnBrk="1" hangingPunct="1">
              <a:buFontTx/>
              <a:buNone/>
            </a:pPr>
            <a:endParaRPr lang="de-DE" altLang="de-DE"/>
          </a:p>
          <a:p>
            <a:pPr eaLnBrk="1" hangingPunct="1"/>
            <a:r>
              <a:rPr lang="de-DE" altLang="de-DE"/>
              <a:t>Maßnahmen durchführen</a:t>
            </a:r>
          </a:p>
          <a:p>
            <a:pPr lvl="1" eaLnBrk="1" hangingPunct="1"/>
            <a:r>
              <a:rPr lang="de-DE" altLang="de-DE"/>
              <a:t>Sammeln von Informationen/Daten zu den Veränderungen der Risiken und dem Erfolg der Maßnahmen</a:t>
            </a:r>
          </a:p>
          <a:p>
            <a:pPr lvl="1" eaLnBrk="1" hangingPunct="1"/>
            <a:r>
              <a:rPr lang="de-DE" altLang="de-DE"/>
              <a:t>Erstellen von Risikomeldungen für das Management</a:t>
            </a:r>
          </a:p>
          <a:p>
            <a:pPr eaLnBrk="1" hangingPunct="1"/>
            <a:endParaRPr lang="de-DE" altLang="de-DE"/>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42150B-189C-44FE-8579-F18CC93964AF}"/>
              </a:ext>
            </a:extLst>
          </p:cNvPr>
          <p:cNvSpPr>
            <a:spLocks noGrp="1"/>
          </p:cNvSpPr>
          <p:nvPr>
            <p:ph type="title"/>
          </p:nvPr>
        </p:nvSpPr>
        <p:spPr/>
        <p:txBody>
          <a:bodyPr/>
          <a:lstStyle/>
          <a:p>
            <a:r>
              <a:rPr lang="de-DE" dirty="0" err="1"/>
              <a:t>Redux</a:t>
            </a:r>
            <a:r>
              <a:rPr lang="de-DE" dirty="0"/>
              <a:t> – Konzept Version 1 (10/12)</a:t>
            </a:r>
          </a:p>
        </p:txBody>
      </p:sp>
      <p:sp>
        <p:nvSpPr>
          <p:cNvPr id="9" name="Inhaltsplatzhalter 8">
            <a:extLst>
              <a:ext uri="{FF2B5EF4-FFF2-40B4-BE49-F238E27FC236}">
                <a16:creationId xmlns:a16="http://schemas.microsoft.com/office/drawing/2014/main" id="{052A75F2-98AF-419A-85A6-7BE24F2DCF59}"/>
              </a:ext>
            </a:extLst>
          </p:cNvPr>
          <p:cNvSpPr>
            <a:spLocks noGrp="1"/>
          </p:cNvSpPr>
          <p:nvPr>
            <p:ph idx="1"/>
          </p:nvPr>
        </p:nvSpPr>
        <p:spPr>
          <a:xfrm>
            <a:off x="152400" y="914400"/>
            <a:ext cx="8991600" cy="5211763"/>
          </a:xfrm>
        </p:spPr>
        <p:txBody>
          <a:bodyPr/>
          <a:lstStyle/>
          <a:p>
            <a:pPr>
              <a:spcBef>
                <a:spcPts val="0"/>
              </a:spcBef>
              <a:buNone/>
            </a:pPr>
            <a:endParaRPr lang="de-DE" sz="2000" b="1" dirty="0">
              <a:latin typeface="Consolas" panose="020B0609020204030204" pitchFamily="49" charset="0"/>
            </a:endParaRPr>
          </a:p>
          <a:p>
            <a:pPr>
              <a:spcBef>
                <a:spcPts val="0"/>
              </a:spcBef>
              <a:buNone/>
            </a:pPr>
            <a:r>
              <a:rPr lang="de-DE" sz="2000" b="1" dirty="0">
                <a:latin typeface="Consolas" panose="020B0609020204030204" pitchFamily="49" charset="0"/>
              </a:rPr>
              <a:t>  public void add(String </a:t>
            </a:r>
            <a:r>
              <a:rPr lang="de-DE" sz="2000" b="1" dirty="0" err="1">
                <a:latin typeface="Consolas" panose="020B0609020204030204" pitchFamily="49" charset="0"/>
              </a:rPr>
              <a:t>text</a:t>
            </a:r>
            <a:r>
              <a:rPr lang="de-DE" sz="2000" b="1" dirty="0">
                <a:latin typeface="Consolas" panose="020B0609020204030204" pitchFamily="49" charset="0"/>
              </a:rPr>
              <a:t>, String </a:t>
            </a:r>
            <a:r>
              <a:rPr lang="de-DE" sz="2000" b="1" dirty="0" err="1">
                <a:latin typeface="Consolas" panose="020B0609020204030204" pitchFamily="49" charset="0"/>
              </a:rPr>
              <a:t>responsible</a:t>
            </a:r>
            <a:r>
              <a:rPr lang="de-DE" sz="2000" b="1" dirty="0">
                <a:latin typeface="Consolas" panose="020B0609020204030204" pitchFamily="49" charset="0"/>
              </a:rPr>
              <a:t>){</a:t>
            </a:r>
          </a:p>
          <a:p>
            <a:pPr>
              <a:spcBef>
                <a:spcPts val="0"/>
              </a:spcBef>
              <a:buNone/>
            </a:pPr>
            <a:r>
              <a:rPr lang="de-DE" sz="2000" b="1" dirty="0">
                <a:latin typeface="Consolas" panose="020B0609020204030204" pitchFamily="49" charset="0"/>
              </a:rPr>
              <a:t>    </a:t>
            </a:r>
            <a:r>
              <a:rPr lang="de-DE" sz="2000" b="1" dirty="0" err="1">
                <a:latin typeface="Consolas" panose="020B0609020204030204" pitchFamily="49" charset="0"/>
              </a:rPr>
              <a:t>this.taskList.add</a:t>
            </a:r>
            <a:r>
              <a:rPr lang="de-DE" sz="2000" b="1" dirty="0">
                <a:latin typeface="Consolas" panose="020B0609020204030204" pitchFamily="49" charset="0"/>
              </a:rPr>
              <a:t>(</a:t>
            </a:r>
            <a:r>
              <a:rPr lang="de-DE" sz="2000" b="1" dirty="0" err="1">
                <a:latin typeface="Consolas" panose="020B0609020204030204" pitchFamily="49" charset="0"/>
              </a:rPr>
              <a:t>text</a:t>
            </a:r>
            <a:r>
              <a:rPr lang="de-DE" sz="2000" b="1" dirty="0">
                <a:latin typeface="Consolas" panose="020B0609020204030204" pitchFamily="49" charset="0"/>
              </a:rPr>
              <a:t>, </a:t>
            </a:r>
            <a:r>
              <a:rPr lang="de-DE" sz="2000" b="1" dirty="0" err="1">
                <a:latin typeface="Consolas" panose="020B0609020204030204" pitchFamily="49" charset="0"/>
              </a:rPr>
              <a:t>responsible</a:t>
            </a:r>
            <a:r>
              <a:rPr lang="de-DE" sz="2000" b="1" dirty="0">
                <a:latin typeface="Consolas" panose="020B0609020204030204" pitchFamily="49" charset="0"/>
              </a:rPr>
              <a:t>);</a:t>
            </a:r>
          </a:p>
          <a:p>
            <a:pPr>
              <a:spcBef>
                <a:spcPts val="0"/>
              </a:spcBef>
              <a:buNone/>
            </a:pPr>
            <a:r>
              <a:rPr lang="de-DE" sz="2000" b="1" dirty="0">
                <a:latin typeface="Consolas" panose="020B0609020204030204" pitchFamily="49" charset="0"/>
              </a:rPr>
              <a:t>  }</a:t>
            </a:r>
          </a:p>
          <a:p>
            <a:pPr>
              <a:spcBef>
                <a:spcPts val="0"/>
              </a:spcBef>
              <a:buNone/>
            </a:pPr>
            <a:r>
              <a:rPr lang="de-DE" sz="2000" b="1" dirty="0">
                <a:latin typeface="Consolas" panose="020B0609020204030204" pitchFamily="49" charset="0"/>
              </a:rPr>
              <a:t>  </a:t>
            </a:r>
          </a:p>
          <a:p>
            <a:pPr>
              <a:spcBef>
                <a:spcPts val="0"/>
              </a:spcBef>
              <a:buNone/>
            </a:pPr>
            <a:r>
              <a:rPr lang="de-DE" sz="2000" b="1" dirty="0">
                <a:latin typeface="Consolas" panose="020B0609020204030204" pitchFamily="49" charset="0"/>
              </a:rPr>
              <a:t>  @Override</a:t>
            </a:r>
          </a:p>
          <a:p>
            <a:pPr>
              <a:spcBef>
                <a:spcPts val="0"/>
              </a:spcBef>
              <a:buNone/>
            </a:pPr>
            <a:r>
              <a:rPr lang="de-DE" sz="2000" b="1" dirty="0">
                <a:latin typeface="Consolas" panose="020B0609020204030204" pitchFamily="49" charset="0"/>
              </a:rPr>
              <a:t>  public State </a:t>
            </a:r>
            <a:r>
              <a:rPr lang="de-DE" sz="2000" b="1" dirty="0" err="1">
                <a:latin typeface="Consolas" panose="020B0609020204030204" pitchFamily="49" charset="0"/>
              </a:rPr>
              <a:t>clone</a:t>
            </a:r>
            <a:r>
              <a:rPr lang="de-DE" sz="2000" b="1" dirty="0">
                <a:latin typeface="Consolas" panose="020B0609020204030204" pitchFamily="49" charset="0"/>
              </a:rPr>
              <a:t>() {// nur </a:t>
            </a:r>
            <a:r>
              <a:rPr lang="de-DE" sz="2000" b="1" dirty="0" err="1">
                <a:latin typeface="Consolas" panose="020B0609020204030204" pitchFamily="49" charset="0"/>
              </a:rPr>
              <a:t>fuer</a:t>
            </a:r>
            <a:r>
              <a:rPr lang="de-DE" sz="2000" b="1" dirty="0">
                <a:latin typeface="Consolas" panose="020B0609020204030204" pitchFamily="49" charset="0"/>
              </a:rPr>
              <a:t> interne Tests, sonst </a:t>
            </a:r>
            <a:r>
              <a:rPr lang="de-DE" sz="2000" b="1" dirty="0" err="1">
                <a:latin typeface="Consolas" panose="020B0609020204030204" pitchFamily="49" charset="0"/>
              </a:rPr>
              <a:t>clone</a:t>
            </a:r>
            <a:r>
              <a:rPr lang="de-DE" sz="2000" b="1" dirty="0">
                <a:latin typeface="Consolas" panose="020B0609020204030204" pitchFamily="49" charset="0"/>
              </a:rPr>
              <a:t>()</a:t>
            </a:r>
          </a:p>
          <a:p>
            <a:pPr>
              <a:spcBef>
                <a:spcPts val="0"/>
              </a:spcBef>
              <a:buNone/>
            </a:pPr>
            <a:r>
              <a:rPr lang="de-DE" sz="2000" b="1" dirty="0">
                <a:latin typeface="Consolas" panose="020B0609020204030204" pitchFamily="49" charset="0"/>
              </a:rPr>
              <a:t>    State </a:t>
            </a:r>
            <a:r>
              <a:rPr lang="de-DE" sz="2000" b="1" dirty="0" err="1">
                <a:latin typeface="Consolas" panose="020B0609020204030204" pitchFamily="49" charset="0"/>
              </a:rPr>
              <a:t>result</a:t>
            </a:r>
            <a:r>
              <a:rPr lang="de-DE" sz="2000" b="1" dirty="0">
                <a:latin typeface="Consolas" panose="020B0609020204030204" pitchFamily="49" charset="0"/>
              </a:rPr>
              <a:t> = </a:t>
            </a:r>
            <a:r>
              <a:rPr lang="de-DE" sz="2000" b="1" dirty="0" err="1">
                <a:latin typeface="Consolas" panose="020B0609020204030204" pitchFamily="49" charset="0"/>
              </a:rPr>
              <a:t>new</a:t>
            </a:r>
            <a:r>
              <a:rPr lang="de-DE" sz="2000" b="1" dirty="0">
                <a:latin typeface="Consolas" panose="020B0609020204030204" pitchFamily="49" charset="0"/>
              </a:rPr>
              <a:t> State(</a:t>
            </a:r>
            <a:r>
              <a:rPr lang="de-DE" sz="2000" b="1" dirty="0" err="1">
                <a:latin typeface="Consolas" panose="020B0609020204030204" pitchFamily="49" charset="0"/>
              </a:rPr>
              <a:t>this.taskList.clone</a:t>
            </a:r>
            <a:r>
              <a:rPr lang="de-DE" sz="2000" b="1" dirty="0">
                <a:latin typeface="Consolas" panose="020B0609020204030204" pitchFamily="49" charset="0"/>
              </a:rPr>
              <a:t>());</a:t>
            </a:r>
          </a:p>
          <a:p>
            <a:pPr>
              <a:spcBef>
                <a:spcPts val="0"/>
              </a:spcBef>
              <a:buNone/>
            </a:pPr>
            <a:r>
              <a:rPr lang="de-DE" sz="2000" b="1" dirty="0">
                <a:latin typeface="Consolas" panose="020B0609020204030204" pitchFamily="49" charset="0"/>
              </a:rPr>
              <a:t>    return </a:t>
            </a:r>
            <a:r>
              <a:rPr lang="de-DE" sz="2000" b="1" dirty="0" err="1">
                <a:latin typeface="Consolas" panose="020B0609020204030204" pitchFamily="49" charset="0"/>
              </a:rPr>
              <a:t>result</a:t>
            </a:r>
            <a:r>
              <a:rPr lang="de-DE" sz="2000" b="1" dirty="0">
                <a:latin typeface="Consolas" panose="020B0609020204030204" pitchFamily="49" charset="0"/>
              </a:rPr>
              <a:t>;</a:t>
            </a:r>
          </a:p>
          <a:p>
            <a:pPr>
              <a:spcBef>
                <a:spcPts val="0"/>
              </a:spcBef>
              <a:buNone/>
            </a:pPr>
            <a:r>
              <a:rPr lang="de-DE" sz="2000" b="1" dirty="0">
                <a:latin typeface="Consolas" panose="020B0609020204030204" pitchFamily="49" charset="0"/>
              </a:rPr>
              <a:t>  }</a:t>
            </a:r>
          </a:p>
          <a:p>
            <a:pPr>
              <a:spcBef>
                <a:spcPts val="0"/>
              </a:spcBef>
              <a:buNone/>
            </a:pPr>
            <a:r>
              <a:rPr lang="de-DE" sz="2000" b="1" dirty="0">
                <a:latin typeface="Consolas" panose="020B0609020204030204" pitchFamily="49" charset="0"/>
              </a:rPr>
              <a:t>}</a:t>
            </a:r>
          </a:p>
        </p:txBody>
      </p:sp>
    </p:spTree>
    <p:extLst>
      <p:ext uri="{BB962C8B-B14F-4D97-AF65-F5344CB8AC3E}">
        <p14:creationId xmlns:p14="http://schemas.microsoft.com/office/powerpoint/2010/main" val="4269843881"/>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42150B-189C-44FE-8579-F18CC93964AF}"/>
              </a:ext>
            </a:extLst>
          </p:cNvPr>
          <p:cNvSpPr>
            <a:spLocks noGrp="1"/>
          </p:cNvSpPr>
          <p:nvPr>
            <p:ph type="title"/>
          </p:nvPr>
        </p:nvSpPr>
        <p:spPr/>
        <p:txBody>
          <a:bodyPr/>
          <a:lstStyle/>
          <a:p>
            <a:r>
              <a:rPr lang="de-DE" dirty="0" err="1"/>
              <a:t>Redux</a:t>
            </a:r>
            <a:r>
              <a:rPr lang="de-DE" dirty="0"/>
              <a:t> – Konzept Version 1 (11/12)</a:t>
            </a:r>
          </a:p>
        </p:txBody>
      </p:sp>
      <p:sp>
        <p:nvSpPr>
          <p:cNvPr id="9" name="Inhaltsplatzhalter 8">
            <a:extLst>
              <a:ext uri="{FF2B5EF4-FFF2-40B4-BE49-F238E27FC236}">
                <a16:creationId xmlns:a16="http://schemas.microsoft.com/office/drawing/2014/main" id="{052A75F2-98AF-419A-85A6-7BE24F2DCF59}"/>
              </a:ext>
            </a:extLst>
          </p:cNvPr>
          <p:cNvSpPr>
            <a:spLocks noGrp="1"/>
          </p:cNvSpPr>
          <p:nvPr>
            <p:ph idx="1"/>
          </p:nvPr>
        </p:nvSpPr>
        <p:spPr/>
        <p:txBody>
          <a:bodyPr/>
          <a:lstStyle/>
          <a:p>
            <a:pPr>
              <a:spcBef>
                <a:spcPts val="0"/>
              </a:spcBef>
              <a:buNone/>
            </a:pPr>
            <a:r>
              <a:rPr lang="de-DE" sz="2000" b="1" dirty="0">
                <a:latin typeface="Consolas" panose="020B0609020204030204" pitchFamily="49" charset="0"/>
              </a:rPr>
              <a:t>public class </a:t>
            </a:r>
            <a:r>
              <a:rPr lang="de-DE" sz="2000" b="1" dirty="0" err="1">
                <a:latin typeface="Consolas" panose="020B0609020204030204" pitchFamily="49" charset="0"/>
              </a:rPr>
              <a:t>Reducer</a:t>
            </a:r>
            <a:r>
              <a:rPr lang="de-DE" sz="2000" b="1" dirty="0">
                <a:latin typeface="Consolas" panose="020B0609020204030204" pitchFamily="49" charset="0"/>
              </a:rPr>
              <a:t> {</a:t>
            </a:r>
          </a:p>
          <a:p>
            <a:pPr>
              <a:spcBef>
                <a:spcPts val="0"/>
              </a:spcBef>
              <a:buNone/>
            </a:pPr>
            <a:endParaRPr lang="de-DE" sz="2000" b="1" dirty="0">
              <a:latin typeface="Consolas" panose="020B0609020204030204" pitchFamily="49" charset="0"/>
            </a:endParaRPr>
          </a:p>
          <a:p>
            <a:pPr>
              <a:spcBef>
                <a:spcPts val="0"/>
              </a:spcBef>
              <a:buNone/>
            </a:pPr>
            <a:r>
              <a:rPr lang="de-DE" sz="2000" b="1" dirty="0">
                <a:latin typeface="Consolas" panose="020B0609020204030204" pitchFamily="49" charset="0"/>
              </a:rPr>
              <a:t>  public State </a:t>
            </a:r>
            <a:r>
              <a:rPr lang="de-DE" sz="2000" b="1" dirty="0" err="1">
                <a:latin typeface="Consolas" panose="020B0609020204030204" pitchFamily="49" charset="0"/>
              </a:rPr>
              <a:t>reduce</a:t>
            </a:r>
            <a:r>
              <a:rPr lang="de-DE" sz="2000" b="1" dirty="0">
                <a:latin typeface="Consolas" panose="020B0609020204030204" pitchFamily="49" charset="0"/>
              </a:rPr>
              <a:t>(State </a:t>
            </a:r>
            <a:r>
              <a:rPr lang="de-DE" sz="2000" b="1" dirty="0" err="1">
                <a:latin typeface="Consolas" panose="020B0609020204030204" pitchFamily="49" charset="0"/>
              </a:rPr>
              <a:t>state</a:t>
            </a:r>
            <a:r>
              <a:rPr lang="de-DE" sz="2000" b="1" dirty="0">
                <a:latin typeface="Consolas" panose="020B0609020204030204" pitchFamily="49" charset="0"/>
              </a:rPr>
              <a:t>, Action </a:t>
            </a:r>
            <a:r>
              <a:rPr lang="de-DE" sz="2000" b="1" dirty="0" err="1">
                <a:latin typeface="Consolas" panose="020B0609020204030204" pitchFamily="49" charset="0"/>
              </a:rPr>
              <a:t>action</a:t>
            </a:r>
            <a:r>
              <a:rPr lang="de-DE" sz="2000" b="1" dirty="0">
                <a:latin typeface="Consolas" panose="020B0609020204030204" pitchFamily="49" charset="0"/>
              </a:rPr>
              <a:t>) {</a:t>
            </a:r>
          </a:p>
          <a:p>
            <a:pPr>
              <a:spcBef>
                <a:spcPts val="0"/>
              </a:spcBef>
              <a:buNone/>
            </a:pPr>
            <a:r>
              <a:rPr lang="de-DE" sz="2000" b="1" dirty="0">
                <a:latin typeface="Consolas" panose="020B0609020204030204" pitchFamily="49" charset="0"/>
              </a:rPr>
              <a:t>    if(</a:t>
            </a:r>
            <a:r>
              <a:rPr lang="de-DE" sz="2000" b="1" dirty="0" err="1">
                <a:latin typeface="Consolas" panose="020B0609020204030204" pitchFamily="49" charset="0"/>
              </a:rPr>
              <a:t>action.getParameter</a:t>
            </a:r>
            <a:r>
              <a:rPr lang="de-DE" sz="2000" b="1" dirty="0">
                <a:latin typeface="Consolas" panose="020B0609020204030204" pitchFamily="49" charset="0"/>
              </a:rPr>
              <a:t>().size() &lt; 2){</a:t>
            </a:r>
          </a:p>
          <a:p>
            <a:pPr>
              <a:spcBef>
                <a:spcPts val="0"/>
              </a:spcBef>
              <a:buNone/>
            </a:pPr>
            <a:r>
              <a:rPr lang="de-DE" sz="2000" b="1" dirty="0">
                <a:latin typeface="Consolas" panose="020B0609020204030204" pitchFamily="49" charset="0"/>
              </a:rPr>
              <a:t>      </a:t>
            </a:r>
            <a:r>
              <a:rPr lang="de-DE" sz="2000" b="1" dirty="0" err="1">
                <a:latin typeface="Consolas" panose="020B0609020204030204" pitchFamily="49" charset="0"/>
              </a:rPr>
              <a:t>throw</a:t>
            </a:r>
            <a:r>
              <a:rPr lang="de-DE" sz="2000" b="1" dirty="0">
                <a:latin typeface="Consolas" panose="020B0609020204030204" pitchFamily="49" charset="0"/>
              </a:rPr>
              <a:t> </a:t>
            </a:r>
            <a:r>
              <a:rPr lang="de-DE" sz="2000" b="1" dirty="0" err="1">
                <a:latin typeface="Consolas" panose="020B0609020204030204" pitchFamily="49" charset="0"/>
              </a:rPr>
              <a:t>new</a:t>
            </a:r>
            <a:r>
              <a:rPr lang="de-DE" sz="2000" b="1" dirty="0">
                <a:latin typeface="Consolas" panose="020B0609020204030204" pitchFamily="49" charset="0"/>
              </a:rPr>
              <a:t> IllegalArgumentException(</a:t>
            </a:r>
          </a:p>
          <a:p>
            <a:pPr>
              <a:spcBef>
                <a:spcPts val="0"/>
              </a:spcBef>
              <a:buNone/>
            </a:pPr>
            <a:r>
              <a:rPr lang="de-DE" sz="2000" b="1" dirty="0">
                <a:latin typeface="Consolas" panose="020B0609020204030204" pitchFamily="49" charset="0"/>
              </a:rPr>
              <a:t>        "</a:t>
            </a:r>
            <a:r>
              <a:rPr lang="de-DE" sz="2000" b="1" dirty="0" err="1">
                <a:latin typeface="Consolas" panose="020B0609020204030204" pitchFamily="49" charset="0"/>
              </a:rPr>
              <a:t>Hinzufuegen</a:t>
            </a:r>
            <a:r>
              <a:rPr lang="de-DE" sz="2000" b="1" dirty="0">
                <a:latin typeface="Consolas" panose="020B0609020204030204" pitchFamily="49" charset="0"/>
              </a:rPr>
              <a:t> </a:t>
            </a:r>
            <a:r>
              <a:rPr lang="de-DE" sz="2000" b="1" dirty="0" err="1">
                <a:latin typeface="Consolas" panose="020B0609020204030204" pitchFamily="49" charset="0"/>
              </a:rPr>
              <a:t>benoetigt</a:t>
            </a:r>
            <a:r>
              <a:rPr lang="de-DE" sz="2000" b="1" dirty="0">
                <a:latin typeface="Consolas" panose="020B0609020204030204" pitchFamily="49" charset="0"/>
              </a:rPr>
              <a:t> zwei Parameter");</a:t>
            </a:r>
          </a:p>
          <a:p>
            <a:pPr>
              <a:spcBef>
                <a:spcPts val="0"/>
              </a:spcBef>
              <a:buNone/>
            </a:pPr>
            <a:r>
              <a:rPr lang="de-DE" sz="2000" b="1" dirty="0">
                <a:latin typeface="Consolas" panose="020B0609020204030204" pitchFamily="49" charset="0"/>
              </a:rPr>
              <a:t>    }</a:t>
            </a:r>
          </a:p>
          <a:p>
            <a:pPr>
              <a:spcBef>
                <a:spcPts val="0"/>
              </a:spcBef>
              <a:buNone/>
            </a:pPr>
            <a:r>
              <a:rPr lang="de-DE" sz="2000" b="1" dirty="0">
                <a:latin typeface="Consolas" panose="020B0609020204030204" pitchFamily="49" charset="0"/>
              </a:rPr>
              <a:t>    </a:t>
            </a:r>
            <a:r>
              <a:rPr lang="de-DE" sz="2000" b="1" dirty="0" err="1">
                <a:latin typeface="Consolas" panose="020B0609020204030204" pitchFamily="49" charset="0"/>
              </a:rPr>
              <a:t>state.add</a:t>
            </a:r>
            <a:r>
              <a:rPr lang="de-DE" sz="2000" b="1" dirty="0">
                <a:latin typeface="Consolas" panose="020B0609020204030204" pitchFamily="49" charset="0"/>
              </a:rPr>
              <a:t>(</a:t>
            </a:r>
            <a:r>
              <a:rPr lang="de-DE" sz="2000" b="1" dirty="0" err="1">
                <a:latin typeface="Consolas" panose="020B0609020204030204" pitchFamily="49" charset="0"/>
              </a:rPr>
              <a:t>action.getParameter</a:t>
            </a:r>
            <a:r>
              <a:rPr lang="de-DE" sz="2000" b="1" dirty="0">
                <a:latin typeface="Consolas" panose="020B0609020204030204" pitchFamily="49" charset="0"/>
              </a:rPr>
              <a:t>().get(0),</a:t>
            </a:r>
          </a:p>
          <a:p>
            <a:pPr>
              <a:spcBef>
                <a:spcPts val="0"/>
              </a:spcBef>
              <a:buNone/>
            </a:pPr>
            <a:r>
              <a:rPr lang="de-DE" sz="2000" b="1" dirty="0">
                <a:latin typeface="Consolas" panose="020B0609020204030204" pitchFamily="49" charset="0"/>
              </a:rPr>
              <a:t>               </a:t>
            </a:r>
            <a:r>
              <a:rPr lang="de-DE" sz="2000" b="1" dirty="0" err="1">
                <a:latin typeface="Consolas" panose="020B0609020204030204" pitchFamily="49" charset="0"/>
              </a:rPr>
              <a:t>action.getParameter</a:t>
            </a:r>
            <a:r>
              <a:rPr lang="de-DE" sz="2000" b="1" dirty="0">
                <a:latin typeface="Consolas" panose="020B0609020204030204" pitchFamily="49" charset="0"/>
              </a:rPr>
              <a:t>().get(1));</a:t>
            </a:r>
          </a:p>
          <a:p>
            <a:pPr>
              <a:spcBef>
                <a:spcPts val="0"/>
              </a:spcBef>
              <a:buNone/>
            </a:pPr>
            <a:r>
              <a:rPr lang="de-DE" sz="2000" b="1" dirty="0">
                <a:latin typeface="Consolas" panose="020B0609020204030204" pitchFamily="49" charset="0"/>
              </a:rPr>
              <a:t>    return </a:t>
            </a:r>
            <a:r>
              <a:rPr lang="de-DE" sz="2000" b="1" dirty="0" err="1">
                <a:latin typeface="Consolas" panose="020B0609020204030204" pitchFamily="49" charset="0"/>
              </a:rPr>
              <a:t>state.clone</a:t>
            </a:r>
            <a:r>
              <a:rPr lang="de-DE" sz="2000" b="1" dirty="0">
                <a:latin typeface="Consolas" panose="020B0609020204030204" pitchFamily="49" charset="0"/>
              </a:rPr>
              <a:t>();</a:t>
            </a:r>
          </a:p>
          <a:p>
            <a:pPr>
              <a:spcBef>
                <a:spcPts val="0"/>
              </a:spcBef>
              <a:buNone/>
            </a:pPr>
            <a:r>
              <a:rPr lang="de-DE" sz="2000" b="1" dirty="0">
                <a:latin typeface="Consolas" panose="020B0609020204030204" pitchFamily="49" charset="0"/>
              </a:rPr>
              <a:t>  }</a:t>
            </a:r>
          </a:p>
          <a:p>
            <a:pPr>
              <a:spcBef>
                <a:spcPts val="0"/>
              </a:spcBef>
              <a:buNone/>
            </a:pPr>
            <a:r>
              <a:rPr lang="de-DE" sz="2000" b="1" dirty="0">
                <a:latin typeface="Consolas" panose="020B0609020204030204" pitchFamily="49" charset="0"/>
              </a:rPr>
              <a:t>}</a:t>
            </a:r>
          </a:p>
        </p:txBody>
      </p:sp>
    </p:spTree>
    <p:extLst>
      <p:ext uri="{BB962C8B-B14F-4D97-AF65-F5344CB8AC3E}">
        <p14:creationId xmlns:p14="http://schemas.microsoft.com/office/powerpoint/2010/main" val="2678614749"/>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42150B-189C-44FE-8579-F18CC93964AF}"/>
              </a:ext>
            </a:extLst>
          </p:cNvPr>
          <p:cNvSpPr>
            <a:spLocks noGrp="1"/>
          </p:cNvSpPr>
          <p:nvPr>
            <p:ph type="title"/>
          </p:nvPr>
        </p:nvSpPr>
        <p:spPr/>
        <p:txBody>
          <a:bodyPr/>
          <a:lstStyle/>
          <a:p>
            <a:r>
              <a:rPr lang="de-DE" dirty="0" err="1"/>
              <a:t>Redux</a:t>
            </a:r>
            <a:r>
              <a:rPr lang="de-DE" dirty="0"/>
              <a:t> – Konzept Version 1 (12/12)</a:t>
            </a:r>
          </a:p>
        </p:txBody>
      </p:sp>
      <p:sp>
        <p:nvSpPr>
          <p:cNvPr id="9" name="Inhaltsplatzhalter 8">
            <a:extLst>
              <a:ext uri="{FF2B5EF4-FFF2-40B4-BE49-F238E27FC236}">
                <a16:creationId xmlns:a16="http://schemas.microsoft.com/office/drawing/2014/main" id="{052A75F2-98AF-419A-85A6-7BE24F2DCF59}"/>
              </a:ext>
            </a:extLst>
          </p:cNvPr>
          <p:cNvSpPr>
            <a:spLocks noGrp="1"/>
          </p:cNvSpPr>
          <p:nvPr>
            <p:ph idx="1"/>
          </p:nvPr>
        </p:nvSpPr>
        <p:spPr>
          <a:xfrm>
            <a:off x="152400" y="914400"/>
            <a:ext cx="9144000" cy="5211763"/>
          </a:xfrm>
        </p:spPr>
        <p:txBody>
          <a:bodyPr/>
          <a:lstStyle/>
          <a:p>
            <a:pPr>
              <a:spcBef>
                <a:spcPts val="0"/>
              </a:spcBef>
              <a:buNone/>
            </a:pPr>
            <a:r>
              <a:rPr lang="de-DE" sz="2000" b="1" dirty="0">
                <a:latin typeface="Consolas" panose="020B0609020204030204" pitchFamily="49" charset="0"/>
              </a:rPr>
              <a:t>(0) beenden</a:t>
            </a:r>
          </a:p>
          <a:p>
            <a:pPr>
              <a:spcBef>
                <a:spcPts val="0"/>
              </a:spcBef>
              <a:buNone/>
            </a:pPr>
            <a:r>
              <a:rPr lang="de-DE" sz="2000" b="1" dirty="0">
                <a:latin typeface="Consolas" panose="020B0609020204030204" pitchFamily="49" charset="0"/>
              </a:rPr>
              <a:t>(1) Task hinzu</a:t>
            </a:r>
          </a:p>
          <a:p>
            <a:pPr>
              <a:spcBef>
                <a:spcPts val="0"/>
              </a:spcBef>
              <a:buNone/>
            </a:pPr>
            <a:r>
              <a:rPr lang="de-DE" sz="2000" b="1" dirty="0">
                <a:latin typeface="Consolas" panose="020B0609020204030204" pitchFamily="49" charset="0"/>
              </a:rPr>
              <a:t>1</a:t>
            </a:r>
          </a:p>
          <a:p>
            <a:pPr>
              <a:spcBef>
                <a:spcPts val="0"/>
              </a:spcBef>
              <a:buNone/>
            </a:pPr>
            <a:r>
              <a:rPr lang="de-DE" sz="2000" b="1" dirty="0">
                <a:latin typeface="Consolas" panose="020B0609020204030204" pitchFamily="49" charset="0"/>
              </a:rPr>
              <a:t>neue Aufgabe: </a:t>
            </a:r>
            <a:r>
              <a:rPr lang="de-DE" sz="2000" b="1" dirty="0" err="1">
                <a:latin typeface="Consolas" panose="020B0609020204030204" pitchFamily="49" charset="0"/>
              </a:rPr>
              <a:t>Redux</a:t>
            </a:r>
            <a:r>
              <a:rPr lang="de-DE" sz="2000" b="1" dirty="0">
                <a:latin typeface="Consolas" panose="020B0609020204030204" pitchFamily="49" charset="0"/>
              </a:rPr>
              <a:t> lernen</a:t>
            </a:r>
          </a:p>
          <a:p>
            <a:pPr>
              <a:spcBef>
                <a:spcPts val="0"/>
              </a:spcBef>
              <a:buNone/>
            </a:pPr>
            <a:r>
              <a:rPr lang="de-DE" sz="2000" b="1" dirty="0">
                <a:latin typeface="Consolas" panose="020B0609020204030204" pitchFamily="49" charset="0"/>
              </a:rPr>
              <a:t>Bearbeitende Person: ich</a:t>
            </a:r>
          </a:p>
          <a:p>
            <a:pPr>
              <a:spcBef>
                <a:spcPts val="0"/>
              </a:spcBef>
              <a:buNone/>
            </a:pPr>
            <a:r>
              <a:rPr lang="de-DE" sz="2000" b="1" dirty="0">
                <a:latin typeface="Consolas" panose="020B0609020204030204" pitchFamily="49" charset="0"/>
              </a:rPr>
              <a:t>Task{id=1, </a:t>
            </a:r>
            <a:r>
              <a:rPr lang="de-DE" sz="2000" b="1" dirty="0" err="1">
                <a:latin typeface="Consolas" panose="020B0609020204030204" pitchFamily="49" charset="0"/>
              </a:rPr>
              <a:t>text</a:t>
            </a:r>
            <a:r>
              <a:rPr lang="de-DE" sz="2000" b="1" dirty="0">
                <a:latin typeface="Consolas" panose="020B0609020204030204" pitchFamily="49" charset="0"/>
              </a:rPr>
              <a:t>=</a:t>
            </a:r>
            <a:r>
              <a:rPr lang="de-DE" sz="2000" b="1" dirty="0" err="1">
                <a:latin typeface="Consolas" panose="020B0609020204030204" pitchFamily="49" charset="0"/>
              </a:rPr>
              <a:t>Redux</a:t>
            </a:r>
            <a:r>
              <a:rPr lang="de-DE" sz="2000" b="1" dirty="0">
                <a:latin typeface="Consolas" panose="020B0609020204030204" pitchFamily="49" charset="0"/>
              </a:rPr>
              <a:t> lernen, </a:t>
            </a:r>
            <a:r>
              <a:rPr lang="de-DE" sz="2000" b="1" dirty="0" err="1">
                <a:latin typeface="Consolas" panose="020B0609020204030204" pitchFamily="49" charset="0"/>
              </a:rPr>
              <a:t>responsible</a:t>
            </a:r>
            <a:r>
              <a:rPr lang="de-DE" sz="2000" b="1" dirty="0">
                <a:latin typeface="Consolas" panose="020B0609020204030204" pitchFamily="49" charset="0"/>
              </a:rPr>
              <a:t>=ich, </a:t>
            </a:r>
            <a:r>
              <a:rPr lang="de-DE" sz="2000" b="1" dirty="0" err="1">
                <a:latin typeface="Consolas" panose="020B0609020204030204" pitchFamily="49" charset="0"/>
              </a:rPr>
              <a:t>finished</a:t>
            </a:r>
            <a:r>
              <a:rPr lang="de-DE" sz="2000" b="1" dirty="0">
                <a:latin typeface="Consolas" panose="020B0609020204030204" pitchFamily="49" charset="0"/>
              </a:rPr>
              <a:t>=false}</a:t>
            </a:r>
          </a:p>
          <a:p>
            <a:pPr>
              <a:spcBef>
                <a:spcPts val="0"/>
              </a:spcBef>
              <a:buNone/>
            </a:pPr>
            <a:endParaRPr lang="de-DE" sz="2000" b="1" dirty="0">
              <a:latin typeface="Consolas" panose="020B0609020204030204" pitchFamily="49" charset="0"/>
            </a:endParaRPr>
          </a:p>
          <a:p>
            <a:pPr>
              <a:spcBef>
                <a:spcPts val="0"/>
              </a:spcBef>
              <a:buNone/>
            </a:pPr>
            <a:r>
              <a:rPr lang="de-DE" sz="2000" b="1" dirty="0">
                <a:latin typeface="Consolas" panose="020B0609020204030204" pitchFamily="49" charset="0"/>
              </a:rPr>
              <a:t>(0) beenden</a:t>
            </a:r>
          </a:p>
          <a:p>
            <a:pPr>
              <a:spcBef>
                <a:spcPts val="0"/>
              </a:spcBef>
              <a:buNone/>
            </a:pPr>
            <a:r>
              <a:rPr lang="de-DE" sz="2000" b="1" dirty="0">
                <a:latin typeface="Consolas" panose="020B0609020204030204" pitchFamily="49" charset="0"/>
              </a:rPr>
              <a:t>(1) Task hinzu</a:t>
            </a:r>
          </a:p>
          <a:p>
            <a:pPr>
              <a:spcBef>
                <a:spcPts val="0"/>
              </a:spcBef>
              <a:buNone/>
            </a:pPr>
            <a:r>
              <a:rPr lang="de-DE" sz="2000" b="1" dirty="0">
                <a:latin typeface="Consolas" panose="020B0609020204030204" pitchFamily="49" charset="0"/>
              </a:rPr>
              <a:t>1</a:t>
            </a:r>
          </a:p>
          <a:p>
            <a:pPr>
              <a:spcBef>
                <a:spcPts val="0"/>
              </a:spcBef>
              <a:buNone/>
            </a:pPr>
            <a:r>
              <a:rPr lang="de-DE" sz="2000" b="1" dirty="0">
                <a:latin typeface="Consolas" panose="020B0609020204030204" pitchFamily="49" charset="0"/>
              </a:rPr>
              <a:t>neue Aufgabe: </a:t>
            </a:r>
            <a:r>
              <a:rPr lang="de-DE" sz="2000" b="1" dirty="0" err="1">
                <a:latin typeface="Consolas" panose="020B0609020204030204" pitchFamily="49" charset="0"/>
              </a:rPr>
              <a:t>Redux</a:t>
            </a:r>
            <a:r>
              <a:rPr lang="de-DE" sz="2000" b="1" dirty="0">
                <a:latin typeface="Consolas" panose="020B0609020204030204" pitchFamily="49" charset="0"/>
              </a:rPr>
              <a:t> coden</a:t>
            </a:r>
          </a:p>
          <a:p>
            <a:pPr>
              <a:spcBef>
                <a:spcPts val="0"/>
              </a:spcBef>
              <a:buNone/>
            </a:pPr>
            <a:r>
              <a:rPr lang="de-DE" sz="2000" b="1" dirty="0">
                <a:latin typeface="Consolas" panose="020B0609020204030204" pitchFamily="49" charset="0"/>
              </a:rPr>
              <a:t>Bearbeitende Person: mein Kumpel</a:t>
            </a:r>
          </a:p>
          <a:p>
            <a:pPr>
              <a:spcBef>
                <a:spcPts val="0"/>
              </a:spcBef>
              <a:buNone/>
            </a:pPr>
            <a:r>
              <a:rPr lang="de-DE" sz="2000" b="1" dirty="0">
                <a:latin typeface="Consolas" panose="020B0609020204030204" pitchFamily="49" charset="0"/>
              </a:rPr>
              <a:t>Task{id=1, </a:t>
            </a:r>
            <a:r>
              <a:rPr lang="de-DE" sz="2000" b="1" dirty="0" err="1">
                <a:latin typeface="Consolas" panose="020B0609020204030204" pitchFamily="49" charset="0"/>
              </a:rPr>
              <a:t>text</a:t>
            </a:r>
            <a:r>
              <a:rPr lang="de-DE" sz="2000" b="1" dirty="0">
                <a:latin typeface="Consolas" panose="020B0609020204030204" pitchFamily="49" charset="0"/>
              </a:rPr>
              <a:t>=</a:t>
            </a:r>
            <a:r>
              <a:rPr lang="de-DE" sz="2000" b="1" dirty="0" err="1">
                <a:latin typeface="Consolas" panose="020B0609020204030204" pitchFamily="49" charset="0"/>
              </a:rPr>
              <a:t>Redux</a:t>
            </a:r>
            <a:r>
              <a:rPr lang="de-DE" sz="2000" b="1" dirty="0">
                <a:latin typeface="Consolas" panose="020B0609020204030204" pitchFamily="49" charset="0"/>
              </a:rPr>
              <a:t> lernen, </a:t>
            </a:r>
            <a:r>
              <a:rPr lang="de-DE" sz="2000" b="1" dirty="0" err="1">
                <a:latin typeface="Consolas" panose="020B0609020204030204" pitchFamily="49" charset="0"/>
              </a:rPr>
              <a:t>responsible</a:t>
            </a:r>
            <a:r>
              <a:rPr lang="de-DE" sz="2000" b="1" dirty="0">
                <a:latin typeface="Consolas" panose="020B0609020204030204" pitchFamily="49" charset="0"/>
              </a:rPr>
              <a:t>=ich, </a:t>
            </a:r>
            <a:r>
              <a:rPr lang="de-DE" sz="2000" b="1" dirty="0" err="1">
                <a:latin typeface="Consolas" panose="020B0609020204030204" pitchFamily="49" charset="0"/>
              </a:rPr>
              <a:t>finished</a:t>
            </a:r>
            <a:r>
              <a:rPr lang="de-DE" sz="2000" b="1" dirty="0">
                <a:latin typeface="Consolas" panose="020B0609020204030204" pitchFamily="49" charset="0"/>
              </a:rPr>
              <a:t>=false}</a:t>
            </a:r>
          </a:p>
          <a:p>
            <a:pPr>
              <a:spcBef>
                <a:spcPts val="0"/>
              </a:spcBef>
              <a:buNone/>
            </a:pPr>
            <a:r>
              <a:rPr lang="de-DE" sz="2000" b="1" dirty="0">
                <a:latin typeface="Consolas" panose="020B0609020204030204" pitchFamily="49" charset="0"/>
              </a:rPr>
              <a:t>Task{</a:t>
            </a:r>
            <a:r>
              <a:rPr lang="de-DE" sz="2000" b="1" dirty="0" err="1">
                <a:latin typeface="Consolas" panose="020B0609020204030204" pitchFamily="49" charset="0"/>
              </a:rPr>
              <a:t>id</a:t>
            </a:r>
            <a:r>
              <a:rPr lang="de-DE" sz="2000" b="1" dirty="0">
                <a:latin typeface="Consolas" panose="020B0609020204030204" pitchFamily="49" charset="0"/>
              </a:rPr>
              <a:t>=4, </a:t>
            </a:r>
            <a:r>
              <a:rPr lang="de-DE" sz="2000" b="1" dirty="0" err="1">
                <a:latin typeface="Consolas" panose="020B0609020204030204" pitchFamily="49" charset="0"/>
              </a:rPr>
              <a:t>text</a:t>
            </a:r>
            <a:r>
              <a:rPr lang="de-DE" sz="2000" b="1" dirty="0">
                <a:latin typeface="Consolas" panose="020B0609020204030204" pitchFamily="49" charset="0"/>
              </a:rPr>
              <a:t>=</a:t>
            </a:r>
            <a:r>
              <a:rPr lang="de-DE" sz="2000" b="1" dirty="0" err="1">
                <a:latin typeface="Consolas" panose="020B0609020204030204" pitchFamily="49" charset="0"/>
              </a:rPr>
              <a:t>Redux</a:t>
            </a:r>
            <a:r>
              <a:rPr lang="de-DE" sz="2000" b="1" dirty="0">
                <a:latin typeface="Consolas" panose="020B0609020204030204" pitchFamily="49" charset="0"/>
              </a:rPr>
              <a:t> coden, </a:t>
            </a:r>
            <a:r>
              <a:rPr lang="de-DE" sz="2000" b="1" dirty="0" err="1">
                <a:latin typeface="Consolas" panose="020B0609020204030204" pitchFamily="49" charset="0"/>
              </a:rPr>
              <a:t>responsible</a:t>
            </a:r>
            <a:r>
              <a:rPr lang="de-DE" sz="2000" b="1" dirty="0">
                <a:latin typeface="Consolas" panose="020B0609020204030204" pitchFamily="49" charset="0"/>
              </a:rPr>
              <a:t>=mein Kumpel, </a:t>
            </a:r>
            <a:r>
              <a:rPr lang="de-DE" sz="2000" b="1" dirty="0" err="1">
                <a:latin typeface="Consolas" panose="020B0609020204030204" pitchFamily="49" charset="0"/>
              </a:rPr>
              <a:t>finished</a:t>
            </a:r>
            <a:r>
              <a:rPr lang="de-DE" sz="2000" b="1" dirty="0">
                <a:latin typeface="Consolas" panose="020B0609020204030204" pitchFamily="49" charset="0"/>
              </a:rPr>
              <a:t>=false}</a:t>
            </a:r>
          </a:p>
        </p:txBody>
      </p:sp>
    </p:spTree>
    <p:extLst>
      <p:ext uri="{BB962C8B-B14F-4D97-AF65-F5344CB8AC3E}">
        <p14:creationId xmlns:p14="http://schemas.microsoft.com/office/powerpoint/2010/main" val="1812579125"/>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ABE4D9-03DD-455A-A63C-8509B0985079}"/>
              </a:ext>
            </a:extLst>
          </p:cNvPr>
          <p:cNvSpPr>
            <a:spLocks noGrp="1"/>
          </p:cNvSpPr>
          <p:nvPr>
            <p:ph type="title"/>
          </p:nvPr>
        </p:nvSpPr>
        <p:spPr/>
        <p:txBody>
          <a:bodyPr/>
          <a:lstStyle/>
          <a:p>
            <a:r>
              <a:rPr lang="de-DE" dirty="0" err="1"/>
              <a:t>Redux</a:t>
            </a:r>
            <a:r>
              <a:rPr lang="de-DE" dirty="0"/>
              <a:t> – Konzept Version 2 (1/11)</a:t>
            </a:r>
          </a:p>
        </p:txBody>
      </p:sp>
      <p:sp>
        <p:nvSpPr>
          <p:cNvPr id="3" name="Inhaltsplatzhalter 2">
            <a:extLst>
              <a:ext uri="{FF2B5EF4-FFF2-40B4-BE49-F238E27FC236}">
                <a16:creationId xmlns:a16="http://schemas.microsoft.com/office/drawing/2014/main" id="{A261ACB7-604A-4561-BA59-B598C81CCE0A}"/>
              </a:ext>
            </a:extLst>
          </p:cNvPr>
          <p:cNvSpPr>
            <a:spLocks noGrp="1"/>
          </p:cNvSpPr>
          <p:nvPr>
            <p:ph idx="1"/>
          </p:nvPr>
        </p:nvSpPr>
        <p:spPr>
          <a:xfrm>
            <a:off x="228600" y="1189037"/>
            <a:ext cx="4343400" cy="5211763"/>
          </a:xfrm>
        </p:spPr>
        <p:txBody>
          <a:bodyPr/>
          <a:lstStyle/>
          <a:p>
            <a:pPr marL="0" indent="0">
              <a:buNone/>
            </a:pPr>
            <a:r>
              <a:rPr lang="de-DE" sz="2000" dirty="0"/>
              <a:t>Flexibilisierung des Ansatzes</a:t>
            </a:r>
          </a:p>
          <a:p>
            <a:r>
              <a:rPr lang="de-DE" sz="2000" dirty="0"/>
              <a:t>mehr Actions: Beispiel Delete-Operation</a:t>
            </a:r>
          </a:p>
          <a:p>
            <a:r>
              <a:rPr lang="de-DE" sz="2000" dirty="0"/>
              <a:t>ursprüngliche Action wird zur </a:t>
            </a:r>
            <a:r>
              <a:rPr lang="de-DE" sz="2000" dirty="0" err="1"/>
              <a:t>AddAction</a:t>
            </a:r>
            <a:r>
              <a:rPr lang="de-DE" sz="2000" dirty="0"/>
              <a:t> </a:t>
            </a:r>
          </a:p>
          <a:p>
            <a:r>
              <a:rPr lang="de-DE" sz="2000" dirty="0"/>
              <a:t>Interface oder abstrakte Klasse  für Gemeinsamkeit</a:t>
            </a:r>
          </a:p>
          <a:p>
            <a:r>
              <a:rPr lang="de-DE" sz="2000" dirty="0"/>
              <a:t>offen: sinnvoller Umgang mit Parametern (Strings immer nutzbar, fast immer schwach)</a:t>
            </a:r>
          </a:p>
          <a:p>
            <a:r>
              <a:rPr lang="de-DE" sz="2000" dirty="0"/>
              <a:t>hier: individuelle Parameter</a:t>
            </a:r>
          </a:p>
        </p:txBody>
      </p:sp>
      <p:pic>
        <p:nvPicPr>
          <p:cNvPr id="5" name="Grafik 4">
            <a:extLst>
              <a:ext uri="{FF2B5EF4-FFF2-40B4-BE49-F238E27FC236}">
                <a16:creationId xmlns:a16="http://schemas.microsoft.com/office/drawing/2014/main" id="{ED14A898-1414-4684-AE1E-8D12540F1F83}"/>
              </a:ext>
            </a:extLst>
          </p:cNvPr>
          <p:cNvPicPr>
            <a:picLocks noChangeAspect="1"/>
          </p:cNvPicPr>
          <p:nvPr/>
        </p:nvPicPr>
        <p:blipFill rotWithShape="1">
          <a:blip r:embed="rId2">
            <a:extLst>
              <a:ext uri="{28A0092B-C50C-407E-A947-70E740481C1C}">
                <a14:useLocalDpi xmlns:a14="http://schemas.microsoft.com/office/drawing/2010/main" val="0"/>
              </a:ext>
            </a:extLst>
          </a:blip>
          <a:srcRect l="7316" t="4583" r="4902" b="4941"/>
          <a:stretch/>
        </p:blipFill>
        <p:spPr>
          <a:xfrm>
            <a:off x="4572000" y="1162149"/>
            <a:ext cx="4444678" cy="4876800"/>
          </a:xfrm>
          <a:prstGeom prst="rect">
            <a:avLst/>
          </a:prstGeom>
        </p:spPr>
      </p:pic>
    </p:spTree>
    <p:extLst>
      <p:ext uri="{BB962C8B-B14F-4D97-AF65-F5344CB8AC3E}">
        <p14:creationId xmlns:p14="http://schemas.microsoft.com/office/powerpoint/2010/main" val="711728589"/>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ABE4D9-03DD-455A-A63C-8509B0985079}"/>
              </a:ext>
            </a:extLst>
          </p:cNvPr>
          <p:cNvSpPr>
            <a:spLocks noGrp="1"/>
          </p:cNvSpPr>
          <p:nvPr>
            <p:ph type="title"/>
          </p:nvPr>
        </p:nvSpPr>
        <p:spPr/>
        <p:txBody>
          <a:bodyPr/>
          <a:lstStyle/>
          <a:p>
            <a:r>
              <a:rPr lang="de-DE" dirty="0" err="1"/>
              <a:t>Redux</a:t>
            </a:r>
            <a:r>
              <a:rPr lang="de-DE" dirty="0"/>
              <a:t> – Konzept Version 2 (2/11)</a:t>
            </a:r>
          </a:p>
        </p:txBody>
      </p:sp>
      <p:sp>
        <p:nvSpPr>
          <p:cNvPr id="3" name="Inhaltsplatzhalter 2">
            <a:extLst>
              <a:ext uri="{FF2B5EF4-FFF2-40B4-BE49-F238E27FC236}">
                <a16:creationId xmlns:a16="http://schemas.microsoft.com/office/drawing/2014/main" id="{A261ACB7-604A-4561-BA59-B598C81CCE0A}"/>
              </a:ext>
            </a:extLst>
          </p:cNvPr>
          <p:cNvSpPr>
            <a:spLocks noGrp="1"/>
          </p:cNvSpPr>
          <p:nvPr>
            <p:ph idx="1"/>
          </p:nvPr>
        </p:nvSpPr>
        <p:spPr>
          <a:xfrm>
            <a:off x="457200" y="1196752"/>
            <a:ext cx="8686800" cy="4929411"/>
          </a:xfrm>
        </p:spPr>
        <p:txBody>
          <a:bodyPr/>
          <a:lstStyle/>
          <a:p>
            <a:pPr>
              <a:spcBef>
                <a:spcPts val="0"/>
              </a:spcBef>
              <a:buNone/>
            </a:pPr>
            <a:r>
              <a:rPr lang="de-DE" sz="2000" b="1" dirty="0">
                <a:latin typeface="Consolas" panose="020B0609020204030204" pitchFamily="49" charset="0"/>
              </a:rPr>
              <a:t>public class </a:t>
            </a:r>
            <a:r>
              <a:rPr lang="de-DE" sz="2000" b="1" dirty="0" err="1">
                <a:latin typeface="Consolas" panose="020B0609020204030204" pitchFamily="49" charset="0"/>
              </a:rPr>
              <a:t>DeleteAction</a:t>
            </a:r>
            <a:r>
              <a:rPr lang="de-DE" sz="2000" b="1" dirty="0">
                <a:latin typeface="Consolas" panose="020B0609020204030204" pitchFamily="49" charset="0"/>
              </a:rPr>
              <a:t> </a:t>
            </a:r>
            <a:r>
              <a:rPr lang="de-DE" sz="2000" b="1" dirty="0" err="1">
                <a:latin typeface="Consolas" panose="020B0609020204030204" pitchFamily="49" charset="0"/>
              </a:rPr>
              <a:t>extends</a:t>
            </a:r>
            <a:r>
              <a:rPr lang="de-DE" sz="2000" b="1" dirty="0">
                <a:latin typeface="Consolas" panose="020B0609020204030204" pitchFamily="49" charset="0"/>
              </a:rPr>
              <a:t> Action{</a:t>
            </a:r>
          </a:p>
          <a:p>
            <a:pPr>
              <a:spcBef>
                <a:spcPts val="0"/>
              </a:spcBef>
              <a:buNone/>
            </a:pPr>
            <a:r>
              <a:rPr lang="de-DE" sz="2000" b="1" dirty="0">
                <a:latin typeface="Consolas" panose="020B0609020204030204" pitchFamily="49" charset="0"/>
              </a:rPr>
              <a:t>  private int </a:t>
            </a:r>
            <a:r>
              <a:rPr lang="de-DE" sz="2000" b="1" dirty="0" err="1">
                <a:latin typeface="Consolas" panose="020B0609020204030204" pitchFamily="49" charset="0"/>
              </a:rPr>
              <a:t>deleteId</a:t>
            </a:r>
            <a:r>
              <a:rPr lang="de-DE" sz="2000" b="1" dirty="0">
                <a:latin typeface="Consolas" panose="020B0609020204030204" pitchFamily="49" charset="0"/>
              </a:rPr>
              <a:t>;</a:t>
            </a:r>
          </a:p>
          <a:p>
            <a:pPr>
              <a:spcBef>
                <a:spcPts val="0"/>
              </a:spcBef>
              <a:buNone/>
            </a:pPr>
            <a:r>
              <a:rPr lang="de-DE" sz="2000" b="1" dirty="0">
                <a:latin typeface="Consolas" panose="020B0609020204030204" pitchFamily="49" charset="0"/>
              </a:rPr>
              <a:t>  </a:t>
            </a:r>
          </a:p>
          <a:p>
            <a:pPr>
              <a:spcBef>
                <a:spcPts val="0"/>
              </a:spcBef>
              <a:buNone/>
            </a:pPr>
            <a:r>
              <a:rPr lang="de-DE" sz="2000" b="1" dirty="0">
                <a:latin typeface="Consolas" panose="020B0609020204030204" pitchFamily="49" charset="0"/>
              </a:rPr>
              <a:t>  public </a:t>
            </a:r>
            <a:r>
              <a:rPr lang="de-DE" sz="2000" b="1" dirty="0" err="1">
                <a:latin typeface="Consolas" panose="020B0609020204030204" pitchFamily="49" charset="0"/>
              </a:rPr>
              <a:t>DeleteAction</a:t>
            </a:r>
            <a:r>
              <a:rPr lang="de-DE" sz="2000" b="1" dirty="0">
                <a:latin typeface="Consolas" panose="020B0609020204030204" pitchFamily="49" charset="0"/>
              </a:rPr>
              <a:t>(int id){</a:t>
            </a:r>
          </a:p>
          <a:p>
            <a:pPr>
              <a:spcBef>
                <a:spcPts val="0"/>
              </a:spcBef>
              <a:buNone/>
            </a:pPr>
            <a:r>
              <a:rPr lang="de-DE" sz="2000" b="1" dirty="0">
                <a:latin typeface="Consolas" panose="020B0609020204030204" pitchFamily="49" charset="0"/>
              </a:rPr>
              <a:t>    </a:t>
            </a:r>
            <a:r>
              <a:rPr lang="de-DE" sz="2000" b="1" dirty="0" err="1">
                <a:latin typeface="Consolas" panose="020B0609020204030204" pitchFamily="49" charset="0"/>
              </a:rPr>
              <a:t>this.deleteId</a:t>
            </a:r>
            <a:r>
              <a:rPr lang="de-DE" sz="2000" b="1" dirty="0">
                <a:latin typeface="Consolas" panose="020B0609020204030204" pitchFamily="49" charset="0"/>
              </a:rPr>
              <a:t> = id;</a:t>
            </a:r>
          </a:p>
          <a:p>
            <a:pPr>
              <a:spcBef>
                <a:spcPts val="0"/>
              </a:spcBef>
              <a:buNone/>
            </a:pPr>
            <a:r>
              <a:rPr lang="de-DE" sz="2000" b="1" dirty="0">
                <a:latin typeface="Consolas" panose="020B0609020204030204" pitchFamily="49" charset="0"/>
              </a:rPr>
              <a:t>  }</a:t>
            </a:r>
          </a:p>
          <a:p>
            <a:pPr>
              <a:spcBef>
                <a:spcPts val="0"/>
              </a:spcBef>
              <a:buNone/>
            </a:pPr>
            <a:endParaRPr lang="de-DE" sz="2000" b="1" dirty="0">
              <a:latin typeface="Consolas" panose="020B0609020204030204" pitchFamily="49" charset="0"/>
            </a:endParaRPr>
          </a:p>
          <a:p>
            <a:pPr>
              <a:spcBef>
                <a:spcPts val="0"/>
              </a:spcBef>
              <a:buNone/>
            </a:pPr>
            <a:r>
              <a:rPr lang="de-DE" sz="2000" b="1" dirty="0">
                <a:latin typeface="Consolas" panose="020B0609020204030204" pitchFamily="49" charset="0"/>
              </a:rPr>
              <a:t>  public int </a:t>
            </a:r>
            <a:r>
              <a:rPr lang="de-DE" sz="2000" b="1" dirty="0" err="1">
                <a:latin typeface="Consolas" panose="020B0609020204030204" pitchFamily="49" charset="0"/>
              </a:rPr>
              <a:t>getDeleteId</a:t>
            </a:r>
            <a:r>
              <a:rPr lang="de-DE" sz="2000" b="1" dirty="0">
                <a:latin typeface="Consolas" panose="020B0609020204030204" pitchFamily="49" charset="0"/>
              </a:rPr>
              <a:t>() {</a:t>
            </a:r>
          </a:p>
          <a:p>
            <a:pPr>
              <a:spcBef>
                <a:spcPts val="0"/>
              </a:spcBef>
              <a:buNone/>
            </a:pPr>
            <a:r>
              <a:rPr lang="de-DE" sz="2000" b="1" dirty="0">
                <a:latin typeface="Consolas" panose="020B0609020204030204" pitchFamily="49" charset="0"/>
              </a:rPr>
              <a:t>    return </a:t>
            </a:r>
            <a:r>
              <a:rPr lang="de-DE" sz="2000" b="1" dirty="0" err="1">
                <a:latin typeface="Consolas" panose="020B0609020204030204" pitchFamily="49" charset="0"/>
              </a:rPr>
              <a:t>deleteId</a:t>
            </a:r>
            <a:r>
              <a:rPr lang="de-DE" sz="2000" b="1" dirty="0">
                <a:latin typeface="Consolas" panose="020B0609020204030204" pitchFamily="49" charset="0"/>
              </a:rPr>
              <a:t>;</a:t>
            </a:r>
          </a:p>
          <a:p>
            <a:pPr>
              <a:spcBef>
                <a:spcPts val="0"/>
              </a:spcBef>
              <a:buNone/>
            </a:pPr>
            <a:r>
              <a:rPr lang="de-DE" sz="2000" b="1" dirty="0">
                <a:latin typeface="Consolas" panose="020B0609020204030204" pitchFamily="49" charset="0"/>
              </a:rPr>
              <a:t>  }</a:t>
            </a:r>
          </a:p>
          <a:p>
            <a:pPr>
              <a:spcBef>
                <a:spcPts val="0"/>
              </a:spcBef>
              <a:buNone/>
            </a:pPr>
            <a:endParaRPr lang="de-DE" sz="2000" b="1" dirty="0">
              <a:latin typeface="Consolas" panose="020B0609020204030204" pitchFamily="49" charset="0"/>
            </a:endParaRPr>
          </a:p>
          <a:p>
            <a:pPr>
              <a:spcBef>
                <a:spcPts val="0"/>
              </a:spcBef>
              <a:buNone/>
            </a:pPr>
            <a:r>
              <a:rPr lang="de-DE" sz="2000" b="1" dirty="0">
                <a:latin typeface="Consolas" panose="020B0609020204030204" pitchFamily="49" charset="0"/>
              </a:rPr>
              <a:t>  @Override</a:t>
            </a:r>
          </a:p>
          <a:p>
            <a:pPr>
              <a:spcBef>
                <a:spcPts val="0"/>
              </a:spcBef>
              <a:buNone/>
            </a:pPr>
            <a:r>
              <a:rPr lang="de-DE" sz="2000" b="1" dirty="0">
                <a:latin typeface="Consolas" panose="020B0609020204030204" pitchFamily="49" charset="0"/>
              </a:rPr>
              <a:t>  public String toString() {</a:t>
            </a:r>
          </a:p>
          <a:p>
            <a:pPr>
              <a:spcBef>
                <a:spcPts val="0"/>
              </a:spcBef>
              <a:buNone/>
            </a:pPr>
            <a:r>
              <a:rPr lang="de-DE" sz="2000" b="1" dirty="0">
                <a:latin typeface="Consolas" panose="020B0609020204030204" pitchFamily="49" charset="0"/>
              </a:rPr>
              <a:t>    return "</a:t>
            </a:r>
            <a:r>
              <a:rPr lang="de-DE" sz="2000" b="1" dirty="0" err="1">
                <a:latin typeface="Consolas" panose="020B0609020204030204" pitchFamily="49" charset="0"/>
              </a:rPr>
              <a:t>DeleteAction</a:t>
            </a:r>
            <a:r>
              <a:rPr lang="de-DE" sz="2000" b="1" dirty="0">
                <a:latin typeface="Consolas" panose="020B0609020204030204" pitchFamily="49" charset="0"/>
              </a:rPr>
              <a:t>{" + "</a:t>
            </a:r>
            <a:r>
              <a:rPr lang="de-DE" sz="2000" b="1" dirty="0" err="1">
                <a:latin typeface="Consolas" panose="020B0609020204030204" pitchFamily="49" charset="0"/>
              </a:rPr>
              <a:t>deleteId</a:t>
            </a:r>
            <a:r>
              <a:rPr lang="de-DE" sz="2000" b="1" dirty="0">
                <a:latin typeface="Consolas" panose="020B0609020204030204" pitchFamily="49" charset="0"/>
              </a:rPr>
              <a:t>=" + </a:t>
            </a:r>
            <a:r>
              <a:rPr lang="de-DE" sz="2000" b="1" dirty="0" err="1">
                <a:latin typeface="Consolas" panose="020B0609020204030204" pitchFamily="49" charset="0"/>
              </a:rPr>
              <a:t>deleteId</a:t>
            </a:r>
            <a:r>
              <a:rPr lang="de-DE" sz="2000" b="1" dirty="0">
                <a:latin typeface="Consolas" panose="020B0609020204030204" pitchFamily="49" charset="0"/>
              </a:rPr>
              <a:t> + '}';</a:t>
            </a:r>
          </a:p>
          <a:p>
            <a:pPr>
              <a:spcBef>
                <a:spcPts val="0"/>
              </a:spcBef>
              <a:buNone/>
            </a:pPr>
            <a:r>
              <a:rPr lang="de-DE" sz="2000" b="1" dirty="0">
                <a:latin typeface="Consolas" panose="020B0609020204030204" pitchFamily="49" charset="0"/>
              </a:rPr>
              <a:t>  }</a:t>
            </a:r>
          </a:p>
          <a:p>
            <a:pPr>
              <a:spcBef>
                <a:spcPts val="0"/>
              </a:spcBef>
              <a:buNone/>
            </a:pPr>
            <a:r>
              <a:rPr lang="de-DE" sz="2000" b="1" dirty="0">
                <a:latin typeface="Consolas" panose="020B0609020204030204" pitchFamily="49" charset="0"/>
              </a:rPr>
              <a:t>}</a:t>
            </a:r>
          </a:p>
        </p:txBody>
      </p:sp>
    </p:spTree>
    <p:extLst>
      <p:ext uri="{BB962C8B-B14F-4D97-AF65-F5344CB8AC3E}">
        <p14:creationId xmlns:p14="http://schemas.microsoft.com/office/powerpoint/2010/main" val="1954069759"/>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ABE4D9-03DD-455A-A63C-8509B0985079}"/>
              </a:ext>
            </a:extLst>
          </p:cNvPr>
          <p:cNvSpPr>
            <a:spLocks noGrp="1"/>
          </p:cNvSpPr>
          <p:nvPr>
            <p:ph type="title"/>
          </p:nvPr>
        </p:nvSpPr>
        <p:spPr/>
        <p:txBody>
          <a:bodyPr/>
          <a:lstStyle/>
          <a:p>
            <a:r>
              <a:rPr lang="de-DE" dirty="0" err="1"/>
              <a:t>Redux</a:t>
            </a:r>
            <a:r>
              <a:rPr lang="de-DE" dirty="0"/>
              <a:t> – Konzept Version 2 (3/11)</a:t>
            </a:r>
          </a:p>
        </p:txBody>
      </p:sp>
      <p:sp>
        <p:nvSpPr>
          <p:cNvPr id="3" name="Inhaltsplatzhalter 2">
            <a:extLst>
              <a:ext uri="{FF2B5EF4-FFF2-40B4-BE49-F238E27FC236}">
                <a16:creationId xmlns:a16="http://schemas.microsoft.com/office/drawing/2014/main" id="{A261ACB7-604A-4561-BA59-B598C81CCE0A}"/>
              </a:ext>
            </a:extLst>
          </p:cNvPr>
          <p:cNvSpPr>
            <a:spLocks noGrp="1"/>
          </p:cNvSpPr>
          <p:nvPr>
            <p:ph idx="1"/>
          </p:nvPr>
        </p:nvSpPr>
        <p:spPr/>
        <p:txBody>
          <a:bodyPr/>
          <a:lstStyle/>
          <a:p>
            <a:r>
              <a:rPr lang="de-DE" dirty="0"/>
              <a:t>in </a:t>
            </a:r>
            <a:r>
              <a:rPr lang="de-DE" dirty="0" err="1"/>
              <a:t>TextIO</a:t>
            </a:r>
            <a:endParaRPr lang="de-DE" dirty="0"/>
          </a:p>
          <a:p>
            <a:pPr marL="0" indent="0">
              <a:buNone/>
            </a:pPr>
            <a:r>
              <a:rPr lang="de-DE" sz="2000" b="1" dirty="0">
                <a:latin typeface="Consolas" panose="020B0609020204030204" pitchFamily="49" charset="0"/>
              </a:rPr>
              <a:t>…</a:t>
            </a:r>
          </a:p>
          <a:p>
            <a:pPr>
              <a:spcBef>
                <a:spcPts val="0"/>
              </a:spcBef>
              <a:buNone/>
            </a:pPr>
            <a:r>
              <a:rPr lang="en-US" sz="2000" b="1" dirty="0">
                <a:latin typeface="Consolas" panose="020B0609020204030204" pitchFamily="49" charset="0"/>
              </a:rPr>
              <a:t>        case 2: {</a:t>
            </a:r>
          </a:p>
          <a:p>
            <a:pPr>
              <a:spcBef>
                <a:spcPts val="0"/>
              </a:spcBef>
              <a:buNone/>
            </a:pPr>
            <a:r>
              <a:rPr lang="en-US" sz="2000" b="1" dirty="0">
                <a:latin typeface="Consolas" panose="020B0609020204030204" pitchFamily="49" charset="0"/>
              </a:rPr>
              <a:t>            </a:t>
            </a:r>
            <a:r>
              <a:rPr lang="en-US" sz="2000" b="1" dirty="0" err="1">
                <a:latin typeface="Consolas" panose="020B0609020204030204" pitchFamily="49" charset="0"/>
              </a:rPr>
              <a:t>this.deleteTask</a:t>
            </a:r>
            <a:r>
              <a:rPr lang="en-US" sz="2000" b="1" dirty="0">
                <a:latin typeface="Consolas" panose="020B0609020204030204" pitchFamily="49" charset="0"/>
              </a:rPr>
              <a:t>();</a:t>
            </a:r>
          </a:p>
          <a:p>
            <a:pPr>
              <a:spcBef>
                <a:spcPts val="0"/>
              </a:spcBef>
              <a:buNone/>
            </a:pPr>
            <a:r>
              <a:rPr lang="en-US" sz="2000" b="1" dirty="0">
                <a:latin typeface="Consolas" panose="020B0609020204030204" pitchFamily="49" charset="0"/>
              </a:rPr>
              <a:t>            break;</a:t>
            </a:r>
          </a:p>
          <a:p>
            <a:pPr>
              <a:spcBef>
                <a:spcPts val="0"/>
              </a:spcBef>
              <a:buNone/>
            </a:pPr>
            <a:r>
              <a:rPr lang="en-US" sz="2000" b="1" dirty="0">
                <a:latin typeface="Consolas" panose="020B0609020204030204" pitchFamily="49" charset="0"/>
              </a:rPr>
              <a:t>        }</a:t>
            </a:r>
          </a:p>
          <a:p>
            <a:pPr>
              <a:spcBef>
                <a:spcPts val="0"/>
              </a:spcBef>
              <a:buNone/>
            </a:pPr>
            <a:r>
              <a:rPr lang="en-US" sz="2000" b="1" dirty="0">
                <a:latin typeface="Consolas" panose="020B0609020204030204" pitchFamily="49" charset="0"/>
              </a:rPr>
              <a:t>…</a:t>
            </a:r>
          </a:p>
          <a:p>
            <a:pPr>
              <a:spcBef>
                <a:spcPts val="0"/>
              </a:spcBef>
              <a:buNone/>
            </a:pPr>
            <a:endParaRPr lang="en-US" sz="2000" b="1" dirty="0">
              <a:latin typeface="Consolas" panose="020B0609020204030204" pitchFamily="49" charset="0"/>
            </a:endParaRPr>
          </a:p>
          <a:p>
            <a:pPr>
              <a:spcBef>
                <a:spcPts val="0"/>
              </a:spcBef>
              <a:buNone/>
            </a:pPr>
            <a:r>
              <a:rPr lang="de-DE" sz="2000" b="1" dirty="0">
                <a:latin typeface="Consolas" panose="020B0609020204030204" pitchFamily="49" charset="0"/>
              </a:rPr>
              <a:t> private void </a:t>
            </a:r>
            <a:r>
              <a:rPr lang="de-DE" sz="2000" b="1" dirty="0" err="1">
                <a:latin typeface="Consolas" panose="020B0609020204030204" pitchFamily="49" charset="0"/>
              </a:rPr>
              <a:t>deleteTask</a:t>
            </a:r>
            <a:r>
              <a:rPr lang="de-DE" sz="2000" b="1" dirty="0">
                <a:latin typeface="Consolas" panose="020B0609020204030204" pitchFamily="49" charset="0"/>
              </a:rPr>
              <a:t>() {</a:t>
            </a:r>
          </a:p>
          <a:p>
            <a:pPr>
              <a:spcBef>
                <a:spcPts val="0"/>
              </a:spcBef>
              <a:buNone/>
            </a:pPr>
            <a:r>
              <a:rPr lang="de-DE" sz="2000" b="1" dirty="0">
                <a:latin typeface="Consolas" panose="020B0609020204030204" pitchFamily="49" charset="0"/>
              </a:rPr>
              <a:t>    </a:t>
            </a:r>
            <a:r>
              <a:rPr lang="de-DE" sz="2000" b="1" dirty="0" err="1">
                <a:latin typeface="Consolas" panose="020B0609020204030204" pitchFamily="49" charset="0"/>
              </a:rPr>
              <a:t>System.out.print</a:t>
            </a:r>
            <a:r>
              <a:rPr lang="de-DE" sz="2000" b="1" dirty="0">
                <a:latin typeface="Consolas" panose="020B0609020204030204" pitchFamily="49" charset="0"/>
              </a:rPr>
              <a:t>("welche Id: ");</a:t>
            </a:r>
          </a:p>
          <a:p>
            <a:pPr>
              <a:spcBef>
                <a:spcPts val="0"/>
              </a:spcBef>
              <a:buNone/>
            </a:pPr>
            <a:r>
              <a:rPr lang="de-DE" sz="2000" b="1" dirty="0">
                <a:latin typeface="Consolas" panose="020B0609020204030204" pitchFamily="49" charset="0"/>
              </a:rPr>
              <a:t>    int id = </a:t>
            </a:r>
            <a:r>
              <a:rPr lang="de-DE" sz="2000" b="1" dirty="0" err="1">
                <a:latin typeface="Consolas" panose="020B0609020204030204" pitchFamily="49" charset="0"/>
              </a:rPr>
              <a:t>Eingabe.leseInt</a:t>
            </a:r>
            <a:r>
              <a:rPr lang="de-DE" sz="2000" b="1" dirty="0">
                <a:latin typeface="Consolas" panose="020B0609020204030204" pitchFamily="49" charset="0"/>
              </a:rPr>
              <a:t>();</a:t>
            </a:r>
          </a:p>
          <a:p>
            <a:pPr>
              <a:spcBef>
                <a:spcPts val="0"/>
              </a:spcBef>
              <a:buNone/>
            </a:pPr>
            <a:r>
              <a:rPr lang="de-DE" sz="2000" b="1" dirty="0">
                <a:latin typeface="Consolas" panose="020B0609020204030204" pitchFamily="49" charset="0"/>
              </a:rPr>
              <a:t>    Action </a:t>
            </a:r>
            <a:r>
              <a:rPr lang="de-DE" sz="2000" b="1" dirty="0" err="1">
                <a:latin typeface="Consolas" panose="020B0609020204030204" pitchFamily="49" charset="0"/>
              </a:rPr>
              <a:t>action</a:t>
            </a:r>
            <a:r>
              <a:rPr lang="de-DE" sz="2000" b="1" dirty="0">
                <a:latin typeface="Consolas" panose="020B0609020204030204" pitchFamily="49" charset="0"/>
              </a:rPr>
              <a:t> = </a:t>
            </a:r>
            <a:r>
              <a:rPr lang="de-DE" sz="2000" b="1" dirty="0" err="1">
                <a:latin typeface="Consolas" panose="020B0609020204030204" pitchFamily="49" charset="0"/>
              </a:rPr>
              <a:t>new</a:t>
            </a:r>
            <a:r>
              <a:rPr lang="de-DE" sz="2000" b="1" dirty="0">
                <a:latin typeface="Consolas" panose="020B0609020204030204" pitchFamily="49" charset="0"/>
              </a:rPr>
              <a:t> </a:t>
            </a:r>
            <a:r>
              <a:rPr lang="de-DE" sz="2000" b="1" dirty="0" err="1">
                <a:latin typeface="Consolas" panose="020B0609020204030204" pitchFamily="49" charset="0"/>
              </a:rPr>
              <a:t>DeleteAction</a:t>
            </a:r>
            <a:r>
              <a:rPr lang="de-DE" sz="2000" b="1" dirty="0">
                <a:latin typeface="Consolas" panose="020B0609020204030204" pitchFamily="49" charset="0"/>
              </a:rPr>
              <a:t>(id);</a:t>
            </a:r>
          </a:p>
          <a:p>
            <a:pPr>
              <a:spcBef>
                <a:spcPts val="0"/>
              </a:spcBef>
              <a:buNone/>
            </a:pPr>
            <a:r>
              <a:rPr lang="de-DE" sz="2000" b="1" dirty="0">
                <a:latin typeface="Consolas" panose="020B0609020204030204" pitchFamily="49" charset="0"/>
              </a:rPr>
              <a:t>    </a:t>
            </a:r>
            <a:r>
              <a:rPr lang="de-DE" sz="2000" b="1" dirty="0" err="1">
                <a:latin typeface="Consolas" panose="020B0609020204030204" pitchFamily="49" charset="0"/>
              </a:rPr>
              <a:t>this.store.dispatch</a:t>
            </a:r>
            <a:r>
              <a:rPr lang="de-DE" sz="2000" b="1" dirty="0">
                <a:latin typeface="Consolas" panose="020B0609020204030204" pitchFamily="49" charset="0"/>
              </a:rPr>
              <a:t>(</a:t>
            </a:r>
            <a:r>
              <a:rPr lang="de-DE" sz="2000" b="1" dirty="0" err="1">
                <a:latin typeface="Consolas" panose="020B0609020204030204" pitchFamily="49" charset="0"/>
              </a:rPr>
              <a:t>action</a:t>
            </a:r>
            <a:r>
              <a:rPr lang="de-DE" sz="2000" b="1" dirty="0">
                <a:latin typeface="Consolas" panose="020B0609020204030204" pitchFamily="49" charset="0"/>
              </a:rPr>
              <a:t>);</a:t>
            </a:r>
          </a:p>
          <a:p>
            <a:pPr>
              <a:spcBef>
                <a:spcPts val="0"/>
              </a:spcBef>
              <a:buNone/>
            </a:pPr>
            <a:r>
              <a:rPr lang="de-DE" sz="2000" b="1" dirty="0">
                <a:latin typeface="Consolas" panose="020B0609020204030204" pitchFamily="49" charset="0"/>
              </a:rPr>
              <a:t>  }</a:t>
            </a:r>
          </a:p>
        </p:txBody>
      </p:sp>
    </p:spTree>
    <p:extLst>
      <p:ext uri="{BB962C8B-B14F-4D97-AF65-F5344CB8AC3E}">
        <p14:creationId xmlns:p14="http://schemas.microsoft.com/office/powerpoint/2010/main" val="4083144149"/>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ABE4D9-03DD-455A-A63C-8509B0985079}"/>
              </a:ext>
            </a:extLst>
          </p:cNvPr>
          <p:cNvSpPr>
            <a:spLocks noGrp="1"/>
          </p:cNvSpPr>
          <p:nvPr>
            <p:ph type="title"/>
          </p:nvPr>
        </p:nvSpPr>
        <p:spPr/>
        <p:txBody>
          <a:bodyPr/>
          <a:lstStyle/>
          <a:p>
            <a:r>
              <a:rPr lang="de-DE" dirty="0" err="1"/>
              <a:t>Redux</a:t>
            </a:r>
            <a:r>
              <a:rPr lang="de-DE" dirty="0"/>
              <a:t> – Konzept Version 2 (4/11)</a:t>
            </a:r>
          </a:p>
        </p:txBody>
      </p:sp>
      <p:sp>
        <p:nvSpPr>
          <p:cNvPr id="3" name="Inhaltsplatzhalter 2">
            <a:extLst>
              <a:ext uri="{FF2B5EF4-FFF2-40B4-BE49-F238E27FC236}">
                <a16:creationId xmlns:a16="http://schemas.microsoft.com/office/drawing/2014/main" id="{A261ACB7-604A-4561-BA59-B598C81CCE0A}"/>
              </a:ext>
            </a:extLst>
          </p:cNvPr>
          <p:cNvSpPr>
            <a:spLocks noGrp="1"/>
          </p:cNvSpPr>
          <p:nvPr>
            <p:ph idx="1"/>
          </p:nvPr>
        </p:nvSpPr>
        <p:spPr>
          <a:xfrm>
            <a:off x="304800" y="1038225"/>
            <a:ext cx="8534400" cy="4981575"/>
          </a:xfrm>
        </p:spPr>
        <p:txBody>
          <a:bodyPr/>
          <a:lstStyle/>
          <a:p>
            <a:pPr>
              <a:lnSpc>
                <a:spcPct val="90000"/>
              </a:lnSpc>
              <a:spcBef>
                <a:spcPts val="0"/>
              </a:spcBef>
              <a:buNone/>
            </a:pPr>
            <a:r>
              <a:rPr lang="de-DE" sz="2000" b="1" dirty="0">
                <a:latin typeface="Consolas" panose="020B0609020204030204" pitchFamily="49" charset="0"/>
              </a:rPr>
              <a:t>public class </a:t>
            </a:r>
            <a:r>
              <a:rPr lang="de-DE" sz="2000" b="1" dirty="0" err="1">
                <a:latin typeface="Consolas" panose="020B0609020204030204" pitchFamily="49" charset="0"/>
              </a:rPr>
              <a:t>Reducer</a:t>
            </a:r>
            <a:r>
              <a:rPr lang="de-DE" sz="2000" b="1" dirty="0">
                <a:latin typeface="Consolas" panose="020B0609020204030204" pitchFamily="49" charset="0"/>
              </a:rPr>
              <a:t> {</a:t>
            </a:r>
            <a:r>
              <a:rPr lang="de-DE" sz="800" b="1" dirty="0">
                <a:latin typeface="Consolas" panose="020B0609020204030204" pitchFamily="49" charset="0"/>
              </a:rPr>
              <a:t>  </a:t>
            </a:r>
          </a:p>
          <a:p>
            <a:pPr>
              <a:lnSpc>
                <a:spcPct val="90000"/>
              </a:lnSpc>
              <a:spcBef>
                <a:spcPts val="0"/>
              </a:spcBef>
              <a:buNone/>
            </a:pPr>
            <a:r>
              <a:rPr lang="de-DE" sz="2000" b="1" dirty="0">
                <a:latin typeface="Consolas" panose="020B0609020204030204" pitchFamily="49" charset="0"/>
              </a:rPr>
              <a:t>  public State </a:t>
            </a:r>
            <a:r>
              <a:rPr lang="de-DE" sz="2000" b="1" dirty="0" err="1">
                <a:latin typeface="Consolas" panose="020B0609020204030204" pitchFamily="49" charset="0"/>
              </a:rPr>
              <a:t>reduce</a:t>
            </a:r>
            <a:r>
              <a:rPr lang="de-DE" sz="2000" b="1" dirty="0">
                <a:latin typeface="Consolas" panose="020B0609020204030204" pitchFamily="49" charset="0"/>
              </a:rPr>
              <a:t>(State </a:t>
            </a:r>
            <a:r>
              <a:rPr lang="de-DE" sz="2000" b="1" dirty="0" err="1">
                <a:latin typeface="Consolas" panose="020B0609020204030204" pitchFamily="49" charset="0"/>
              </a:rPr>
              <a:t>state</a:t>
            </a:r>
            <a:r>
              <a:rPr lang="de-DE" sz="2000" b="1" dirty="0">
                <a:latin typeface="Consolas" panose="020B0609020204030204" pitchFamily="49" charset="0"/>
              </a:rPr>
              <a:t>, Action </a:t>
            </a:r>
            <a:r>
              <a:rPr lang="de-DE" sz="2000" b="1" dirty="0" err="1">
                <a:latin typeface="Consolas" panose="020B0609020204030204" pitchFamily="49" charset="0"/>
              </a:rPr>
              <a:t>action</a:t>
            </a:r>
            <a:r>
              <a:rPr lang="de-DE" sz="2000" b="1" dirty="0">
                <a:latin typeface="Consolas" panose="020B0609020204030204" pitchFamily="49" charset="0"/>
              </a:rPr>
              <a:t>) {</a:t>
            </a:r>
          </a:p>
          <a:p>
            <a:pPr>
              <a:lnSpc>
                <a:spcPct val="90000"/>
              </a:lnSpc>
              <a:spcBef>
                <a:spcPts val="0"/>
              </a:spcBef>
              <a:buNone/>
            </a:pPr>
            <a:r>
              <a:rPr lang="de-DE" sz="2000" b="1" dirty="0">
                <a:latin typeface="Consolas" panose="020B0609020204030204" pitchFamily="49" charset="0"/>
              </a:rPr>
              <a:t>    </a:t>
            </a:r>
            <a:r>
              <a:rPr lang="de-DE" sz="2000" b="1" dirty="0" err="1">
                <a:latin typeface="Consolas" panose="020B0609020204030204" pitchFamily="49" charset="0"/>
              </a:rPr>
              <a:t>this.reduceIntern</a:t>
            </a:r>
            <a:r>
              <a:rPr lang="de-DE" sz="2000" b="1" dirty="0">
                <a:latin typeface="Consolas" panose="020B0609020204030204" pitchFamily="49" charset="0"/>
              </a:rPr>
              <a:t>(</a:t>
            </a:r>
            <a:r>
              <a:rPr lang="de-DE" sz="2000" b="1" dirty="0" err="1">
                <a:latin typeface="Consolas" panose="020B0609020204030204" pitchFamily="49" charset="0"/>
              </a:rPr>
              <a:t>state</a:t>
            </a:r>
            <a:r>
              <a:rPr lang="de-DE" sz="2000" b="1" dirty="0">
                <a:latin typeface="Consolas" panose="020B0609020204030204" pitchFamily="49" charset="0"/>
              </a:rPr>
              <a:t>, </a:t>
            </a:r>
            <a:r>
              <a:rPr lang="de-DE" sz="2000" b="1" dirty="0" err="1">
                <a:latin typeface="Consolas" panose="020B0609020204030204" pitchFamily="49" charset="0"/>
              </a:rPr>
              <a:t>action</a:t>
            </a:r>
            <a:r>
              <a:rPr lang="de-DE" sz="2000" b="1" dirty="0">
                <a:latin typeface="Consolas" panose="020B0609020204030204" pitchFamily="49" charset="0"/>
              </a:rPr>
              <a:t>);</a:t>
            </a:r>
          </a:p>
          <a:p>
            <a:pPr>
              <a:lnSpc>
                <a:spcPct val="90000"/>
              </a:lnSpc>
              <a:spcBef>
                <a:spcPts val="0"/>
              </a:spcBef>
              <a:buNone/>
            </a:pPr>
            <a:r>
              <a:rPr lang="de-DE" sz="2000" b="1" dirty="0">
                <a:latin typeface="Consolas" panose="020B0609020204030204" pitchFamily="49" charset="0"/>
              </a:rPr>
              <a:t>    return </a:t>
            </a:r>
            <a:r>
              <a:rPr lang="de-DE" sz="2000" b="1" dirty="0" err="1">
                <a:latin typeface="Consolas" panose="020B0609020204030204" pitchFamily="49" charset="0"/>
              </a:rPr>
              <a:t>state.clone</a:t>
            </a:r>
            <a:r>
              <a:rPr lang="de-DE" sz="2000" b="1" dirty="0">
                <a:latin typeface="Consolas" panose="020B0609020204030204" pitchFamily="49" charset="0"/>
              </a:rPr>
              <a:t>();</a:t>
            </a:r>
          </a:p>
          <a:p>
            <a:pPr>
              <a:lnSpc>
                <a:spcPct val="90000"/>
              </a:lnSpc>
              <a:spcBef>
                <a:spcPts val="0"/>
              </a:spcBef>
              <a:buNone/>
            </a:pPr>
            <a:r>
              <a:rPr lang="de-DE" sz="2000" b="1" dirty="0">
                <a:latin typeface="Consolas" panose="020B0609020204030204" pitchFamily="49" charset="0"/>
              </a:rPr>
              <a:t>  }</a:t>
            </a:r>
          </a:p>
          <a:p>
            <a:pPr>
              <a:lnSpc>
                <a:spcPct val="90000"/>
              </a:lnSpc>
              <a:spcBef>
                <a:spcPts val="0"/>
              </a:spcBef>
              <a:buNone/>
            </a:pPr>
            <a:endParaRPr lang="de-DE" sz="800" b="1" dirty="0">
              <a:latin typeface="Consolas" panose="020B0609020204030204" pitchFamily="49" charset="0"/>
            </a:endParaRPr>
          </a:p>
          <a:p>
            <a:pPr>
              <a:lnSpc>
                <a:spcPct val="90000"/>
              </a:lnSpc>
              <a:spcBef>
                <a:spcPts val="0"/>
              </a:spcBef>
              <a:buNone/>
            </a:pPr>
            <a:r>
              <a:rPr lang="de-DE" sz="2000" b="1" dirty="0">
                <a:latin typeface="Consolas" panose="020B0609020204030204" pitchFamily="49" charset="0"/>
              </a:rPr>
              <a:t>  private void </a:t>
            </a:r>
            <a:r>
              <a:rPr lang="de-DE" sz="2000" b="1" dirty="0" err="1">
                <a:latin typeface="Consolas" panose="020B0609020204030204" pitchFamily="49" charset="0"/>
              </a:rPr>
              <a:t>reduceIntern</a:t>
            </a:r>
            <a:r>
              <a:rPr lang="de-DE" sz="2000" b="1" dirty="0">
                <a:latin typeface="Consolas" panose="020B0609020204030204" pitchFamily="49" charset="0"/>
              </a:rPr>
              <a:t>(State </a:t>
            </a:r>
            <a:r>
              <a:rPr lang="de-DE" sz="2000" b="1" dirty="0" err="1">
                <a:latin typeface="Consolas" panose="020B0609020204030204" pitchFamily="49" charset="0"/>
              </a:rPr>
              <a:t>state</a:t>
            </a:r>
            <a:r>
              <a:rPr lang="de-DE" sz="2000" b="1" dirty="0">
                <a:latin typeface="Consolas" panose="020B0609020204030204" pitchFamily="49" charset="0"/>
              </a:rPr>
              <a:t>, Action </a:t>
            </a:r>
            <a:r>
              <a:rPr lang="de-DE" sz="2000" b="1" dirty="0" err="1">
                <a:latin typeface="Consolas" panose="020B0609020204030204" pitchFamily="49" charset="0"/>
              </a:rPr>
              <a:t>action</a:t>
            </a:r>
            <a:r>
              <a:rPr lang="de-DE" sz="2000" b="1" dirty="0">
                <a:latin typeface="Consolas" panose="020B0609020204030204" pitchFamily="49" charset="0"/>
              </a:rPr>
              <a:t>) {</a:t>
            </a:r>
          </a:p>
          <a:p>
            <a:pPr>
              <a:lnSpc>
                <a:spcPct val="90000"/>
              </a:lnSpc>
              <a:spcBef>
                <a:spcPts val="0"/>
              </a:spcBef>
              <a:buNone/>
            </a:pPr>
            <a:r>
              <a:rPr lang="de-DE" sz="2000" b="1" dirty="0">
                <a:latin typeface="Consolas" panose="020B0609020204030204" pitchFamily="49" charset="0"/>
              </a:rPr>
              <a:t>    if (</a:t>
            </a:r>
            <a:r>
              <a:rPr lang="de-DE" sz="2000" b="1" dirty="0" err="1">
                <a:latin typeface="Consolas" panose="020B0609020204030204" pitchFamily="49" charset="0"/>
              </a:rPr>
              <a:t>action</a:t>
            </a:r>
            <a:r>
              <a:rPr lang="de-DE" sz="2000" b="1" dirty="0">
                <a:latin typeface="Consolas" panose="020B0609020204030204" pitchFamily="49" charset="0"/>
              </a:rPr>
              <a:t> </a:t>
            </a:r>
            <a:r>
              <a:rPr lang="de-DE" sz="2000" b="1" dirty="0" err="1">
                <a:latin typeface="Consolas" panose="020B0609020204030204" pitchFamily="49" charset="0"/>
              </a:rPr>
              <a:t>instanceof</a:t>
            </a:r>
            <a:r>
              <a:rPr lang="de-DE" sz="2000" b="1" dirty="0">
                <a:latin typeface="Consolas" panose="020B0609020204030204" pitchFamily="49" charset="0"/>
              </a:rPr>
              <a:t> </a:t>
            </a:r>
            <a:r>
              <a:rPr lang="de-DE" sz="2000" b="1" dirty="0" err="1">
                <a:latin typeface="Consolas" panose="020B0609020204030204" pitchFamily="49" charset="0"/>
              </a:rPr>
              <a:t>AddAction</a:t>
            </a:r>
            <a:r>
              <a:rPr lang="de-DE" sz="2000" b="1" dirty="0">
                <a:latin typeface="Consolas" panose="020B0609020204030204" pitchFamily="49" charset="0"/>
              </a:rPr>
              <a:t>) {</a:t>
            </a:r>
          </a:p>
          <a:p>
            <a:pPr>
              <a:lnSpc>
                <a:spcPct val="90000"/>
              </a:lnSpc>
              <a:spcBef>
                <a:spcPts val="0"/>
              </a:spcBef>
              <a:buNone/>
            </a:pPr>
            <a:r>
              <a:rPr lang="de-DE" sz="2000" b="1" dirty="0">
                <a:latin typeface="Consolas" panose="020B0609020204030204" pitchFamily="49" charset="0"/>
              </a:rPr>
              <a:t>      </a:t>
            </a:r>
            <a:r>
              <a:rPr lang="de-DE" sz="2000" b="1" dirty="0" err="1">
                <a:latin typeface="Consolas" panose="020B0609020204030204" pitchFamily="49" charset="0"/>
              </a:rPr>
              <a:t>state.add</a:t>
            </a:r>
            <a:r>
              <a:rPr lang="de-DE" sz="2000" b="1" dirty="0">
                <a:latin typeface="Consolas" panose="020B0609020204030204" pitchFamily="49" charset="0"/>
              </a:rPr>
              <a:t>(</a:t>
            </a:r>
            <a:r>
              <a:rPr lang="de-DE" sz="2000" b="1" dirty="0" err="1">
                <a:latin typeface="Consolas" panose="020B0609020204030204" pitchFamily="49" charset="0"/>
              </a:rPr>
              <a:t>action.getParameter</a:t>
            </a:r>
            <a:r>
              <a:rPr lang="de-DE" sz="2000" b="1" dirty="0">
                <a:latin typeface="Consolas" panose="020B0609020204030204" pitchFamily="49" charset="0"/>
              </a:rPr>
              <a:t>().get(0),</a:t>
            </a:r>
          </a:p>
          <a:p>
            <a:pPr>
              <a:lnSpc>
                <a:spcPct val="90000"/>
              </a:lnSpc>
              <a:spcBef>
                <a:spcPts val="0"/>
              </a:spcBef>
              <a:buNone/>
            </a:pPr>
            <a:r>
              <a:rPr lang="de-DE" sz="2000" b="1" dirty="0">
                <a:latin typeface="Consolas" panose="020B0609020204030204" pitchFamily="49" charset="0"/>
              </a:rPr>
              <a:t>               </a:t>
            </a:r>
            <a:r>
              <a:rPr lang="de-DE" sz="2000" b="1" dirty="0" err="1">
                <a:latin typeface="Consolas" panose="020B0609020204030204" pitchFamily="49" charset="0"/>
              </a:rPr>
              <a:t>action.getParameter</a:t>
            </a:r>
            <a:r>
              <a:rPr lang="de-DE" sz="2000" b="1" dirty="0">
                <a:latin typeface="Consolas" panose="020B0609020204030204" pitchFamily="49" charset="0"/>
              </a:rPr>
              <a:t>().get(1));</a:t>
            </a:r>
          </a:p>
          <a:p>
            <a:pPr>
              <a:lnSpc>
                <a:spcPct val="90000"/>
              </a:lnSpc>
              <a:spcBef>
                <a:spcPts val="0"/>
              </a:spcBef>
              <a:buNone/>
            </a:pPr>
            <a:r>
              <a:rPr lang="de-DE" sz="2000" b="1" dirty="0">
                <a:latin typeface="Consolas" panose="020B0609020204030204" pitchFamily="49" charset="0"/>
              </a:rPr>
              <a:t>      return; // Alternative  für jede Action</a:t>
            </a:r>
          </a:p>
          <a:p>
            <a:pPr>
              <a:lnSpc>
                <a:spcPct val="90000"/>
              </a:lnSpc>
              <a:spcBef>
                <a:spcPts val="0"/>
              </a:spcBef>
              <a:buNone/>
            </a:pPr>
            <a:r>
              <a:rPr lang="de-DE" sz="2000" b="1" dirty="0">
                <a:latin typeface="Consolas" panose="020B0609020204030204" pitchFamily="49" charset="0"/>
              </a:rPr>
              <a:t>    }</a:t>
            </a:r>
            <a:endParaRPr lang="de-DE" sz="800" b="1" dirty="0">
              <a:latin typeface="Consolas" panose="020B0609020204030204" pitchFamily="49" charset="0"/>
            </a:endParaRPr>
          </a:p>
          <a:p>
            <a:pPr>
              <a:lnSpc>
                <a:spcPct val="90000"/>
              </a:lnSpc>
              <a:spcBef>
                <a:spcPts val="0"/>
              </a:spcBef>
              <a:buNone/>
            </a:pPr>
            <a:r>
              <a:rPr lang="de-DE" sz="2000" b="1" dirty="0">
                <a:latin typeface="Consolas" panose="020B0609020204030204" pitchFamily="49" charset="0"/>
              </a:rPr>
              <a:t>    if (</a:t>
            </a:r>
            <a:r>
              <a:rPr lang="de-DE" sz="2000" b="1" dirty="0" err="1">
                <a:latin typeface="Consolas" panose="020B0609020204030204" pitchFamily="49" charset="0"/>
              </a:rPr>
              <a:t>action</a:t>
            </a:r>
            <a:r>
              <a:rPr lang="de-DE" sz="2000" b="1" dirty="0">
                <a:latin typeface="Consolas" panose="020B0609020204030204" pitchFamily="49" charset="0"/>
              </a:rPr>
              <a:t> </a:t>
            </a:r>
            <a:r>
              <a:rPr lang="de-DE" sz="2000" b="1" dirty="0" err="1">
                <a:latin typeface="Consolas" panose="020B0609020204030204" pitchFamily="49" charset="0"/>
              </a:rPr>
              <a:t>instanceof</a:t>
            </a:r>
            <a:r>
              <a:rPr lang="de-DE" sz="2000" b="1" dirty="0">
                <a:latin typeface="Consolas" panose="020B0609020204030204" pitchFamily="49" charset="0"/>
              </a:rPr>
              <a:t> </a:t>
            </a:r>
            <a:r>
              <a:rPr lang="de-DE" sz="2000" b="1" dirty="0" err="1">
                <a:latin typeface="Consolas" panose="020B0609020204030204" pitchFamily="49" charset="0"/>
              </a:rPr>
              <a:t>DeleteAction</a:t>
            </a:r>
            <a:r>
              <a:rPr lang="de-DE" sz="2000" b="1" dirty="0">
                <a:latin typeface="Consolas" panose="020B0609020204030204" pitchFamily="49" charset="0"/>
              </a:rPr>
              <a:t>) {</a:t>
            </a:r>
          </a:p>
          <a:p>
            <a:pPr>
              <a:lnSpc>
                <a:spcPct val="90000"/>
              </a:lnSpc>
              <a:spcBef>
                <a:spcPts val="0"/>
              </a:spcBef>
              <a:buNone/>
            </a:pPr>
            <a:r>
              <a:rPr lang="de-DE" sz="2000" b="1" dirty="0">
                <a:latin typeface="Consolas" panose="020B0609020204030204" pitchFamily="49" charset="0"/>
              </a:rPr>
              <a:t>      </a:t>
            </a:r>
            <a:r>
              <a:rPr lang="de-DE" sz="2000" b="1" dirty="0" err="1">
                <a:latin typeface="Consolas" panose="020B0609020204030204" pitchFamily="49" charset="0"/>
              </a:rPr>
              <a:t>state.delete</a:t>
            </a:r>
            <a:r>
              <a:rPr lang="de-DE" sz="2000" b="1" dirty="0">
                <a:latin typeface="Consolas" panose="020B0609020204030204" pitchFamily="49" charset="0"/>
              </a:rPr>
              <a:t>(((</a:t>
            </a:r>
            <a:r>
              <a:rPr lang="de-DE" sz="2000" b="1" dirty="0" err="1">
                <a:latin typeface="Consolas" panose="020B0609020204030204" pitchFamily="49" charset="0"/>
              </a:rPr>
              <a:t>DeleteAction</a:t>
            </a:r>
            <a:r>
              <a:rPr lang="de-DE" sz="2000" b="1" dirty="0">
                <a:latin typeface="Consolas" panose="020B0609020204030204" pitchFamily="49" charset="0"/>
              </a:rPr>
              <a:t>) </a:t>
            </a:r>
            <a:r>
              <a:rPr lang="de-DE" sz="2000" b="1" dirty="0" err="1">
                <a:latin typeface="Consolas" panose="020B0609020204030204" pitchFamily="49" charset="0"/>
              </a:rPr>
              <a:t>action</a:t>
            </a:r>
            <a:r>
              <a:rPr lang="de-DE" sz="2000" b="1" dirty="0">
                <a:latin typeface="Consolas" panose="020B0609020204030204" pitchFamily="49" charset="0"/>
              </a:rPr>
              <a:t>).</a:t>
            </a:r>
            <a:r>
              <a:rPr lang="de-DE" sz="2000" b="1" dirty="0" err="1">
                <a:latin typeface="Consolas" panose="020B0609020204030204" pitchFamily="49" charset="0"/>
              </a:rPr>
              <a:t>getDeleteId</a:t>
            </a:r>
            <a:r>
              <a:rPr lang="de-DE" sz="2000" b="1" dirty="0">
                <a:latin typeface="Consolas" panose="020B0609020204030204" pitchFamily="49" charset="0"/>
              </a:rPr>
              <a:t>());</a:t>
            </a:r>
          </a:p>
          <a:p>
            <a:pPr>
              <a:lnSpc>
                <a:spcPct val="90000"/>
              </a:lnSpc>
              <a:spcBef>
                <a:spcPts val="0"/>
              </a:spcBef>
              <a:buNone/>
            </a:pPr>
            <a:r>
              <a:rPr lang="de-DE" sz="2000" b="1" dirty="0">
                <a:latin typeface="Consolas" panose="020B0609020204030204" pitchFamily="49" charset="0"/>
              </a:rPr>
              <a:t>      return; // State bekommt </a:t>
            </a:r>
            <a:r>
              <a:rPr lang="de-DE" sz="2000" b="1" dirty="0" err="1">
                <a:latin typeface="Consolas" panose="020B0609020204030204" pitchFamily="49" charset="0"/>
              </a:rPr>
              <a:t>delete</a:t>
            </a:r>
            <a:r>
              <a:rPr lang="de-DE" sz="2000" b="1" dirty="0">
                <a:latin typeface="Consolas" panose="020B0609020204030204" pitchFamily="49" charset="0"/>
              </a:rPr>
              <a:t>(int)-Methode</a:t>
            </a:r>
          </a:p>
          <a:p>
            <a:pPr>
              <a:lnSpc>
                <a:spcPct val="90000"/>
              </a:lnSpc>
              <a:spcBef>
                <a:spcPts val="0"/>
              </a:spcBef>
              <a:buNone/>
            </a:pPr>
            <a:r>
              <a:rPr lang="de-DE" sz="2000" b="1" dirty="0">
                <a:latin typeface="Consolas" panose="020B0609020204030204" pitchFamily="49" charset="0"/>
              </a:rPr>
              <a:t>    }</a:t>
            </a:r>
          </a:p>
          <a:p>
            <a:pPr>
              <a:lnSpc>
                <a:spcPct val="90000"/>
              </a:lnSpc>
              <a:spcBef>
                <a:spcPts val="0"/>
              </a:spcBef>
              <a:buNone/>
            </a:pPr>
            <a:endParaRPr lang="de-DE" sz="800" b="1" dirty="0">
              <a:latin typeface="Consolas" panose="020B0609020204030204" pitchFamily="49" charset="0"/>
            </a:endParaRPr>
          </a:p>
          <a:p>
            <a:pPr>
              <a:lnSpc>
                <a:spcPct val="90000"/>
              </a:lnSpc>
              <a:spcBef>
                <a:spcPts val="0"/>
              </a:spcBef>
              <a:buNone/>
            </a:pPr>
            <a:r>
              <a:rPr lang="de-DE" sz="2000" b="1" dirty="0">
                <a:latin typeface="Consolas" panose="020B0609020204030204" pitchFamily="49" charset="0"/>
              </a:rPr>
              <a:t>    </a:t>
            </a:r>
            <a:r>
              <a:rPr lang="de-DE" sz="2000" b="1" dirty="0" err="1">
                <a:latin typeface="Consolas" panose="020B0609020204030204" pitchFamily="49" charset="0"/>
              </a:rPr>
              <a:t>throw</a:t>
            </a:r>
            <a:r>
              <a:rPr lang="de-DE" sz="2000" b="1" dirty="0">
                <a:latin typeface="Consolas" panose="020B0609020204030204" pitchFamily="49" charset="0"/>
              </a:rPr>
              <a:t> </a:t>
            </a:r>
            <a:r>
              <a:rPr lang="de-DE" sz="2000" b="1" dirty="0" err="1">
                <a:latin typeface="Consolas" panose="020B0609020204030204" pitchFamily="49" charset="0"/>
              </a:rPr>
              <a:t>new</a:t>
            </a:r>
            <a:r>
              <a:rPr lang="de-DE" sz="2000" b="1" dirty="0">
                <a:latin typeface="Consolas" panose="020B0609020204030204" pitchFamily="49" charset="0"/>
              </a:rPr>
              <a:t> IllegalArgumentException(</a:t>
            </a:r>
          </a:p>
          <a:p>
            <a:pPr>
              <a:lnSpc>
                <a:spcPct val="90000"/>
              </a:lnSpc>
              <a:spcBef>
                <a:spcPts val="0"/>
              </a:spcBef>
              <a:buNone/>
            </a:pPr>
            <a:r>
              <a:rPr lang="de-DE" sz="2000" b="1" dirty="0">
                <a:latin typeface="Consolas" panose="020B0609020204030204" pitchFamily="49" charset="0"/>
              </a:rPr>
              <a:t>            "Action " + </a:t>
            </a:r>
            <a:r>
              <a:rPr lang="de-DE" sz="2000" b="1" dirty="0" err="1">
                <a:latin typeface="Consolas" panose="020B0609020204030204" pitchFamily="49" charset="0"/>
              </a:rPr>
              <a:t>action</a:t>
            </a:r>
            <a:r>
              <a:rPr lang="de-DE" sz="2000" b="1" dirty="0">
                <a:latin typeface="Consolas" panose="020B0609020204030204" pitchFamily="49" charset="0"/>
              </a:rPr>
              <a:t> + " nicht </a:t>
            </a:r>
            <a:r>
              <a:rPr lang="de-DE" sz="2000" b="1" dirty="0" err="1">
                <a:latin typeface="Consolas" panose="020B0609020204030204" pitchFamily="49" charset="0"/>
              </a:rPr>
              <a:t>unterstuetzt</a:t>
            </a:r>
            <a:r>
              <a:rPr lang="de-DE" sz="2000" b="1" dirty="0">
                <a:latin typeface="Consolas" panose="020B0609020204030204" pitchFamily="49" charset="0"/>
              </a:rPr>
              <a:t>");</a:t>
            </a:r>
          </a:p>
          <a:p>
            <a:pPr>
              <a:lnSpc>
                <a:spcPct val="90000"/>
              </a:lnSpc>
              <a:spcBef>
                <a:spcPts val="0"/>
              </a:spcBef>
              <a:buNone/>
            </a:pPr>
            <a:r>
              <a:rPr lang="de-DE" sz="2000" b="1" dirty="0">
                <a:latin typeface="Consolas" panose="020B0609020204030204" pitchFamily="49" charset="0"/>
              </a:rPr>
              <a:t>  }</a:t>
            </a:r>
          </a:p>
          <a:p>
            <a:pPr>
              <a:lnSpc>
                <a:spcPct val="90000"/>
              </a:lnSpc>
              <a:spcBef>
                <a:spcPts val="0"/>
              </a:spcBef>
              <a:buNone/>
            </a:pPr>
            <a:r>
              <a:rPr lang="de-DE" sz="2000" b="1" dirty="0">
                <a:latin typeface="Consolas" panose="020B0609020204030204" pitchFamily="49" charset="0"/>
              </a:rPr>
              <a:t>}</a:t>
            </a:r>
          </a:p>
        </p:txBody>
      </p:sp>
    </p:spTree>
    <p:extLst>
      <p:ext uri="{BB962C8B-B14F-4D97-AF65-F5344CB8AC3E}">
        <p14:creationId xmlns:p14="http://schemas.microsoft.com/office/powerpoint/2010/main" val="2034641860"/>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ABE4D9-03DD-455A-A63C-8509B0985079}"/>
              </a:ext>
            </a:extLst>
          </p:cNvPr>
          <p:cNvSpPr>
            <a:spLocks noGrp="1"/>
          </p:cNvSpPr>
          <p:nvPr>
            <p:ph type="title"/>
          </p:nvPr>
        </p:nvSpPr>
        <p:spPr/>
        <p:txBody>
          <a:bodyPr/>
          <a:lstStyle/>
          <a:p>
            <a:r>
              <a:rPr lang="de-DE" dirty="0" err="1"/>
              <a:t>Redux</a:t>
            </a:r>
            <a:r>
              <a:rPr lang="de-DE" dirty="0"/>
              <a:t> – Konzept Version 2 (5/11)</a:t>
            </a:r>
          </a:p>
        </p:txBody>
      </p:sp>
      <p:sp>
        <p:nvSpPr>
          <p:cNvPr id="3" name="Inhaltsplatzhalter 2">
            <a:extLst>
              <a:ext uri="{FF2B5EF4-FFF2-40B4-BE49-F238E27FC236}">
                <a16:creationId xmlns:a16="http://schemas.microsoft.com/office/drawing/2014/main" id="{A261ACB7-604A-4561-BA59-B598C81CCE0A}"/>
              </a:ext>
            </a:extLst>
          </p:cNvPr>
          <p:cNvSpPr>
            <a:spLocks noGrp="1"/>
          </p:cNvSpPr>
          <p:nvPr>
            <p:ph idx="1"/>
          </p:nvPr>
        </p:nvSpPr>
        <p:spPr>
          <a:xfrm>
            <a:off x="304800" y="937591"/>
            <a:ext cx="8229600" cy="5036172"/>
          </a:xfrm>
        </p:spPr>
        <p:txBody>
          <a:bodyPr/>
          <a:lstStyle/>
          <a:p>
            <a:pPr marL="0" indent="0">
              <a:spcBef>
                <a:spcPts val="0"/>
              </a:spcBef>
              <a:buNone/>
            </a:pPr>
            <a:r>
              <a:rPr lang="de-DE" sz="2000" dirty="0"/>
              <a:t>Flexibilisierung des Ansatzes</a:t>
            </a:r>
          </a:p>
          <a:p>
            <a:pPr>
              <a:spcBef>
                <a:spcPts val="0"/>
              </a:spcBef>
            </a:pPr>
            <a:r>
              <a:rPr lang="de-DE" sz="2000" dirty="0"/>
              <a:t>Store-Varianten, die zusätzliche Aufgaben übernehmen</a:t>
            </a:r>
          </a:p>
          <a:p>
            <a:pPr>
              <a:spcBef>
                <a:spcPts val="0"/>
              </a:spcBef>
            </a:pPr>
            <a:r>
              <a:rPr lang="de-DE" sz="2000" dirty="0"/>
              <a:t>Beispiel: Messe Zeit der Methodenausführung</a:t>
            </a:r>
          </a:p>
          <a:p>
            <a:pPr>
              <a:spcBef>
                <a:spcPts val="0"/>
              </a:spcBef>
            </a:pPr>
            <a:r>
              <a:rPr lang="de-DE" sz="2000" dirty="0"/>
              <a:t>Ansatz: Decorator-Pattern, so Store-Varianten verknüpfbar</a:t>
            </a:r>
          </a:p>
        </p:txBody>
      </p:sp>
      <p:pic>
        <p:nvPicPr>
          <p:cNvPr id="5" name="Grafik 4">
            <a:extLst>
              <a:ext uri="{FF2B5EF4-FFF2-40B4-BE49-F238E27FC236}">
                <a16:creationId xmlns:a16="http://schemas.microsoft.com/office/drawing/2014/main" id="{F25349D5-ECA8-4467-B99B-8F5BFD441E19}"/>
              </a:ext>
            </a:extLst>
          </p:cNvPr>
          <p:cNvPicPr>
            <a:picLocks noChangeAspect="1"/>
          </p:cNvPicPr>
          <p:nvPr/>
        </p:nvPicPr>
        <p:blipFill rotWithShape="1">
          <a:blip r:embed="rId2">
            <a:extLst>
              <a:ext uri="{28A0092B-C50C-407E-A947-70E740481C1C}">
                <a14:useLocalDpi xmlns:a14="http://schemas.microsoft.com/office/drawing/2010/main" val="0"/>
              </a:ext>
            </a:extLst>
          </a:blip>
          <a:srcRect l="2521" t="4611" r="2363" b="31783"/>
          <a:stretch/>
        </p:blipFill>
        <p:spPr>
          <a:xfrm>
            <a:off x="990600" y="2356993"/>
            <a:ext cx="7798200" cy="3563416"/>
          </a:xfrm>
          <a:prstGeom prst="rect">
            <a:avLst/>
          </a:prstGeom>
        </p:spPr>
      </p:pic>
    </p:spTree>
    <p:extLst>
      <p:ext uri="{BB962C8B-B14F-4D97-AF65-F5344CB8AC3E}">
        <p14:creationId xmlns:p14="http://schemas.microsoft.com/office/powerpoint/2010/main" val="2497915952"/>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ABE4D9-03DD-455A-A63C-8509B0985079}"/>
              </a:ext>
            </a:extLst>
          </p:cNvPr>
          <p:cNvSpPr>
            <a:spLocks noGrp="1"/>
          </p:cNvSpPr>
          <p:nvPr>
            <p:ph type="title"/>
          </p:nvPr>
        </p:nvSpPr>
        <p:spPr/>
        <p:txBody>
          <a:bodyPr/>
          <a:lstStyle/>
          <a:p>
            <a:r>
              <a:rPr lang="de-DE" dirty="0" err="1"/>
              <a:t>Redux</a:t>
            </a:r>
            <a:r>
              <a:rPr lang="de-DE" dirty="0"/>
              <a:t> – Konzept Version 2 (6/11)</a:t>
            </a:r>
          </a:p>
        </p:txBody>
      </p:sp>
      <p:sp>
        <p:nvSpPr>
          <p:cNvPr id="3" name="Inhaltsplatzhalter 2">
            <a:extLst>
              <a:ext uri="{FF2B5EF4-FFF2-40B4-BE49-F238E27FC236}">
                <a16:creationId xmlns:a16="http://schemas.microsoft.com/office/drawing/2014/main" id="{A261ACB7-604A-4561-BA59-B598C81CCE0A}"/>
              </a:ext>
            </a:extLst>
          </p:cNvPr>
          <p:cNvSpPr>
            <a:spLocks noGrp="1"/>
          </p:cNvSpPr>
          <p:nvPr>
            <p:ph idx="1"/>
          </p:nvPr>
        </p:nvSpPr>
        <p:spPr>
          <a:xfrm>
            <a:off x="457200" y="980728"/>
            <a:ext cx="8229600" cy="5256212"/>
          </a:xfrm>
        </p:spPr>
        <p:txBody>
          <a:bodyPr/>
          <a:lstStyle/>
          <a:p>
            <a:pPr>
              <a:spcBef>
                <a:spcPts val="0"/>
              </a:spcBef>
              <a:buNone/>
            </a:pPr>
            <a:r>
              <a:rPr lang="de-DE" sz="2000" b="1" dirty="0">
                <a:latin typeface="Consolas" panose="020B0609020204030204" pitchFamily="49" charset="0"/>
              </a:rPr>
              <a:t>public interface </a:t>
            </a:r>
            <a:r>
              <a:rPr lang="de-DE" sz="2000" b="1" dirty="0" err="1">
                <a:latin typeface="Consolas" panose="020B0609020204030204" pitchFamily="49" charset="0"/>
              </a:rPr>
              <a:t>StoreInterface</a:t>
            </a:r>
            <a:r>
              <a:rPr lang="de-DE" sz="2000" b="1" dirty="0">
                <a:latin typeface="Consolas" panose="020B0609020204030204" pitchFamily="49" charset="0"/>
              </a:rPr>
              <a:t> {</a:t>
            </a:r>
          </a:p>
          <a:p>
            <a:pPr>
              <a:spcBef>
                <a:spcPts val="0"/>
              </a:spcBef>
              <a:buNone/>
            </a:pPr>
            <a:endParaRPr lang="de-DE" sz="2000" b="1" dirty="0">
              <a:latin typeface="Consolas" panose="020B0609020204030204" pitchFamily="49" charset="0"/>
            </a:endParaRPr>
          </a:p>
          <a:p>
            <a:pPr>
              <a:spcBef>
                <a:spcPts val="0"/>
              </a:spcBef>
              <a:buNone/>
            </a:pPr>
            <a:r>
              <a:rPr lang="de-DE" sz="2000" b="1" dirty="0">
                <a:latin typeface="Consolas" panose="020B0609020204030204" pitchFamily="49" charset="0"/>
              </a:rPr>
              <a:t>  public void </a:t>
            </a:r>
            <a:r>
              <a:rPr lang="de-DE" sz="2000" b="1" dirty="0" err="1">
                <a:latin typeface="Consolas" panose="020B0609020204030204" pitchFamily="49" charset="0"/>
              </a:rPr>
              <a:t>dispatch</a:t>
            </a:r>
            <a:r>
              <a:rPr lang="de-DE" sz="2000" b="1" dirty="0">
                <a:latin typeface="Consolas" panose="020B0609020204030204" pitchFamily="49" charset="0"/>
              </a:rPr>
              <a:t>(Action </a:t>
            </a:r>
            <a:r>
              <a:rPr lang="de-DE" sz="2000" b="1" dirty="0" err="1">
                <a:latin typeface="Consolas" panose="020B0609020204030204" pitchFamily="49" charset="0"/>
              </a:rPr>
              <a:t>action</a:t>
            </a:r>
            <a:r>
              <a:rPr lang="de-DE" sz="2000" b="1" dirty="0">
                <a:latin typeface="Consolas" panose="020B0609020204030204" pitchFamily="49" charset="0"/>
              </a:rPr>
              <a:t>);</a:t>
            </a:r>
          </a:p>
          <a:p>
            <a:pPr>
              <a:spcBef>
                <a:spcPts val="0"/>
              </a:spcBef>
              <a:buNone/>
            </a:pPr>
            <a:r>
              <a:rPr lang="de-DE" sz="2000" b="1" dirty="0">
                <a:latin typeface="Consolas" panose="020B0609020204030204" pitchFamily="49" charset="0"/>
              </a:rPr>
              <a:t>  public State </a:t>
            </a:r>
            <a:r>
              <a:rPr lang="de-DE" sz="2000" b="1" dirty="0" err="1">
                <a:latin typeface="Consolas" panose="020B0609020204030204" pitchFamily="49" charset="0"/>
              </a:rPr>
              <a:t>getState</a:t>
            </a:r>
            <a:r>
              <a:rPr lang="de-DE" sz="2000" b="1" dirty="0">
                <a:latin typeface="Consolas" panose="020B0609020204030204" pitchFamily="49" charset="0"/>
              </a:rPr>
              <a:t>(); // !!!! (1)</a:t>
            </a:r>
          </a:p>
          <a:p>
            <a:pPr>
              <a:spcBef>
                <a:spcPts val="0"/>
              </a:spcBef>
              <a:buNone/>
            </a:pPr>
            <a:r>
              <a:rPr lang="de-DE" sz="2000" b="1" dirty="0">
                <a:latin typeface="Consolas" panose="020B0609020204030204" pitchFamily="49" charset="0"/>
              </a:rPr>
              <a:t>  public void </a:t>
            </a:r>
            <a:r>
              <a:rPr lang="de-DE" sz="2000" b="1" dirty="0" err="1">
                <a:latin typeface="Consolas" panose="020B0609020204030204" pitchFamily="49" charset="0"/>
              </a:rPr>
              <a:t>subscribe</a:t>
            </a:r>
            <a:r>
              <a:rPr lang="de-DE" sz="2000" b="1" dirty="0">
                <a:latin typeface="Consolas" panose="020B0609020204030204" pitchFamily="49" charset="0"/>
              </a:rPr>
              <a:t>(Subscriber </a:t>
            </a:r>
            <a:r>
              <a:rPr lang="de-DE" sz="2000" b="1" dirty="0" err="1">
                <a:latin typeface="Consolas" panose="020B0609020204030204" pitchFamily="49" charset="0"/>
              </a:rPr>
              <a:t>subscriber</a:t>
            </a:r>
            <a:r>
              <a:rPr lang="de-DE" sz="2000" b="1" dirty="0">
                <a:latin typeface="Consolas" panose="020B0609020204030204" pitchFamily="49" charset="0"/>
              </a:rPr>
              <a:t>);</a:t>
            </a:r>
          </a:p>
          <a:p>
            <a:pPr>
              <a:spcBef>
                <a:spcPts val="0"/>
              </a:spcBef>
              <a:buNone/>
            </a:pPr>
            <a:r>
              <a:rPr lang="de-DE" sz="2000" b="1" dirty="0">
                <a:latin typeface="Consolas" panose="020B0609020204030204" pitchFamily="49" charset="0"/>
              </a:rPr>
              <a:t>  public void </a:t>
            </a:r>
            <a:r>
              <a:rPr lang="de-DE" sz="2000" b="1" dirty="0" err="1">
                <a:latin typeface="Consolas" panose="020B0609020204030204" pitchFamily="49" charset="0"/>
              </a:rPr>
              <a:t>notifySubscribers</a:t>
            </a:r>
            <a:r>
              <a:rPr lang="de-DE" sz="2000" b="1" dirty="0">
                <a:latin typeface="Consolas" panose="020B0609020204030204" pitchFamily="49" charset="0"/>
              </a:rPr>
              <a:t>();</a:t>
            </a:r>
          </a:p>
          <a:p>
            <a:pPr>
              <a:spcBef>
                <a:spcPts val="0"/>
              </a:spcBef>
              <a:buNone/>
            </a:pPr>
            <a:r>
              <a:rPr lang="de-DE" sz="2000" b="1" dirty="0">
                <a:latin typeface="Consolas" panose="020B0609020204030204" pitchFamily="49" charset="0"/>
              </a:rPr>
              <a:t>}</a:t>
            </a:r>
          </a:p>
          <a:p>
            <a:r>
              <a:rPr lang="de-DE" dirty="0"/>
              <a:t>ursprüngliche Store-Klasse bleibt erhalten, realisiert Interface</a:t>
            </a:r>
          </a:p>
          <a:p>
            <a:r>
              <a:rPr lang="de-DE" dirty="0"/>
              <a:t>(1) </a:t>
            </a:r>
            <a:r>
              <a:rPr lang="de-DE" dirty="0" err="1"/>
              <a:t>getState</a:t>
            </a:r>
            <a:r>
              <a:rPr lang="de-DE" dirty="0"/>
              <a:t>()-Methode darf nur zum Testen genutzt werden, nur weil jemand Store kennt, ist der Aufruf noch lange nicht erlaubt</a:t>
            </a:r>
          </a:p>
          <a:p>
            <a:r>
              <a:rPr lang="de-DE" dirty="0"/>
              <a:t>(1) falls </a:t>
            </a:r>
            <a:r>
              <a:rPr lang="de-DE" dirty="0" err="1"/>
              <a:t>getState</a:t>
            </a:r>
            <a:r>
              <a:rPr lang="de-DE" dirty="0"/>
              <a:t>() für alle nutzbar sein soll, muss der State bei Rückgabe </a:t>
            </a:r>
            <a:r>
              <a:rPr lang="de-DE" dirty="0" err="1"/>
              <a:t>gecloned</a:t>
            </a:r>
            <a:r>
              <a:rPr lang="de-DE" dirty="0"/>
              <a:t> werden [macht Testen schwieriger]</a:t>
            </a:r>
          </a:p>
        </p:txBody>
      </p:sp>
    </p:spTree>
    <p:extLst>
      <p:ext uri="{BB962C8B-B14F-4D97-AF65-F5344CB8AC3E}">
        <p14:creationId xmlns:p14="http://schemas.microsoft.com/office/powerpoint/2010/main" val="3546214566"/>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ABE4D9-03DD-455A-A63C-8509B0985079}"/>
              </a:ext>
            </a:extLst>
          </p:cNvPr>
          <p:cNvSpPr>
            <a:spLocks noGrp="1"/>
          </p:cNvSpPr>
          <p:nvPr>
            <p:ph type="title"/>
          </p:nvPr>
        </p:nvSpPr>
        <p:spPr/>
        <p:txBody>
          <a:bodyPr/>
          <a:lstStyle/>
          <a:p>
            <a:r>
              <a:rPr lang="de-DE" dirty="0" err="1"/>
              <a:t>Redux</a:t>
            </a:r>
            <a:r>
              <a:rPr lang="de-DE" dirty="0"/>
              <a:t> – Konzept Version 2 (7/11)</a:t>
            </a:r>
          </a:p>
        </p:txBody>
      </p:sp>
      <p:sp>
        <p:nvSpPr>
          <p:cNvPr id="3" name="Inhaltsplatzhalter 2">
            <a:extLst>
              <a:ext uri="{FF2B5EF4-FFF2-40B4-BE49-F238E27FC236}">
                <a16:creationId xmlns:a16="http://schemas.microsoft.com/office/drawing/2014/main" id="{A261ACB7-604A-4561-BA59-B598C81CCE0A}"/>
              </a:ext>
            </a:extLst>
          </p:cNvPr>
          <p:cNvSpPr>
            <a:spLocks noGrp="1"/>
          </p:cNvSpPr>
          <p:nvPr>
            <p:ph idx="1"/>
          </p:nvPr>
        </p:nvSpPr>
        <p:spPr/>
        <p:txBody>
          <a:bodyPr/>
          <a:lstStyle/>
          <a:p>
            <a:pPr>
              <a:spcBef>
                <a:spcPts val="200"/>
              </a:spcBef>
              <a:buNone/>
            </a:pPr>
            <a:r>
              <a:rPr lang="de-DE" sz="2000" b="1" dirty="0">
                <a:latin typeface="Consolas" panose="020B0609020204030204" pitchFamily="49" charset="0"/>
              </a:rPr>
              <a:t>public </a:t>
            </a:r>
            <a:r>
              <a:rPr lang="de-DE" sz="2000" b="1" dirty="0" err="1">
                <a:latin typeface="Consolas" panose="020B0609020204030204" pitchFamily="49" charset="0"/>
              </a:rPr>
              <a:t>abstract</a:t>
            </a:r>
            <a:r>
              <a:rPr lang="de-DE" sz="2000" b="1" dirty="0">
                <a:latin typeface="Consolas" panose="020B0609020204030204" pitchFamily="49" charset="0"/>
              </a:rPr>
              <a:t> class </a:t>
            </a:r>
            <a:r>
              <a:rPr lang="de-DE" sz="2000" b="1" dirty="0" err="1">
                <a:latin typeface="Consolas" panose="020B0609020204030204" pitchFamily="49" charset="0"/>
              </a:rPr>
              <a:t>AbstractDecoratorStore</a:t>
            </a:r>
            <a:r>
              <a:rPr lang="de-DE" sz="2000" b="1" dirty="0">
                <a:latin typeface="Consolas" panose="020B0609020204030204" pitchFamily="49" charset="0"/>
              </a:rPr>
              <a:t> </a:t>
            </a:r>
          </a:p>
          <a:p>
            <a:pPr>
              <a:spcBef>
                <a:spcPts val="200"/>
              </a:spcBef>
              <a:buNone/>
            </a:pPr>
            <a:r>
              <a:rPr lang="de-DE" sz="2000" b="1" dirty="0">
                <a:latin typeface="Consolas" panose="020B0609020204030204" pitchFamily="49" charset="0"/>
              </a:rPr>
              <a:t>                             implements </a:t>
            </a:r>
            <a:r>
              <a:rPr lang="de-DE" sz="2000" b="1" dirty="0" err="1">
                <a:latin typeface="Consolas" panose="020B0609020204030204" pitchFamily="49" charset="0"/>
              </a:rPr>
              <a:t>StoreInterface</a:t>
            </a:r>
            <a:r>
              <a:rPr lang="de-DE" sz="2000" b="1" dirty="0">
                <a:latin typeface="Consolas" panose="020B0609020204030204" pitchFamily="49" charset="0"/>
              </a:rPr>
              <a:t> {</a:t>
            </a:r>
          </a:p>
          <a:p>
            <a:pPr>
              <a:spcBef>
                <a:spcPts val="200"/>
              </a:spcBef>
              <a:buNone/>
            </a:pPr>
            <a:endParaRPr lang="de-DE" sz="2000" b="1" dirty="0">
              <a:latin typeface="Consolas" panose="020B0609020204030204" pitchFamily="49" charset="0"/>
            </a:endParaRPr>
          </a:p>
          <a:p>
            <a:pPr>
              <a:spcBef>
                <a:spcPts val="200"/>
              </a:spcBef>
              <a:buNone/>
            </a:pPr>
            <a:r>
              <a:rPr lang="de-DE" sz="2000" b="1" dirty="0">
                <a:latin typeface="Consolas" panose="020B0609020204030204" pitchFamily="49" charset="0"/>
              </a:rPr>
              <a:t>  protected </a:t>
            </a:r>
            <a:r>
              <a:rPr lang="de-DE" sz="2000" b="1" dirty="0" err="1">
                <a:latin typeface="Consolas" panose="020B0609020204030204" pitchFamily="49" charset="0"/>
              </a:rPr>
              <a:t>StoreInterface</a:t>
            </a:r>
            <a:r>
              <a:rPr lang="de-DE" sz="2000" b="1" dirty="0">
                <a:latin typeface="Consolas" panose="020B0609020204030204" pitchFamily="49" charset="0"/>
              </a:rPr>
              <a:t> </a:t>
            </a:r>
            <a:r>
              <a:rPr lang="de-DE" sz="2000" b="1" dirty="0" err="1">
                <a:latin typeface="Consolas" panose="020B0609020204030204" pitchFamily="49" charset="0"/>
              </a:rPr>
              <a:t>store</a:t>
            </a:r>
            <a:r>
              <a:rPr lang="de-DE" sz="2000" b="1" dirty="0">
                <a:latin typeface="Consolas" panose="020B0609020204030204" pitchFamily="49" charset="0"/>
              </a:rPr>
              <a:t>;</a:t>
            </a:r>
          </a:p>
          <a:p>
            <a:pPr>
              <a:spcBef>
                <a:spcPts val="200"/>
              </a:spcBef>
              <a:buNone/>
            </a:pPr>
            <a:endParaRPr lang="de-DE" sz="2000" b="1" dirty="0">
              <a:latin typeface="Consolas" panose="020B0609020204030204" pitchFamily="49" charset="0"/>
            </a:endParaRPr>
          </a:p>
          <a:p>
            <a:pPr>
              <a:spcBef>
                <a:spcPts val="200"/>
              </a:spcBef>
              <a:buNone/>
            </a:pPr>
            <a:r>
              <a:rPr lang="de-DE" sz="2000" b="1" dirty="0">
                <a:latin typeface="Consolas" panose="020B0609020204030204" pitchFamily="49" charset="0"/>
              </a:rPr>
              <a:t>  public </a:t>
            </a:r>
            <a:r>
              <a:rPr lang="de-DE" sz="2000" b="1" dirty="0" err="1">
                <a:latin typeface="Consolas" panose="020B0609020204030204" pitchFamily="49" charset="0"/>
              </a:rPr>
              <a:t>AbstractDecoratorStore</a:t>
            </a:r>
            <a:r>
              <a:rPr lang="de-DE" sz="2000" b="1" dirty="0">
                <a:latin typeface="Consolas" panose="020B0609020204030204" pitchFamily="49" charset="0"/>
              </a:rPr>
              <a:t>(</a:t>
            </a:r>
            <a:r>
              <a:rPr lang="de-DE" sz="2000" b="1" dirty="0" err="1">
                <a:latin typeface="Consolas" panose="020B0609020204030204" pitchFamily="49" charset="0"/>
              </a:rPr>
              <a:t>StoreInterface</a:t>
            </a:r>
            <a:r>
              <a:rPr lang="de-DE" sz="2000" b="1" dirty="0">
                <a:latin typeface="Consolas" panose="020B0609020204030204" pitchFamily="49" charset="0"/>
              </a:rPr>
              <a:t> </a:t>
            </a:r>
            <a:r>
              <a:rPr lang="de-DE" sz="2000" b="1" dirty="0" err="1">
                <a:latin typeface="Consolas" panose="020B0609020204030204" pitchFamily="49" charset="0"/>
              </a:rPr>
              <a:t>store</a:t>
            </a:r>
            <a:r>
              <a:rPr lang="de-DE" sz="2000" b="1" dirty="0">
                <a:latin typeface="Consolas" panose="020B0609020204030204" pitchFamily="49" charset="0"/>
              </a:rPr>
              <a:t>) {</a:t>
            </a:r>
          </a:p>
          <a:p>
            <a:pPr>
              <a:spcBef>
                <a:spcPts val="200"/>
              </a:spcBef>
              <a:buNone/>
            </a:pPr>
            <a:r>
              <a:rPr lang="de-DE" sz="2000" b="1" dirty="0">
                <a:latin typeface="Consolas" panose="020B0609020204030204" pitchFamily="49" charset="0"/>
              </a:rPr>
              <a:t>    </a:t>
            </a:r>
            <a:r>
              <a:rPr lang="de-DE" sz="2000" b="1" dirty="0" err="1">
                <a:latin typeface="Consolas" panose="020B0609020204030204" pitchFamily="49" charset="0"/>
              </a:rPr>
              <a:t>this.store</a:t>
            </a:r>
            <a:r>
              <a:rPr lang="de-DE" sz="2000" b="1" dirty="0">
                <a:latin typeface="Consolas" panose="020B0609020204030204" pitchFamily="49" charset="0"/>
              </a:rPr>
              <a:t> = </a:t>
            </a:r>
            <a:r>
              <a:rPr lang="de-DE" sz="2000" b="1" dirty="0" err="1">
                <a:latin typeface="Consolas" panose="020B0609020204030204" pitchFamily="49" charset="0"/>
              </a:rPr>
              <a:t>Objects.requireNonNull</a:t>
            </a:r>
            <a:r>
              <a:rPr lang="de-DE" sz="2000" b="1" dirty="0">
                <a:latin typeface="Consolas" panose="020B0609020204030204" pitchFamily="49" charset="0"/>
              </a:rPr>
              <a:t>(</a:t>
            </a:r>
            <a:r>
              <a:rPr lang="de-DE" sz="2000" b="1" dirty="0" err="1">
                <a:latin typeface="Consolas" panose="020B0609020204030204" pitchFamily="49" charset="0"/>
              </a:rPr>
              <a:t>store</a:t>
            </a:r>
            <a:r>
              <a:rPr lang="de-DE" sz="2000" b="1" dirty="0">
                <a:latin typeface="Consolas" panose="020B0609020204030204" pitchFamily="49" charset="0"/>
              </a:rPr>
              <a:t>);</a:t>
            </a:r>
          </a:p>
          <a:p>
            <a:pPr>
              <a:spcBef>
                <a:spcPts val="200"/>
              </a:spcBef>
              <a:buNone/>
            </a:pPr>
            <a:r>
              <a:rPr lang="de-DE" sz="2000" b="1" dirty="0">
                <a:latin typeface="Consolas" panose="020B0609020204030204" pitchFamily="49" charset="0"/>
              </a:rPr>
              <a:t>  }</a:t>
            </a:r>
          </a:p>
          <a:p>
            <a:pPr>
              <a:spcBef>
                <a:spcPts val="200"/>
              </a:spcBef>
              <a:buNone/>
            </a:pPr>
            <a:endParaRPr lang="de-DE" sz="2000" b="1" dirty="0">
              <a:latin typeface="Consolas" panose="020B0609020204030204" pitchFamily="49" charset="0"/>
            </a:endParaRPr>
          </a:p>
          <a:p>
            <a:pPr>
              <a:spcBef>
                <a:spcPts val="200"/>
              </a:spcBef>
              <a:buNone/>
            </a:pPr>
            <a:r>
              <a:rPr lang="de-DE" sz="2000" b="1" dirty="0">
                <a:latin typeface="Consolas" panose="020B0609020204030204" pitchFamily="49" charset="0"/>
              </a:rPr>
              <a:t>  @Override</a:t>
            </a:r>
          </a:p>
          <a:p>
            <a:pPr>
              <a:spcBef>
                <a:spcPts val="200"/>
              </a:spcBef>
              <a:buNone/>
            </a:pPr>
            <a:r>
              <a:rPr lang="de-DE" sz="2000" b="1" dirty="0">
                <a:latin typeface="Consolas" panose="020B0609020204030204" pitchFamily="49" charset="0"/>
              </a:rPr>
              <a:t>  public State </a:t>
            </a:r>
            <a:r>
              <a:rPr lang="de-DE" sz="2000" b="1" dirty="0" err="1">
                <a:latin typeface="Consolas" panose="020B0609020204030204" pitchFamily="49" charset="0"/>
              </a:rPr>
              <a:t>getState</a:t>
            </a:r>
            <a:r>
              <a:rPr lang="de-DE" sz="2000" b="1" dirty="0">
                <a:latin typeface="Consolas" panose="020B0609020204030204" pitchFamily="49" charset="0"/>
              </a:rPr>
              <a:t>() {  // nur </a:t>
            </a:r>
            <a:r>
              <a:rPr lang="de-DE" sz="2000" b="1" dirty="0" err="1">
                <a:latin typeface="Consolas" panose="020B0609020204030204" pitchFamily="49" charset="0"/>
              </a:rPr>
              <a:t>fuer</a:t>
            </a:r>
            <a:r>
              <a:rPr lang="de-DE" sz="2000" b="1" dirty="0">
                <a:latin typeface="Consolas" panose="020B0609020204030204" pitchFamily="49" charset="0"/>
              </a:rPr>
              <a:t> Testzwecke</a:t>
            </a:r>
          </a:p>
          <a:p>
            <a:pPr>
              <a:spcBef>
                <a:spcPts val="200"/>
              </a:spcBef>
              <a:buNone/>
            </a:pPr>
            <a:r>
              <a:rPr lang="de-DE" sz="2000" b="1" dirty="0">
                <a:latin typeface="Consolas" panose="020B0609020204030204" pitchFamily="49" charset="0"/>
              </a:rPr>
              <a:t>    return </a:t>
            </a:r>
            <a:r>
              <a:rPr lang="de-DE" sz="2000" b="1" dirty="0" err="1">
                <a:latin typeface="Consolas" panose="020B0609020204030204" pitchFamily="49" charset="0"/>
              </a:rPr>
              <a:t>this.store.getState</a:t>
            </a:r>
            <a:r>
              <a:rPr lang="de-DE" sz="2000" b="1" dirty="0">
                <a:latin typeface="Consolas" panose="020B0609020204030204" pitchFamily="49" charset="0"/>
              </a:rPr>
              <a:t>();</a:t>
            </a:r>
          </a:p>
          <a:p>
            <a:pPr>
              <a:spcBef>
                <a:spcPts val="200"/>
              </a:spcBef>
              <a:buNone/>
            </a:pPr>
            <a:r>
              <a:rPr lang="de-DE" sz="2000" b="1" dirty="0">
                <a:latin typeface="Consolas" panose="020B0609020204030204" pitchFamily="49" charset="0"/>
              </a:rPr>
              <a:t>  }</a:t>
            </a:r>
          </a:p>
          <a:p>
            <a:pPr>
              <a:spcBef>
                <a:spcPts val="200"/>
              </a:spcBef>
              <a:buNone/>
            </a:pPr>
            <a:endParaRPr lang="de-DE" sz="2000" b="1" dirty="0">
              <a:latin typeface="Consolas" panose="020B0609020204030204" pitchFamily="49" charset="0"/>
            </a:endParaRPr>
          </a:p>
          <a:p>
            <a:pPr>
              <a:spcBef>
                <a:spcPts val="200"/>
              </a:spcBef>
              <a:buNone/>
            </a:pPr>
            <a:r>
              <a:rPr lang="de-DE" sz="2000" b="1" dirty="0">
                <a:latin typeface="Consolas" panose="020B0609020204030204" pitchFamily="49" charset="0"/>
              </a:rPr>
              <a:t>  </a:t>
            </a:r>
          </a:p>
        </p:txBody>
      </p:sp>
    </p:spTree>
    <p:extLst>
      <p:ext uri="{BB962C8B-B14F-4D97-AF65-F5344CB8AC3E}">
        <p14:creationId xmlns:p14="http://schemas.microsoft.com/office/powerpoint/2010/main" val="3957178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5843" name="Rectangle 2"/>
          <p:cNvSpPr>
            <a:spLocks noGrp="1" noChangeArrowheads="1"/>
          </p:cNvSpPr>
          <p:nvPr>
            <p:ph type="title"/>
          </p:nvPr>
        </p:nvSpPr>
        <p:spPr/>
        <p:txBody>
          <a:bodyPr/>
          <a:lstStyle/>
          <a:p>
            <a:pPr eaLnBrk="1" hangingPunct="1"/>
            <a:r>
              <a:rPr lang="de-DE" altLang="de-DE"/>
              <a:t>Phasen des Risikomanagements (3/3)</a:t>
            </a:r>
          </a:p>
        </p:txBody>
      </p:sp>
      <p:sp>
        <p:nvSpPr>
          <p:cNvPr id="35844" name="Rectangle 3"/>
          <p:cNvSpPr>
            <a:spLocks noGrp="1" noChangeArrowheads="1"/>
          </p:cNvSpPr>
          <p:nvPr>
            <p:ph type="body" idx="1"/>
          </p:nvPr>
        </p:nvSpPr>
        <p:spPr/>
        <p:txBody>
          <a:bodyPr/>
          <a:lstStyle/>
          <a:p>
            <a:pPr eaLnBrk="1" hangingPunct="1"/>
            <a:r>
              <a:rPr lang="de-DE" altLang="de-DE"/>
              <a:t>Maßnahmen bewerten</a:t>
            </a:r>
          </a:p>
          <a:p>
            <a:pPr lvl="1" eaLnBrk="1" hangingPunct="1"/>
            <a:r>
              <a:rPr lang="de-DE" altLang="de-DE"/>
              <a:t>Bewertung der Veränderung von Risiken und des Erfolgs der angewendeten Maßnahmen </a:t>
            </a:r>
          </a:p>
          <a:p>
            <a:pPr lvl="1" eaLnBrk="1" hangingPunct="1"/>
            <a:r>
              <a:rPr lang="de-DE" altLang="de-DE"/>
              <a:t>Entscheidungsfindung zur weiteren Behandlung der Risiken und Anpassung der Maßnahmen</a:t>
            </a:r>
          </a:p>
          <a:p>
            <a:pPr lvl="1" eaLnBrk="1" hangingPunct="1"/>
            <a:r>
              <a:rPr lang="de-DE" altLang="de-DE"/>
              <a:t>Informationsverteilung zu den Risiken in Richtung Team und Vertragspartnern/Kunde</a:t>
            </a:r>
          </a:p>
          <a:p>
            <a:pPr lvl="1" eaLnBrk="1" hangingPunct="1"/>
            <a:endParaRPr lang="de-DE" altLang="de-DE"/>
          </a:p>
          <a:p>
            <a:pPr eaLnBrk="1" hangingPunct="1"/>
            <a:r>
              <a:rPr lang="de-DE" altLang="de-DE"/>
              <a:t>Optimieren</a:t>
            </a:r>
          </a:p>
          <a:p>
            <a:pPr lvl="1" eaLnBrk="1" hangingPunct="1"/>
            <a:r>
              <a:rPr lang="de-DE" altLang="de-DE"/>
              <a:t>Maßnahmen zielgerichtet anpassen</a:t>
            </a:r>
          </a:p>
          <a:p>
            <a:pPr lvl="1" eaLnBrk="1" hangingPunct="1"/>
            <a:r>
              <a:rPr lang="de-DE" altLang="de-DE"/>
              <a:t>Hinweise/ Optimierungspotenziale für zukünftige Projekte erkennen</a:t>
            </a:r>
          </a:p>
          <a:p>
            <a:pPr eaLnBrk="1" hangingPunct="1"/>
            <a:endParaRPr lang="de-DE" altLang="de-DE"/>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ABE4D9-03DD-455A-A63C-8509B0985079}"/>
              </a:ext>
            </a:extLst>
          </p:cNvPr>
          <p:cNvSpPr>
            <a:spLocks noGrp="1"/>
          </p:cNvSpPr>
          <p:nvPr>
            <p:ph type="title"/>
          </p:nvPr>
        </p:nvSpPr>
        <p:spPr/>
        <p:txBody>
          <a:bodyPr/>
          <a:lstStyle/>
          <a:p>
            <a:r>
              <a:rPr lang="de-DE" dirty="0" err="1"/>
              <a:t>Redux</a:t>
            </a:r>
            <a:r>
              <a:rPr lang="de-DE" dirty="0"/>
              <a:t> – Konzept Version 2 (8/11)</a:t>
            </a:r>
          </a:p>
        </p:txBody>
      </p:sp>
      <p:sp>
        <p:nvSpPr>
          <p:cNvPr id="3" name="Inhaltsplatzhalter 2">
            <a:extLst>
              <a:ext uri="{FF2B5EF4-FFF2-40B4-BE49-F238E27FC236}">
                <a16:creationId xmlns:a16="http://schemas.microsoft.com/office/drawing/2014/main" id="{A261ACB7-604A-4561-BA59-B598C81CCE0A}"/>
              </a:ext>
            </a:extLst>
          </p:cNvPr>
          <p:cNvSpPr>
            <a:spLocks noGrp="1"/>
          </p:cNvSpPr>
          <p:nvPr>
            <p:ph idx="1"/>
          </p:nvPr>
        </p:nvSpPr>
        <p:spPr/>
        <p:txBody>
          <a:bodyPr/>
          <a:lstStyle/>
          <a:p>
            <a:pPr>
              <a:spcBef>
                <a:spcPts val="200"/>
              </a:spcBef>
              <a:buNone/>
            </a:pPr>
            <a:r>
              <a:rPr lang="de-DE" sz="2000" b="1" dirty="0">
                <a:latin typeface="Consolas" panose="020B0609020204030204" pitchFamily="49" charset="0"/>
              </a:rPr>
              <a:t>  @Override</a:t>
            </a:r>
          </a:p>
          <a:p>
            <a:pPr>
              <a:spcBef>
                <a:spcPts val="200"/>
              </a:spcBef>
              <a:buNone/>
            </a:pPr>
            <a:r>
              <a:rPr lang="de-DE" sz="2000" b="1" dirty="0">
                <a:latin typeface="Consolas" panose="020B0609020204030204" pitchFamily="49" charset="0"/>
              </a:rPr>
              <a:t>  public void </a:t>
            </a:r>
            <a:r>
              <a:rPr lang="de-DE" sz="2000" b="1" dirty="0" err="1">
                <a:latin typeface="Consolas" panose="020B0609020204030204" pitchFamily="49" charset="0"/>
              </a:rPr>
              <a:t>dispatch</a:t>
            </a:r>
            <a:r>
              <a:rPr lang="de-DE" sz="2000" b="1" dirty="0">
                <a:latin typeface="Consolas" panose="020B0609020204030204" pitchFamily="49" charset="0"/>
              </a:rPr>
              <a:t>(Action </a:t>
            </a:r>
            <a:r>
              <a:rPr lang="de-DE" sz="2000" b="1" dirty="0" err="1">
                <a:latin typeface="Consolas" panose="020B0609020204030204" pitchFamily="49" charset="0"/>
              </a:rPr>
              <a:t>action</a:t>
            </a:r>
            <a:r>
              <a:rPr lang="de-DE" sz="2000" b="1" dirty="0">
                <a:latin typeface="Consolas" panose="020B0609020204030204" pitchFamily="49" charset="0"/>
              </a:rPr>
              <a:t>) {</a:t>
            </a:r>
          </a:p>
          <a:p>
            <a:pPr>
              <a:spcBef>
                <a:spcPts val="200"/>
              </a:spcBef>
              <a:buNone/>
            </a:pPr>
            <a:r>
              <a:rPr lang="de-DE" sz="2000" b="1" dirty="0">
                <a:latin typeface="Consolas" panose="020B0609020204030204" pitchFamily="49" charset="0"/>
              </a:rPr>
              <a:t>    </a:t>
            </a:r>
            <a:r>
              <a:rPr lang="de-DE" sz="2000" b="1" dirty="0" err="1">
                <a:latin typeface="Consolas" panose="020B0609020204030204" pitchFamily="49" charset="0"/>
              </a:rPr>
              <a:t>this.store.dispatch</a:t>
            </a:r>
            <a:r>
              <a:rPr lang="de-DE" sz="2000" b="1" dirty="0">
                <a:latin typeface="Consolas" panose="020B0609020204030204" pitchFamily="49" charset="0"/>
              </a:rPr>
              <a:t>(</a:t>
            </a:r>
            <a:r>
              <a:rPr lang="de-DE" sz="2000" b="1" dirty="0" err="1">
                <a:latin typeface="Consolas" panose="020B0609020204030204" pitchFamily="49" charset="0"/>
              </a:rPr>
              <a:t>action</a:t>
            </a:r>
            <a:r>
              <a:rPr lang="de-DE" sz="2000" b="1" dirty="0">
                <a:latin typeface="Consolas" panose="020B0609020204030204" pitchFamily="49" charset="0"/>
              </a:rPr>
              <a:t>);</a:t>
            </a:r>
          </a:p>
          <a:p>
            <a:pPr>
              <a:spcBef>
                <a:spcPts val="200"/>
              </a:spcBef>
              <a:buNone/>
            </a:pPr>
            <a:r>
              <a:rPr lang="de-DE" sz="2000" b="1" dirty="0">
                <a:latin typeface="Consolas" panose="020B0609020204030204" pitchFamily="49" charset="0"/>
              </a:rPr>
              <a:t>  }</a:t>
            </a:r>
          </a:p>
          <a:p>
            <a:pPr>
              <a:spcBef>
                <a:spcPts val="200"/>
              </a:spcBef>
              <a:buNone/>
            </a:pPr>
            <a:r>
              <a:rPr lang="de-DE" sz="2000" b="1" dirty="0">
                <a:latin typeface="Consolas" panose="020B0609020204030204" pitchFamily="49" charset="0"/>
              </a:rPr>
              <a:t>   </a:t>
            </a:r>
          </a:p>
          <a:p>
            <a:pPr>
              <a:spcBef>
                <a:spcPts val="200"/>
              </a:spcBef>
              <a:buNone/>
            </a:pPr>
            <a:r>
              <a:rPr lang="de-DE" sz="2000" b="1" dirty="0">
                <a:latin typeface="Consolas" panose="020B0609020204030204" pitchFamily="49" charset="0"/>
              </a:rPr>
              <a:t>  @Override</a:t>
            </a:r>
          </a:p>
          <a:p>
            <a:pPr>
              <a:spcBef>
                <a:spcPts val="200"/>
              </a:spcBef>
              <a:buNone/>
            </a:pPr>
            <a:r>
              <a:rPr lang="de-DE" sz="2000" b="1" dirty="0">
                <a:latin typeface="Consolas" panose="020B0609020204030204" pitchFamily="49" charset="0"/>
              </a:rPr>
              <a:t>  public void </a:t>
            </a:r>
            <a:r>
              <a:rPr lang="de-DE" sz="2000" b="1" dirty="0" err="1">
                <a:latin typeface="Consolas" panose="020B0609020204030204" pitchFamily="49" charset="0"/>
              </a:rPr>
              <a:t>notifySubscribers</a:t>
            </a:r>
            <a:r>
              <a:rPr lang="de-DE" sz="2000" b="1" dirty="0">
                <a:latin typeface="Consolas" panose="020B0609020204030204" pitchFamily="49" charset="0"/>
              </a:rPr>
              <a:t>() {</a:t>
            </a:r>
          </a:p>
          <a:p>
            <a:pPr>
              <a:spcBef>
                <a:spcPts val="200"/>
              </a:spcBef>
              <a:buNone/>
            </a:pPr>
            <a:r>
              <a:rPr lang="de-DE" sz="2000" b="1" dirty="0">
                <a:latin typeface="Consolas" panose="020B0609020204030204" pitchFamily="49" charset="0"/>
              </a:rPr>
              <a:t>    </a:t>
            </a:r>
            <a:r>
              <a:rPr lang="de-DE" sz="2000" b="1" dirty="0" err="1">
                <a:latin typeface="Consolas" panose="020B0609020204030204" pitchFamily="49" charset="0"/>
              </a:rPr>
              <a:t>this.store.notifySubscribers</a:t>
            </a:r>
            <a:r>
              <a:rPr lang="de-DE" sz="2000" b="1" dirty="0">
                <a:latin typeface="Consolas" panose="020B0609020204030204" pitchFamily="49" charset="0"/>
              </a:rPr>
              <a:t>();</a:t>
            </a:r>
          </a:p>
          <a:p>
            <a:pPr>
              <a:spcBef>
                <a:spcPts val="200"/>
              </a:spcBef>
              <a:buNone/>
            </a:pPr>
            <a:r>
              <a:rPr lang="de-DE" sz="2000" b="1" dirty="0">
                <a:latin typeface="Consolas" panose="020B0609020204030204" pitchFamily="49" charset="0"/>
              </a:rPr>
              <a:t>  }</a:t>
            </a:r>
          </a:p>
          <a:p>
            <a:pPr>
              <a:spcBef>
                <a:spcPts val="200"/>
              </a:spcBef>
              <a:buNone/>
            </a:pPr>
            <a:endParaRPr lang="de-DE" sz="2000" b="1" dirty="0">
              <a:latin typeface="Consolas" panose="020B0609020204030204" pitchFamily="49" charset="0"/>
            </a:endParaRPr>
          </a:p>
          <a:p>
            <a:pPr>
              <a:spcBef>
                <a:spcPts val="200"/>
              </a:spcBef>
              <a:buNone/>
            </a:pPr>
            <a:r>
              <a:rPr lang="de-DE" sz="2000" b="1" dirty="0">
                <a:latin typeface="Consolas" panose="020B0609020204030204" pitchFamily="49" charset="0"/>
              </a:rPr>
              <a:t>  @Override</a:t>
            </a:r>
          </a:p>
          <a:p>
            <a:pPr>
              <a:spcBef>
                <a:spcPts val="200"/>
              </a:spcBef>
              <a:buNone/>
            </a:pPr>
            <a:r>
              <a:rPr lang="de-DE" sz="2000" b="1" dirty="0">
                <a:latin typeface="Consolas" panose="020B0609020204030204" pitchFamily="49" charset="0"/>
              </a:rPr>
              <a:t>  public void </a:t>
            </a:r>
            <a:r>
              <a:rPr lang="de-DE" sz="2000" b="1" dirty="0" err="1">
                <a:latin typeface="Consolas" panose="020B0609020204030204" pitchFamily="49" charset="0"/>
              </a:rPr>
              <a:t>subscribe</a:t>
            </a:r>
            <a:r>
              <a:rPr lang="de-DE" sz="2000" b="1" dirty="0">
                <a:latin typeface="Consolas" panose="020B0609020204030204" pitchFamily="49" charset="0"/>
              </a:rPr>
              <a:t>(Subscriber </a:t>
            </a:r>
            <a:r>
              <a:rPr lang="de-DE" sz="2000" b="1" dirty="0" err="1">
                <a:latin typeface="Consolas" panose="020B0609020204030204" pitchFamily="49" charset="0"/>
              </a:rPr>
              <a:t>subscriber</a:t>
            </a:r>
            <a:r>
              <a:rPr lang="de-DE" sz="2000" b="1" dirty="0">
                <a:latin typeface="Consolas" panose="020B0609020204030204" pitchFamily="49" charset="0"/>
              </a:rPr>
              <a:t>) {</a:t>
            </a:r>
          </a:p>
          <a:p>
            <a:pPr>
              <a:spcBef>
                <a:spcPts val="200"/>
              </a:spcBef>
              <a:buNone/>
            </a:pPr>
            <a:r>
              <a:rPr lang="de-DE" sz="2000" b="1" dirty="0">
                <a:latin typeface="Consolas" panose="020B0609020204030204" pitchFamily="49" charset="0"/>
              </a:rPr>
              <a:t>    </a:t>
            </a:r>
            <a:r>
              <a:rPr lang="de-DE" sz="2000" b="1" dirty="0" err="1">
                <a:latin typeface="Consolas" panose="020B0609020204030204" pitchFamily="49" charset="0"/>
              </a:rPr>
              <a:t>this.store.subscribe</a:t>
            </a:r>
            <a:r>
              <a:rPr lang="de-DE" sz="2000" b="1" dirty="0">
                <a:latin typeface="Consolas" panose="020B0609020204030204" pitchFamily="49" charset="0"/>
              </a:rPr>
              <a:t>(</a:t>
            </a:r>
            <a:r>
              <a:rPr lang="de-DE" sz="2000" b="1" dirty="0" err="1">
                <a:latin typeface="Consolas" panose="020B0609020204030204" pitchFamily="49" charset="0"/>
              </a:rPr>
              <a:t>subscriber</a:t>
            </a:r>
            <a:r>
              <a:rPr lang="de-DE" sz="2000" b="1" dirty="0">
                <a:latin typeface="Consolas" panose="020B0609020204030204" pitchFamily="49" charset="0"/>
              </a:rPr>
              <a:t>);</a:t>
            </a:r>
          </a:p>
          <a:p>
            <a:pPr>
              <a:spcBef>
                <a:spcPts val="200"/>
              </a:spcBef>
              <a:buNone/>
            </a:pPr>
            <a:r>
              <a:rPr lang="de-DE" sz="2000" b="1" dirty="0">
                <a:latin typeface="Consolas" panose="020B0609020204030204" pitchFamily="49" charset="0"/>
              </a:rPr>
              <a:t>  } </a:t>
            </a:r>
          </a:p>
          <a:p>
            <a:pPr>
              <a:spcBef>
                <a:spcPts val="200"/>
              </a:spcBef>
              <a:buNone/>
            </a:pPr>
            <a:r>
              <a:rPr lang="de-DE" sz="2000" b="1" dirty="0">
                <a:latin typeface="Consolas" panose="020B0609020204030204" pitchFamily="49" charset="0"/>
              </a:rPr>
              <a:t>}</a:t>
            </a:r>
          </a:p>
        </p:txBody>
      </p:sp>
    </p:spTree>
    <p:extLst>
      <p:ext uri="{BB962C8B-B14F-4D97-AF65-F5344CB8AC3E}">
        <p14:creationId xmlns:p14="http://schemas.microsoft.com/office/powerpoint/2010/main" val="3320679912"/>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ABE4D9-03DD-455A-A63C-8509B0985079}"/>
              </a:ext>
            </a:extLst>
          </p:cNvPr>
          <p:cNvSpPr>
            <a:spLocks noGrp="1"/>
          </p:cNvSpPr>
          <p:nvPr>
            <p:ph type="title"/>
          </p:nvPr>
        </p:nvSpPr>
        <p:spPr/>
        <p:txBody>
          <a:bodyPr/>
          <a:lstStyle/>
          <a:p>
            <a:r>
              <a:rPr lang="de-DE" dirty="0" err="1"/>
              <a:t>Redux</a:t>
            </a:r>
            <a:r>
              <a:rPr lang="de-DE" dirty="0"/>
              <a:t> – Konzept Version 2 (9/11)</a:t>
            </a:r>
          </a:p>
        </p:txBody>
      </p:sp>
      <p:sp>
        <p:nvSpPr>
          <p:cNvPr id="3" name="Inhaltsplatzhalter 2">
            <a:extLst>
              <a:ext uri="{FF2B5EF4-FFF2-40B4-BE49-F238E27FC236}">
                <a16:creationId xmlns:a16="http://schemas.microsoft.com/office/drawing/2014/main" id="{A261ACB7-604A-4561-BA59-B598C81CCE0A}"/>
              </a:ext>
            </a:extLst>
          </p:cNvPr>
          <p:cNvSpPr>
            <a:spLocks noGrp="1"/>
          </p:cNvSpPr>
          <p:nvPr>
            <p:ph idx="1"/>
          </p:nvPr>
        </p:nvSpPr>
        <p:spPr/>
        <p:txBody>
          <a:bodyPr/>
          <a:lstStyle/>
          <a:p>
            <a:pPr>
              <a:spcBef>
                <a:spcPts val="200"/>
              </a:spcBef>
              <a:buNone/>
            </a:pPr>
            <a:r>
              <a:rPr lang="de-DE" sz="2000" b="1" dirty="0">
                <a:latin typeface="Consolas" panose="020B0609020204030204" pitchFamily="49" charset="0"/>
              </a:rPr>
              <a:t>public class </a:t>
            </a:r>
            <a:r>
              <a:rPr lang="de-DE" sz="2000" b="1" dirty="0" err="1">
                <a:latin typeface="Consolas" panose="020B0609020204030204" pitchFamily="49" charset="0"/>
              </a:rPr>
              <a:t>TimerStore</a:t>
            </a:r>
            <a:r>
              <a:rPr lang="de-DE" sz="2000" b="1" dirty="0">
                <a:latin typeface="Consolas" panose="020B0609020204030204" pitchFamily="49" charset="0"/>
              </a:rPr>
              <a:t> </a:t>
            </a:r>
            <a:r>
              <a:rPr lang="de-DE" sz="2000" b="1" dirty="0" err="1">
                <a:latin typeface="Consolas" panose="020B0609020204030204" pitchFamily="49" charset="0"/>
              </a:rPr>
              <a:t>extends</a:t>
            </a:r>
            <a:r>
              <a:rPr lang="de-DE" sz="2000" b="1" dirty="0">
                <a:latin typeface="Consolas" panose="020B0609020204030204" pitchFamily="49" charset="0"/>
              </a:rPr>
              <a:t> </a:t>
            </a:r>
            <a:r>
              <a:rPr lang="de-DE" sz="2000" b="1" dirty="0" err="1">
                <a:latin typeface="Consolas" panose="020B0609020204030204" pitchFamily="49" charset="0"/>
              </a:rPr>
              <a:t>AbstractDecoratorStore</a:t>
            </a:r>
            <a:r>
              <a:rPr lang="de-DE" sz="2000" b="1" dirty="0">
                <a:latin typeface="Consolas" panose="020B0609020204030204" pitchFamily="49" charset="0"/>
              </a:rPr>
              <a:t> {</a:t>
            </a:r>
          </a:p>
          <a:p>
            <a:pPr>
              <a:spcBef>
                <a:spcPts val="200"/>
              </a:spcBef>
              <a:buNone/>
            </a:pPr>
            <a:r>
              <a:rPr lang="de-DE" sz="2000" b="1" dirty="0">
                <a:latin typeface="Consolas" panose="020B0609020204030204" pitchFamily="49" charset="0"/>
              </a:rPr>
              <a:t>  </a:t>
            </a:r>
          </a:p>
          <a:p>
            <a:pPr>
              <a:spcBef>
                <a:spcPts val="200"/>
              </a:spcBef>
              <a:buNone/>
            </a:pPr>
            <a:r>
              <a:rPr lang="de-DE" sz="2000" b="1" dirty="0">
                <a:latin typeface="Consolas" panose="020B0609020204030204" pitchFamily="49" charset="0"/>
              </a:rPr>
              <a:t>  private long start;</a:t>
            </a:r>
          </a:p>
          <a:p>
            <a:pPr>
              <a:spcBef>
                <a:spcPts val="200"/>
              </a:spcBef>
              <a:buNone/>
            </a:pPr>
            <a:r>
              <a:rPr lang="de-DE" sz="2000" b="1" dirty="0">
                <a:latin typeface="Consolas" panose="020B0609020204030204" pitchFamily="49" charset="0"/>
              </a:rPr>
              <a:t>  </a:t>
            </a:r>
          </a:p>
          <a:p>
            <a:pPr>
              <a:spcBef>
                <a:spcPts val="200"/>
              </a:spcBef>
              <a:buNone/>
            </a:pPr>
            <a:r>
              <a:rPr lang="de-DE" sz="2000" b="1" dirty="0">
                <a:latin typeface="Consolas" panose="020B0609020204030204" pitchFamily="49" charset="0"/>
              </a:rPr>
              <a:t>  public </a:t>
            </a:r>
            <a:r>
              <a:rPr lang="de-DE" sz="2000" b="1" dirty="0" err="1">
                <a:latin typeface="Consolas" panose="020B0609020204030204" pitchFamily="49" charset="0"/>
              </a:rPr>
              <a:t>TimerStore</a:t>
            </a:r>
            <a:r>
              <a:rPr lang="de-DE" sz="2000" b="1" dirty="0">
                <a:latin typeface="Consolas" panose="020B0609020204030204" pitchFamily="49" charset="0"/>
              </a:rPr>
              <a:t>(</a:t>
            </a:r>
            <a:r>
              <a:rPr lang="de-DE" sz="2000" b="1" dirty="0" err="1">
                <a:latin typeface="Consolas" panose="020B0609020204030204" pitchFamily="49" charset="0"/>
              </a:rPr>
              <a:t>StoreInterface</a:t>
            </a:r>
            <a:r>
              <a:rPr lang="de-DE" sz="2000" b="1" dirty="0">
                <a:latin typeface="Consolas" panose="020B0609020204030204" pitchFamily="49" charset="0"/>
              </a:rPr>
              <a:t> </a:t>
            </a:r>
            <a:r>
              <a:rPr lang="de-DE" sz="2000" b="1" dirty="0" err="1">
                <a:latin typeface="Consolas" panose="020B0609020204030204" pitchFamily="49" charset="0"/>
              </a:rPr>
              <a:t>store</a:t>
            </a:r>
            <a:r>
              <a:rPr lang="de-DE" sz="2000" b="1" dirty="0">
                <a:latin typeface="Consolas" panose="020B0609020204030204" pitchFamily="49" charset="0"/>
              </a:rPr>
              <a:t>) {</a:t>
            </a:r>
          </a:p>
          <a:p>
            <a:pPr>
              <a:spcBef>
                <a:spcPts val="200"/>
              </a:spcBef>
              <a:buNone/>
            </a:pPr>
            <a:r>
              <a:rPr lang="de-DE" sz="2000" b="1" dirty="0">
                <a:latin typeface="Consolas" panose="020B0609020204030204" pitchFamily="49" charset="0"/>
              </a:rPr>
              <a:t>    super(</a:t>
            </a:r>
            <a:r>
              <a:rPr lang="de-DE" sz="2000" b="1" dirty="0" err="1">
                <a:latin typeface="Consolas" panose="020B0609020204030204" pitchFamily="49" charset="0"/>
              </a:rPr>
              <a:t>store</a:t>
            </a:r>
            <a:r>
              <a:rPr lang="de-DE" sz="2000" b="1" dirty="0">
                <a:latin typeface="Consolas" panose="020B0609020204030204" pitchFamily="49" charset="0"/>
              </a:rPr>
              <a:t>);</a:t>
            </a:r>
          </a:p>
          <a:p>
            <a:pPr>
              <a:spcBef>
                <a:spcPts val="200"/>
              </a:spcBef>
              <a:buNone/>
            </a:pPr>
            <a:r>
              <a:rPr lang="de-DE" sz="2000" b="1" dirty="0">
                <a:latin typeface="Consolas" panose="020B0609020204030204" pitchFamily="49" charset="0"/>
              </a:rPr>
              <a:t>  }</a:t>
            </a:r>
          </a:p>
          <a:p>
            <a:pPr>
              <a:spcBef>
                <a:spcPts val="200"/>
              </a:spcBef>
              <a:buNone/>
            </a:pPr>
            <a:r>
              <a:rPr lang="de-DE" sz="2000" b="1" dirty="0">
                <a:latin typeface="Consolas" panose="020B0609020204030204" pitchFamily="49" charset="0"/>
              </a:rPr>
              <a:t>  </a:t>
            </a:r>
          </a:p>
          <a:p>
            <a:pPr>
              <a:spcBef>
                <a:spcPts val="200"/>
              </a:spcBef>
              <a:buNone/>
            </a:pPr>
            <a:r>
              <a:rPr lang="de-DE" sz="2000" b="1" dirty="0">
                <a:latin typeface="Consolas" panose="020B0609020204030204" pitchFamily="49" charset="0"/>
              </a:rPr>
              <a:t>  @Override</a:t>
            </a:r>
          </a:p>
          <a:p>
            <a:pPr>
              <a:spcBef>
                <a:spcPts val="200"/>
              </a:spcBef>
              <a:buNone/>
            </a:pPr>
            <a:r>
              <a:rPr lang="de-DE" sz="2000" b="1" dirty="0">
                <a:latin typeface="Consolas" panose="020B0609020204030204" pitchFamily="49" charset="0"/>
              </a:rPr>
              <a:t>  public void </a:t>
            </a:r>
            <a:r>
              <a:rPr lang="de-DE" sz="2000" b="1" dirty="0" err="1">
                <a:latin typeface="Consolas" panose="020B0609020204030204" pitchFamily="49" charset="0"/>
              </a:rPr>
              <a:t>dispatch</a:t>
            </a:r>
            <a:r>
              <a:rPr lang="de-DE" sz="2000" b="1" dirty="0">
                <a:latin typeface="Consolas" panose="020B0609020204030204" pitchFamily="49" charset="0"/>
              </a:rPr>
              <a:t>(Action </a:t>
            </a:r>
            <a:r>
              <a:rPr lang="de-DE" sz="2000" b="1" dirty="0" err="1">
                <a:latin typeface="Consolas" panose="020B0609020204030204" pitchFamily="49" charset="0"/>
              </a:rPr>
              <a:t>action</a:t>
            </a:r>
            <a:r>
              <a:rPr lang="de-DE" sz="2000" b="1" dirty="0">
                <a:latin typeface="Consolas" panose="020B0609020204030204" pitchFamily="49" charset="0"/>
              </a:rPr>
              <a:t>) {</a:t>
            </a:r>
          </a:p>
          <a:p>
            <a:pPr>
              <a:spcBef>
                <a:spcPts val="200"/>
              </a:spcBef>
              <a:buNone/>
            </a:pPr>
            <a:r>
              <a:rPr lang="de-DE" sz="2000" b="1" dirty="0">
                <a:latin typeface="Consolas" panose="020B0609020204030204" pitchFamily="49" charset="0"/>
              </a:rPr>
              <a:t>    start = System.nanoTime();</a:t>
            </a:r>
          </a:p>
          <a:p>
            <a:pPr>
              <a:spcBef>
                <a:spcPts val="200"/>
              </a:spcBef>
              <a:buNone/>
            </a:pPr>
            <a:r>
              <a:rPr lang="de-DE" sz="2000" b="1" dirty="0">
                <a:latin typeface="Consolas" panose="020B0609020204030204" pitchFamily="49" charset="0"/>
              </a:rPr>
              <a:t>    </a:t>
            </a:r>
            <a:r>
              <a:rPr lang="de-DE" sz="2000" b="1" dirty="0" err="1">
                <a:latin typeface="Consolas" panose="020B0609020204030204" pitchFamily="49" charset="0"/>
              </a:rPr>
              <a:t>super.store.dispatch</a:t>
            </a:r>
            <a:r>
              <a:rPr lang="de-DE" sz="2000" b="1" dirty="0">
                <a:latin typeface="Consolas" panose="020B0609020204030204" pitchFamily="49" charset="0"/>
              </a:rPr>
              <a:t>(</a:t>
            </a:r>
            <a:r>
              <a:rPr lang="de-DE" sz="2000" b="1" dirty="0" err="1">
                <a:latin typeface="Consolas" panose="020B0609020204030204" pitchFamily="49" charset="0"/>
              </a:rPr>
              <a:t>action</a:t>
            </a:r>
            <a:r>
              <a:rPr lang="de-DE" sz="2000" b="1" dirty="0">
                <a:latin typeface="Consolas" panose="020B0609020204030204" pitchFamily="49" charset="0"/>
              </a:rPr>
              <a:t>);</a:t>
            </a:r>
          </a:p>
          <a:p>
            <a:pPr>
              <a:spcBef>
                <a:spcPts val="200"/>
              </a:spcBef>
              <a:buNone/>
            </a:pPr>
            <a:r>
              <a:rPr lang="de-DE" sz="2000" b="1" dirty="0">
                <a:latin typeface="Consolas" panose="020B0609020204030204" pitchFamily="49" charset="0"/>
              </a:rPr>
              <a:t>    System.out.println("Dauer von " + </a:t>
            </a:r>
            <a:r>
              <a:rPr lang="de-DE" sz="2000" b="1" dirty="0" err="1">
                <a:latin typeface="Consolas" panose="020B0609020204030204" pitchFamily="49" charset="0"/>
              </a:rPr>
              <a:t>action</a:t>
            </a:r>
            <a:r>
              <a:rPr lang="de-DE" sz="2000" b="1" dirty="0">
                <a:latin typeface="Consolas" panose="020B0609020204030204" pitchFamily="49" charset="0"/>
              </a:rPr>
              <a:t> </a:t>
            </a:r>
          </a:p>
          <a:p>
            <a:pPr>
              <a:spcBef>
                <a:spcPts val="200"/>
              </a:spcBef>
              <a:buNone/>
            </a:pPr>
            <a:r>
              <a:rPr lang="de-DE" sz="2000" b="1" dirty="0">
                <a:latin typeface="Consolas" panose="020B0609020204030204" pitchFamily="49" charset="0"/>
              </a:rPr>
              <a:t>            + ": " + (</a:t>
            </a:r>
            <a:r>
              <a:rPr lang="de-DE" sz="2000" b="1" dirty="0" err="1">
                <a:latin typeface="Consolas" panose="020B0609020204030204" pitchFamily="49" charset="0"/>
              </a:rPr>
              <a:t>System.nanoTime</a:t>
            </a:r>
            <a:r>
              <a:rPr lang="de-DE" sz="2000" b="1" dirty="0">
                <a:latin typeface="Consolas" panose="020B0609020204030204" pitchFamily="49" charset="0"/>
              </a:rPr>
              <a:t>() - </a:t>
            </a:r>
            <a:r>
              <a:rPr lang="de-DE" sz="2000" b="1" dirty="0" err="1">
                <a:latin typeface="Consolas" panose="020B0609020204030204" pitchFamily="49" charset="0"/>
              </a:rPr>
              <a:t>start</a:t>
            </a:r>
            <a:r>
              <a:rPr lang="de-DE" sz="2000" b="1" dirty="0">
                <a:latin typeface="Consolas" panose="020B0609020204030204" pitchFamily="49" charset="0"/>
              </a:rPr>
              <a:t>));</a:t>
            </a:r>
          </a:p>
          <a:p>
            <a:pPr>
              <a:spcBef>
                <a:spcPts val="200"/>
              </a:spcBef>
              <a:buNone/>
            </a:pPr>
            <a:r>
              <a:rPr lang="de-DE" sz="2000" b="1" dirty="0">
                <a:latin typeface="Consolas" panose="020B0609020204030204" pitchFamily="49" charset="0"/>
              </a:rPr>
              <a:t>  }</a:t>
            </a:r>
          </a:p>
          <a:p>
            <a:pPr>
              <a:spcBef>
                <a:spcPts val="200"/>
              </a:spcBef>
              <a:buNone/>
            </a:pPr>
            <a:r>
              <a:rPr lang="de-DE" sz="2000" b="1" dirty="0">
                <a:latin typeface="Consolas" panose="020B0609020204030204" pitchFamily="49" charset="0"/>
              </a:rPr>
              <a:t>}</a:t>
            </a:r>
          </a:p>
        </p:txBody>
      </p:sp>
    </p:spTree>
    <p:extLst>
      <p:ext uri="{BB962C8B-B14F-4D97-AF65-F5344CB8AC3E}">
        <p14:creationId xmlns:p14="http://schemas.microsoft.com/office/powerpoint/2010/main" val="2133089263"/>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ABE4D9-03DD-455A-A63C-8509B0985079}"/>
              </a:ext>
            </a:extLst>
          </p:cNvPr>
          <p:cNvSpPr>
            <a:spLocks noGrp="1"/>
          </p:cNvSpPr>
          <p:nvPr>
            <p:ph type="title"/>
          </p:nvPr>
        </p:nvSpPr>
        <p:spPr/>
        <p:txBody>
          <a:bodyPr/>
          <a:lstStyle/>
          <a:p>
            <a:r>
              <a:rPr lang="de-DE" dirty="0" err="1"/>
              <a:t>Redux</a:t>
            </a:r>
            <a:r>
              <a:rPr lang="de-DE" dirty="0"/>
              <a:t> – Konzept Version 2 (10/11)</a:t>
            </a:r>
          </a:p>
        </p:txBody>
      </p:sp>
      <p:sp>
        <p:nvSpPr>
          <p:cNvPr id="3" name="Inhaltsplatzhalter 2">
            <a:extLst>
              <a:ext uri="{FF2B5EF4-FFF2-40B4-BE49-F238E27FC236}">
                <a16:creationId xmlns:a16="http://schemas.microsoft.com/office/drawing/2014/main" id="{A261ACB7-604A-4561-BA59-B598C81CCE0A}"/>
              </a:ext>
            </a:extLst>
          </p:cNvPr>
          <p:cNvSpPr>
            <a:spLocks noGrp="1"/>
          </p:cNvSpPr>
          <p:nvPr>
            <p:ph idx="1"/>
          </p:nvPr>
        </p:nvSpPr>
        <p:spPr>
          <a:xfrm>
            <a:off x="152400" y="1038225"/>
            <a:ext cx="9220200" cy="5011738"/>
          </a:xfrm>
        </p:spPr>
        <p:txBody>
          <a:bodyPr/>
          <a:lstStyle/>
          <a:p>
            <a:r>
              <a:rPr lang="de-DE" dirty="0"/>
              <a:t>Nutzung in </a:t>
            </a:r>
            <a:r>
              <a:rPr lang="de-DE" dirty="0" err="1"/>
              <a:t>TextIO</a:t>
            </a:r>
            <a:endParaRPr lang="de-DE" dirty="0"/>
          </a:p>
          <a:p>
            <a:pPr>
              <a:spcBef>
                <a:spcPts val="0"/>
              </a:spcBef>
              <a:buNone/>
            </a:pPr>
            <a:r>
              <a:rPr lang="en-US" sz="2000" b="1" dirty="0">
                <a:latin typeface="Consolas" panose="020B0609020204030204" pitchFamily="49" charset="0"/>
              </a:rPr>
              <a:t>    private </a:t>
            </a:r>
            <a:r>
              <a:rPr lang="en-US" sz="2000" b="1" dirty="0" err="1">
                <a:latin typeface="Consolas" panose="020B0609020204030204" pitchFamily="49" charset="0"/>
              </a:rPr>
              <a:t>StoreInterface</a:t>
            </a:r>
            <a:r>
              <a:rPr lang="en-US" sz="2000" b="1" dirty="0">
                <a:latin typeface="Consolas" panose="020B0609020204030204" pitchFamily="49" charset="0"/>
              </a:rPr>
              <a:t> store = new </a:t>
            </a:r>
            <a:r>
              <a:rPr lang="en-US" sz="2000" b="1" dirty="0" err="1">
                <a:latin typeface="Consolas" panose="020B0609020204030204" pitchFamily="49" charset="0"/>
              </a:rPr>
              <a:t>TimerStore</a:t>
            </a:r>
            <a:r>
              <a:rPr lang="en-US" sz="2000" b="1" dirty="0">
                <a:latin typeface="Consolas" panose="020B0609020204030204" pitchFamily="49" charset="0"/>
              </a:rPr>
              <a:t>(</a:t>
            </a:r>
          </a:p>
          <a:p>
            <a:pPr>
              <a:spcBef>
                <a:spcPts val="0"/>
              </a:spcBef>
              <a:buNone/>
            </a:pPr>
            <a:r>
              <a:rPr lang="en-US" sz="2000" b="1" dirty="0">
                <a:latin typeface="Consolas" panose="020B0609020204030204" pitchFamily="49" charset="0"/>
              </a:rPr>
              <a:t>                  new Store(new State(), new Reducer())</a:t>
            </a:r>
          </a:p>
          <a:p>
            <a:pPr>
              <a:spcBef>
                <a:spcPts val="0"/>
              </a:spcBef>
              <a:buNone/>
            </a:pPr>
            <a:r>
              <a:rPr lang="en-US" sz="2000" b="1" dirty="0">
                <a:latin typeface="Consolas" panose="020B0609020204030204" pitchFamily="49" charset="0"/>
              </a:rPr>
              <a:t>    );</a:t>
            </a:r>
          </a:p>
          <a:p>
            <a:pPr>
              <a:spcBef>
                <a:spcPts val="0"/>
              </a:spcBef>
              <a:buNone/>
            </a:pPr>
            <a:r>
              <a:rPr lang="de-DE" sz="2000" b="1" dirty="0">
                <a:latin typeface="Consolas" panose="020B0609020204030204" pitchFamily="49" charset="0"/>
              </a:rPr>
              <a:t>(0) beenden</a:t>
            </a:r>
          </a:p>
          <a:p>
            <a:pPr>
              <a:spcBef>
                <a:spcPts val="0"/>
              </a:spcBef>
              <a:buNone/>
            </a:pPr>
            <a:r>
              <a:rPr lang="de-DE" sz="2000" b="1" dirty="0">
                <a:latin typeface="Consolas" panose="020B0609020204030204" pitchFamily="49" charset="0"/>
              </a:rPr>
              <a:t>(1) Task hinzu</a:t>
            </a:r>
          </a:p>
          <a:p>
            <a:pPr>
              <a:spcBef>
                <a:spcPts val="0"/>
              </a:spcBef>
              <a:buNone/>
            </a:pPr>
            <a:r>
              <a:rPr lang="de-DE" sz="2000" b="1" dirty="0">
                <a:latin typeface="Consolas" panose="020B0609020204030204" pitchFamily="49" charset="0"/>
              </a:rPr>
              <a:t>(2) Task loeschen</a:t>
            </a:r>
          </a:p>
          <a:p>
            <a:pPr>
              <a:spcBef>
                <a:spcPts val="0"/>
              </a:spcBef>
              <a:buNone/>
            </a:pPr>
            <a:r>
              <a:rPr lang="de-DE" sz="2000" b="1" dirty="0">
                <a:latin typeface="Consolas" panose="020B0609020204030204" pitchFamily="49" charset="0"/>
              </a:rPr>
              <a:t>1</a:t>
            </a:r>
          </a:p>
          <a:p>
            <a:pPr>
              <a:spcBef>
                <a:spcPts val="0"/>
              </a:spcBef>
              <a:buNone/>
            </a:pPr>
            <a:r>
              <a:rPr lang="de-DE" sz="2000" b="1" dirty="0">
                <a:latin typeface="Consolas" panose="020B0609020204030204" pitchFamily="49" charset="0"/>
              </a:rPr>
              <a:t>neue Aufgabe: Flexibilisieren</a:t>
            </a:r>
          </a:p>
          <a:p>
            <a:pPr>
              <a:spcBef>
                <a:spcPts val="0"/>
              </a:spcBef>
              <a:buNone/>
            </a:pPr>
            <a:r>
              <a:rPr lang="de-DE" sz="2000" b="1" dirty="0">
                <a:latin typeface="Consolas" panose="020B0609020204030204" pitchFamily="49" charset="0"/>
              </a:rPr>
              <a:t>Bearbeitende Person: ich</a:t>
            </a:r>
          </a:p>
          <a:p>
            <a:pPr>
              <a:spcBef>
                <a:spcPts val="0"/>
              </a:spcBef>
              <a:buNone/>
            </a:pPr>
            <a:r>
              <a:rPr lang="de-DE" sz="2000" b="1" dirty="0">
                <a:latin typeface="Consolas" panose="020B0609020204030204" pitchFamily="49" charset="0"/>
              </a:rPr>
              <a:t>Task{id=1, </a:t>
            </a:r>
            <a:r>
              <a:rPr lang="de-DE" sz="2000" b="1" dirty="0" err="1">
                <a:latin typeface="Consolas" panose="020B0609020204030204" pitchFamily="49" charset="0"/>
              </a:rPr>
              <a:t>text</a:t>
            </a:r>
            <a:r>
              <a:rPr lang="de-DE" sz="2000" b="1" dirty="0">
                <a:latin typeface="Consolas" panose="020B0609020204030204" pitchFamily="49" charset="0"/>
              </a:rPr>
              <a:t>=Flexibilisieren, </a:t>
            </a:r>
            <a:r>
              <a:rPr lang="de-DE" sz="2000" b="1" dirty="0" err="1">
                <a:latin typeface="Consolas" panose="020B0609020204030204" pitchFamily="49" charset="0"/>
              </a:rPr>
              <a:t>responsible</a:t>
            </a:r>
            <a:r>
              <a:rPr lang="de-DE" sz="2000" b="1" dirty="0">
                <a:latin typeface="Consolas" panose="020B0609020204030204" pitchFamily="49" charset="0"/>
              </a:rPr>
              <a:t>=ich, </a:t>
            </a:r>
            <a:r>
              <a:rPr lang="de-DE" sz="2000" b="1" dirty="0" err="1">
                <a:latin typeface="Consolas" panose="020B0609020204030204" pitchFamily="49" charset="0"/>
              </a:rPr>
              <a:t>finished</a:t>
            </a:r>
            <a:r>
              <a:rPr lang="de-DE" sz="2000" b="1" dirty="0">
                <a:latin typeface="Consolas" panose="020B0609020204030204" pitchFamily="49" charset="0"/>
              </a:rPr>
              <a:t>=false}</a:t>
            </a:r>
          </a:p>
          <a:p>
            <a:pPr>
              <a:spcBef>
                <a:spcPts val="0"/>
              </a:spcBef>
              <a:buNone/>
            </a:pPr>
            <a:endParaRPr lang="de-DE" sz="2000" b="1" dirty="0">
              <a:latin typeface="Consolas" panose="020B0609020204030204" pitchFamily="49" charset="0"/>
            </a:endParaRPr>
          </a:p>
          <a:p>
            <a:pPr>
              <a:spcBef>
                <a:spcPts val="0"/>
              </a:spcBef>
              <a:buNone/>
            </a:pPr>
            <a:r>
              <a:rPr lang="de-DE" sz="2000" b="1" dirty="0">
                <a:latin typeface="Consolas" panose="020B0609020204030204" pitchFamily="49" charset="0"/>
              </a:rPr>
              <a:t>Dauer von </a:t>
            </a:r>
            <a:r>
              <a:rPr lang="de-DE" sz="2000" b="1" dirty="0" err="1">
                <a:latin typeface="Consolas" panose="020B0609020204030204" pitchFamily="49" charset="0"/>
              </a:rPr>
              <a:t>AddAction</a:t>
            </a:r>
            <a:r>
              <a:rPr lang="de-DE" sz="2000" b="1" dirty="0">
                <a:latin typeface="Consolas" panose="020B0609020204030204" pitchFamily="49" charset="0"/>
              </a:rPr>
              <a:t>{</a:t>
            </a:r>
            <a:r>
              <a:rPr lang="de-DE" sz="2000" b="1" dirty="0" err="1">
                <a:latin typeface="Consolas" panose="020B0609020204030204" pitchFamily="49" charset="0"/>
              </a:rPr>
              <a:t>parameter</a:t>
            </a:r>
            <a:r>
              <a:rPr lang="de-DE" sz="2000" b="1" dirty="0">
                <a:latin typeface="Consolas" panose="020B0609020204030204" pitchFamily="49" charset="0"/>
              </a:rPr>
              <a:t>=[Flexibilisieren, ich]}: 8505520</a:t>
            </a:r>
          </a:p>
          <a:p>
            <a:pPr>
              <a:spcBef>
                <a:spcPts val="0"/>
              </a:spcBef>
              <a:buNone/>
            </a:pPr>
            <a:r>
              <a:rPr lang="de-DE" sz="2000" b="1" dirty="0">
                <a:latin typeface="Consolas" panose="020B0609020204030204" pitchFamily="49" charset="0"/>
              </a:rPr>
              <a:t>(0) beenden</a:t>
            </a:r>
          </a:p>
          <a:p>
            <a:pPr>
              <a:spcBef>
                <a:spcPts val="0"/>
              </a:spcBef>
              <a:buNone/>
            </a:pPr>
            <a:r>
              <a:rPr lang="de-DE" sz="2000" b="1" dirty="0">
                <a:latin typeface="Consolas" panose="020B0609020204030204" pitchFamily="49" charset="0"/>
              </a:rPr>
              <a:t>(1) Task hinzu</a:t>
            </a:r>
          </a:p>
          <a:p>
            <a:pPr>
              <a:spcBef>
                <a:spcPts val="0"/>
              </a:spcBef>
              <a:buNone/>
            </a:pPr>
            <a:r>
              <a:rPr lang="de-DE" sz="2000" b="1" dirty="0">
                <a:latin typeface="Consolas" panose="020B0609020204030204" pitchFamily="49" charset="0"/>
              </a:rPr>
              <a:t>(2) Task loeschen</a:t>
            </a:r>
          </a:p>
        </p:txBody>
      </p:sp>
    </p:spTree>
    <p:extLst>
      <p:ext uri="{BB962C8B-B14F-4D97-AF65-F5344CB8AC3E}">
        <p14:creationId xmlns:p14="http://schemas.microsoft.com/office/powerpoint/2010/main" val="2996587296"/>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ABE4D9-03DD-455A-A63C-8509B0985079}"/>
              </a:ext>
            </a:extLst>
          </p:cNvPr>
          <p:cNvSpPr>
            <a:spLocks noGrp="1"/>
          </p:cNvSpPr>
          <p:nvPr>
            <p:ph type="title"/>
          </p:nvPr>
        </p:nvSpPr>
        <p:spPr/>
        <p:txBody>
          <a:bodyPr/>
          <a:lstStyle/>
          <a:p>
            <a:r>
              <a:rPr lang="de-DE" dirty="0" err="1"/>
              <a:t>Redux</a:t>
            </a:r>
            <a:r>
              <a:rPr lang="de-DE" dirty="0"/>
              <a:t> – Konzept Version 2 (11/11)</a:t>
            </a:r>
          </a:p>
        </p:txBody>
      </p:sp>
      <p:pic>
        <p:nvPicPr>
          <p:cNvPr id="7" name="Grafik 6">
            <a:extLst>
              <a:ext uri="{FF2B5EF4-FFF2-40B4-BE49-F238E27FC236}">
                <a16:creationId xmlns:a16="http://schemas.microsoft.com/office/drawing/2014/main" id="{EFC97272-3F52-4A02-BDA5-34DB2530C6CF}"/>
              </a:ext>
            </a:extLst>
          </p:cNvPr>
          <p:cNvPicPr>
            <a:picLocks noChangeAspect="1"/>
          </p:cNvPicPr>
          <p:nvPr/>
        </p:nvPicPr>
        <p:blipFill rotWithShape="1">
          <a:blip r:embed="rId2">
            <a:extLst>
              <a:ext uri="{28A0092B-C50C-407E-A947-70E740481C1C}">
                <a14:useLocalDpi xmlns:a14="http://schemas.microsoft.com/office/drawing/2010/main" val="0"/>
              </a:ext>
            </a:extLst>
          </a:blip>
          <a:srcRect l="2577" r="2073"/>
          <a:stretch/>
        </p:blipFill>
        <p:spPr>
          <a:xfrm>
            <a:off x="76199" y="1143000"/>
            <a:ext cx="8888663" cy="4343400"/>
          </a:xfrm>
          <a:prstGeom prst="rect">
            <a:avLst/>
          </a:prstGeom>
        </p:spPr>
      </p:pic>
    </p:spTree>
    <p:extLst>
      <p:ext uri="{BB962C8B-B14F-4D97-AF65-F5344CB8AC3E}">
        <p14:creationId xmlns:p14="http://schemas.microsoft.com/office/powerpoint/2010/main" val="141242598"/>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E51277-A235-40B3-9213-466CBCAFE652}"/>
              </a:ext>
            </a:extLst>
          </p:cNvPr>
          <p:cNvSpPr>
            <a:spLocks noGrp="1"/>
          </p:cNvSpPr>
          <p:nvPr>
            <p:ph type="title"/>
          </p:nvPr>
        </p:nvSpPr>
        <p:spPr/>
        <p:txBody>
          <a:bodyPr/>
          <a:lstStyle/>
          <a:p>
            <a:r>
              <a:rPr lang="de-DE" dirty="0" err="1"/>
              <a:t>Redux</a:t>
            </a:r>
            <a:r>
              <a:rPr lang="de-DE" dirty="0"/>
              <a:t> – Konzept Version 3 (1/4)</a:t>
            </a:r>
          </a:p>
        </p:txBody>
      </p:sp>
      <p:sp>
        <p:nvSpPr>
          <p:cNvPr id="3" name="Inhaltsplatzhalter 2">
            <a:extLst>
              <a:ext uri="{FF2B5EF4-FFF2-40B4-BE49-F238E27FC236}">
                <a16:creationId xmlns:a16="http://schemas.microsoft.com/office/drawing/2014/main" id="{66A07343-3463-4F7E-9DC9-B387207E4B1C}"/>
              </a:ext>
            </a:extLst>
          </p:cNvPr>
          <p:cNvSpPr>
            <a:spLocks noGrp="1"/>
          </p:cNvSpPr>
          <p:nvPr>
            <p:ph idx="1"/>
          </p:nvPr>
        </p:nvSpPr>
        <p:spPr>
          <a:xfrm>
            <a:off x="457200" y="1189037"/>
            <a:ext cx="4207200" cy="5211763"/>
          </a:xfrm>
        </p:spPr>
        <p:txBody>
          <a:bodyPr/>
          <a:lstStyle/>
          <a:p>
            <a:pPr marL="0" indent="0">
              <a:buNone/>
            </a:pPr>
            <a:r>
              <a:rPr lang="de-DE" dirty="0"/>
              <a:t>Systematisierung: Erzeugung von Actions bündeln</a:t>
            </a:r>
          </a:p>
          <a:p>
            <a:r>
              <a:rPr lang="de-DE" dirty="0"/>
              <a:t>hier korrekte Form garantieren</a:t>
            </a:r>
          </a:p>
          <a:p>
            <a:r>
              <a:rPr lang="de-DE" dirty="0"/>
              <a:t>konkrete Factory</a:t>
            </a:r>
          </a:p>
          <a:p>
            <a:r>
              <a:rPr lang="de-DE" dirty="0"/>
              <a:t>Aufzählungswert pro Action-Art ist Möglichkeit, geht auch mit int-Parameter </a:t>
            </a:r>
          </a:p>
        </p:txBody>
      </p:sp>
      <p:pic>
        <p:nvPicPr>
          <p:cNvPr id="7" name="Grafik 6">
            <a:extLst>
              <a:ext uri="{FF2B5EF4-FFF2-40B4-BE49-F238E27FC236}">
                <a16:creationId xmlns:a16="http://schemas.microsoft.com/office/drawing/2014/main" id="{B13988BA-0003-4B30-B9B0-72461073BFFB}"/>
              </a:ext>
            </a:extLst>
          </p:cNvPr>
          <p:cNvPicPr>
            <a:picLocks noChangeAspect="1"/>
          </p:cNvPicPr>
          <p:nvPr/>
        </p:nvPicPr>
        <p:blipFill rotWithShape="1">
          <a:blip r:embed="rId2">
            <a:extLst>
              <a:ext uri="{28A0092B-C50C-407E-A947-70E740481C1C}">
                <a14:useLocalDpi xmlns:a14="http://schemas.microsoft.com/office/drawing/2010/main" val="0"/>
              </a:ext>
            </a:extLst>
          </a:blip>
          <a:srcRect l="5401" t="4499" r="4971" b="4613"/>
          <a:stretch/>
        </p:blipFill>
        <p:spPr>
          <a:xfrm>
            <a:off x="4724400" y="1066799"/>
            <a:ext cx="4207200" cy="5119605"/>
          </a:xfrm>
          <a:prstGeom prst="rect">
            <a:avLst/>
          </a:prstGeom>
        </p:spPr>
      </p:pic>
    </p:spTree>
    <p:extLst>
      <p:ext uri="{BB962C8B-B14F-4D97-AF65-F5344CB8AC3E}">
        <p14:creationId xmlns:p14="http://schemas.microsoft.com/office/powerpoint/2010/main" val="1063370922"/>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E51277-A235-40B3-9213-466CBCAFE652}"/>
              </a:ext>
            </a:extLst>
          </p:cNvPr>
          <p:cNvSpPr>
            <a:spLocks noGrp="1"/>
          </p:cNvSpPr>
          <p:nvPr>
            <p:ph type="title"/>
          </p:nvPr>
        </p:nvSpPr>
        <p:spPr/>
        <p:txBody>
          <a:bodyPr/>
          <a:lstStyle/>
          <a:p>
            <a:r>
              <a:rPr lang="de-DE" dirty="0" err="1"/>
              <a:t>Redux</a:t>
            </a:r>
            <a:r>
              <a:rPr lang="de-DE" dirty="0"/>
              <a:t> – Konzept Version 3 (2/4)</a:t>
            </a:r>
          </a:p>
        </p:txBody>
      </p:sp>
      <p:sp>
        <p:nvSpPr>
          <p:cNvPr id="3" name="Inhaltsplatzhalter 2">
            <a:extLst>
              <a:ext uri="{FF2B5EF4-FFF2-40B4-BE49-F238E27FC236}">
                <a16:creationId xmlns:a16="http://schemas.microsoft.com/office/drawing/2014/main" id="{66A07343-3463-4F7E-9DC9-B387207E4B1C}"/>
              </a:ext>
            </a:extLst>
          </p:cNvPr>
          <p:cNvSpPr>
            <a:spLocks noGrp="1"/>
          </p:cNvSpPr>
          <p:nvPr>
            <p:ph idx="1"/>
          </p:nvPr>
        </p:nvSpPr>
        <p:spPr>
          <a:xfrm>
            <a:off x="152400" y="1038225"/>
            <a:ext cx="9296400" cy="4981575"/>
          </a:xfrm>
        </p:spPr>
        <p:txBody>
          <a:bodyPr/>
          <a:lstStyle/>
          <a:p>
            <a:pPr>
              <a:lnSpc>
                <a:spcPct val="90000"/>
              </a:lnSpc>
              <a:spcBef>
                <a:spcPts val="0"/>
              </a:spcBef>
              <a:buNone/>
            </a:pPr>
            <a:r>
              <a:rPr lang="de-DE" sz="2000" b="1" dirty="0">
                <a:latin typeface="Consolas" panose="020B0609020204030204" pitchFamily="49" charset="0"/>
              </a:rPr>
              <a:t>public class </a:t>
            </a:r>
            <a:r>
              <a:rPr lang="de-DE" sz="2000" b="1" dirty="0" err="1">
                <a:latin typeface="Consolas" panose="020B0609020204030204" pitchFamily="49" charset="0"/>
              </a:rPr>
              <a:t>ActionFactory</a:t>
            </a:r>
            <a:r>
              <a:rPr lang="de-DE" sz="2000" b="1" dirty="0">
                <a:latin typeface="Consolas" panose="020B0609020204030204" pitchFamily="49" charset="0"/>
              </a:rPr>
              <a:t> {</a:t>
            </a:r>
          </a:p>
          <a:p>
            <a:pPr>
              <a:lnSpc>
                <a:spcPct val="90000"/>
              </a:lnSpc>
              <a:spcBef>
                <a:spcPts val="0"/>
              </a:spcBef>
              <a:buNone/>
            </a:pPr>
            <a:endParaRPr lang="de-DE" sz="800" b="1" dirty="0">
              <a:latin typeface="Consolas" panose="020B0609020204030204" pitchFamily="49" charset="0"/>
            </a:endParaRPr>
          </a:p>
          <a:p>
            <a:pPr>
              <a:lnSpc>
                <a:spcPct val="90000"/>
              </a:lnSpc>
              <a:spcBef>
                <a:spcPts val="0"/>
              </a:spcBef>
              <a:buNone/>
            </a:pPr>
            <a:r>
              <a:rPr lang="de-DE" sz="2000" b="1" dirty="0">
                <a:latin typeface="Consolas" panose="020B0609020204030204" pitchFamily="49" charset="0"/>
              </a:rPr>
              <a:t>  // auch mehrere create-Methoden denkbar</a:t>
            </a:r>
          </a:p>
          <a:p>
            <a:pPr>
              <a:lnSpc>
                <a:spcPct val="90000"/>
              </a:lnSpc>
              <a:spcBef>
                <a:spcPts val="0"/>
              </a:spcBef>
              <a:buNone/>
            </a:pPr>
            <a:r>
              <a:rPr lang="de-DE" sz="2000" b="1" dirty="0">
                <a:latin typeface="Consolas" panose="020B0609020204030204" pitchFamily="49" charset="0"/>
              </a:rPr>
              <a:t>  public static Action create(Art </a:t>
            </a:r>
            <a:r>
              <a:rPr lang="de-DE" sz="2000" b="1" dirty="0" err="1">
                <a:latin typeface="Consolas" panose="020B0609020204030204" pitchFamily="49" charset="0"/>
              </a:rPr>
              <a:t>command</a:t>
            </a:r>
            <a:r>
              <a:rPr lang="de-DE" sz="2000" b="1" dirty="0">
                <a:latin typeface="Consolas" panose="020B0609020204030204" pitchFamily="49" charset="0"/>
              </a:rPr>
              <a:t>, Object... value) {</a:t>
            </a:r>
          </a:p>
          <a:p>
            <a:pPr>
              <a:lnSpc>
                <a:spcPct val="90000"/>
              </a:lnSpc>
              <a:spcBef>
                <a:spcPts val="0"/>
              </a:spcBef>
              <a:buNone/>
            </a:pPr>
            <a:r>
              <a:rPr lang="de-DE" sz="2000" b="1" dirty="0">
                <a:latin typeface="Consolas" panose="020B0609020204030204" pitchFamily="49" charset="0"/>
              </a:rPr>
              <a:t>    try {</a:t>
            </a:r>
          </a:p>
          <a:p>
            <a:pPr>
              <a:lnSpc>
                <a:spcPct val="90000"/>
              </a:lnSpc>
              <a:spcBef>
                <a:spcPts val="0"/>
              </a:spcBef>
              <a:buNone/>
            </a:pPr>
            <a:r>
              <a:rPr lang="de-DE" sz="2000" b="1" dirty="0">
                <a:latin typeface="Consolas" panose="020B0609020204030204" pitchFamily="49" charset="0"/>
              </a:rPr>
              <a:t>      switch (</a:t>
            </a:r>
            <a:r>
              <a:rPr lang="de-DE" sz="2000" b="1" dirty="0" err="1">
                <a:latin typeface="Consolas" panose="020B0609020204030204" pitchFamily="49" charset="0"/>
              </a:rPr>
              <a:t>command</a:t>
            </a:r>
            <a:r>
              <a:rPr lang="de-DE" sz="2000" b="1" dirty="0">
                <a:latin typeface="Consolas" panose="020B0609020204030204" pitchFamily="49" charset="0"/>
              </a:rPr>
              <a:t>) {</a:t>
            </a:r>
          </a:p>
          <a:p>
            <a:pPr>
              <a:lnSpc>
                <a:spcPct val="90000"/>
              </a:lnSpc>
              <a:spcBef>
                <a:spcPts val="0"/>
              </a:spcBef>
              <a:buNone/>
            </a:pPr>
            <a:r>
              <a:rPr lang="de-DE" sz="2000" b="1" dirty="0">
                <a:latin typeface="Consolas" panose="020B0609020204030204" pitchFamily="49" charset="0"/>
              </a:rPr>
              <a:t>        case ADD:</a:t>
            </a:r>
          </a:p>
          <a:p>
            <a:pPr>
              <a:lnSpc>
                <a:spcPct val="90000"/>
              </a:lnSpc>
              <a:spcBef>
                <a:spcPts val="0"/>
              </a:spcBef>
              <a:buNone/>
            </a:pPr>
            <a:r>
              <a:rPr lang="de-DE" sz="2000" b="1" dirty="0">
                <a:latin typeface="Consolas" panose="020B0609020204030204" pitchFamily="49" charset="0"/>
              </a:rPr>
              <a:t>          List&lt;String&gt; tmp = </a:t>
            </a:r>
            <a:r>
              <a:rPr lang="de-DE" sz="2000" b="1" dirty="0" err="1">
                <a:latin typeface="Consolas" panose="020B0609020204030204" pitchFamily="49" charset="0"/>
              </a:rPr>
              <a:t>new</a:t>
            </a:r>
            <a:r>
              <a:rPr lang="de-DE" sz="2000" b="1" dirty="0">
                <a:latin typeface="Consolas" panose="020B0609020204030204" pitchFamily="49" charset="0"/>
              </a:rPr>
              <a:t> ArrayList&lt;&gt;();</a:t>
            </a:r>
          </a:p>
          <a:p>
            <a:pPr>
              <a:lnSpc>
                <a:spcPct val="90000"/>
              </a:lnSpc>
              <a:spcBef>
                <a:spcPts val="0"/>
              </a:spcBef>
              <a:buNone/>
            </a:pPr>
            <a:r>
              <a:rPr lang="de-DE" sz="2000" b="1" dirty="0">
                <a:latin typeface="Consolas" panose="020B0609020204030204" pitchFamily="49" charset="0"/>
              </a:rPr>
              <a:t>          </a:t>
            </a:r>
            <a:r>
              <a:rPr lang="en-US" sz="2000" b="1" dirty="0">
                <a:latin typeface="Consolas" panose="020B0609020204030204" pitchFamily="49" charset="0"/>
              </a:rPr>
              <a:t>for(Object o:value){tmp.add(o.toString());}</a:t>
            </a:r>
            <a:endParaRPr lang="de-DE" sz="2000" b="1" dirty="0">
              <a:latin typeface="Consolas" panose="020B0609020204030204" pitchFamily="49" charset="0"/>
            </a:endParaRPr>
          </a:p>
          <a:p>
            <a:pPr>
              <a:lnSpc>
                <a:spcPct val="90000"/>
              </a:lnSpc>
              <a:spcBef>
                <a:spcPts val="0"/>
              </a:spcBef>
              <a:buNone/>
            </a:pPr>
            <a:r>
              <a:rPr lang="de-DE" sz="2000" b="1" dirty="0">
                <a:latin typeface="Consolas" panose="020B0609020204030204" pitchFamily="49" charset="0"/>
              </a:rPr>
              <a:t>          if (</a:t>
            </a:r>
            <a:r>
              <a:rPr lang="de-DE" sz="2000" b="1" dirty="0" err="1">
                <a:latin typeface="Consolas" panose="020B0609020204030204" pitchFamily="49" charset="0"/>
              </a:rPr>
              <a:t>tmp.size</a:t>
            </a:r>
            <a:r>
              <a:rPr lang="de-DE" sz="2000" b="1" dirty="0">
                <a:latin typeface="Consolas" panose="020B0609020204030204" pitchFamily="49" charset="0"/>
              </a:rPr>
              <a:t>() &lt; 2) {</a:t>
            </a:r>
          </a:p>
          <a:p>
            <a:pPr>
              <a:lnSpc>
                <a:spcPct val="90000"/>
              </a:lnSpc>
              <a:spcBef>
                <a:spcPts val="0"/>
              </a:spcBef>
              <a:buNone/>
            </a:pPr>
            <a:r>
              <a:rPr lang="de-DE" sz="2000" b="1" dirty="0">
                <a:latin typeface="Consolas" panose="020B0609020204030204" pitchFamily="49" charset="0"/>
              </a:rPr>
              <a:t>            </a:t>
            </a:r>
            <a:r>
              <a:rPr lang="de-DE" sz="2000" b="1" dirty="0" err="1">
                <a:latin typeface="Consolas" panose="020B0609020204030204" pitchFamily="49" charset="0"/>
              </a:rPr>
              <a:t>throw</a:t>
            </a:r>
            <a:r>
              <a:rPr lang="de-DE" sz="2000" b="1" dirty="0">
                <a:latin typeface="Consolas" panose="020B0609020204030204" pitchFamily="49" charset="0"/>
              </a:rPr>
              <a:t> </a:t>
            </a:r>
            <a:r>
              <a:rPr lang="de-DE" sz="2000" b="1" dirty="0" err="1">
                <a:latin typeface="Consolas" panose="020B0609020204030204" pitchFamily="49" charset="0"/>
              </a:rPr>
              <a:t>new</a:t>
            </a:r>
            <a:r>
              <a:rPr lang="de-DE" sz="2000" b="1" dirty="0">
                <a:latin typeface="Consolas" panose="020B0609020204030204" pitchFamily="49" charset="0"/>
              </a:rPr>
              <a:t> IllegalArgumentException(</a:t>
            </a:r>
          </a:p>
          <a:p>
            <a:pPr>
              <a:lnSpc>
                <a:spcPct val="90000"/>
              </a:lnSpc>
              <a:spcBef>
                <a:spcPts val="0"/>
              </a:spcBef>
              <a:buNone/>
            </a:pPr>
            <a:r>
              <a:rPr lang="de-DE" sz="2000" b="1" dirty="0">
                <a:latin typeface="Consolas" panose="020B0609020204030204" pitchFamily="49" charset="0"/>
              </a:rPr>
              <a:t>                    "</a:t>
            </a:r>
            <a:r>
              <a:rPr lang="de-DE" sz="2000" b="1" dirty="0" err="1">
                <a:latin typeface="Consolas" panose="020B0609020204030204" pitchFamily="49" charset="0"/>
              </a:rPr>
              <a:t>Hinzufuegen</a:t>
            </a:r>
            <a:r>
              <a:rPr lang="de-DE" sz="2000" b="1" dirty="0">
                <a:latin typeface="Consolas" panose="020B0609020204030204" pitchFamily="49" charset="0"/>
              </a:rPr>
              <a:t> </a:t>
            </a:r>
            <a:r>
              <a:rPr lang="de-DE" sz="2000" b="1" dirty="0" err="1">
                <a:latin typeface="Consolas" panose="020B0609020204030204" pitchFamily="49" charset="0"/>
              </a:rPr>
              <a:t>benoetigt</a:t>
            </a:r>
            <a:r>
              <a:rPr lang="de-DE" sz="2000" b="1" dirty="0">
                <a:latin typeface="Consolas" panose="020B0609020204030204" pitchFamily="49" charset="0"/>
              </a:rPr>
              <a:t> zwei Parameter");</a:t>
            </a:r>
          </a:p>
          <a:p>
            <a:pPr>
              <a:lnSpc>
                <a:spcPct val="90000"/>
              </a:lnSpc>
              <a:spcBef>
                <a:spcPts val="0"/>
              </a:spcBef>
              <a:buNone/>
            </a:pPr>
            <a:r>
              <a:rPr lang="de-DE" sz="2000" b="1" dirty="0">
                <a:latin typeface="Consolas" panose="020B0609020204030204" pitchFamily="49" charset="0"/>
              </a:rPr>
              <a:t>          }</a:t>
            </a:r>
          </a:p>
          <a:p>
            <a:pPr>
              <a:lnSpc>
                <a:spcPct val="90000"/>
              </a:lnSpc>
              <a:spcBef>
                <a:spcPts val="0"/>
              </a:spcBef>
              <a:buNone/>
            </a:pPr>
            <a:r>
              <a:rPr lang="de-DE" sz="2000" b="1" dirty="0">
                <a:latin typeface="Consolas" panose="020B0609020204030204" pitchFamily="49" charset="0"/>
              </a:rPr>
              <a:t>          return </a:t>
            </a:r>
            <a:r>
              <a:rPr lang="de-DE" sz="2000" b="1" dirty="0" err="1">
                <a:latin typeface="Consolas" panose="020B0609020204030204" pitchFamily="49" charset="0"/>
              </a:rPr>
              <a:t>new</a:t>
            </a:r>
            <a:r>
              <a:rPr lang="de-DE" sz="2000" b="1" dirty="0">
                <a:latin typeface="Consolas" panose="020B0609020204030204" pitchFamily="49" charset="0"/>
              </a:rPr>
              <a:t> </a:t>
            </a:r>
            <a:r>
              <a:rPr lang="de-DE" sz="2000" b="1" dirty="0" err="1">
                <a:latin typeface="Consolas" panose="020B0609020204030204" pitchFamily="49" charset="0"/>
              </a:rPr>
              <a:t>AddAction</a:t>
            </a:r>
            <a:r>
              <a:rPr lang="de-DE" sz="2000" b="1" dirty="0">
                <a:latin typeface="Consolas" panose="020B0609020204030204" pitchFamily="49" charset="0"/>
              </a:rPr>
              <a:t>(tmp);</a:t>
            </a:r>
          </a:p>
          <a:p>
            <a:pPr>
              <a:lnSpc>
                <a:spcPct val="90000"/>
              </a:lnSpc>
              <a:spcBef>
                <a:spcPts val="0"/>
              </a:spcBef>
              <a:buNone/>
            </a:pPr>
            <a:r>
              <a:rPr lang="de-DE" sz="2000" b="1" dirty="0">
                <a:latin typeface="Consolas" panose="020B0609020204030204" pitchFamily="49" charset="0"/>
              </a:rPr>
              <a:t>        case DELETE:</a:t>
            </a:r>
          </a:p>
          <a:p>
            <a:pPr>
              <a:lnSpc>
                <a:spcPct val="90000"/>
              </a:lnSpc>
              <a:spcBef>
                <a:spcPts val="0"/>
              </a:spcBef>
              <a:buNone/>
            </a:pPr>
            <a:r>
              <a:rPr lang="de-DE" sz="2000" b="1" dirty="0">
                <a:latin typeface="Consolas" panose="020B0609020204030204" pitchFamily="49" charset="0"/>
              </a:rPr>
              <a:t>          if (</a:t>
            </a:r>
            <a:r>
              <a:rPr lang="de-DE" sz="2000" b="1" dirty="0" err="1">
                <a:latin typeface="Consolas" panose="020B0609020204030204" pitchFamily="49" charset="0"/>
              </a:rPr>
              <a:t>value.length</a:t>
            </a:r>
            <a:r>
              <a:rPr lang="de-DE" sz="2000" b="1" dirty="0">
                <a:latin typeface="Consolas" panose="020B0609020204030204" pitchFamily="49" charset="0"/>
              </a:rPr>
              <a:t> == 0) {</a:t>
            </a:r>
          </a:p>
          <a:p>
            <a:pPr>
              <a:lnSpc>
                <a:spcPct val="90000"/>
              </a:lnSpc>
              <a:spcBef>
                <a:spcPts val="0"/>
              </a:spcBef>
              <a:buNone/>
            </a:pPr>
            <a:r>
              <a:rPr lang="de-DE" sz="2000" b="1" dirty="0">
                <a:latin typeface="Consolas" panose="020B0609020204030204" pitchFamily="49" charset="0"/>
              </a:rPr>
              <a:t>            </a:t>
            </a:r>
            <a:r>
              <a:rPr lang="de-DE" sz="2000" b="1" dirty="0" err="1">
                <a:latin typeface="Consolas" panose="020B0609020204030204" pitchFamily="49" charset="0"/>
              </a:rPr>
              <a:t>throw</a:t>
            </a:r>
            <a:r>
              <a:rPr lang="de-DE" sz="2000" b="1" dirty="0">
                <a:latin typeface="Consolas" panose="020B0609020204030204" pitchFamily="49" charset="0"/>
              </a:rPr>
              <a:t> </a:t>
            </a:r>
            <a:r>
              <a:rPr lang="de-DE" sz="2000" b="1" dirty="0" err="1">
                <a:latin typeface="Consolas" panose="020B0609020204030204" pitchFamily="49" charset="0"/>
              </a:rPr>
              <a:t>new</a:t>
            </a:r>
            <a:r>
              <a:rPr lang="de-DE" sz="2000" b="1" dirty="0">
                <a:latin typeface="Consolas" panose="020B0609020204030204" pitchFamily="49" charset="0"/>
              </a:rPr>
              <a:t> IllegalArgumentException(</a:t>
            </a:r>
          </a:p>
          <a:p>
            <a:pPr>
              <a:lnSpc>
                <a:spcPct val="90000"/>
              </a:lnSpc>
              <a:spcBef>
                <a:spcPts val="0"/>
              </a:spcBef>
              <a:buNone/>
            </a:pPr>
            <a:r>
              <a:rPr lang="de-DE" sz="2000" b="1" dirty="0">
                <a:latin typeface="Consolas" panose="020B0609020204030204" pitchFamily="49" charset="0"/>
              </a:rPr>
              <a:t>                    "DELETE </a:t>
            </a:r>
            <a:r>
              <a:rPr lang="de-DE" sz="2000" b="1" dirty="0" err="1">
                <a:latin typeface="Consolas" panose="020B0609020204030204" pitchFamily="49" charset="0"/>
              </a:rPr>
              <a:t>benoetigt</a:t>
            </a:r>
            <a:r>
              <a:rPr lang="de-DE" sz="2000" b="1" dirty="0">
                <a:latin typeface="Consolas" panose="020B0609020204030204" pitchFamily="49" charset="0"/>
              </a:rPr>
              <a:t> Parameter");</a:t>
            </a:r>
          </a:p>
          <a:p>
            <a:pPr>
              <a:lnSpc>
                <a:spcPct val="90000"/>
              </a:lnSpc>
              <a:spcBef>
                <a:spcPts val="0"/>
              </a:spcBef>
              <a:buNone/>
            </a:pPr>
            <a:r>
              <a:rPr lang="de-DE" sz="2000" b="1" dirty="0">
                <a:latin typeface="Consolas" panose="020B0609020204030204" pitchFamily="49" charset="0"/>
              </a:rPr>
              <a:t>          }</a:t>
            </a:r>
          </a:p>
          <a:p>
            <a:pPr>
              <a:lnSpc>
                <a:spcPct val="90000"/>
              </a:lnSpc>
              <a:spcBef>
                <a:spcPts val="0"/>
              </a:spcBef>
              <a:buNone/>
            </a:pPr>
            <a:r>
              <a:rPr lang="de-DE" sz="2000" b="1" dirty="0">
                <a:latin typeface="Consolas" panose="020B0609020204030204" pitchFamily="49" charset="0"/>
              </a:rPr>
              <a:t>          return </a:t>
            </a:r>
            <a:r>
              <a:rPr lang="de-DE" sz="2000" b="1" dirty="0" err="1">
                <a:latin typeface="Consolas" panose="020B0609020204030204" pitchFamily="49" charset="0"/>
              </a:rPr>
              <a:t>new</a:t>
            </a:r>
            <a:r>
              <a:rPr lang="de-DE" sz="2000" b="1" dirty="0">
                <a:latin typeface="Consolas" panose="020B0609020204030204" pitchFamily="49" charset="0"/>
              </a:rPr>
              <a:t> </a:t>
            </a:r>
            <a:r>
              <a:rPr lang="de-DE" sz="2000" b="1" dirty="0" err="1">
                <a:latin typeface="Consolas" panose="020B0609020204030204" pitchFamily="49" charset="0"/>
              </a:rPr>
              <a:t>DeleteAction</a:t>
            </a:r>
            <a:r>
              <a:rPr lang="de-DE" sz="2000" b="1" dirty="0">
                <a:latin typeface="Consolas" panose="020B0609020204030204" pitchFamily="49" charset="0"/>
              </a:rPr>
              <a:t>((Integer) value[0]);</a:t>
            </a:r>
          </a:p>
        </p:txBody>
      </p:sp>
    </p:spTree>
    <p:extLst>
      <p:ext uri="{BB962C8B-B14F-4D97-AF65-F5344CB8AC3E}">
        <p14:creationId xmlns:p14="http://schemas.microsoft.com/office/powerpoint/2010/main" val="306646309"/>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E51277-A235-40B3-9213-466CBCAFE652}"/>
              </a:ext>
            </a:extLst>
          </p:cNvPr>
          <p:cNvSpPr>
            <a:spLocks noGrp="1"/>
          </p:cNvSpPr>
          <p:nvPr>
            <p:ph type="title"/>
          </p:nvPr>
        </p:nvSpPr>
        <p:spPr/>
        <p:txBody>
          <a:bodyPr/>
          <a:lstStyle/>
          <a:p>
            <a:r>
              <a:rPr lang="de-DE" dirty="0" err="1"/>
              <a:t>Redux</a:t>
            </a:r>
            <a:r>
              <a:rPr lang="de-DE" dirty="0"/>
              <a:t> – Konzept Version 3 (3/4)</a:t>
            </a:r>
          </a:p>
        </p:txBody>
      </p:sp>
      <p:sp>
        <p:nvSpPr>
          <p:cNvPr id="3" name="Inhaltsplatzhalter 2">
            <a:extLst>
              <a:ext uri="{FF2B5EF4-FFF2-40B4-BE49-F238E27FC236}">
                <a16:creationId xmlns:a16="http://schemas.microsoft.com/office/drawing/2014/main" id="{66A07343-3463-4F7E-9DC9-B387207E4B1C}"/>
              </a:ext>
            </a:extLst>
          </p:cNvPr>
          <p:cNvSpPr>
            <a:spLocks noGrp="1"/>
          </p:cNvSpPr>
          <p:nvPr>
            <p:ph idx="1"/>
          </p:nvPr>
        </p:nvSpPr>
        <p:spPr>
          <a:xfrm>
            <a:off x="228600" y="808037"/>
            <a:ext cx="8763000" cy="5211763"/>
          </a:xfrm>
        </p:spPr>
        <p:txBody>
          <a:bodyPr/>
          <a:lstStyle/>
          <a:p>
            <a:pPr>
              <a:lnSpc>
                <a:spcPct val="90000"/>
              </a:lnSpc>
              <a:spcBef>
                <a:spcPts val="0"/>
              </a:spcBef>
              <a:buNone/>
            </a:pPr>
            <a:endParaRPr lang="de-DE" sz="2000" b="1" dirty="0">
              <a:latin typeface="Consolas" panose="020B0609020204030204" pitchFamily="49" charset="0"/>
            </a:endParaRPr>
          </a:p>
          <a:p>
            <a:pPr>
              <a:lnSpc>
                <a:spcPct val="90000"/>
              </a:lnSpc>
              <a:spcBef>
                <a:spcPts val="0"/>
              </a:spcBef>
              <a:buNone/>
            </a:pPr>
            <a:r>
              <a:rPr lang="de-DE" sz="2000" b="1" dirty="0">
                <a:latin typeface="Consolas" panose="020B0609020204030204" pitchFamily="49" charset="0"/>
              </a:rPr>
              <a:t>        default:</a:t>
            </a:r>
          </a:p>
          <a:p>
            <a:pPr>
              <a:lnSpc>
                <a:spcPct val="90000"/>
              </a:lnSpc>
              <a:spcBef>
                <a:spcPts val="0"/>
              </a:spcBef>
              <a:buNone/>
            </a:pPr>
            <a:r>
              <a:rPr lang="de-DE" sz="2000" b="1" dirty="0">
                <a:latin typeface="Consolas" panose="020B0609020204030204" pitchFamily="49" charset="0"/>
              </a:rPr>
              <a:t>          </a:t>
            </a:r>
            <a:r>
              <a:rPr lang="de-DE" sz="2000" b="1" dirty="0" err="1">
                <a:latin typeface="Consolas" panose="020B0609020204030204" pitchFamily="49" charset="0"/>
              </a:rPr>
              <a:t>throw</a:t>
            </a:r>
            <a:r>
              <a:rPr lang="de-DE" sz="2000" b="1" dirty="0">
                <a:latin typeface="Consolas" panose="020B0609020204030204" pitchFamily="49" charset="0"/>
              </a:rPr>
              <a:t> </a:t>
            </a:r>
            <a:r>
              <a:rPr lang="de-DE" sz="2000" b="1" dirty="0" err="1">
                <a:latin typeface="Consolas" panose="020B0609020204030204" pitchFamily="49" charset="0"/>
              </a:rPr>
              <a:t>new</a:t>
            </a:r>
            <a:r>
              <a:rPr lang="de-DE" sz="2000" b="1" dirty="0">
                <a:latin typeface="Consolas" panose="020B0609020204030204" pitchFamily="49" charset="0"/>
              </a:rPr>
              <a:t> IllegalArgumentException("Action(" </a:t>
            </a:r>
          </a:p>
          <a:p>
            <a:pPr>
              <a:lnSpc>
                <a:spcPct val="90000"/>
              </a:lnSpc>
              <a:spcBef>
                <a:spcPts val="0"/>
              </a:spcBef>
              <a:buNone/>
            </a:pPr>
            <a:r>
              <a:rPr lang="de-DE" sz="2000" b="1" dirty="0">
                <a:latin typeface="Consolas" panose="020B0609020204030204" pitchFamily="49" charset="0"/>
              </a:rPr>
              <a:t>             + </a:t>
            </a:r>
            <a:r>
              <a:rPr lang="de-DE" sz="2000" b="1" dirty="0" err="1">
                <a:latin typeface="Consolas" panose="020B0609020204030204" pitchFamily="49" charset="0"/>
              </a:rPr>
              <a:t>command</a:t>
            </a:r>
            <a:r>
              <a:rPr lang="de-DE" sz="2000" b="1" dirty="0">
                <a:latin typeface="Consolas" panose="020B0609020204030204" pitchFamily="49" charset="0"/>
              </a:rPr>
              <a:t> + "," + </a:t>
            </a:r>
            <a:r>
              <a:rPr lang="de-DE" sz="2000" b="1" dirty="0" err="1">
                <a:latin typeface="Consolas" panose="020B0609020204030204" pitchFamily="49" charset="0"/>
              </a:rPr>
              <a:t>Arrays.asList</a:t>
            </a:r>
            <a:r>
              <a:rPr lang="de-DE" sz="2000" b="1" dirty="0">
                <a:latin typeface="Consolas" panose="020B0609020204030204" pitchFamily="49" charset="0"/>
              </a:rPr>
              <a:t>(value) </a:t>
            </a:r>
          </a:p>
          <a:p>
            <a:pPr>
              <a:lnSpc>
                <a:spcPct val="90000"/>
              </a:lnSpc>
              <a:spcBef>
                <a:spcPts val="0"/>
              </a:spcBef>
              <a:buNone/>
            </a:pPr>
            <a:r>
              <a:rPr lang="de-DE" sz="2000" b="1" dirty="0">
                <a:latin typeface="Consolas" panose="020B0609020204030204" pitchFamily="49" charset="0"/>
              </a:rPr>
              <a:t>             + ") existiert nicht");</a:t>
            </a:r>
          </a:p>
          <a:p>
            <a:pPr>
              <a:lnSpc>
                <a:spcPct val="90000"/>
              </a:lnSpc>
              <a:spcBef>
                <a:spcPts val="0"/>
              </a:spcBef>
              <a:buNone/>
            </a:pPr>
            <a:r>
              <a:rPr lang="de-DE" sz="2000" b="1" dirty="0">
                <a:latin typeface="Consolas" panose="020B0609020204030204" pitchFamily="49" charset="0"/>
              </a:rPr>
              <a:t>      }</a:t>
            </a:r>
          </a:p>
          <a:p>
            <a:pPr>
              <a:lnSpc>
                <a:spcPct val="90000"/>
              </a:lnSpc>
              <a:spcBef>
                <a:spcPts val="0"/>
              </a:spcBef>
              <a:buNone/>
            </a:pPr>
            <a:r>
              <a:rPr lang="de-DE" sz="2000" b="1" dirty="0">
                <a:latin typeface="Consolas" panose="020B0609020204030204" pitchFamily="49" charset="0"/>
              </a:rPr>
              <a:t>    } catch (</a:t>
            </a:r>
            <a:r>
              <a:rPr lang="de-DE" sz="2000" b="1" dirty="0" err="1">
                <a:latin typeface="Consolas" panose="020B0609020204030204" pitchFamily="49" charset="0"/>
              </a:rPr>
              <a:t>ClassCastException</a:t>
            </a:r>
            <a:r>
              <a:rPr lang="de-DE" sz="2000" b="1" dirty="0">
                <a:latin typeface="Consolas" panose="020B0609020204030204" pitchFamily="49" charset="0"/>
              </a:rPr>
              <a:t> e) {</a:t>
            </a:r>
          </a:p>
          <a:p>
            <a:pPr>
              <a:lnSpc>
                <a:spcPct val="90000"/>
              </a:lnSpc>
              <a:spcBef>
                <a:spcPts val="0"/>
              </a:spcBef>
              <a:buNone/>
            </a:pPr>
            <a:r>
              <a:rPr lang="de-DE" sz="2000" b="1" dirty="0">
                <a:latin typeface="Consolas" panose="020B0609020204030204" pitchFamily="49" charset="0"/>
              </a:rPr>
              <a:t>      </a:t>
            </a:r>
            <a:r>
              <a:rPr lang="de-DE" sz="2000" b="1" dirty="0" err="1">
                <a:latin typeface="Consolas" panose="020B0609020204030204" pitchFamily="49" charset="0"/>
              </a:rPr>
              <a:t>throw</a:t>
            </a:r>
            <a:r>
              <a:rPr lang="de-DE" sz="2000" b="1" dirty="0">
                <a:latin typeface="Consolas" panose="020B0609020204030204" pitchFamily="49" charset="0"/>
              </a:rPr>
              <a:t> </a:t>
            </a:r>
            <a:r>
              <a:rPr lang="de-DE" sz="2000" b="1" dirty="0" err="1">
                <a:latin typeface="Consolas" panose="020B0609020204030204" pitchFamily="49" charset="0"/>
              </a:rPr>
              <a:t>new</a:t>
            </a:r>
            <a:r>
              <a:rPr lang="de-DE" sz="2000" b="1" dirty="0">
                <a:latin typeface="Consolas" panose="020B0609020204030204" pitchFamily="49" charset="0"/>
              </a:rPr>
              <a:t> IllegalArgumentException("Action(" </a:t>
            </a:r>
          </a:p>
          <a:p>
            <a:pPr>
              <a:lnSpc>
                <a:spcPct val="90000"/>
              </a:lnSpc>
              <a:spcBef>
                <a:spcPts val="0"/>
              </a:spcBef>
              <a:buNone/>
            </a:pPr>
            <a:r>
              <a:rPr lang="de-DE" sz="2000" b="1" dirty="0">
                <a:latin typeface="Consolas" panose="020B0609020204030204" pitchFamily="49" charset="0"/>
              </a:rPr>
              <a:t>             + </a:t>
            </a:r>
            <a:r>
              <a:rPr lang="de-DE" sz="2000" b="1" dirty="0" err="1">
                <a:latin typeface="Consolas" panose="020B0609020204030204" pitchFamily="49" charset="0"/>
              </a:rPr>
              <a:t>command</a:t>
            </a:r>
            <a:r>
              <a:rPr lang="de-DE" sz="2000" b="1" dirty="0">
                <a:latin typeface="Consolas" panose="020B0609020204030204" pitchFamily="49" charset="0"/>
              </a:rPr>
              <a:t> + "," + </a:t>
            </a:r>
            <a:r>
              <a:rPr lang="de-DE" sz="2000" b="1" dirty="0" err="1">
                <a:latin typeface="Consolas" panose="020B0609020204030204" pitchFamily="49" charset="0"/>
              </a:rPr>
              <a:t>Arrays.asList</a:t>
            </a:r>
            <a:r>
              <a:rPr lang="de-DE" sz="2000" b="1" dirty="0">
                <a:latin typeface="Consolas" panose="020B0609020204030204" pitchFamily="49" charset="0"/>
              </a:rPr>
              <a:t>(value) </a:t>
            </a:r>
          </a:p>
          <a:p>
            <a:pPr>
              <a:lnSpc>
                <a:spcPct val="90000"/>
              </a:lnSpc>
              <a:spcBef>
                <a:spcPts val="0"/>
              </a:spcBef>
              <a:buNone/>
            </a:pPr>
            <a:r>
              <a:rPr lang="de-DE" sz="2000" b="1" dirty="0">
                <a:latin typeface="Consolas" panose="020B0609020204030204" pitchFamily="49" charset="0"/>
              </a:rPr>
              <a:t>             + ") hat falschen Parametertyp :" + e);</a:t>
            </a:r>
          </a:p>
          <a:p>
            <a:pPr>
              <a:lnSpc>
                <a:spcPct val="90000"/>
              </a:lnSpc>
              <a:spcBef>
                <a:spcPts val="0"/>
              </a:spcBef>
              <a:buNone/>
            </a:pPr>
            <a:r>
              <a:rPr lang="de-DE" sz="2000" b="1" dirty="0">
                <a:latin typeface="Consolas" panose="020B0609020204030204" pitchFamily="49" charset="0"/>
              </a:rPr>
              <a:t>    }</a:t>
            </a:r>
          </a:p>
          <a:p>
            <a:pPr>
              <a:lnSpc>
                <a:spcPct val="90000"/>
              </a:lnSpc>
              <a:spcBef>
                <a:spcPts val="0"/>
              </a:spcBef>
              <a:buNone/>
            </a:pPr>
            <a:r>
              <a:rPr lang="de-DE" sz="2000" b="1" dirty="0">
                <a:latin typeface="Consolas" panose="020B0609020204030204" pitchFamily="49" charset="0"/>
              </a:rPr>
              <a:t>  }</a:t>
            </a:r>
          </a:p>
          <a:p>
            <a:pPr>
              <a:lnSpc>
                <a:spcPct val="90000"/>
              </a:lnSpc>
              <a:spcBef>
                <a:spcPts val="0"/>
              </a:spcBef>
              <a:buNone/>
            </a:pPr>
            <a:r>
              <a:rPr lang="de-DE" sz="2000" b="1" dirty="0">
                <a:latin typeface="Consolas" panose="020B0609020204030204" pitchFamily="49" charset="0"/>
              </a:rPr>
              <a:t>}</a:t>
            </a:r>
          </a:p>
        </p:txBody>
      </p:sp>
    </p:spTree>
    <p:extLst>
      <p:ext uri="{BB962C8B-B14F-4D97-AF65-F5344CB8AC3E}">
        <p14:creationId xmlns:p14="http://schemas.microsoft.com/office/powerpoint/2010/main" val="3269719711"/>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E51277-A235-40B3-9213-466CBCAFE652}"/>
              </a:ext>
            </a:extLst>
          </p:cNvPr>
          <p:cNvSpPr>
            <a:spLocks noGrp="1"/>
          </p:cNvSpPr>
          <p:nvPr>
            <p:ph type="title"/>
          </p:nvPr>
        </p:nvSpPr>
        <p:spPr/>
        <p:txBody>
          <a:bodyPr/>
          <a:lstStyle/>
          <a:p>
            <a:r>
              <a:rPr lang="de-DE" dirty="0" err="1"/>
              <a:t>Redux</a:t>
            </a:r>
            <a:r>
              <a:rPr lang="de-DE" dirty="0"/>
              <a:t> – Konzept Version 3 (4/4)</a:t>
            </a:r>
          </a:p>
        </p:txBody>
      </p:sp>
      <p:sp>
        <p:nvSpPr>
          <p:cNvPr id="3" name="Inhaltsplatzhalter 2">
            <a:extLst>
              <a:ext uri="{FF2B5EF4-FFF2-40B4-BE49-F238E27FC236}">
                <a16:creationId xmlns:a16="http://schemas.microsoft.com/office/drawing/2014/main" id="{66A07343-3463-4F7E-9DC9-B387207E4B1C}"/>
              </a:ext>
            </a:extLst>
          </p:cNvPr>
          <p:cNvSpPr>
            <a:spLocks noGrp="1"/>
          </p:cNvSpPr>
          <p:nvPr>
            <p:ph idx="1"/>
          </p:nvPr>
        </p:nvSpPr>
        <p:spPr>
          <a:xfrm>
            <a:off x="457200" y="1038225"/>
            <a:ext cx="8915400" cy="5087938"/>
          </a:xfrm>
        </p:spPr>
        <p:txBody>
          <a:bodyPr/>
          <a:lstStyle/>
          <a:p>
            <a:r>
              <a:rPr lang="de-DE" dirty="0"/>
              <a:t>in </a:t>
            </a:r>
            <a:r>
              <a:rPr lang="de-DE" dirty="0" err="1"/>
              <a:t>TextIO</a:t>
            </a:r>
            <a:r>
              <a:rPr lang="de-DE" dirty="0"/>
              <a:t>:</a:t>
            </a:r>
          </a:p>
          <a:p>
            <a:pPr>
              <a:spcBef>
                <a:spcPts val="0"/>
              </a:spcBef>
              <a:buNone/>
            </a:pPr>
            <a:r>
              <a:rPr lang="de-DE" sz="2000" b="1" dirty="0">
                <a:latin typeface="Consolas" panose="020B0609020204030204" pitchFamily="49" charset="0"/>
              </a:rPr>
              <a:t>  private void </a:t>
            </a:r>
            <a:r>
              <a:rPr lang="de-DE" sz="2000" b="1" dirty="0" err="1">
                <a:latin typeface="Consolas" panose="020B0609020204030204" pitchFamily="49" charset="0"/>
              </a:rPr>
              <a:t>deleteTask</a:t>
            </a:r>
            <a:r>
              <a:rPr lang="de-DE" sz="2000" b="1" dirty="0">
                <a:latin typeface="Consolas" panose="020B0609020204030204" pitchFamily="49" charset="0"/>
              </a:rPr>
              <a:t>() {</a:t>
            </a:r>
          </a:p>
          <a:p>
            <a:pPr>
              <a:spcBef>
                <a:spcPts val="0"/>
              </a:spcBef>
              <a:buNone/>
            </a:pPr>
            <a:r>
              <a:rPr lang="de-DE" sz="2000" b="1" dirty="0">
                <a:latin typeface="Consolas" panose="020B0609020204030204" pitchFamily="49" charset="0"/>
              </a:rPr>
              <a:t>    </a:t>
            </a:r>
            <a:r>
              <a:rPr lang="de-DE" sz="2000" b="1" dirty="0" err="1">
                <a:latin typeface="Consolas" panose="020B0609020204030204" pitchFamily="49" charset="0"/>
              </a:rPr>
              <a:t>System.out.print</a:t>
            </a:r>
            <a:r>
              <a:rPr lang="de-DE" sz="2000" b="1" dirty="0">
                <a:latin typeface="Consolas" panose="020B0609020204030204" pitchFamily="49" charset="0"/>
              </a:rPr>
              <a:t>("welche Id: ");</a:t>
            </a:r>
          </a:p>
          <a:p>
            <a:pPr>
              <a:spcBef>
                <a:spcPts val="0"/>
              </a:spcBef>
              <a:buNone/>
            </a:pPr>
            <a:r>
              <a:rPr lang="de-DE" sz="2000" b="1" dirty="0">
                <a:latin typeface="Consolas" panose="020B0609020204030204" pitchFamily="49" charset="0"/>
              </a:rPr>
              <a:t>    int id = </a:t>
            </a:r>
            <a:r>
              <a:rPr lang="de-DE" sz="2000" b="1" dirty="0" err="1">
                <a:latin typeface="Consolas" panose="020B0609020204030204" pitchFamily="49" charset="0"/>
              </a:rPr>
              <a:t>Eingabe.leseInt</a:t>
            </a:r>
            <a:r>
              <a:rPr lang="de-DE" sz="2000" b="1" dirty="0">
                <a:latin typeface="Consolas" panose="020B0609020204030204" pitchFamily="49" charset="0"/>
              </a:rPr>
              <a:t>();</a:t>
            </a:r>
          </a:p>
          <a:p>
            <a:pPr>
              <a:spcBef>
                <a:spcPts val="0"/>
              </a:spcBef>
              <a:buNone/>
            </a:pPr>
            <a:r>
              <a:rPr lang="de-DE" sz="2000" b="1" dirty="0">
                <a:latin typeface="Consolas" panose="020B0609020204030204" pitchFamily="49" charset="0"/>
              </a:rPr>
              <a:t>    Action </a:t>
            </a:r>
            <a:r>
              <a:rPr lang="de-DE" sz="2000" b="1" dirty="0" err="1">
                <a:latin typeface="Consolas" panose="020B0609020204030204" pitchFamily="49" charset="0"/>
              </a:rPr>
              <a:t>action</a:t>
            </a:r>
            <a:r>
              <a:rPr lang="de-DE" sz="2000" b="1" dirty="0">
                <a:latin typeface="Consolas" panose="020B0609020204030204" pitchFamily="49" charset="0"/>
              </a:rPr>
              <a:t> = </a:t>
            </a:r>
            <a:r>
              <a:rPr lang="de-DE" sz="2000" b="1" dirty="0" err="1">
                <a:latin typeface="Consolas" panose="020B0609020204030204" pitchFamily="49" charset="0"/>
              </a:rPr>
              <a:t>ActionFactory.create</a:t>
            </a:r>
            <a:r>
              <a:rPr lang="de-DE" sz="2000" b="1" dirty="0">
                <a:latin typeface="Consolas" panose="020B0609020204030204" pitchFamily="49" charset="0"/>
              </a:rPr>
              <a:t>(</a:t>
            </a:r>
            <a:r>
              <a:rPr lang="de-DE" sz="2000" b="1" dirty="0" err="1">
                <a:latin typeface="Consolas" panose="020B0609020204030204" pitchFamily="49" charset="0"/>
              </a:rPr>
              <a:t>Art.DELETE</a:t>
            </a:r>
            <a:r>
              <a:rPr lang="de-DE" sz="2000" b="1" dirty="0">
                <a:latin typeface="Consolas" panose="020B0609020204030204" pitchFamily="49" charset="0"/>
              </a:rPr>
              <a:t>, id);</a:t>
            </a:r>
          </a:p>
          <a:p>
            <a:pPr>
              <a:spcBef>
                <a:spcPts val="0"/>
              </a:spcBef>
              <a:buNone/>
            </a:pPr>
            <a:r>
              <a:rPr lang="de-DE" sz="2000" b="1" dirty="0">
                <a:latin typeface="Consolas" panose="020B0609020204030204" pitchFamily="49" charset="0"/>
              </a:rPr>
              <a:t>    </a:t>
            </a:r>
            <a:r>
              <a:rPr lang="de-DE" sz="2000" b="1" dirty="0" err="1">
                <a:latin typeface="Consolas" panose="020B0609020204030204" pitchFamily="49" charset="0"/>
              </a:rPr>
              <a:t>this.store.dispatch</a:t>
            </a:r>
            <a:r>
              <a:rPr lang="de-DE" sz="2000" b="1" dirty="0">
                <a:latin typeface="Consolas" panose="020B0609020204030204" pitchFamily="49" charset="0"/>
              </a:rPr>
              <a:t>(</a:t>
            </a:r>
            <a:r>
              <a:rPr lang="de-DE" sz="2000" b="1" dirty="0" err="1">
                <a:latin typeface="Consolas" panose="020B0609020204030204" pitchFamily="49" charset="0"/>
              </a:rPr>
              <a:t>action</a:t>
            </a:r>
            <a:r>
              <a:rPr lang="de-DE" sz="2000" b="1" dirty="0">
                <a:latin typeface="Consolas" panose="020B0609020204030204" pitchFamily="49" charset="0"/>
              </a:rPr>
              <a:t>);</a:t>
            </a:r>
          </a:p>
          <a:p>
            <a:pPr>
              <a:spcBef>
                <a:spcPts val="0"/>
              </a:spcBef>
              <a:buNone/>
            </a:pPr>
            <a:r>
              <a:rPr lang="de-DE" sz="2000" b="1" dirty="0">
                <a:latin typeface="Consolas" panose="020B0609020204030204" pitchFamily="49" charset="0"/>
              </a:rPr>
              <a:t>  }</a:t>
            </a:r>
          </a:p>
          <a:p>
            <a:pPr>
              <a:spcBef>
                <a:spcPts val="0"/>
              </a:spcBef>
              <a:buNone/>
            </a:pPr>
            <a:endParaRPr lang="de-DE" sz="2000" b="1" dirty="0">
              <a:latin typeface="Consolas" panose="020B0609020204030204" pitchFamily="49" charset="0"/>
            </a:endParaRPr>
          </a:p>
          <a:p>
            <a:pPr>
              <a:spcBef>
                <a:spcPts val="0"/>
              </a:spcBef>
              <a:buNone/>
            </a:pPr>
            <a:r>
              <a:rPr lang="de-DE" sz="2000" b="1" dirty="0">
                <a:latin typeface="Consolas" panose="020B0609020204030204" pitchFamily="49" charset="0"/>
              </a:rPr>
              <a:t>  private void </a:t>
            </a:r>
            <a:r>
              <a:rPr lang="de-DE" sz="2000" b="1" dirty="0" err="1">
                <a:latin typeface="Consolas" panose="020B0609020204030204" pitchFamily="49" charset="0"/>
              </a:rPr>
              <a:t>newTask</a:t>
            </a:r>
            <a:r>
              <a:rPr lang="de-DE" sz="2000" b="1" dirty="0">
                <a:latin typeface="Consolas" panose="020B0609020204030204" pitchFamily="49" charset="0"/>
              </a:rPr>
              <a:t>() {</a:t>
            </a:r>
          </a:p>
          <a:p>
            <a:pPr>
              <a:spcBef>
                <a:spcPts val="0"/>
              </a:spcBef>
              <a:buNone/>
            </a:pPr>
            <a:r>
              <a:rPr lang="de-DE" sz="2000" b="1" dirty="0">
                <a:latin typeface="Consolas" panose="020B0609020204030204" pitchFamily="49" charset="0"/>
              </a:rPr>
              <a:t>    </a:t>
            </a:r>
            <a:r>
              <a:rPr lang="de-DE" sz="2000" b="1" dirty="0" err="1">
                <a:latin typeface="Consolas" panose="020B0609020204030204" pitchFamily="49" charset="0"/>
              </a:rPr>
              <a:t>System.out.print</a:t>
            </a:r>
            <a:r>
              <a:rPr lang="de-DE" sz="2000" b="1" dirty="0">
                <a:latin typeface="Consolas" panose="020B0609020204030204" pitchFamily="49" charset="0"/>
              </a:rPr>
              <a:t>("neue Aufgabe: ");</a:t>
            </a:r>
          </a:p>
          <a:p>
            <a:pPr>
              <a:spcBef>
                <a:spcPts val="0"/>
              </a:spcBef>
              <a:buNone/>
            </a:pPr>
            <a:r>
              <a:rPr lang="de-DE" sz="2000" b="1" dirty="0">
                <a:latin typeface="Consolas" panose="020B0609020204030204" pitchFamily="49" charset="0"/>
              </a:rPr>
              <a:t>    String </a:t>
            </a:r>
            <a:r>
              <a:rPr lang="de-DE" sz="2000" b="1" dirty="0" err="1">
                <a:latin typeface="Consolas" panose="020B0609020204030204" pitchFamily="49" charset="0"/>
              </a:rPr>
              <a:t>text</a:t>
            </a:r>
            <a:r>
              <a:rPr lang="de-DE" sz="2000" b="1" dirty="0">
                <a:latin typeface="Consolas" panose="020B0609020204030204" pitchFamily="49" charset="0"/>
              </a:rPr>
              <a:t> = </a:t>
            </a:r>
            <a:r>
              <a:rPr lang="de-DE" sz="2000" b="1" dirty="0" err="1">
                <a:latin typeface="Consolas" panose="020B0609020204030204" pitchFamily="49" charset="0"/>
              </a:rPr>
              <a:t>Eingabe.leseString</a:t>
            </a:r>
            <a:r>
              <a:rPr lang="de-DE" sz="2000" b="1" dirty="0">
                <a:latin typeface="Consolas" panose="020B0609020204030204" pitchFamily="49" charset="0"/>
              </a:rPr>
              <a:t>();</a:t>
            </a:r>
          </a:p>
          <a:p>
            <a:pPr>
              <a:spcBef>
                <a:spcPts val="0"/>
              </a:spcBef>
              <a:buNone/>
            </a:pPr>
            <a:r>
              <a:rPr lang="de-DE" sz="2000" b="1" dirty="0">
                <a:latin typeface="Consolas" panose="020B0609020204030204" pitchFamily="49" charset="0"/>
              </a:rPr>
              <a:t>    </a:t>
            </a:r>
            <a:r>
              <a:rPr lang="de-DE" sz="2000" b="1" dirty="0" err="1">
                <a:latin typeface="Consolas" panose="020B0609020204030204" pitchFamily="49" charset="0"/>
              </a:rPr>
              <a:t>System.out.print</a:t>
            </a:r>
            <a:r>
              <a:rPr lang="de-DE" sz="2000" b="1" dirty="0">
                <a:latin typeface="Consolas" panose="020B0609020204030204" pitchFamily="49" charset="0"/>
              </a:rPr>
              <a:t>("Bearbeitende Person: ");</a:t>
            </a:r>
          </a:p>
          <a:p>
            <a:pPr>
              <a:spcBef>
                <a:spcPts val="0"/>
              </a:spcBef>
              <a:buNone/>
            </a:pPr>
            <a:r>
              <a:rPr lang="de-DE" sz="2000" b="1" dirty="0">
                <a:latin typeface="Consolas" panose="020B0609020204030204" pitchFamily="49" charset="0"/>
              </a:rPr>
              <a:t>    String </a:t>
            </a:r>
            <a:r>
              <a:rPr lang="de-DE" sz="2000" b="1" dirty="0" err="1">
                <a:latin typeface="Consolas" panose="020B0609020204030204" pitchFamily="49" charset="0"/>
              </a:rPr>
              <a:t>responsible</a:t>
            </a:r>
            <a:r>
              <a:rPr lang="de-DE" sz="2000" b="1" dirty="0">
                <a:latin typeface="Consolas" panose="020B0609020204030204" pitchFamily="49" charset="0"/>
              </a:rPr>
              <a:t> = </a:t>
            </a:r>
            <a:r>
              <a:rPr lang="de-DE" sz="2000" b="1" dirty="0" err="1">
                <a:latin typeface="Consolas" panose="020B0609020204030204" pitchFamily="49" charset="0"/>
              </a:rPr>
              <a:t>Eingabe.leseString</a:t>
            </a:r>
            <a:r>
              <a:rPr lang="de-DE" sz="2000" b="1" dirty="0">
                <a:latin typeface="Consolas" panose="020B0609020204030204" pitchFamily="49" charset="0"/>
              </a:rPr>
              <a:t>();</a:t>
            </a:r>
          </a:p>
          <a:p>
            <a:pPr>
              <a:spcBef>
                <a:spcPts val="0"/>
              </a:spcBef>
              <a:buNone/>
            </a:pPr>
            <a:r>
              <a:rPr lang="de-DE" sz="2000" b="1" dirty="0">
                <a:latin typeface="Consolas" panose="020B0609020204030204" pitchFamily="49" charset="0"/>
              </a:rPr>
              <a:t>    Action </a:t>
            </a:r>
            <a:r>
              <a:rPr lang="de-DE" sz="2000" b="1" dirty="0" err="1">
                <a:latin typeface="Consolas" panose="020B0609020204030204" pitchFamily="49" charset="0"/>
              </a:rPr>
              <a:t>action</a:t>
            </a:r>
            <a:r>
              <a:rPr lang="de-DE" sz="2000" b="1" dirty="0">
                <a:latin typeface="Consolas" panose="020B0609020204030204" pitchFamily="49" charset="0"/>
              </a:rPr>
              <a:t> = </a:t>
            </a:r>
            <a:r>
              <a:rPr lang="de-DE" sz="2000" b="1" dirty="0" err="1">
                <a:latin typeface="Consolas" panose="020B0609020204030204" pitchFamily="49" charset="0"/>
              </a:rPr>
              <a:t>ActionFactory.create</a:t>
            </a:r>
            <a:r>
              <a:rPr lang="de-DE" sz="2000" b="1" dirty="0">
                <a:latin typeface="Consolas" panose="020B0609020204030204" pitchFamily="49" charset="0"/>
              </a:rPr>
              <a:t>(</a:t>
            </a:r>
            <a:r>
              <a:rPr lang="de-DE" sz="2000" b="1" dirty="0" err="1">
                <a:latin typeface="Consolas" panose="020B0609020204030204" pitchFamily="49" charset="0"/>
              </a:rPr>
              <a:t>Art.ADD</a:t>
            </a:r>
            <a:endParaRPr lang="de-DE" sz="2000" b="1" dirty="0">
              <a:latin typeface="Consolas" panose="020B0609020204030204" pitchFamily="49" charset="0"/>
            </a:endParaRPr>
          </a:p>
          <a:p>
            <a:pPr>
              <a:spcBef>
                <a:spcPts val="0"/>
              </a:spcBef>
              <a:buNone/>
            </a:pPr>
            <a:r>
              <a:rPr lang="de-DE" sz="2000" b="1" dirty="0">
                <a:latin typeface="Consolas" panose="020B0609020204030204" pitchFamily="49" charset="0"/>
              </a:rPr>
              <a:t>        , </a:t>
            </a:r>
            <a:r>
              <a:rPr lang="de-DE" sz="2000" b="1" dirty="0" err="1">
                <a:latin typeface="Consolas" panose="020B0609020204030204" pitchFamily="49" charset="0"/>
              </a:rPr>
              <a:t>text</a:t>
            </a:r>
            <a:r>
              <a:rPr lang="de-DE" sz="2000" b="1" dirty="0">
                <a:latin typeface="Consolas" panose="020B0609020204030204" pitchFamily="49" charset="0"/>
              </a:rPr>
              <a:t>, </a:t>
            </a:r>
            <a:r>
              <a:rPr lang="de-DE" sz="2000" b="1" dirty="0" err="1">
                <a:latin typeface="Consolas" panose="020B0609020204030204" pitchFamily="49" charset="0"/>
              </a:rPr>
              <a:t>responsible</a:t>
            </a:r>
            <a:r>
              <a:rPr lang="de-DE" sz="2000" b="1" dirty="0">
                <a:latin typeface="Consolas" panose="020B0609020204030204" pitchFamily="49" charset="0"/>
              </a:rPr>
              <a:t>);</a:t>
            </a:r>
          </a:p>
          <a:p>
            <a:pPr>
              <a:spcBef>
                <a:spcPts val="0"/>
              </a:spcBef>
              <a:buNone/>
            </a:pPr>
            <a:r>
              <a:rPr lang="de-DE" sz="2000" b="1" dirty="0">
                <a:latin typeface="Consolas" panose="020B0609020204030204" pitchFamily="49" charset="0"/>
              </a:rPr>
              <a:t>    </a:t>
            </a:r>
            <a:r>
              <a:rPr lang="de-DE" sz="2000" b="1" dirty="0" err="1">
                <a:latin typeface="Consolas" panose="020B0609020204030204" pitchFamily="49" charset="0"/>
              </a:rPr>
              <a:t>this.store.dispatch</a:t>
            </a:r>
            <a:r>
              <a:rPr lang="de-DE" sz="2000" b="1" dirty="0">
                <a:latin typeface="Consolas" panose="020B0609020204030204" pitchFamily="49" charset="0"/>
              </a:rPr>
              <a:t>(</a:t>
            </a:r>
            <a:r>
              <a:rPr lang="de-DE" sz="2000" b="1" dirty="0" err="1">
                <a:latin typeface="Consolas" panose="020B0609020204030204" pitchFamily="49" charset="0"/>
              </a:rPr>
              <a:t>action</a:t>
            </a:r>
            <a:r>
              <a:rPr lang="de-DE" sz="2000" b="1" dirty="0">
                <a:latin typeface="Consolas" panose="020B0609020204030204" pitchFamily="49" charset="0"/>
              </a:rPr>
              <a:t>);</a:t>
            </a:r>
          </a:p>
          <a:p>
            <a:pPr>
              <a:spcBef>
                <a:spcPts val="0"/>
              </a:spcBef>
              <a:buNone/>
            </a:pPr>
            <a:r>
              <a:rPr lang="de-DE" sz="2000" b="1" dirty="0">
                <a:latin typeface="Consolas" panose="020B0609020204030204" pitchFamily="49" charset="0"/>
              </a:rPr>
              <a:t>  }</a:t>
            </a:r>
          </a:p>
        </p:txBody>
      </p:sp>
    </p:spTree>
    <p:extLst>
      <p:ext uri="{BB962C8B-B14F-4D97-AF65-F5344CB8AC3E}">
        <p14:creationId xmlns:p14="http://schemas.microsoft.com/office/powerpoint/2010/main" val="2012704032"/>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E51277-A235-40B3-9213-466CBCAFE652}"/>
              </a:ext>
            </a:extLst>
          </p:cNvPr>
          <p:cNvSpPr>
            <a:spLocks noGrp="1"/>
          </p:cNvSpPr>
          <p:nvPr>
            <p:ph type="title"/>
          </p:nvPr>
        </p:nvSpPr>
        <p:spPr/>
        <p:txBody>
          <a:bodyPr/>
          <a:lstStyle/>
          <a:p>
            <a:r>
              <a:rPr lang="de-DE" dirty="0" err="1"/>
              <a:t>Redux</a:t>
            </a:r>
            <a:r>
              <a:rPr lang="de-DE" dirty="0"/>
              <a:t> – Fazit</a:t>
            </a:r>
          </a:p>
        </p:txBody>
      </p:sp>
      <p:sp>
        <p:nvSpPr>
          <p:cNvPr id="3" name="Inhaltsplatzhalter 2">
            <a:extLst>
              <a:ext uri="{FF2B5EF4-FFF2-40B4-BE49-F238E27FC236}">
                <a16:creationId xmlns:a16="http://schemas.microsoft.com/office/drawing/2014/main" id="{66A07343-3463-4F7E-9DC9-B387207E4B1C}"/>
              </a:ext>
            </a:extLst>
          </p:cNvPr>
          <p:cNvSpPr>
            <a:spLocks noGrp="1"/>
          </p:cNvSpPr>
          <p:nvPr>
            <p:ph idx="1"/>
          </p:nvPr>
        </p:nvSpPr>
        <p:spPr>
          <a:xfrm>
            <a:off x="457200" y="1196752"/>
            <a:ext cx="8382000" cy="4929411"/>
          </a:xfrm>
        </p:spPr>
        <p:txBody>
          <a:bodyPr/>
          <a:lstStyle/>
          <a:p>
            <a:r>
              <a:rPr lang="de-DE" sz="2000" dirty="0"/>
              <a:t>für kleine Beispiele recht aufwändig</a:t>
            </a:r>
          </a:p>
          <a:p>
            <a:r>
              <a:rPr lang="de-DE" sz="2000" dirty="0"/>
              <a:t>sehr leicht erweiterbar, gibt feste Stellen an denen ergänzt wird</a:t>
            </a:r>
          </a:p>
          <a:p>
            <a:r>
              <a:rPr lang="de-DE" sz="2000" dirty="0"/>
              <a:t>Funktionalität aber auf einige Klassen verteilt; gefährlich, wenn man bei Änderungen eine vergisst</a:t>
            </a:r>
          </a:p>
          <a:p>
            <a:r>
              <a:rPr lang="de-DE" sz="2000" dirty="0" err="1"/>
              <a:t>clone</a:t>
            </a:r>
            <a:r>
              <a:rPr lang="de-DE" sz="2000" dirty="0"/>
              <a:t>() des State-Objekts kann viel Zeit kosten</a:t>
            </a:r>
          </a:p>
          <a:p>
            <a:pPr lvl="1"/>
            <a:r>
              <a:rPr lang="de-DE" sz="2000" dirty="0"/>
              <a:t>State eher für Oberflächen-Daten als gesamte Daten</a:t>
            </a:r>
          </a:p>
          <a:p>
            <a:pPr lvl="1"/>
            <a:r>
              <a:rPr lang="de-DE" sz="2000" dirty="0"/>
              <a:t>pragmatisch überlegen, ob </a:t>
            </a:r>
            <a:r>
              <a:rPr lang="de-DE" sz="2000" dirty="0" err="1"/>
              <a:t>clone</a:t>
            </a:r>
            <a:r>
              <a:rPr lang="de-DE" sz="2000" dirty="0"/>
              <a:t>() für alles benötigt wird</a:t>
            </a:r>
          </a:p>
          <a:p>
            <a:r>
              <a:rPr lang="de-DE" sz="2000" dirty="0"/>
              <a:t>gibt kein direktes Ergebnis für Aufrufer; ggfls. weiteres Publish-</a:t>
            </a:r>
            <a:r>
              <a:rPr lang="de-DE" sz="2000" dirty="0" err="1"/>
              <a:t>Subscribe</a:t>
            </a:r>
            <a:r>
              <a:rPr lang="de-DE" sz="2000" dirty="0"/>
              <a:t> für Antworten</a:t>
            </a:r>
          </a:p>
          <a:p>
            <a:r>
              <a:rPr lang="de-DE" sz="2000" dirty="0"/>
              <a:t>sehr gut für asynchrone Systeme (Action abschicken und weitermachen, anderer Thread erhält neue Zustände und wertet sie aus)</a:t>
            </a:r>
          </a:p>
        </p:txBody>
      </p:sp>
    </p:spTree>
    <p:extLst>
      <p:ext uri="{BB962C8B-B14F-4D97-AF65-F5344CB8AC3E}">
        <p14:creationId xmlns:p14="http://schemas.microsoft.com/office/powerpoint/2010/main" val="2800165128"/>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05155" name="Rectangle 2"/>
          <p:cNvSpPr>
            <a:spLocks noGrp="1" noChangeArrowheads="1"/>
          </p:cNvSpPr>
          <p:nvPr>
            <p:ph type="title"/>
          </p:nvPr>
        </p:nvSpPr>
        <p:spPr/>
        <p:txBody>
          <a:bodyPr/>
          <a:lstStyle/>
          <a:p>
            <a:pPr eaLnBrk="1" hangingPunct="1"/>
            <a:r>
              <a:rPr lang="de-DE" altLang="de-DE"/>
              <a:t>Beschreibung des Pattern</a:t>
            </a:r>
          </a:p>
        </p:txBody>
      </p:sp>
      <p:sp>
        <p:nvSpPr>
          <p:cNvPr id="305156" name="Text Box 3"/>
          <p:cNvSpPr txBox="1">
            <a:spLocks noChangeArrowheads="1"/>
          </p:cNvSpPr>
          <p:nvPr/>
        </p:nvSpPr>
        <p:spPr bwMode="auto">
          <a:xfrm>
            <a:off x="412750" y="3336925"/>
            <a:ext cx="8335963" cy="30067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de-DE" altLang="de-DE" sz="2000" b="1" u="sng"/>
              <a:t>Kontext:</a:t>
            </a:r>
            <a:r>
              <a:rPr lang="de-DE" altLang="de-DE" sz="2000" b="1"/>
              <a:t> viele verschiedene gleichartige, aber unterscheidbare Objekte sollen verwaltet werden</a:t>
            </a:r>
          </a:p>
          <a:p>
            <a:pPr>
              <a:spcBef>
                <a:spcPct val="50000"/>
              </a:spcBef>
            </a:pPr>
            <a:r>
              <a:rPr lang="de-DE" altLang="de-DE" sz="2000" b="1" u="sng"/>
              <a:t>Problem:</a:t>
            </a:r>
            <a:r>
              <a:rPr lang="de-DE" altLang="de-DE" sz="2000" b="1"/>
              <a:t> Klasse soll verschiedene Objekte bearbeiten, benötigt aber nur deren gemeinsame Eigenschaften</a:t>
            </a:r>
          </a:p>
          <a:p>
            <a:pPr>
              <a:spcBef>
                <a:spcPct val="50000"/>
              </a:spcBef>
            </a:pPr>
            <a:r>
              <a:rPr lang="de-DE" altLang="de-DE" sz="2000" b="1" u="sng"/>
              <a:t>Lösung:</a:t>
            </a:r>
            <a:r>
              <a:rPr lang="de-DE" altLang="de-DE" sz="2000" b="1"/>
              <a:t> Einführung von zwei abstrakten Klassen, die zum Einen Objekterzeugung, zum Anderen Objektzugriff erlauben, Client muss nur diese Klassen kennen</a:t>
            </a:r>
          </a:p>
          <a:p>
            <a:pPr>
              <a:spcBef>
                <a:spcPct val="50000"/>
              </a:spcBef>
            </a:pPr>
            <a:r>
              <a:rPr lang="de-DE" altLang="de-DE" sz="2000" b="1" u="sng"/>
              <a:t>Einsatzgebiete:</a:t>
            </a:r>
            <a:r>
              <a:rPr lang="de-DE" altLang="de-DE" sz="2000" b="1"/>
              <a:t> ...    </a:t>
            </a:r>
            <a:r>
              <a:rPr lang="de-DE" altLang="de-DE" sz="2000" b="1" u="sng"/>
              <a:t>Varianten:</a:t>
            </a:r>
            <a:r>
              <a:rPr lang="de-DE" altLang="de-DE" sz="2000" b="1"/>
              <a:t> ...         </a:t>
            </a:r>
            <a:r>
              <a:rPr lang="de-DE" altLang="de-DE" sz="2000" b="1" u="sng"/>
              <a:t>Struktur:</a:t>
            </a:r>
            <a:r>
              <a:rPr lang="de-DE" altLang="de-DE" sz="2000" b="1"/>
              <a:t> s.o.          </a:t>
            </a:r>
            <a:r>
              <a:rPr lang="de-DE" altLang="de-DE" sz="2000" b="1" u="sng"/>
              <a:t>Beispiele:</a:t>
            </a:r>
            <a:endParaRPr lang="de-DE" altLang="de-DE" sz="2000" b="1"/>
          </a:p>
        </p:txBody>
      </p:sp>
      <p:grpSp>
        <p:nvGrpSpPr>
          <p:cNvPr id="305157" name="Group 18"/>
          <p:cNvGrpSpPr>
            <a:grpSpLocks/>
          </p:cNvGrpSpPr>
          <p:nvPr/>
        </p:nvGrpSpPr>
        <p:grpSpPr bwMode="auto">
          <a:xfrm>
            <a:off x="368300" y="1804988"/>
            <a:ext cx="8380413" cy="4114800"/>
            <a:chOff x="96" y="1137"/>
            <a:chExt cx="5568" cy="2592"/>
          </a:xfrm>
        </p:grpSpPr>
        <p:sp>
          <p:nvSpPr>
            <p:cNvPr id="305163" name="Line 4"/>
            <p:cNvSpPr>
              <a:spLocks noChangeShapeType="1"/>
            </p:cNvSpPr>
            <p:nvPr/>
          </p:nvSpPr>
          <p:spPr bwMode="auto">
            <a:xfrm>
              <a:off x="96" y="1137"/>
              <a:ext cx="55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5164" name="Line 5"/>
            <p:cNvSpPr>
              <a:spLocks noChangeShapeType="1"/>
            </p:cNvSpPr>
            <p:nvPr/>
          </p:nvSpPr>
          <p:spPr bwMode="auto">
            <a:xfrm>
              <a:off x="96" y="1425"/>
              <a:ext cx="55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5165" name="Line 7"/>
            <p:cNvSpPr>
              <a:spLocks noChangeShapeType="1"/>
            </p:cNvSpPr>
            <p:nvPr/>
          </p:nvSpPr>
          <p:spPr bwMode="auto">
            <a:xfrm>
              <a:off x="96" y="2577"/>
              <a:ext cx="55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5166" name="Line 8"/>
            <p:cNvSpPr>
              <a:spLocks noChangeShapeType="1"/>
            </p:cNvSpPr>
            <p:nvPr/>
          </p:nvSpPr>
          <p:spPr bwMode="auto">
            <a:xfrm>
              <a:off x="96" y="3057"/>
              <a:ext cx="55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5167" name="Line 9"/>
            <p:cNvSpPr>
              <a:spLocks noChangeShapeType="1"/>
            </p:cNvSpPr>
            <p:nvPr/>
          </p:nvSpPr>
          <p:spPr bwMode="auto">
            <a:xfrm>
              <a:off x="96" y="3729"/>
              <a:ext cx="55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305158" name="Line 10"/>
          <p:cNvSpPr>
            <a:spLocks noChangeShapeType="1"/>
          </p:cNvSpPr>
          <p:nvPr/>
        </p:nvSpPr>
        <p:spPr bwMode="auto">
          <a:xfrm>
            <a:off x="2771775" y="5919788"/>
            <a:ext cx="0" cy="420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5159" name="Line 11"/>
          <p:cNvSpPr>
            <a:spLocks noChangeShapeType="1"/>
          </p:cNvSpPr>
          <p:nvPr/>
        </p:nvSpPr>
        <p:spPr bwMode="auto">
          <a:xfrm>
            <a:off x="4559300" y="5919788"/>
            <a:ext cx="0" cy="420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5160" name="Line 12"/>
          <p:cNvSpPr>
            <a:spLocks noChangeShapeType="1"/>
          </p:cNvSpPr>
          <p:nvPr/>
        </p:nvSpPr>
        <p:spPr bwMode="auto">
          <a:xfrm>
            <a:off x="7226300" y="5919788"/>
            <a:ext cx="0" cy="420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5161" name="Text Box 13"/>
          <p:cNvSpPr txBox="1">
            <a:spLocks noChangeArrowheads="1"/>
          </p:cNvSpPr>
          <p:nvPr/>
        </p:nvSpPr>
        <p:spPr bwMode="auto">
          <a:xfrm>
            <a:off x="417513" y="1333500"/>
            <a:ext cx="8331200" cy="20034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de-DE" altLang="de-DE" sz="2000" b="1" u="sng">
                <a:latin typeface="ZapfHumnst BT" pitchFamily="34" charset="0"/>
              </a:rPr>
              <a:t>Name:</a:t>
            </a:r>
            <a:r>
              <a:rPr lang="de-DE" altLang="de-DE" sz="2000" b="1">
                <a:latin typeface="ZapfHumnst BT" pitchFamily="34" charset="0"/>
              </a:rPr>
              <a:t> Abstract Factory</a:t>
            </a:r>
          </a:p>
          <a:p>
            <a:pPr>
              <a:spcBef>
                <a:spcPct val="50000"/>
              </a:spcBef>
            </a:pPr>
            <a:r>
              <a:rPr lang="de-DE" altLang="de-DE" sz="2000" b="1" u="sng">
                <a:latin typeface="ZapfHumnst BT" pitchFamily="34" charset="0"/>
              </a:rPr>
              <a:t>Patterngruppe:</a:t>
            </a:r>
            <a:r>
              <a:rPr lang="de-DE" altLang="de-DE" sz="2000" b="1">
                <a:latin typeface="ZapfHumnst BT" pitchFamily="34" charset="0"/>
              </a:rPr>
              <a:t> Objekterzeugung </a:t>
            </a:r>
          </a:p>
          <a:p>
            <a:pPr>
              <a:lnSpc>
                <a:spcPct val="80000"/>
              </a:lnSpc>
              <a:spcBef>
                <a:spcPct val="50000"/>
              </a:spcBef>
            </a:pPr>
            <a:r>
              <a:rPr lang="de-DE" altLang="de-DE" sz="2000" b="1" u="sng">
                <a:latin typeface="ZapfHumnst BT" pitchFamily="34" charset="0"/>
              </a:rPr>
              <a:t>Kurzbeschreibung:</a:t>
            </a:r>
            <a:r>
              <a:rPr lang="de-DE" altLang="de-DE" sz="2000" b="1">
                <a:latin typeface="ZapfHumnst BT" pitchFamily="34" charset="0"/>
              </a:rPr>
              <a:t> Client kann mit einer AbstractFactory zu einer abstrakten Klasse passende Exemplare aus einem Satz konkreter Implementierungen für bestimmtes Produkt erzeugen, kennt den konkreten Typ des erzeugten Exemplars nicht</a:t>
            </a:r>
          </a:p>
        </p:txBody>
      </p:sp>
      <p:sp>
        <p:nvSpPr>
          <p:cNvPr id="305162" name="Text Box 14"/>
          <p:cNvSpPr txBox="1">
            <a:spLocks noChangeArrowheads="1"/>
          </p:cNvSpPr>
          <p:nvPr/>
        </p:nvSpPr>
        <p:spPr bwMode="auto">
          <a:xfrm>
            <a:off x="468313" y="981075"/>
            <a:ext cx="429655" cy="298810"/>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dirty="0"/>
              <a:t>8.5</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6867" name="Rectangle 2"/>
          <p:cNvSpPr>
            <a:spLocks noGrp="1" noChangeArrowheads="1"/>
          </p:cNvSpPr>
          <p:nvPr>
            <p:ph type="title"/>
          </p:nvPr>
        </p:nvSpPr>
        <p:spPr/>
        <p:txBody>
          <a:bodyPr/>
          <a:lstStyle/>
          <a:p>
            <a:pPr eaLnBrk="1" hangingPunct="1"/>
            <a:endParaRPr lang="de-DE" altLang="de-DE"/>
          </a:p>
        </p:txBody>
      </p:sp>
      <p:sp>
        <p:nvSpPr>
          <p:cNvPr id="36868" name="Rectangle 3"/>
          <p:cNvSpPr>
            <a:spLocks noGrp="1" noChangeArrowheads="1"/>
          </p:cNvSpPr>
          <p:nvPr>
            <p:ph type="body" idx="1"/>
          </p:nvPr>
        </p:nvSpPr>
        <p:spPr>
          <a:xfrm>
            <a:off x="1042988" y="1125538"/>
            <a:ext cx="7643812" cy="5256212"/>
          </a:xfrm>
        </p:spPr>
        <p:txBody>
          <a:bodyPr/>
          <a:lstStyle/>
          <a:p>
            <a:pPr algn="ctr" eaLnBrk="1" hangingPunct="1">
              <a:lnSpc>
                <a:spcPct val="90000"/>
              </a:lnSpc>
              <a:buFontTx/>
              <a:buNone/>
            </a:pPr>
            <a:endParaRPr lang="de-DE" altLang="de-DE"/>
          </a:p>
          <a:p>
            <a:pPr algn="ctr" eaLnBrk="1" hangingPunct="1">
              <a:lnSpc>
                <a:spcPct val="90000"/>
              </a:lnSpc>
              <a:buFontTx/>
              <a:buNone/>
            </a:pPr>
            <a:r>
              <a:rPr lang="de-DE" altLang="de-DE" sz="4400"/>
              <a:t>3. Vorgehensmodelle</a:t>
            </a:r>
          </a:p>
          <a:p>
            <a:pPr algn="ctr" eaLnBrk="1" hangingPunct="1">
              <a:lnSpc>
                <a:spcPct val="90000"/>
              </a:lnSpc>
              <a:buFontTx/>
              <a:buNone/>
            </a:pPr>
            <a:endParaRPr lang="de-DE" altLang="de-DE" sz="2000"/>
          </a:p>
          <a:p>
            <a:pPr eaLnBrk="1" hangingPunct="1">
              <a:lnSpc>
                <a:spcPct val="90000"/>
              </a:lnSpc>
              <a:buFontTx/>
              <a:buNone/>
            </a:pPr>
            <a:r>
              <a:rPr lang="de-DE" altLang="ja-JP" sz="2000">
                <a:ea typeface="ＭＳ Ｐゴシック" pitchFamily="34" charset="-128"/>
              </a:rPr>
              <a:t>3.1  Phasen der Software-Entwicklung</a:t>
            </a:r>
          </a:p>
          <a:p>
            <a:pPr eaLnBrk="1" hangingPunct="1">
              <a:lnSpc>
                <a:spcPct val="90000"/>
              </a:lnSpc>
              <a:buFontTx/>
              <a:buNone/>
            </a:pPr>
            <a:r>
              <a:rPr lang="de-DE" altLang="ja-JP" sz="2000">
                <a:ea typeface="ＭＳ Ｐゴシック" pitchFamily="34" charset="-128"/>
              </a:rPr>
              <a:t>3.2  Wasserfallmodell</a:t>
            </a:r>
          </a:p>
          <a:p>
            <a:pPr eaLnBrk="1" hangingPunct="1">
              <a:lnSpc>
                <a:spcPct val="90000"/>
              </a:lnSpc>
              <a:buFontTx/>
              <a:buNone/>
            </a:pPr>
            <a:r>
              <a:rPr lang="de-DE" altLang="ja-JP" sz="2000">
                <a:ea typeface="ＭＳ Ｐゴシック" pitchFamily="34" charset="-128"/>
              </a:rPr>
              <a:t>3.3  Prototypische Entwicklung</a:t>
            </a:r>
          </a:p>
          <a:p>
            <a:pPr eaLnBrk="1" hangingPunct="1">
              <a:lnSpc>
                <a:spcPct val="90000"/>
              </a:lnSpc>
              <a:buFontTx/>
              <a:buNone/>
            </a:pPr>
            <a:r>
              <a:rPr lang="de-DE" altLang="ja-JP" sz="2000">
                <a:ea typeface="ＭＳ Ｐゴシック" pitchFamily="34" charset="-128"/>
              </a:rPr>
              <a:t>3.4  Iterative Entwicklung</a:t>
            </a:r>
          </a:p>
          <a:p>
            <a:pPr eaLnBrk="1" hangingPunct="1">
              <a:lnSpc>
                <a:spcPct val="90000"/>
              </a:lnSpc>
              <a:buFontTx/>
              <a:buNone/>
            </a:pPr>
            <a:r>
              <a:rPr lang="de-DE" altLang="ja-JP" sz="2000">
                <a:ea typeface="ＭＳ Ｐゴシック" pitchFamily="34" charset="-128"/>
              </a:rPr>
              <a:t>3.5  Iterativ-inkrementelle Entwicklung</a:t>
            </a:r>
          </a:p>
          <a:p>
            <a:pPr eaLnBrk="1" hangingPunct="1">
              <a:lnSpc>
                <a:spcPct val="90000"/>
              </a:lnSpc>
              <a:buFontTx/>
              <a:buNone/>
            </a:pPr>
            <a:r>
              <a:rPr lang="de-DE" altLang="ja-JP" sz="2000">
                <a:ea typeface="ＭＳ Ｐゴシック" pitchFamily="34" charset="-128"/>
              </a:rPr>
              <a:t>3.6  Allgemeines V-Modell</a:t>
            </a:r>
          </a:p>
          <a:p>
            <a:pPr eaLnBrk="1" hangingPunct="1">
              <a:lnSpc>
                <a:spcPct val="90000"/>
              </a:lnSpc>
              <a:buFontTx/>
              <a:buNone/>
            </a:pPr>
            <a:r>
              <a:rPr lang="de-DE" altLang="ja-JP" sz="2000">
                <a:ea typeface="ＭＳ Ｐゴシック" pitchFamily="34" charset="-128"/>
              </a:rPr>
              <a:t>3.7  Das V-Modell der Bundesrepublik Deutschland</a:t>
            </a:r>
          </a:p>
          <a:p>
            <a:pPr eaLnBrk="1" hangingPunct="1">
              <a:lnSpc>
                <a:spcPct val="90000"/>
              </a:lnSpc>
              <a:buFontTx/>
              <a:buNone/>
            </a:pPr>
            <a:r>
              <a:rPr lang="de-DE" altLang="ja-JP" sz="2000">
                <a:ea typeface="ＭＳ Ｐゴシック" pitchFamily="34" charset="-128"/>
              </a:rPr>
              <a:t>3.8  Rational Unified Process</a:t>
            </a:r>
          </a:p>
          <a:p>
            <a:pPr eaLnBrk="1" hangingPunct="1">
              <a:lnSpc>
                <a:spcPct val="90000"/>
              </a:lnSpc>
              <a:buFontTx/>
              <a:buNone/>
            </a:pPr>
            <a:r>
              <a:rPr lang="de-DE" altLang="ja-JP" sz="2000">
                <a:ea typeface="ＭＳ Ｐゴシック" pitchFamily="34" charset="-128"/>
              </a:rPr>
              <a:t>3.9  Agile Vorgehensmodelle</a:t>
            </a:r>
          </a:p>
          <a:p>
            <a:pPr eaLnBrk="1" hangingPunct="1">
              <a:lnSpc>
                <a:spcPct val="90000"/>
              </a:lnSpc>
              <a:buFontTx/>
              <a:buNone/>
            </a:pPr>
            <a:r>
              <a:rPr lang="de-DE" altLang="ja-JP" sz="2000">
                <a:ea typeface="ＭＳ Ｐゴシック" pitchFamily="34" charset="-128"/>
              </a:rPr>
              <a:t>3.10  Scrum</a:t>
            </a:r>
          </a:p>
          <a:p>
            <a:pPr eaLnBrk="1" hangingPunct="1">
              <a:lnSpc>
                <a:spcPct val="90000"/>
              </a:lnSpc>
              <a:buFontTx/>
              <a:buNone/>
            </a:pPr>
            <a:r>
              <a:rPr lang="de-DE" altLang="ja-JP" sz="2000">
                <a:ea typeface="ＭＳ Ｐゴシック" pitchFamily="34" charset="-128"/>
              </a:rPr>
              <a:t>3.11  Extreme Programming</a:t>
            </a:r>
            <a:endParaRPr lang="de-DE" altLang="de-DE" sz="4400"/>
          </a:p>
        </p:txBody>
      </p:sp>
      <p:sp>
        <p:nvSpPr>
          <p:cNvPr id="36869" name="Rectangle 5">
            <a:hlinkClick r:id="rId3" action="ppaction://hlinksldjump"/>
          </p:cNvPr>
          <p:cNvSpPr>
            <a:spLocks noChangeArrowheads="1"/>
          </p:cNvSpPr>
          <p:nvPr/>
        </p:nvSpPr>
        <p:spPr bwMode="auto">
          <a:xfrm>
            <a:off x="684213" y="2636838"/>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6870" name="Rectangle 6">
            <a:hlinkClick r:id="rId4" action="ppaction://hlinksldjump"/>
          </p:cNvPr>
          <p:cNvSpPr>
            <a:spLocks noChangeArrowheads="1"/>
          </p:cNvSpPr>
          <p:nvPr/>
        </p:nvSpPr>
        <p:spPr bwMode="auto">
          <a:xfrm>
            <a:off x="684213" y="2997200"/>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6871" name="Rectangle 7">
            <a:hlinkClick r:id="rId5" action="ppaction://hlinksldjump"/>
          </p:cNvPr>
          <p:cNvSpPr>
            <a:spLocks noChangeArrowheads="1"/>
          </p:cNvSpPr>
          <p:nvPr/>
        </p:nvSpPr>
        <p:spPr bwMode="auto">
          <a:xfrm>
            <a:off x="684213" y="3319463"/>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6872" name="Rectangle 8">
            <a:hlinkClick r:id="rId6" action="ppaction://hlinksldjump"/>
          </p:cNvPr>
          <p:cNvSpPr>
            <a:spLocks noChangeArrowheads="1"/>
          </p:cNvSpPr>
          <p:nvPr/>
        </p:nvSpPr>
        <p:spPr bwMode="auto">
          <a:xfrm>
            <a:off x="684213" y="3644900"/>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6873" name="Rectangle 9">
            <a:hlinkClick r:id="rId7" action="ppaction://hlinksldjump"/>
          </p:cNvPr>
          <p:cNvSpPr>
            <a:spLocks noChangeArrowheads="1"/>
          </p:cNvSpPr>
          <p:nvPr/>
        </p:nvSpPr>
        <p:spPr bwMode="auto">
          <a:xfrm>
            <a:off x="684213" y="4978400"/>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6874" name="Rectangle 10">
            <a:hlinkClick r:id="rId8" action="ppaction://hlinksldjump"/>
          </p:cNvPr>
          <p:cNvSpPr>
            <a:spLocks noChangeArrowheads="1"/>
          </p:cNvSpPr>
          <p:nvPr/>
        </p:nvSpPr>
        <p:spPr bwMode="auto">
          <a:xfrm>
            <a:off x="684213" y="4330700"/>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6875" name="Rectangle 11">
            <a:hlinkClick r:id="rId9" action="ppaction://hlinksldjump"/>
          </p:cNvPr>
          <p:cNvSpPr>
            <a:spLocks noChangeArrowheads="1"/>
          </p:cNvSpPr>
          <p:nvPr/>
        </p:nvSpPr>
        <p:spPr bwMode="auto">
          <a:xfrm>
            <a:off x="684213" y="4652963"/>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6876" name="Rectangle 12">
            <a:hlinkClick r:id="rId10" action="ppaction://hlinksldjump"/>
          </p:cNvPr>
          <p:cNvSpPr>
            <a:spLocks noChangeArrowheads="1"/>
          </p:cNvSpPr>
          <p:nvPr/>
        </p:nvSpPr>
        <p:spPr bwMode="auto">
          <a:xfrm>
            <a:off x="684213" y="5300663"/>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6877" name="Rectangle 13">
            <a:hlinkClick r:id="rId11" action="ppaction://hlinksldjump"/>
          </p:cNvPr>
          <p:cNvSpPr>
            <a:spLocks noChangeArrowheads="1"/>
          </p:cNvSpPr>
          <p:nvPr/>
        </p:nvSpPr>
        <p:spPr bwMode="auto">
          <a:xfrm>
            <a:off x="684213" y="5661025"/>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6878" name="Rectangle 14">
            <a:hlinkClick r:id="rId12" action="ppaction://hlinksldjump"/>
          </p:cNvPr>
          <p:cNvSpPr>
            <a:spLocks noChangeArrowheads="1"/>
          </p:cNvSpPr>
          <p:nvPr/>
        </p:nvSpPr>
        <p:spPr bwMode="auto">
          <a:xfrm>
            <a:off x="684213" y="5986463"/>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6879" name="Rectangle 15">
            <a:hlinkClick r:id="rId13" action="ppaction://hlinksldjump"/>
          </p:cNvPr>
          <p:cNvSpPr>
            <a:spLocks noChangeArrowheads="1"/>
          </p:cNvSpPr>
          <p:nvPr/>
        </p:nvSpPr>
        <p:spPr bwMode="auto">
          <a:xfrm>
            <a:off x="684213" y="4005263"/>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06179" name="Rectangle 2"/>
          <p:cNvSpPr>
            <a:spLocks noGrp="1" noChangeArrowheads="1"/>
          </p:cNvSpPr>
          <p:nvPr>
            <p:ph type="title"/>
          </p:nvPr>
        </p:nvSpPr>
        <p:spPr/>
        <p:txBody>
          <a:bodyPr/>
          <a:lstStyle/>
          <a:p>
            <a:pPr eaLnBrk="1" hangingPunct="1"/>
            <a:r>
              <a:rPr lang="de-DE" altLang="de-DE"/>
              <a:t>Gruppen von Pattern (Beispiele)</a:t>
            </a:r>
          </a:p>
        </p:txBody>
      </p:sp>
      <p:sp>
        <p:nvSpPr>
          <p:cNvPr id="306180" name="Rectangle 3"/>
          <p:cNvSpPr>
            <a:spLocks noGrp="1" noChangeArrowheads="1"/>
          </p:cNvSpPr>
          <p:nvPr>
            <p:ph type="body" sz="half" idx="1"/>
          </p:nvPr>
        </p:nvSpPr>
        <p:spPr/>
        <p:txBody>
          <a:bodyPr/>
          <a:lstStyle/>
          <a:p>
            <a:pPr eaLnBrk="1" hangingPunct="1"/>
            <a:r>
              <a:rPr lang="de-DE" altLang="de-DE" sz="2000"/>
              <a:t>Strukturpattern befassen sich mit der Komposition von Klassen und Objekten, um größere Strukturen zu bilden</a:t>
            </a:r>
          </a:p>
          <a:p>
            <a:pPr eaLnBrk="1" hangingPunct="1">
              <a:buFontTx/>
              <a:buNone/>
            </a:pPr>
            <a:r>
              <a:rPr lang="de-DE" altLang="de-DE" sz="2000"/>
              <a:t>Zielsetzungen:</a:t>
            </a:r>
          </a:p>
          <a:p>
            <a:pPr lvl="1" eaLnBrk="1" hangingPunct="1">
              <a:lnSpc>
                <a:spcPct val="80000"/>
              </a:lnSpc>
            </a:pPr>
            <a:r>
              <a:rPr lang="de-DE" altLang="de-DE" sz="2000"/>
              <a:t>Anpassung von Schnittstellen (Adapter)</a:t>
            </a:r>
          </a:p>
          <a:p>
            <a:pPr lvl="1" eaLnBrk="1" hangingPunct="1">
              <a:lnSpc>
                <a:spcPct val="80000"/>
              </a:lnSpc>
            </a:pPr>
            <a:r>
              <a:rPr lang="de-DE" altLang="de-DE" sz="2000"/>
              <a:t>Trennung von Abstraktion und Implementierung (Brücke)</a:t>
            </a:r>
          </a:p>
          <a:p>
            <a:pPr lvl="1" eaLnBrk="1" hangingPunct="1">
              <a:lnSpc>
                <a:spcPct val="80000"/>
              </a:lnSpc>
            </a:pPr>
            <a:r>
              <a:rPr lang="de-DE" altLang="de-DE" sz="2000"/>
              <a:t>Zusammensetzung von Objekten (Kompositum)</a:t>
            </a:r>
          </a:p>
          <a:p>
            <a:pPr lvl="1" eaLnBrk="1" hangingPunct="1">
              <a:lnSpc>
                <a:spcPct val="80000"/>
              </a:lnSpc>
            </a:pPr>
            <a:r>
              <a:rPr lang="de-DE" altLang="de-DE" sz="2000"/>
              <a:t>Erzeugen von Stellvertreterobjekten (Proxy)</a:t>
            </a:r>
          </a:p>
          <a:p>
            <a:pPr lvl="1" eaLnBrk="1" hangingPunct="1"/>
            <a:endParaRPr lang="de-DE" altLang="de-DE" sz="2000"/>
          </a:p>
          <a:p>
            <a:pPr eaLnBrk="1" hangingPunct="1"/>
            <a:endParaRPr lang="de-DE" altLang="de-DE" sz="2000"/>
          </a:p>
        </p:txBody>
      </p:sp>
      <p:sp>
        <p:nvSpPr>
          <p:cNvPr id="306181" name="Rectangle 5"/>
          <p:cNvSpPr>
            <a:spLocks noGrp="1" noChangeArrowheads="1"/>
          </p:cNvSpPr>
          <p:nvPr>
            <p:ph type="body" sz="half" idx="2"/>
          </p:nvPr>
        </p:nvSpPr>
        <p:spPr/>
        <p:txBody>
          <a:bodyPr/>
          <a:lstStyle/>
          <a:p>
            <a:pPr eaLnBrk="1" hangingPunct="1"/>
            <a:r>
              <a:rPr lang="de-DE" altLang="de-DE" sz="2000"/>
              <a:t>Erzeugungspattern sollen das Wissen um das System und die konkreten Klassen des Systems vor dem Benutzer verstecken</a:t>
            </a:r>
          </a:p>
          <a:p>
            <a:pPr eaLnBrk="1" hangingPunct="1">
              <a:buFont typeface="Symbol" pitchFamily="18" charset="2"/>
              <a:buNone/>
            </a:pPr>
            <a:r>
              <a:rPr lang="de-DE" altLang="de-DE" sz="2000"/>
              <a:t>Zielsetzungen:</a:t>
            </a:r>
          </a:p>
          <a:p>
            <a:pPr lvl="1" eaLnBrk="1" hangingPunct="1"/>
            <a:r>
              <a:rPr lang="de-DE" altLang="de-DE" sz="2000"/>
              <a:t>Systeme leichter konfigurierbar zu machen</a:t>
            </a:r>
          </a:p>
          <a:p>
            <a:pPr lvl="1" eaLnBrk="1" hangingPunct="1"/>
            <a:r>
              <a:rPr lang="de-DE" altLang="de-DE" sz="2000"/>
              <a:t>Änderungen im Entwurf vorherzusehen</a:t>
            </a:r>
          </a:p>
          <a:p>
            <a:pPr eaLnBrk="1" hangingPunct="1"/>
            <a:endParaRPr lang="de-DE" altLang="de-DE" sz="2000"/>
          </a:p>
          <a:p>
            <a:pPr eaLnBrk="1" hangingPunct="1"/>
            <a:r>
              <a:rPr lang="de-DE" altLang="de-DE" sz="2000"/>
              <a:t>Verhaltenspattern ...</a:t>
            </a:r>
          </a:p>
          <a:p>
            <a:pPr eaLnBrk="1" hangingPunct="1"/>
            <a:endParaRPr lang="de-DE" altLang="de-DE" sz="2000"/>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44">
            <a:extLst>
              <a:ext uri="{FF2B5EF4-FFF2-40B4-BE49-F238E27FC236}">
                <a16:creationId xmlns:a16="http://schemas.microsoft.com/office/drawing/2014/main" id="{DB011721-58FB-45D1-A79A-029FB1565EB8}"/>
              </a:ext>
            </a:extLst>
          </p:cNvPr>
          <p:cNvSpPr>
            <a:spLocks noChangeArrowheads="1"/>
          </p:cNvSpPr>
          <p:nvPr/>
        </p:nvSpPr>
        <p:spPr bwMode="auto">
          <a:xfrm>
            <a:off x="6410325" y="3749675"/>
            <a:ext cx="2089150" cy="33813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7202"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07203" name="Rectangle 249"/>
          <p:cNvSpPr>
            <a:spLocks noChangeArrowheads="1"/>
          </p:cNvSpPr>
          <p:nvPr/>
        </p:nvSpPr>
        <p:spPr bwMode="auto">
          <a:xfrm>
            <a:off x="4260850" y="2636838"/>
            <a:ext cx="4222750" cy="6477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7204" name="Rectangle 242"/>
          <p:cNvSpPr>
            <a:spLocks noChangeArrowheads="1"/>
          </p:cNvSpPr>
          <p:nvPr/>
        </p:nvSpPr>
        <p:spPr bwMode="auto">
          <a:xfrm>
            <a:off x="2084388" y="2614613"/>
            <a:ext cx="2089150" cy="6477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7205" name="Rectangle 243"/>
          <p:cNvSpPr>
            <a:spLocks noChangeArrowheads="1"/>
          </p:cNvSpPr>
          <p:nvPr/>
        </p:nvSpPr>
        <p:spPr bwMode="auto">
          <a:xfrm>
            <a:off x="6410325" y="3306763"/>
            <a:ext cx="2089150" cy="338137"/>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7206" name="Rectangle 244"/>
          <p:cNvSpPr>
            <a:spLocks noChangeArrowheads="1"/>
          </p:cNvSpPr>
          <p:nvPr/>
        </p:nvSpPr>
        <p:spPr bwMode="auto">
          <a:xfrm>
            <a:off x="6394450" y="4508500"/>
            <a:ext cx="2089150" cy="33813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7207" name="Rectangle 246"/>
          <p:cNvSpPr>
            <a:spLocks noChangeArrowheads="1"/>
          </p:cNvSpPr>
          <p:nvPr/>
        </p:nvSpPr>
        <p:spPr bwMode="auto">
          <a:xfrm>
            <a:off x="4251325" y="4098925"/>
            <a:ext cx="2089150" cy="33813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7208" name="Rectangle 247"/>
          <p:cNvSpPr>
            <a:spLocks noChangeArrowheads="1"/>
          </p:cNvSpPr>
          <p:nvPr/>
        </p:nvSpPr>
        <p:spPr bwMode="auto">
          <a:xfrm>
            <a:off x="2073275" y="4110038"/>
            <a:ext cx="2089150" cy="338137"/>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7209" name="Rectangle 248"/>
          <p:cNvSpPr>
            <a:spLocks noChangeArrowheads="1"/>
          </p:cNvSpPr>
          <p:nvPr/>
        </p:nvSpPr>
        <p:spPr bwMode="auto">
          <a:xfrm>
            <a:off x="4260850" y="4891088"/>
            <a:ext cx="2089150" cy="338137"/>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07210" name="Rectangle 4"/>
          <p:cNvSpPr>
            <a:spLocks noGrp="1" noChangeArrowheads="1"/>
          </p:cNvSpPr>
          <p:nvPr>
            <p:ph type="title"/>
          </p:nvPr>
        </p:nvSpPr>
        <p:spPr/>
        <p:txBody>
          <a:bodyPr/>
          <a:lstStyle/>
          <a:p>
            <a:pPr eaLnBrk="1" hangingPunct="1"/>
            <a:r>
              <a:rPr lang="de-DE" altLang="de-DE"/>
              <a:t>GoF-Pattern Übersicht (nicht auswendig lernen)</a:t>
            </a:r>
          </a:p>
        </p:txBody>
      </p:sp>
      <p:sp>
        <p:nvSpPr>
          <p:cNvPr id="307211" name="Rectangle 134"/>
          <p:cNvSpPr>
            <a:spLocks noChangeArrowheads="1"/>
          </p:cNvSpPr>
          <p:nvPr/>
        </p:nvSpPr>
        <p:spPr bwMode="auto">
          <a:xfrm rot="-5400000">
            <a:off x="40482" y="3783806"/>
            <a:ext cx="1797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ltLang="de-DE" b="1"/>
              <a:t>Einsatzbereich</a:t>
            </a:r>
          </a:p>
        </p:txBody>
      </p:sp>
      <p:sp>
        <p:nvSpPr>
          <p:cNvPr id="307212" name="Rectangle 135"/>
          <p:cNvSpPr>
            <a:spLocks noChangeArrowheads="1"/>
          </p:cNvSpPr>
          <p:nvPr/>
        </p:nvSpPr>
        <p:spPr bwMode="auto">
          <a:xfrm rot="-5400000">
            <a:off x="1126332" y="2026443"/>
            <a:ext cx="920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ltLang="de-DE" b="1"/>
              <a:t>Klasse</a:t>
            </a:r>
          </a:p>
        </p:txBody>
      </p:sp>
      <p:sp>
        <p:nvSpPr>
          <p:cNvPr id="307213" name="Rectangle 136"/>
          <p:cNvSpPr>
            <a:spLocks noChangeArrowheads="1"/>
          </p:cNvSpPr>
          <p:nvPr/>
        </p:nvSpPr>
        <p:spPr bwMode="auto">
          <a:xfrm rot="-5400000">
            <a:off x="1212057" y="4198143"/>
            <a:ext cx="895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Objekt</a:t>
            </a:r>
          </a:p>
        </p:txBody>
      </p:sp>
      <p:graphicFrame>
        <p:nvGraphicFramePr>
          <p:cNvPr id="3005681" name="Group 241"/>
          <p:cNvGraphicFramePr>
            <a:graphicFrameLocks noGrp="1"/>
          </p:cNvGraphicFramePr>
          <p:nvPr/>
        </p:nvGraphicFramePr>
        <p:xfrm>
          <a:off x="563563" y="1025525"/>
          <a:ext cx="7993062" cy="5364264"/>
        </p:xfrm>
        <a:graphic>
          <a:graphicData uri="http://schemas.openxmlformats.org/drawingml/2006/table">
            <a:tbl>
              <a:tblPr/>
              <a:tblGrid>
                <a:gridCol w="719137">
                  <a:extLst>
                    <a:ext uri="{9D8B030D-6E8A-4147-A177-3AD203B41FA5}">
                      <a16:colId xmlns:a16="http://schemas.microsoft.com/office/drawing/2014/main" val="20000"/>
                    </a:ext>
                  </a:extLst>
                </a:gridCol>
                <a:gridCol w="792163">
                  <a:extLst>
                    <a:ext uri="{9D8B030D-6E8A-4147-A177-3AD203B41FA5}">
                      <a16:colId xmlns:a16="http://schemas.microsoft.com/office/drawing/2014/main" val="20001"/>
                    </a:ext>
                  </a:extLst>
                </a:gridCol>
                <a:gridCol w="2160587">
                  <a:extLst>
                    <a:ext uri="{9D8B030D-6E8A-4147-A177-3AD203B41FA5}">
                      <a16:colId xmlns:a16="http://schemas.microsoft.com/office/drawing/2014/main" val="20002"/>
                    </a:ext>
                  </a:extLst>
                </a:gridCol>
                <a:gridCol w="2160588">
                  <a:extLst>
                    <a:ext uri="{9D8B030D-6E8A-4147-A177-3AD203B41FA5}">
                      <a16:colId xmlns:a16="http://schemas.microsoft.com/office/drawing/2014/main" val="20003"/>
                    </a:ext>
                  </a:extLst>
                </a:gridCol>
                <a:gridCol w="2160587">
                  <a:extLst>
                    <a:ext uri="{9D8B030D-6E8A-4147-A177-3AD203B41FA5}">
                      <a16:colId xmlns:a16="http://schemas.microsoft.com/office/drawing/2014/main" val="20004"/>
                    </a:ext>
                  </a:extLst>
                </a:gridCol>
              </a:tblGrid>
              <a:tr h="3962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000" b="1" i="0" u="none" strike="noStrike" cap="none" normalizeH="0" baseline="0" dirty="0">
                        <a:ln>
                          <a:noFill/>
                        </a:ln>
                        <a:solidFill>
                          <a:schemeClr val="tx1"/>
                        </a:solidFill>
                        <a:effectLst/>
                        <a:latin typeface="Arial" charset="0"/>
                      </a:endParaRPr>
                    </a:p>
                  </a:txBody>
                  <a:tcPr marT="45711" marB="45711"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000" b="1" i="0" u="none" strike="noStrike" cap="none" normalizeH="0" baseline="0">
                        <a:ln>
                          <a:noFill/>
                        </a:ln>
                        <a:solidFill>
                          <a:schemeClr val="tx1"/>
                        </a:solidFill>
                        <a:effectLst/>
                        <a:latin typeface="Arial" charset="0"/>
                      </a:endParaRPr>
                    </a:p>
                  </a:txBody>
                  <a:tcPr marT="45711" marB="45711" horzOverflow="overflow">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Aufgabenbereich</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3962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000" b="1" i="0" u="none" strike="noStrike" cap="none" normalizeH="0" baseline="0">
                        <a:ln>
                          <a:noFill/>
                        </a:ln>
                        <a:solidFill>
                          <a:schemeClr val="tx1"/>
                        </a:solidFill>
                        <a:effectLst/>
                        <a:latin typeface="Arial" charset="0"/>
                      </a:endParaRPr>
                    </a:p>
                  </a:txBody>
                  <a:tcPr marT="45711" marB="45711"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000" b="1" i="0" u="none" strike="noStrike" cap="none" normalizeH="0" baseline="0">
                        <a:ln>
                          <a:noFill/>
                        </a:ln>
                        <a:solidFill>
                          <a:schemeClr val="tx1"/>
                        </a:solidFill>
                        <a:effectLst/>
                        <a:latin typeface="Arial" charset="0"/>
                      </a:endParaRPr>
                    </a:p>
                  </a:txBody>
                  <a:tcPr marT="45711" marB="45711"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Erzeugung</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Struktur</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Verhalten</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215">
                <a:tc rowSpan="10">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000" b="1" i="0" u="none" strike="noStrike" cap="none" normalizeH="0" baseline="0" dirty="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000" b="1" i="0" u="none" strike="noStrike" cap="none" normalizeH="0" baseline="0">
                        <a:ln>
                          <a:noFill/>
                        </a:ln>
                        <a:solidFill>
                          <a:schemeClr val="tx1"/>
                        </a:solidFill>
                        <a:effectLst/>
                        <a:latin typeface="Arial"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Factory</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Adapter</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Interpreter</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215">
                <a:tc vMerge="1">
                  <a:txBody>
                    <a:bodyPr/>
                    <a:lstStyle/>
                    <a:p>
                      <a:endParaRPr lang="de-DE"/>
                    </a:p>
                  </a:txBody>
                  <a:tcPr/>
                </a:tc>
                <a:tc vMerge="1">
                  <a:txBody>
                    <a:bodyPr/>
                    <a:lstStyle/>
                    <a:p>
                      <a:endParaRPr lang="de-DE"/>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000" b="1" i="0" u="none" strike="noStrike" cap="none" normalizeH="0" baseline="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000" b="1" i="0" u="none" strike="noStrike" cap="none" normalizeH="0" baseline="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Template</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1008">
                <a:tc vMerge="1">
                  <a:txBody>
                    <a:bodyPr/>
                    <a:lstStyle/>
                    <a:p>
                      <a:endParaRPr lang="de-DE"/>
                    </a:p>
                  </a:txBody>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000" b="1" i="0" u="none" strike="noStrike" cap="none" normalizeH="0" baseline="0">
                        <a:ln>
                          <a:noFill/>
                        </a:ln>
                        <a:solidFill>
                          <a:schemeClr val="tx1"/>
                        </a:solidFill>
                        <a:effectLst/>
                        <a:latin typeface="Arial"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Abstract Factory</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Adapter</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Command</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215">
                <a:tc vMerge="1">
                  <a:txBody>
                    <a:bodyPr/>
                    <a:lstStyle/>
                    <a:p>
                      <a:endParaRPr lang="de-DE"/>
                    </a:p>
                  </a:txBody>
                  <a:tcPr/>
                </a:tc>
                <a:tc vMerge="1">
                  <a:txBody>
                    <a:bodyPr/>
                    <a:lstStyle/>
                    <a:p>
                      <a:endParaRPr lang="de-DE"/>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Builder</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Bridge</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dirty="0">
                          <a:ln>
                            <a:noFill/>
                          </a:ln>
                          <a:solidFill>
                            <a:schemeClr val="tx1"/>
                          </a:solidFill>
                          <a:effectLst/>
                          <a:latin typeface="Arial" charset="0"/>
                        </a:rPr>
                        <a:t>Observer</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215">
                <a:tc vMerge="1">
                  <a:txBody>
                    <a:bodyPr/>
                    <a:lstStyle/>
                    <a:p>
                      <a:endParaRPr lang="de-DE"/>
                    </a:p>
                  </a:txBody>
                  <a:tcPr/>
                </a:tc>
                <a:tc vMerge="1">
                  <a:txBody>
                    <a:bodyPr/>
                    <a:lstStyle/>
                    <a:p>
                      <a:endParaRPr lang="de-DE"/>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Prototype</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Decorator</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Visitor</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6215">
                <a:tc vMerge="1">
                  <a:txBody>
                    <a:bodyPr/>
                    <a:lstStyle/>
                    <a:p>
                      <a:endParaRPr lang="de-DE"/>
                    </a:p>
                  </a:txBody>
                  <a:tcPr/>
                </a:tc>
                <a:tc vMerge="1">
                  <a:txBody>
                    <a:bodyPr/>
                    <a:lstStyle/>
                    <a:p>
                      <a:endParaRPr lang="de-DE"/>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Singleton</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Facade</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Memento</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215">
                <a:tc vMerge="1">
                  <a:txBody>
                    <a:bodyPr/>
                    <a:lstStyle/>
                    <a:p>
                      <a:endParaRPr lang="de-DE"/>
                    </a:p>
                  </a:txBody>
                  <a:tcPr/>
                </a:tc>
                <a:tc vMerge="1">
                  <a:txBody>
                    <a:bodyPr/>
                    <a:lstStyle/>
                    <a:p>
                      <a:endParaRPr lang="de-DE"/>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000" b="1" i="0" u="none" strike="noStrike" cap="none" normalizeH="0" baseline="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Composite</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Strategy</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6215">
                <a:tc vMerge="1">
                  <a:txBody>
                    <a:bodyPr/>
                    <a:lstStyle/>
                    <a:p>
                      <a:endParaRPr lang="de-DE"/>
                    </a:p>
                  </a:txBody>
                  <a:tcPr/>
                </a:tc>
                <a:tc vMerge="1">
                  <a:txBody>
                    <a:bodyPr/>
                    <a:lstStyle/>
                    <a:p>
                      <a:endParaRPr lang="de-DE"/>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000" b="1" i="0" u="none" strike="noStrike" cap="none" normalizeH="0" baseline="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Proxy</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Mediator</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96215">
                <a:tc vMerge="1">
                  <a:txBody>
                    <a:bodyPr/>
                    <a:lstStyle/>
                    <a:p>
                      <a:endParaRPr lang="de-DE"/>
                    </a:p>
                  </a:txBody>
                  <a:tcPr/>
                </a:tc>
                <a:tc vMerge="1">
                  <a:txBody>
                    <a:bodyPr/>
                    <a:lstStyle/>
                    <a:p>
                      <a:endParaRPr lang="de-DE"/>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000" b="1" i="0" u="none" strike="noStrike" cap="none" normalizeH="0" baseline="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Flyweight</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State</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701008">
                <a:tc vMerge="1">
                  <a:txBody>
                    <a:bodyPr/>
                    <a:lstStyle/>
                    <a:p>
                      <a:endParaRPr lang="de-DE"/>
                    </a:p>
                  </a:txBody>
                  <a:tcPr/>
                </a:tc>
                <a:tc vMerge="1">
                  <a:txBody>
                    <a:bodyPr/>
                    <a:lstStyle/>
                    <a:p>
                      <a:endParaRPr lang="de-DE"/>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000" b="1" i="0" u="none" strike="noStrike" cap="none" normalizeH="0" baseline="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000" b="1" i="0" u="none" strike="noStrike" cap="none" normalizeH="0" baseline="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dirty="0">
                          <a:ln>
                            <a:noFill/>
                          </a:ln>
                          <a:solidFill>
                            <a:schemeClr val="tx1"/>
                          </a:solidFill>
                          <a:effectLst/>
                          <a:latin typeface="Arial" charset="0"/>
                        </a:rPr>
                        <a:t>Chain </a:t>
                      </a:r>
                      <a:r>
                        <a:rPr kumimoji="0" lang="de-DE" sz="2000" b="1" i="0" u="none" strike="noStrike" cap="none" normalizeH="0" baseline="0" dirty="0" err="1">
                          <a:ln>
                            <a:noFill/>
                          </a:ln>
                          <a:solidFill>
                            <a:schemeClr val="tx1"/>
                          </a:solidFill>
                          <a:effectLst/>
                          <a:latin typeface="Arial" charset="0"/>
                        </a:rPr>
                        <a:t>of</a:t>
                      </a:r>
                      <a:r>
                        <a:rPr kumimoji="0" lang="de-DE" sz="2000" b="1" i="0" u="none" strike="noStrike" cap="none" normalizeH="0" baseline="0" dirty="0">
                          <a:ln>
                            <a:noFill/>
                          </a:ln>
                          <a:solidFill>
                            <a:schemeClr val="tx1"/>
                          </a:solidFill>
                          <a:effectLst/>
                          <a:latin typeface="Arial" charset="0"/>
                        </a:rPr>
                        <a:t> </a:t>
                      </a:r>
                      <a:r>
                        <a:rPr kumimoji="0" lang="de-DE" sz="2000" b="1" i="0" u="none" strike="noStrike" cap="none" normalizeH="0" baseline="0" dirty="0" err="1">
                          <a:ln>
                            <a:noFill/>
                          </a:ln>
                          <a:solidFill>
                            <a:schemeClr val="tx1"/>
                          </a:solidFill>
                          <a:effectLst/>
                          <a:latin typeface="Arial" charset="0"/>
                        </a:rPr>
                        <a:t>Responsibility</a:t>
                      </a:r>
                      <a:endParaRPr kumimoji="0" lang="de-DE" sz="2000" b="1" i="0" u="none" strike="noStrike" cap="none" normalizeH="0" baseline="0" dirty="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08227" name="Rectangle 2"/>
          <p:cNvSpPr>
            <a:spLocks noGrp="1" noChangeArrowheads="1"/>
          </p:cNvSpPr>
          <p:nvPr>
            <p:ph type="title"/>
          </p:nvPr>
        </p:nvSpPr>
        <p:spPr/>
        <p:txBody>
          <a:bodyPr/>
          <a:lstStyle/>
          <a:p>
            <a:pPr eaLnBrk="1" hangingPunct="1"/>
            <a:r>
              <a:rPr lang="de-DE" altLang="de-DE"/>
              <a:t>Pattern in der UML</a:t>
            </a:r>
          </a:p>
        </p:txBody>
      </p:sp>
      <p:sp>
        <p:nvSpPr>
          <p:cNvPr id="308228" name="Text Box 14"/>
          <p:cNvSpPr txBox="1">
            <a:spLocks noChangeArrowheads="1"/>
          </p:cNvSpPr>
          <p:nvPr/>
        </p:nvSpPr>
        <p:spPr bwMode="auto">
          <a:xfrm>
            <a:off x="468313" y="5661025"/>
            <a:ext cx="81502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Pattern-Name im gestrichelten Kreis, verbunden mit eingekreisten</a:t>
            </a:r>
          </a:p>
          <a:p>
            <a:pPr eaLnBrk="1" hangingPunct="1"/>
            <a:r>
              <a:rPr lang="de-DE" altLang="de-DE" sz="2000" b="1"/>
              <a:t>Klassen, verbunden mit Pattern und Bennenung der Rollen</a:t>
            </a:r>
          </a:p>
        </p:txBody>
      </p:sp>
      <p:pic>
        <p:nvPicPr>
          <p:cNvPr id="308229" name="Picture 19" descr="Kap08PatternAlsKollaborationEingezeichnet"/>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l="2863" t="4199" r="2290" b="5249"/>
          <a:stretch>
            <a:fillRect/>
          </a:stretch>
        </p:blipFill>
        <p:spPr bwMode="auto">
          <a:xfrm>
            <a:off x="179388" y="1052513"/>
            <a:ext cx="828040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09251" name="Rectangle 2"/>
          <p:cNvSpPr>
            <a:spLocks noGrp="1" noChangeArrowheads="1"/>
          </p:cNvSpPr>
          <p:nvPr>
            <p:ph type="title"/>
          </p:nvPr>
        </p:nvSpPr>
        <p:spPr/>
        <p:txBody>
          <a:bodyPr/>
          <a:lstStyle/>
          <a:p>
            <a:pPr eaLnBrk="1" hangingPunct="1"/>
            <a:r>
              <a:rPr lang="de-DE" altLang="de-DE"/>
              <a:t>Kritische Betrachtung von Pattern</a:t>
            </a:r>
          </a:p>
        </p:txBody>
      </p:sp>
      <p:sp>
        <p:nvSpPr>
          <p:cNvPr id="309252" name="Rectangle 3"/>
          <p:cNvSpPr>
            <a:spLocks noGrp="1" noChangeArrowheads="1"/>
          </p:cNvSpPr>
          <p:nvPr>
            <p:ph type="body" idx="1"/>
          </p:nvPr>
        </p:nvSpPr>
        <p:spPr>
          <a:xfrm>
            <a:off x="1266825" y="981075"/>
            <a:ext cx="7419975" cy="5399088"/>
          </a:xfrm>
        </p:spPr>
        <p:txBody>
          <a:bodyPr/>
          <a:lstStyle/>
          <a:p>
            <a:pPr eaLnBrk="1" hangingPunct="1">
              <a:lnSpc>
                <a:spcPct val="90000"/>
              </a:lnSpc>
            </a:pPr>
            <a:r>
              <a:rPr lang="de-DE" altLang="de-DE"/>
              <a:t>Pattern für Anfänger wenig geeignet, man muss erste Erfahrungen haben, um von Erfahrungen anderer zu profitieren</a:t>
            </a:r>
          </a:p>
          <a:p>
            <a:pPr eaLnBrk="1" hangingPunct="1">
              <a:lnSpc>
                <a:spcPct val="90000"/>
              </a:lnSpc>
            </a:pPr>
            <a:r>
              <a:rPr lang="de-DE" altLang="de-DE"/>
              <a:t>überlagernde Pattern schwer pflegbar, später in Implementierungen teilweise schwer erkennbar</a:t>
            </a:r>
          </a:p>
          <a:p>
            <a:pPr eaLnBrk="1" hangingPunct="1">
              <a:lnSpc>
                <a:spcPct val="90000"/>
              </a:lnSpc>
            </a:pPr>
            <a:r>
              <a:rPr lang="de-DE" altLang="de-DE"/>
              <a:t>?? Wer mit Pattern umgehen kann, sollte in kritischeren Bereichen einer Firma eingesetzt werden ??</a:t>
            </a:r>
          </a:p>
          <a:p>
            <a:pPr eaLnBrk="1" hangingPunct="1">
              <a:lnSpc>
                <a:spcPct val="90000"/>
              </a:lnSpc>
            </a:pPr>
            <a:r>
              <a:rPr lang="de-DE" altLang="de-DE"/>
              <a:t>Pattern finden Einzug in Bibliotheken, Beispiel: Event-Handling in Java ist „Observer-Pattern“</a:t>
            </a:r>
          </a:p>
          <a:p>
            <a:pPr eaLnBrk="1" hangingPunct="1">
              <a:lnSpc>
                <a:spcPct val="90000"/>
              </a:lnSpc>
            </a:pPr>
            <a:r>
              <a:rPr lang="de-DE" altLang="de-DE"/>
              <a:t>Generell sind Pattern ein wichtiger Teilschritt zum ingenieurmäßigen SW-Engineering</a:t>
            </a:r>
          </a:p>
          <a:p>
            <a:pPr eaLnBrk="1" hangingPunct="1">
              <a:lnSpc>
                <a:spcPct val="90000"/>
              </a:lnSpc>
            </a:pPr>
            <a:r>
              <a:rPr lang="de-DE" altLang="de-DE"/>
              <a:t>Gute Programmier-Aufgabe: Entwickeln Sie kleine Beispiele zu allen GoF-Pattern !!!</a:t>
            </a:r>
          </a:p>
        </p:txBody>
      </p:sp>
      <p:graphicFrame>
        <p:nvGraphicFramePr>
          <p:cNvPr id="309253" name="Object 4"/>
          <p:cNvGraphicFramePr>
            <a:graphicFrameLocks noChangeAspect="1"/>
          </p:cNvGraphicFramePr>
          <p:nvPr/>
        </p:nvGraphicFramePr>
        <p:xfrm>
          <a:off x="304800" y="1268413"/>
          <a:ext cx="722313" cy="733425"/>
        </p:xfrm>
        <a:graphic>
          <a:graphicData uri="http://schemas.openxmlformats.org/presentationml/2006/ole">
            <mc:AlternateContent xmlns:mc="http://schemas.openxmlformats.org/markup-compatibility/2006">
              <mc:Choice xmlns:v="urn:schemas-microsoft-com:vml" Requires="v">
                <p:oleObj spid="_x0000_s309331" name="Photo Editor Photo" r:id="rId4" imgW="1924319" imgH="1952898" progId="MSPhotoEd.3">
                  <p:embed/>
                </p:oleObj>
              </mc:Choice>
              <mc:Fallback>
                <p:oleObj name="Photo Editor Photo" r:id="rId4" imgW="1924319" imgH="1952898"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268413"/>
                        <a:ext cx="722313"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9254" name="Object 5"/>
          <p:cNvGraphicFramePr>
            <a:graphicFrameLocks noChangeAspect="1"/>
          </p:cNvGraphicFramePr>
          <p:nvPr/>
        </p:nvGraphicFramePr>
        <p:xfrm>
          <a:off x="304800" y="4868863"/>
          <a:ext cx="762000" cy="738187"/>
        </p:xfrm>
        <a:graphic>
          <a:graphicData uri="http://schemas.openxmlformats.org/presentationml/2006/ole">
            <mc:AlternateContent xmlns:mc="http://schemas.openxmlformats.org/markup-compatibility/2006">
              <mc:Choice xmlns:v="urn:schemas-microsoft-com:vml" Requires="v">
                <p:oleObj spid="_x0000_s309332" name="Photo Editor Photo" r:id="rId6" imgW="1914286" imgH="1857143" progId="MSPhotoEd.3">
                  <p:embed/>
                </p:oleObj>
              </mc:Choice>
              <mc:Fallback>
                <p:oleObj name="Photo Editor Photo" r:id="rId6" imgW="1914286" imgH="1857143" progId="MSPhotoEd.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4868863"/>
                        <a:ext cx="7620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9255" name="Object 6"/>
          <p:cNvGraphicFramePr>
            <a:graphicFrameLocks noChangeAspect="1"/>
          </p:cNvGraphicFramePr>
          <p:nvPr/>
        </p:nvGraphicFramePr>
        <p:xfrm>
          <a:off x="304800" y="2349500"/>
          <a:ext cx="722313" cy="733425"/>
        </p:xfrm>
        <a:graphic>
          <a:graphicData uri="http://schemas.openxmlformats.org/presentationml/2006/ole">
            <mc:AlternateContent xmlns:mc="http://schemas.openxmlformats.org/markup-compatibility/2006">
              <mc:Choice xmlns:v="urn:schemas-microsoft-com:vml" Requires="v">
                <p:oleObj spid="_x0000_s309333" name="Photo Editor Photo" r:id="rId8" imgW="1924319" imgH="1952898" progId="MSPhotoEd.3">
                  <p:embed/>
                </p:oleObj>
              </mc:Choice>
              <mc:Fallback>
                <p:oleObj name="Photo Editor Photo" r:id="rId8" imgW="1924319" imgH="1952898" progId="MSPhotoEd.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349500"/>
                        <a:ext cx="722313"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9256" name="Object 7"/>
          <p:cNvGraphicFramePr>
            <a:graphicFrameLocks noChangeAspect="1"/>
          </p:cNvGraphicFramePr>
          <p:nvPr/>
        </p:nvGraphicFramePr>
        <p:xfrm>
          <a:off x="304800" y="3284538"/>
          <a:ext cx="722313" cy="733425"/>
        </p:xfrm>
        <a:graphic>
          <a:graphicData uri="http://schemas.openxmlformats.org/presentationml/2006/ole">
            <mc:AlternateContent xmlns:mc="http://schemas.openxmlformats.org/markup-compatibility/2006">
              <mc:Choice xmlns:v="urn:schemas-microsoft-com:vml" Requires="v">
                <p:oleObj spid="_x0000_s309334" name="Photo Editor Photo" r:id="rId9" imgW="1924319" imgH="1952898" progId="MSPhotoEd.3">
                  <p:embed/>
                </p:oleObj>
              </mc:Choice>
              <mc:Fallback>
                <p:oleObj name="Photo Editor Photo" r:id="rId9" imgW="1924319" imgH="1952898" progId="MSPhotoEd.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284538"/>
                        <a:ext cx="722313"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9257" name="Object 12"/>
          <p:cNvGraphicFramePr>
            <a:graphicFrameLocks noChangeAspect="1"/>
          </p:cNvGraphicFramePr>
          <p:nvPr/>
        </p:nvGraphicFramePr>
        <p:xfrm>
          <a:off x="323850" y="5570538"/>
          <a:ext cx="762000" cy="738187"/>
        </p:xfrm>
        <a:graphic>
          <a:graphicData uri="http://schemas.openxmlformats.org/presentationml/2006/ole">
            <mc:AlternateContent xmlns:mc="http://schemas.openxmlformats.org/markup-compatibility/2006">
              <mc:Choice xmlns:v="urn:schemas-microsoft-com:vml" Requires="v">
                <p:oleObj spid="_x0000_s309335" name="Photo Editor Photo" r:id="rId10" imgW="1914286" imgH="1857143" progId="MSPhotoEd.3">
                  <p:embed/>
                </p:oleObj>
              </mc:Choice>
              <mc:Fallback>
                <p:oleObj name="Photo Editor Photo" r:id="rId10" imgW="1914286" imgH="1857143" progId="MSPhotoEd.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5570538"/>
                        <a:ext cx="7620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9258" name="Object 15"/>
          <p:cNvGraphicFramePr>
            <a:graphicFrameLocks noChangeAspect="1"/>
          </p:cNvGraphicFramePr>
          <p:nvPr/>
        </p:nvGraphicFramePr>
        <p:xfrm>
          <a:off x="304800" y="4149725"/>
          <a:ext cx="762000" cy="738188"/>
        </p:xfrm>
        <a:graphic>
          <a:graphicData uri="http://schemas.openxmlformats.org/presentationml/2006/ole">
            <mc:AlternateContent xmlns:mc="http://schemas.openxmlformats.org/markup-compatibility/2006">
              <mc:Choice xmlns:v="urn:schemas-microsoft-com:vml" Requires="v">
                <p:oleObj spid="_x0000_s309336" name="Photo Editor Photo" r:id="rId11" imgW="1914286" imgH="1857143" progId="MSPhotoEd.3">
                  <p:embed/>
                </p:oleObj>
              </mc:Choice>
              <mc:Fallback>
                <p:oleObj name="Photo Editor Photo" r:id="rId11" imgW="1914286" imgH="1857143" progId="MSPhotoEd.3">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4149725"/>
                        <a:ext cx="76200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10275" name="Rectangle 2"/>
          <p:cNvSpPr>
            <a:spLocks noGrp="1" noChangeArrowheads="1"/>
          </p:cNvSpPr>
          <p:nvPr>
            <p:ph type="title"/>
          </p:nvPr>
        </p:nvSpPr>
        <p:spPr/>
        <p:txBody>
          <a:bodyPr/>
          <a:lstStyle/>
          <a:p>
            <a:pPr eaLnBrk="1" hangingPunct="1"/>
            <a:endParaRPr lang="de-DE" altLang="de-DE"/>
          </a:p>
        </p:txBody>
      </p:sp>
      <p:sp>
        <p:nvSpPr>
          <p:cNvPr id="310276" name="Rectangle 3"/>
          <p:cNvSpPr>
            <a:spLocks noGrp="1" noChangeArrowheads="1"/>
          </p:cNvSpPr>
          <p:nvPr>
            <p:ph type="body" idx="1"/>
          </p:nvPr>
        </p:nvSpPr>
        <p:spPr>
          <a:xfrm>
            <a:off x="971550" y="795338"/>
            <a:ext cx="7715250" cy="5256212"/>
          </a:xfrm>
        </p:spPr>
        <p:txBody>
          <a:bodyPr/>
          <a:lstStyle/>
          <a:p>
            <a:pPr algn="ctr" eaLnBrk="1" hangingPunct="1">
              <a:lnSpc>
                <a:spcPct val="80000"/>
              </a:lnSpc>
              <a:buFontTx/>
              <a:buNone/>
            </a:pPr>
            <a:endParaRPr lang="de-DE" altLang="de-DE" sz="2000"/>
          </a:p>
          <a:p>
            <a:pPr algn="ctr" eaLnBrk="1" hangingPunct="1">
              <a:lnSpc>
                <a:spcPct val="80000"/>
              </a:lnSpc>
              <a:buFontTx/>
              <a:buNone/>
            </a:pPr>
            <a:r>
              <a:rPr lang="de-DE" altLang="de-DE" sz="4400"/>
              <a:t>9. Implementierungs-aspekte</a:t>
            </a:r>
          </a:p>
          <a:p>
            <a:pPr algn="ctr" eaLnBrk="1" hangingPunct="1">
              <a:lnSpc>
                <a:spcPct val="80000"/>
              </a:lnSpc>
              <a:buFontTx/>
              <a:buNone/>
            </a:pPr>
            <a:endParaRPr lang="de-DE" altLang="de-DE" sz="2000"/>
          </a:p>
          <a:p>
            <a:pPr eaLnBrk="1" hangingPunct="1">
              <a:lnSpc>
                <a:spcPct val="90000"/>
              </a:lnSpc>
              <a:buFontTx/>
              <a:buNone/>
            </a:pPr>
            <a:r>
              <a:rPr lang="de-DE" altLang="ja-JP" sz="2000">
                <a:ea typeface="ＭＳ Ｐゴシック" pitchFamily="34" charset="-128"/>
              </a:rPr>
              <a:t>9.1  Einfluss nicht-funktionaler Anforderungen</a:t>
            </a:r>
          </a:p>
          <a:p>
            <a:pPr eaLnBrk="1" hangingPunct="1">
              <a:lnSpc>
                <a:spcPct val="90000"/>
              </a:lnSpc>
              <a:buFontTx/>
              <a:buNone/>
            </a:pPr>
            <a:r>
              <a:rPr lang="de-DE" altLang="ja-JP" sz="2000">
                <a:ea typeface="ＭＳ Ｐゴシック" pitchFamily="34" charset="-128"/>
              </a:rPr>
              <a:t>9.2  Verteilte Systeme</a:t>
            </a:r>
          </a:p>
          <a:p>
            <a:pPr eaLnBrk="1" hangingPunct="1">
              <a:lnSpc>
                <a:spcPct val="90000"/>
              </a:lnSpc>
              <a:buFontTx/>
              <a:buNone/>
            </a:pPr>
            <a:r>
              <a:rPr lang="de-DE" altLang="ja-JP" sz="2000">
                <a:ea typeface="ＭＳ Ｐゴシック" pitchFamily="34" charset="-128"/>
              </a:rPr>
              <a:t>9.3  Grundideen von XML</a:t>
            </a:r>
          </a:p>
          <a:p>
            <a:pPr eaLnBrk="1" hangingPunct="1">
              <a:lnSpc>
                <a:spcPct val="90000"/>
              </a:lnSpc>
              <a:buFontTx/>
              <a:buNone/>
            </a:pPr>
            <a:r>
              <a:rPr lang="de-DE" altLang="ja-JP" sz="2000">
                <a:ea typeface="ＭＳ Ｐゴシック" pitchFamily="34" charset="-128"/>
              </a:rPr>
              <a:t>9.4  Programmbibliotheken</a:t>
            </a:r>
          </a:p>
          <a:p>
            <a:pPr eaLnBrk="1" hangingPunct="1">
              <a:lnSpc>
                <a:spcPct val="90000"/>
              </a:lnSpc>
              <a:buFontTx/>
              <a:buNone/>
            </a:pPr>
            <a:r>
              <a:rPr lang="de-DE" altLang="ja-JP" sz="2000">
                <a:ea typeface="ＭＳ Ｐゴシック" pitchFamily="34" charset="-128"/>
              </a:rPr>
              <a:t>9.5  Komponenten</a:t>
            </a:r>
          </a:p>
          <a:p>
            <a:pPr eaLnBrk="1" hangingPunct="1">
              <a:lnSpc>
                <a:spcPct val="90000"/>
              </a:lnSpc>
              <a:buFontTx/>
              <a:buNone/>
            </a:pPr>
            <a:r>
              <a:rPr lang="de-DE" altLang="ja-JP" sz="2000">
                <a:ea typeface="ＭＳ Ｐゴシック" pitchFamily="34" charset="-128"/>
              </a:rPr>
              <a:t>9.6  Frameworks</a:t>
            </a:r>
          </a:p>
          <a:p>
            <a:pPr eaLnBrk="1" hangingPunct="1">
              <a:lnSpc>
                <a:spcPct val="90000"/>
              </a:lnSpc>
              <a:buFontTx/>
              <a:buNone/>
            </a:pPr>
            <a:r>
              <a:rPr lang="de-DE" altLang="ja-JP" sz="2000">
                <a:ea typeface="ＭＳ Ｐゴシック" pitchFamily="34" charset="-128"/>
              </a:rPr>
              <a:t>9.7  Persistente Datenhaltung</a:t>
            </a:r>
          </a:p>
          <a:p>
            <a:pPr eaLnBrk="1" hangingPunct="1">
              <a:lnSpc>
                <a:spcPct val="90000"/>
              </a:lnSpc>
              <a:buFontTx/>
              <a:buNone/>
            </a:pPr>
            <a:r>
              <a:rPr lang="de-DE" altLang="ja-JP" sz="2000">
                <a:ea typeface="ＭＳ Ｐゴシック" pitchFamily="34" charset="-128"/>
              </a:rPr>
              <a:t>9.8  Annotationen</a:t>
            </a:r>
          </a:p>
          <a:p>
            <a:pPr eaLnBrk="1" hangingPunct="1">
              <a:lnSpc>
                <a:spcPct val="90000"/>
              </a:lnSpc>
              <a:buFontTx/>
              <a:buNone/>
            </a:pPr>
            <a:r>
              <a:rPr lang="de-DE" altLang="ja-JP" sz="2000">
                <a:ea typeface="ＭＳ Ｐゴシック" pitchFamily="34" charset="-128"/>
              </a:rPr>
              <a:t>9.9  Domain Specific Languages</a:t>
            </a:r>
          </a:p>
          <a:p>
            <a:pPr eaLnBrk="1" hangingPunct="1">
              <a:lnSpc>
                <a:spcPct val="90000"/>
              </a:lnSpc>
              <a:buFontTx/>
              <a:buNone/>
            </a:pPr>
            <a:r>
              <a:rPr lang="de-DE" altLang="ja-JP" sz="2000">
                <a:ea typeface="ＭＳ Ｐゴシック" pitchFamily="34" charset="-128"/>
              </a:rPr>
              <a:t>9.10  Model Driven Architecture</a:t>
            </a:r>
          </a:p>
          <a:p>
            <a:pPr eaLnBrk="1" hangingPunct="1">
              <a:lnSpc>
                <a:spcPct val="90000"/>
              </a:lnSpc>
              <a:buFontTx/>
              <a:buNone/>
            </a:pPr>
            <a:r>
              <a:rPr lang="de-DE" altLang="ja-JP" sz="2000">
                <a:ea typeface="ＭＳ Ｐゴシック" pitchFamily="34" charset="-128"/>
              </a:rPr>
              <a:t>9.11  Refactoring</a:t>
            </a:r>
            <a:endParaRPr lang="de-DE" altLang="de-DE" sz="4400"/>
          </a:p>
        </p:txBody>
      </p:sp>
      <p:sp>
        <p:nvSpPr>
          <p:cNvPr id="310277" name="Rectangle 4">
            <a:hlinkClick r:id="rId3" action="ppaction://hlinksldjump"/>
          </p:cNvPr>
          <p:cNvSpPr>
            <a:spLocks noChangeArrowheads="1"/>
          </p:cNvSpPr>
          <p:nvPr/>
        </p:nvSpPr>
        <p:spPr bwMode="auto">
          <a:xfrm>
            <a:off x="684213" y="2690813"/>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10278" name="Rectangle 5">
            <a:hlinkClick r:id="rId4" action="ppaction://hlinksldjump"/>
          </p:cNvPr>
          <p:cNvSpPr>
            <a:spLocks noChangeArrowheads="1"/>
          </p:cNvSpPr>
          <p:nvPr/>
        </p:nvSpPr>
        <p:spPr bwMode="auto">
          <a:xfrm>
            <a:off x="684213" y="3033713"/>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10279" name="Rectangle 6">
            <a:hlinkClick r:id="rId5" action="ppaction://hlinksldjump"/>
          </p:cNvPr>
          <p:cNvSpPr>
            <a:spLocks noChangeArrowheads="1"/>
          </p:cNvSpPr>
          <p:nvPr/>
        </p:nvSpPr>
        <p:spPr bwMode="auto">
          <a:xfrm>
            <a:off x="684213" y="3375025"/>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10280" name="Rectangle 7">
            <a:hlinkClick r:id="rId6" action="ppaction://hlinksldjump"/>
          </p:cNvPr>
          <p:cNvSpPr>
            <a:spLocks noChangeArrowheads="1"/>
          </p:cNvSpPr>
          <p:nvPr/>
        </p:nvSpPr>
        <p:spPr bwMode="auto">
          <a:xfrm>
            <a:off x="684213" y="4689475"/>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10281" name="Rectangle 8">
            <a:hlinkClick r:id="rId7" action="ppaction://hlinksldjump"/>
          </p:cNvPr>
          <p:cNvSpPr>
            <a:spLocks noChangeArrowheads="1"/>
          </p:cNvSpPr>
          <p:nvPr/>
        </p:nvSpPr>
        <p:spPr bwMode="auto">
          <a:xfrm>
            <a:off x="684213" y="4024313"/>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10282" name="Rectangle 9">
            <a:hlinkClick r:id="rId8" action="ppaction://hlinksldjump"/>
          </p:cNvPr>
          <p:cNvSpPr>
            <a:spLocks noChangeArrowheads="1"/>
          </p:cNvSpPr>
          <p:nvPr/>
        </p:nvSpPr>
        <p:spPr bwMode="auto">
          <a:xfrm>
            <a:off x="684213" y="4364038"/>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10283" name="Rectangle 10">
            <a:hlinkClick r:id="rId9" action="ppaction://hlinksldjump"/>
          </p:cNvPr>
          <p:cNvSpPr>
            <a:spLocks noChangeArrowheads="1"/>
          </p:cNvSpPr>
          <p:nvPr/>
        </p:nvSpPr>
        <p:spPr bwMode="auto">
          <a:xfrm>
            <a:off x="684213" y="5356225"/>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10284" name="Rectangle 11">
            <a:hlinkClick r:id="rId10" action="ppaction://hlinksldjump"/>
          </p:cNvPr>
          <p:cNvSpPr>
            <a:spLocks noChangeArrowheads="1"/>
          </p:cNvSpPr>
          <p:nvPr/>
        </p:nvSpPr>
        <p:spPr bwMode="auto">
          <a:xfrm>
            <a:off x="684213" y="5695950"/>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10285" name="Rectangle 12">
            <a:hlinkClick r:id="rId11" action="ppaction://hlinksldjump"/>
          </p:cNvPr>
          <p:cNvSpPr>
            <a:spLocks noChangeArrowheads="1"/>
          </p:cNvSpPr>
          <p:nvPr/>
        </p:nvSpPr>
        <p:spPr bwMode="auto">
          <a:xfrm>
            <a:off x="684213" y="6021388"/>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10286" name="Rectangle 13">
            <a:hlinkClick r:id="rId12" action="ppaction://hlinksldjump"/>
          </p:cNvPr>
          <p:cNvSpPr>
            <a:spLocks noChangeArrowheads="1"/>
          </p:cNvSpPr>
          <p:nvPr/>
        </p:nvSpPr>
        <p:spPr bwMode="auto">
          <a:xfrm>
            <a:off x="684213" y="3681413"/>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10287" name="Rectangle 7">
            <a:hlinkClick r:id="rId13" action="ppaction://hlinksldjump"/>
          </p:cNvPr>
          <p:cNvSpPr>
            <a:spLocks noChangeArrowheads="1"/>
          </p:cNvSpPr>
          <p:nvPr/>
        </p:nvSpPr>
        <p:spPr bwMode="auto">
          <a:xfrm>
            <a:off x="684213" y="5018088"/>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2" name="Textfeld 1"/>
          <p:cNvSpPr txBox="1"/>
          <p:nvPr/>
        </p:nvSpPr>
        <p:spPr>
          <a:xfrm>
            <a:off x="5940425" y="3584575"/>
            <a:ext cx="2879725" cy="1200150"/>
          </a:xfrm>
          <a:prstGeom prst="rect">
            <a:avLst/>
          </a:prstGeom>
          <a:noFill/>
          <a:ln>
            <a:solidFill>
              <a:schemeClr val="bg1">
                <a:lumMod val="65000"/>
              </a:schemeClr>
            </a:solidFill>
          </a:ln>
        </p:spPr>
        <p:txBody>
          <a:bodyPr>
            <a:spAutoFit/>
          </a:bodyPr>
          <a:lstStyle/>
          <a:p>
            <a:pPr>
              <a:defRPr/>
            </a:pPr>
            <a:r>
              <a:rPr lang="de-DE" dirty="0"/>
              <a:t>Hinweis: Hier nur Skizze interessanter Konzepte, die Schwerpunkte weiterer Veranstaltungen sind</a:t>
            </a: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11299" name="Rectangle 2"/>
          <p:cNvSpPr>
            <a:spLocks noGrp="1" noChangeArrowheads="1"/>
          </p:cNvSpPr>
          <p:nvPr>
            <p:ph type="title"/>
          </p:nvPr>
        </p:nvSpPr>
        <p:spPr/>
        <p:txBody>
          <a:bodyPr/>
          <a:lstStyle/>
          <a:p>
            <a:pPr eaLnBrk="1" hangingPunct="1"/>
            <a:r>
              <a:rPr lang="de-DE" altLang="de-DE"/>
              <a:t>Randbedingungen für erfolgreiches Design</a:t>
            </a:r>
          </a:p>
        </p:txBody>
      </p:sp>
      <p:sp>
        <p:nvSpPr>
          <p:cNvPr id="311300" name="Rectangle 3"/>
          <p:cNvSpPr>
            <a:spLocks noGrp="1" noChangeArrowheads="1"/>
          </p:cNvSpPr>
          <p:nvPr>
            <p:ph type="body" idx="1"/>
          </p:nvPr>
        </p:nvSpPr>
        <p:spPr>
          <a:xfrm>
            <a:off x="457200" y="981075"/>
            <a:ext cx="8229600" cy="5472113"/>
          </a:xfrm>
        </p:spPr>
        <p:txBody>
          <a:bodyPr/>
          <a:lstStyle/>
          <a:p>
            <a:pPr eaLnBrk="1" hangingPunct="1">
              <a:buFontTx/>
              <a:buNone/>
            </a:pPr>
            <a:r>
              <a:rPr lang="de-DE" altLang="de-DE" sz="2000"/>
              <a:t>Nach Analysemodell und vor Design stehen wichtige Entscheidungen</a:t>
            </a:r>
          </a:p>
          <a:p>
            <a:pPr eaLnBrk="1" hangingPunct="1">
              <a:buFontTx/>
              <a:buNone/>
            </a:pPr>
            <a:r>
              <a:rPr lang="de-DE" altLang="de-DE" sz="2000"/>
              <a:t>bisher:</a:t>
            </a:r>
          </a:p>
          <a:p>
            <a:pPr eaLnBrk="1" hangingPunct="1"/>
            <a:r>
              <a:rPr lang="de-DE" altLang="de-DE" sz="2000"/>
              <a:t>wir kennen die generelle Entwicklung einer SW-Architektur (Pakete)</a:t>
            </a:r>
          </a:p>
          <a:p>
            <a:pPr eaLnBrk="1" hangingPunct="1"/>
            <a:r>
              <a:rPr lang="de-DE" altLang="de-DE" sz="2000"/>
              <a:t>wir entwickeln klassische SW für einen Rechner, Objekte können theoretisch Methoden beliebiger anderer Objekte aufrufen</a:t>
            </a:r>
          </a:p>
          <a:p>
            <a:pPr eaLnBrk="1" hangingPunct="1">
              <a:buFontTx/>
              <a:buNone/>
            </a:pPr>
            <a:r>
              <a:rPr lang="de-DE" altLang="de-DE" sz="2000"/>
              <a:t>aber vor Beginn der Designphase spielt auch die Berücksichtigung weiterer Randbedingungen zentrale Rolle:</a:t>
            </a:r>
          </a:p>
          <a:p>
            <a:pPr eaLnBrk="1" hangingPunct="1"/>
            <a:r>
              <a:rPr lang="de-DE" altLang="de-DE" sz="2000"/>
              <a:t>muss existierende SW eingebunden werden?</a:t>
            </a:r>
          </a:p>
          <a:p>
            <a:pPr eaLnBrk="1" hangingPunct="1"/>
            <a:r>
              <a:rPr lang="de-DE" altLang="de-DE" sz="2000"/>
              <a:t>muss für eine spezielle HW entwickelt werden?</a:t>
            </a:r>
          </a:p>
          <a:p>
            <a:pPr eaLnBrk="1" hangingPunct="1"/>
            <a:r>
              <a:rPr lang="de-DE" altLang="de-DE" sz="2000"/>
              <a:t>welche Anforderungen gibt es an die Verteilung von SW auf unterschiedliche Rechner?</a:t>
            </a:r>
          </a:p>
          <a:p>
            <a:pPr eaLnBrk="1" hangingPunct="1"/>
            <a:r>
              <a:rPr lang="de-DE" altLang="de-DE" sz="2000"/>
              <a:t>welche Rolle spielen nichtfunktionale Anforderungen (Safety, Security, Performance, Oberflächendesign)</a:t>
            </a:r>
          </a:p>
          <a:p>
            <a:pPr eaLnBrk="1" hangingPunct="1"/>
            <a:endParaRPr lang="de-DE" altLang="de-DE" sz="2000"/>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12323" name="Rectangle 2"/>
          <p:cNvSpPr>
            <a:spLocks noGrp="1" noChangeArrowheads="1"/>
          </p:cNvSpPr>
          <p:nvPr>
            <p:ph type="title"/>
          </p:nvPr>
        </p:nvSpPr>
        <p:spPr/>
        <p:txBody>
          <a:bodyPr/>
          <a:lstStyle/>
          <a:p>
            <a:pPr eaLnBrk="1" hangingPunct="1"/>
            <a:r>
              <a:rPr lang="de-DE" altLang="de-DE"/>
              <a:t>Beispiel: Rahmenbedingungen für SW-Architektur</a:t>
            </a:r>
          </a:p>
        </p:txBody>
      </p:sp>
      <p:sp>
        <p:nvSpPr>
          <p:cNvPr id="312324" name="Rectangle 3"/>
          <p:cNvSpPr>
            <a:spLocks noGrp="1" noChangeArrowheads="1"/>
          </p:cNvSpPr>
          <p:nvPr>
            <p:ph type="body" idx="1"/>
          </p:nvPr>
        </p:nvSpPr>
        <p:spPr>
          <a:xfrm>
            <a:off x="446088" y="1341438"/>
            <a:ext cx="8229600" cy="4967287"/>
          </a:xfrm>
        </p:spPr>
        <p:txBody>
          <a:bodyPr/>
          <a:lstStyle/>
          <a:p>
            <a:pPr eaLnBrk="1" hangingPunct="1">
              <a:lnSpc>
                <a:spcPct val="90000"/>
              </a:lnSpc>
            </a:pPr>
            <a:r>
              <a:rPr lang="de-DE" altLang="de-DE"/>
              <a:t>Berücksichtigung von speziellen SW-Schnittstellen nicht objektorientiert entwickelter Systeme, z. B. von Application Programming Interfaces (API) fremder SW</a:t>
            </a:r>
          </a:p>
          <a:p>
            <a:pPr eaLnBrk="1" hangingPunct="1">
              <a:lnSpc>
                <a:spcPct val="90000"/>
              </a:lnSpc>
            </a:pPr>
            <a:r>
              <a:rPr lang="de-DE" altLang="de-DE"/>
              <a:t>Berücksichtigung/Benutzung existierender Datenhaltungssysteme, z. B. Vorgabe des Datenbankmanagementsystems (DBMS)</a:t>
            </a:r>
          </a:p>
          <a:p>
            <a:pPr eaLnBrk="1" hangingPunct="1">
              <a:lnSpc>
                <a:spcPct val="90000"/>
              </a:lnSpc>
            </a:pPr>
            <a:r>
              <a:rPr lang="de-DE" altLang="de-DE"/>
              <a:t>Berücksichtigung bestimmter Design-Prinzipien, z. B. Gesamtsteuerung mit Enterprise Java Beans (EJB) oder .NET für die Realisierung</a:t>
            </a:r>
          </a:p>
          <a:p>
            <a:pPr eaLnBrk="1" hangingPunct="1">
              <a:lnSpc>
                <a:spcPct val="90000"/>
              </a:lnSpc>
            </a:pPr>
            <a:r>
              <a:rPr lang="de-DE" altLang="de-DE"/>
              <a:t>Alt-Software (z. B. in COBOL), so genannte Legacy-Systeme müssen eingebunden werden; Einsatz einer Middleware (z. B. </a:t>
            </a:r>
            <a:r>
              <a:rPr lang="en-US" altLang="de-DE"/>
              <a:t>Common Object Request Broker Architecture, CORBA)</a:t>
            </a:r>
            <a:endParaRPr lang="de-DE" altLang="de-DE"/>
          </a:p>
        </p:txBody>
      </p:sp>
      <p:sp>
        <p:nvSpPr>
          <p:cNvPr id="312325"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9.1</a:t>
            </a: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13347" name="Rectangle 2"/>
          <p:cNvSpPr>
            <a:spLocks noGrp="1" noChangeArrowheads="1"/>
          </p:cNvSpPr>
          <p:nvPr>
            <p:ph type="title"/>
          </p:nvPr>
        </p:nvSpPr>
        <p:spPr/>
        <p:txBody>
          <a:bodyPr/>
          <a:lstStyle/>
          <a:p>
            <a:pPr eaLnBrk="1" hangingPunct="1"/>
            <a:r>
              <a:rPr lang="de-DE" altLang="de-DE"/>
              <a:t>Einfluss nichtfunktionaler Anforderungen</a:t>
            </a:r>
          </a:p>
        </p:txBody>
      </p:sp>
      <p:sp>
        <p:nvSpPr>
          <p:cNvPr id="313348" name="Rectangle 3"/>
          <p:cNvSpPr>
            <a:spLocks noGrp="1" noChangeArrowheads="1"/>
          </p:cNvSpPr>
          <p:nvPr>
            <p:ph type="body" idx="1"/>
          </p:nvPr>
        </p:nvSpPr>
        <p:spPr/>
        <p:txBody>
          <a:bodyPr/>
          <a:lstStyle/>
          <a:p>
            <a:pPr eaLnBrk="1" hangingPunct="1">
              <a:lnSpc>
                <a:spcPct val="90000"/>
              </a:lnSpc>
              <a:buFontTx/>
              <a:buNone/>
            </a:pPr>
            <a:r>
              <a:rPr lang="de-DE" altLang="de-DE"/>
              <a:t>Beispiel: Sicherheit (Security)</a:t>
            </a:r>
          </a:p>
          <a:p>
            <a:pPr eaLnBrk="1" hangingPunct="1">
              <a:lnSpc>
                <a:spcPct val="90000"/>
              </a:lnSpc>
            </a:pPr>
            <a:r>
              <a:rPr lang="de-DE" altLang="de-DE"/>
              <a:t>Alle Nachrichten müssen über den speziellen Krypto-Server laufen; dieser hat bestimmte Bandbreite (Bottle-neck); SW muss auf allen Seiten möglichst viel ohne Verbindung arbeiten können (Redundanz wird erlaubt)</a:t>
            </a:r>
          </a:p>
          <a:p>
            <a:pPr eaLnBrk="1" hangingPunct="1">
              <a:lnSpc>
                <a:spcPct val="90000"/>
              </a:lnSpc>
              <a:buFontTx/>
              <a:buNone/>
            </a:pPr>
            <a:r>
              <a:rPr lang="de-DE" altLang="de-DE"/>
              <a:t>Beispiel: Sicherheit (Safety)</a:t>
            </a:r>
          </a:p>
          <a:p>
            <a:pPr eaLnBrk="1" hangingPunct="1">
              <a:lnSpc>
                <a:spcPct val="90000"/>
              </a:lnSpc>
            </a:pPr>
            <a:r>
              <a:rPr lang="de-DE" altLang="de-DE"/>
              <a:t>Berechnungen zur Steuerung müssen redundant auf drei Rechnern mit unterschiedlichen Verfahren durchgeführt werden</a:t>
            </a:r>
          </a:p>
          <a:p>
            <a:pPr eaLnBrk="1" hangingPunct="1">
              <a:lnSpc>
                <a:spcPct val="90000"/>
              </a:lnSpc>
              <a:buFontTx/>
              <a:buNone/>
            </a:pPr>
            <a:r>
              <a:rPr lang="de-DE" altLang="de-DE"/>
              <a:t>Beispiel: Performance</a:t>
            </a:r>
          </a:p>
          <a:p>
            <a:pPr eaLnBrk="1" hangingPunct="1">
              <a:lnSpc>
                <a:spcPct val="90000"/>
              </a:lnSpc>
            </a:pPr>
            <a:r>
              <a:rPr lang="de-DE" altLang="de-DE"/>
              <a:t>Die rechenintensiven 3D-Berechnungen müssen sehr schnell sein; dies kann zum  Einsatz von C mit langen komplexen Funktionen führen </a:t>
            </a: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14371" name="Rectangle 2"/>
          <p:cNvSpPr>
            <a:spLocks noGrp="1" noChangeArrowheads="1"/>
          </p:cNvSpPr>
          <p:nvPr>
            <p:ph type="title"/>
          </p:nvPr>
        </p:nvSpPr>
        <p:spPr/>
        <p:txBody>
          <a:bodyPr/>
          <a:lstStyle/>
          <a:p>
            <a:pPr eaLnBrk="1" hangingPunct="1"/>
            <a:r>
              <a:rPr lang="de-DE" altLang="de-DE"/>
              <a:t>Rahmenbedingung: verteilte Systeme</a:t>
            </a:r>
          </a:p>
        </p:txBody>
      </p:sp>
      <p:sp>
        <p:nvSpPr>
          <p:cNvPr id="314372" name="Rectangle 3"/>
          <p:cNvSpPr>
            <a:spLocks noGrp="1" noChangeArrowheads="1"/>
          </p:cNvSpPr>
          <p:nvPr>
            <p:ph type="body" idx="1"/>
          </p:nvPr>
        </p:nvSpPr>
        <p:spPr>
          <a:xfrm>
            <a:off x="457200" y="1341438"/>
            <a:ext cx="8362950" cy="5256212"/>
          </a:xfrm>
        </p:spPr>
        <p:txBody>
          <a:bodyPr/>
          <a:lstStyle/>
          <a:p>
            <a:pPr eaLnBrk="1" hangingPunct="1"/>
            <a:r>
              <a:rPr lang="de-DE" altLang="de-DE" sz="2000"/>
              <a:t>in der klassischen OO-Programmierung gibt es einen Programmablauf (Prozess) und man nutzt synchrone Aufrufe: Objekt O1 ruft Methode von Objekt O2 auf; O2 übernimmt die Programmausführung und antwortet dann O1</a:t>
            </a:r>
          </a:p>
          <a:p>
            <a:pPr eaLnBrk="1" hangingPunct="1"/>
            <a:r>
              <a:rPr lang="de-DE" altLang="de-DE" sz="2000"/>
              <a:t>bei verteilten Systemen laufen viele Prozesse parallel ab, die Informationen austauschen können</a:t>
            </a:r>
          </a:p>
          <a:p>
            <a:pPr eaLnBrk="1" hangingPunct="1"/>
            <a:r>
              <a:rPr lang="de-DE" altLang="de-DE" sz="2000"/>
              <a:t>synchroner Aufruf ist möglich, bedeutet aber, dass Verbindung aufgebaut werden muss und Sender bzw. Empfänger auf Bereitschaft warten müssen</a:t>
            </a:r>
          </a:p>
          <a:p>
            <a:pPr eaLnBrk="1" hangingPunct="1"/>
            <a:r>
              <a:rPr lang="de-DE" altLang="de-DE" sz="2000"/>
              <a:t>asynchroner Aufruf bedeutet, dass Sender Aufruf abschickt und danach weiterarbeitet; später prüft, ob ein Ergebnis vorliegt</a:t>
            </a:r>
          </a:p>
          <a:p>
            <a:pPr eaLnBrk="1" hangingPunct="1"/>
            <a:r>
              <a:rPr lang="de-DE" altLang="de-DE" sz="2000"/>
              <a:t>asnychrone Aufrufe sind schneller (nur abschicken); Prozesse sind aber schwer zu synchronisieren</a:t>
            </a:r>
          </a:p>
          <a:p>
            <a:pPr eaLnBrk="1" hangingPunct="1"/>
            <a:r>
              <a:rPr lang="de-DE" altLang="de-DE" sz="2000"/>
              <a:t>die Herausforderung effizienter verteilter Systeme hat nicht die eine Lösung und wird Sie Ihr Informatik-Leben-lang verfolgen</a:t>
            </a:r>
          </a:p>
        </p:txBody>
      </p:sp>
      <p:sp>
        <p:nvSpPr>
          <p:cNvPr id="314373"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9.2</a:t>
            </a: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15395" name="Rectangle 2"/>
          <p:cNvSpPr>
            <a:spLocks noGrp="1" noChangeArrowheads="1"/>
          </p:cNvSpPr>
          <p:nvPr>
            <p:ph type="title"/>
          </p:nvPr>
        </p:nvSpPr>
        <p:spPr/>
        <p:txBody>
          <a:bodyPr/>
          <a:lstStyle/>
          <a:p>
            <a:pPr eaLnBrk="1" hangingPunct="1"/>
            <a:r>
              <a:rPr lang="de-DE" altLang="de-DE"/>
              <a:t>Probleme der Aufrufmechanismen</a:t>
            </a:r>
          </a:p>
        </p:txBody>
      </p:sp>
      <p:sp>
        <p:nvSpPr>
          <p:cNvPr id="315396" name="Rectangle 3"/>
          <p:cNvSpPr>
            <a:spLocks noGrp="1" noChangeArrowheads="1"/>
          </p:cNvSpPr>
          <p:nvPr>
            <p:ph type="body" idx="1"/>
          </p:nvPr>
        </p:nvSpPr>
        <p:spPr>
          <a:xfrm>
            <a:off x="457200" y="1125538"/>
            <a:ext cx="4170363" cy="796925"/>
          </a:xfrm>
        </p:spPr>
        <p:txBody>
          <a:bodyPr/>
          <a:lstStyle/>
          <a:p>
            <a:pPr eaLnBrk="1" hangingPunct="1">
              <a:buFontTx/>
              <a:buNone/>
            </a:pPr>
            <a:r>
              <a:rPr lang="de-DE" altLang="de-DE" i="1"/>
              <a:t>synchroner Aufruf</a:t>
            </a:r>
            <a:endParaRPr lang="de-DE" altLang="de-DE"/>
          </a:p>
        </p:txBody>
      </p:sp>
      <p:sp>
        <p:nvSpPr>
          <p:cNvPr id="315397" name="Rectangle 4"/>
          <p:cNvSpPr>
            <a:spLocks noChangeArrowheads="1"/>
          </p:cNvSpPr>
          <p:nvPr/>
        </p:nvSpPr>
        <p:spPr bwMode="black">
          <a:xfrm>
            <a:off x="304800" y="3429000"/>
            <a:ext cx="40386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ltLang="de-DE" sz="2400" b="1" i="1"/>
              <a:t>asynchroner Aufruf </a:t>
            </a:r>
            <a:endParaRPr lang="de-DE" altLang="de-DE" sz="2400" b="1"/>
          </a:p>
        </p:txBody>
      </p:sp>
      <p:sp>
        <p:nvSpPr>
          <p:cNvPr id="315398" name="Rectangle 5"/>
          <p:cNvSpPr>
            <a:spLocks noChangeArrowheads="1"/>
          </p:cNvSpPr>
          <p:nvPr/>
        </p:nvSpPr>
        <p:spPr bwMode="black">
          <a:xfrm rot="420657">
            <a:off x="4625975" y="1752600"/>
            <a:ext cx="26670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ltLang="de-DE" sz="2400" b="1"/>
              <a:t>berechne_x()</a:t>
            </a:r>
          </a:p>
        </p:txBody>
      </p:sp>
      <p:sp>
        <p:nvSpPr>
          <p:cNvPr id="315399" name="Rectangle 6"/>
          <p:cNvSpPr>
            <a:spLocks noChangeArrowheads="1"/>
          </p:cNvSpPr>
          <p:nvPr/>
        </p:nvSpPr>
        <p:spPr bwMode="black">
          <a:xfrm rot="-368532">
            <a:off x="5654675" y="2130425"/>
            <a:ext cx="2665413"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ltLang="de-DE" sz="2400" b="1"/>
              <a:t>berechne_y()</a:t>
            </a:r>
          </a:p>
        </p:txBody>
      </p:sp>
      <p:sp>
        <p:nvSpPr>
          <p:cNvPr id="315400" name="Rectangle 7"/>
          <p:cNvSpPr>
            <a:spLocks noChangeArrowheads="1"/>
          </p:cNvSpPr>
          <p:nvPr/>
        </p:nvSpPr>
        <p:spPr bwMode="black">
          <a:xfrm>
            <a:off x="4016375" y="1295400"/>
            <a:ext cx="16764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ltLang="de-DE" sz="2400" b="1"/>
              <a:t>Prozess A</a:t>
            </a:r>
          </a:p>
        </p:txBody>
      </p:sp>
      <p:sp>
        <p:nvSpPr>
          <p:cNvPr id="315401" name="Rectangle 8"/>
          <p:cNvSpPr>
            <a:spLocks noChangeArrowheads="1"/>
          </p:cNvSpPr>
          <p:nvPr/>
        </p:nvSpPr>
        <p:spPr bwMode="black">
          <a:xfrm>
            <a:off x="304800" y="2590800"/>
            <a:ext cx="40386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ltLang="de-DE" sz="2400" b="1"/>
              <a:t>Problem: Deadlock</a:t>
            </a:r>
          </a:p>
        </p:txBody>
      </p:sp>
      <p:sp>
        <p:nvSpPr>
          <p:cNvPr id="315402" name="Rectangle 9"/>
          <p:cNvSpPr>
            <a:spLocks noChangeArrowheads="1"/>
          </p:cNvSpPr>
          <p:nvPr/>
        </p:nvSpPr>
        <p:spPr bwMode="black">
          <a:xfrm>
            <a:off x="5616575" y="1295400"/>
            <a:ext cx="16764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ltLang="de-DE" sz="2400" b="1"/>
              <a:t>Prozess B</a:t>
            </a:r>
          </a:p>
        </p:txBody>
      </p:sp>
      <p:sp>
        <p:nvSpPr>
          <p:cNvPr id="315403" name="Rectangle 10"/>
          <p:cNvSpPr>
            <a:spLocks noChangeArrowheads="1"/>
          </p:cNvSpPr>
          <p:nvPr/>
        </p:nvSpPr>
        <p:spPr bwMode="black">
          <a:xfrm>
            <a:off x="7140575" y="1295400"/>
            <a:ext cx="16764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ltLang="de-DE" sz="2400" b="1"/>
              <a:t>Prozess C</a:t>
            </a:r>
          </a:p>
        </p:txBody>
      </p:sp>
      <p:sp>
        <p:nvSpPr>
          <p:cNvPr id="315404" name="Rectangle 11"/>
          <p:cNvSpPr>
            <a:spLocks noChangeArrowheads="1"/>
          </p:cNvSpPr>
          <p:nvPr/>
        </p:nvSpPr>
        <p:spPr bwMode="black">
          <a:xfrm>
            <a:off x="304800" y="3962400"/>
            <a:ext cx="40386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ltLang="de-DE" sz="2400" b="1"/>
              <a:t>Problem: B denkt, x hat vor y stattgefunden</a:t>
            </a:r>
          </a:p>
        </p:txBody>
      </p:sp>
      <p:sp>
        <p:nvSpPr>
          <p:cNvPr id="315405" name="Rectangle 12"/>
          <p:cNvSpPr>
            <a:spLocks noChangeArrowheads="1"/>
          </p:cNvSpPr>
          <p:nvPr/>
        </p:nvSpPr>
        <p:spPr bwMode="black">
          <a:xfrm>
            <a:off x="304800" y="4868863"/>
            <a:ext cx="40386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ltLang="de-DE" sz="2400" b="1"/>
              <a:t>Problem: C denkt, x hat vor y stattgefunden, A denkt, y hat vor x stattgefunden</a:t>
            </a:r>
          </a:p>
        </p:txBody>
      </p:sp>
      <p:sp>
        <p:nvSpPr>
          <p:cNvPr id="315406" name="Line 13"/>
          <p:cNvSpPr>
            <a:spLocks noChangeShapeType="1"/>
          </p:cNvSpPr>
          <p:nvPr/>
        </p:nvSpPr>
        <p:spPr bwMode="auto">
          <a:xfrm>
            <a:off x="4549775" y="1905000"/>
            <a:ext cx="0" cy="533400"/>
          </a:xfrm>
          <a:prstGeom prst="line">
            <a:avLst/>
          </a:prstGeom>
          <a:noFill/>
          <a:ln w="76200" cmpd="tri">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5407" name="Line 14"/>
          <p:cNvSpPr>
            <a:spLocks noChangeShapeType="1"/>
          </p:cNvSpPr>
          <p:nvPr/>
        </p:nvSpPr>
        <p:spPr bwMode="auto">
          <a:xfrm>
            <a:off x="8054975" y="1905000"/>
            <a:ext cx="0" cy="533400"/>
          </a:xfrm>
          <a:prstGeom prst="line">
            <a:avLst/>
          </a:prstGeom>
          <a:noFill/>
          <a:ln w="76200" cmpd="tri">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5408" name="Line 15"/>
          <p:cNvSpPr>
            <a:spLocks noChangeShapeType="1"/>
          </p:cNvSpPr>
          <p:nvPr/>
        </p:nvSpPr>
        <p:spPr bwMode="auto">
          <a:xfrm>
            <a:off x="4549775" y="3429000"/>
            <a:ext cx="0" cy="914400"/>
          </a:xfrm>
          <a:prstGeom prst="line">
            <a:avLst/>
          </a:prstGeom>
          <a:noFill/>
          <a:ln w="76200" cmpd="tri">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5409" name="Line 16"/>
          <p:cNvSpPr>
            <a:spLocks noChangeShapeType="1"/>
          </p:cNvSpPr>
          <p:nvPr/>
        </p:nvSpPr>
        <p:spPr bwMode="auto">
          <a:xfrm>
            <a:off x="8054975" y="3429000"/>
            <a:ext cx="0" cy="914400"/>
          </a:xfrm>
          <a:prstGeom prst="line">
            <a:avLst/>
          </a:prstGeom>
          <a:noFill/>
          <a:ln w="76200" cmpd="tri">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5410" name="Line 17"/>
          <p:cNvSpPr>
            <a:spLocks noChangeShapeType="1"/>
          </p:cNvSpPr>
          <p:nvPr/>
        </p:nvSpPr>
        <p:spPr bwMode="auto">
          <a:xfrm>
            <a:off x="6302375" y="3429000"/>
            <a:ext cx="0" cy="914400"/>
          </a:xfrm>
          <a:prstGeom prst="line">
            <a:avLst/>
          </a:prstGeom>
          <a:noFill/>
          <a:ln w="76200" cmpd="tri">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5411" name="Line 18"/>
          <p:cNvSpPr>
            <a:spLocks noChangeShapeType="1"/>
          </p:cNvSpPr>
          <p:nvPr/>
        </p:nvSpPr>
        <p:spPr bwMode="auto">
          <a:xfrm>
            <a:off x="4549775" y="5105400"/>
            <a:ext cx="0" cy="914400"/>
          </a:xfrm>
          <a:prstGeom prst="line">
            <a:avLst/>
          </a:prstGeom>
          <a:noFill/>
          <a:ln w="76200" cmpd="tri">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5412" name="Line 19"/>
          <p:cNvSpPr>
            <a:spLocks noChangeShapeType="1"/>
          </p:cNvSpPr>
          <p:nvPr/>
        </p:nvSpPr>
        <p:spPr bwMode="auto">
          <a:xfrm>
            <a:off x="8054975" y="5105400"/>
            <a:ext cx="0" cy="914400"/>
          </a:xfrm>
          <a:prstGeom prst="line">
            <a:avLst/>
          </a:prstGeom>
          <a:noFill/>
          <a:ln w="76200" cmpd="tri">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5413" name="Line 20"/>
          <p:cNvSpPr>
            <a:spLocks noChangeShapeType="1"/>
          </p:cNvSpPr>
          <p:nvPr/>
        </p:nvSpPr>
        <p:spPr bwMode="auto">
          <a:xfrm>
            <a:off x="4702175" y="2057400"/>
            <a:ext cx="327660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5414" name="Line 21"/>
          <p:cNvSpPr>
            <a:spLocks noChangeShapeType="1"/>
          </p:cNvSpPr>
          <p:nvPr/>
        </p:nvSpPr>
        <p:spPr bwMode="auto">
          <a:xfrm flipH="1">
            <a:off x="4778375" y="2133600"/>
            <a:ext cx="327660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5415" name="Oval 22"/>
          <p:cNvSpPr>
            <a:spLocks noChangeArrowheads="1"/>
          </p:cNvSpPr>
          <p:nvPr/>
        </p:nvSpPr>
        <p:spPr bwMode="auto">
          <a:xfrm>
            <a:off x="3635375" y="2438400"/>
            <a:ext cx="1752600" cy="533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80000"/>
              </a:lnSpc>
            </a:pPr>
            <a:r>
              <a:rPr lang="de-DE" altLang="de-DE" b="1">
                <a:latin typeface="ZapfHumnst BT" pitchFamily="34" charset="0"/>
              </a:rPr>
              <a:t>warten auf</a:t>
            </a:r>
          </a:p>
          <a:p>
            <a:pPr algn="ctr">
              <a:lnSpc>
                <a:spcPct val="80000"/>
              </a:lnSpc>
            </a:pPr>
            <a:r>
              <a:rPr lang="de-DE" altLang="de-DE" b="1">
                <a:latin typeface="ZapfHumnst BT" pitchFamily="34" charset="0"/>
              </a:rPr>
              <a:t>Antwort</a:t>
            </a:r>
          </a:p>
        </p:txBody>
      </p:sp>
      <p:sp>
        <p:nvSpPr>
          <p:cNvPr id="315416" name="Oval 23"/>
          <p:cNvSpPr>
            <a:spLocks noChangeArrowheads="1"/>
          </p:cNvSpPr>
          <p:nvPr/>
        </p:nvSpPr>
        <p:spPr bwMode="auto">
          <a:xfrm>
            <a:off x="7216775" y="2438400"/>
            <a:ext cx="1752600" cy="533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80000"/>
              </a:lnSpc>
            </a:pPr>
            <a:r>
              <a:rPr lang="de-DE" altLang="de-DE" b="1">
                <a:latin typeface="ZapfHumnst BT" pitchFamily="34" charset="0"/>
              </a:rPr>
              <a:t>warten auf</a:t>
            </a:r>
          </a:p>
          <a:p>
            <a:pPr algn="ctr">
              <a:lnSpc>
                <a:spcPct val="80000"/>
              </a:lnSpc>
            </a:pPr>
            <a:r>
              <a:rPr lang="de-DE" altLang="de-DE" b="1">
                <a:latin typeface="ZapfHumnst BT" pitchFamily="34" charset="0"/>
              </a:rPr>
              <a:t>Antwort</a:t>
            </a:r>
          </a:p>
        </p:txBody>
      </p:sp>
      <p:sp>
        <p:nvSpPr>
          <p:cNvPr id="315417" name="Line 24"/>
          <p:cNvSpPr>
            <a:spLocks noChangeShapeType="1"/>
          </p:cNvSpPr>
          <p:nvPr/>
        </p:nvSpPr>
        <p:spPr bwMode="auto">
          <a:xfrm>
            <a:off x="4572000" y="3429000"/>
            <a:ext cx="1730375"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5418" name="Line 25"/>
          <p:cNvSpPr>
            <a:spLocks noChangeShapeType="1"/>
          </p:cNvSpPr>
          <p:nvPr/>
        </p:nvSpPr>
        <p:spPr bwMode="auto">
          <a:xfrm flipH="1">
            <a:off x="6302375" y="3810000"/>
            <a:ext cx="1752600" cy="152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5419" name="Rectangle 26"/>
          <p:cNvSpPr>
            <a:spLocks noChangeArrowheads="1"/>
          </p:cNvSpPr>
          <p:nvPr/>
        </p:nvSpPr>
        <p:spPr bwMode="black">
          <a:xfrm rot="-763861">
            <a:off x="7062788" y="4941888"/>
            <a:ext cx="60325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ltLang="de-DE" sz="2400" b="1"/>
              <a:t>x()</a:t>
            </a:r>
          </a:p>
        </p:txBody>
      </p:sp>
      <p:sp>
        <p:nvSpPr>
          <p:cNvPr id="315420" name="Rectangle 27"/>
          <p:cNvSpPr>
            <a:spLocks noChangeArrowheads="1"/>
          </p:cNvSpPr>
          <p:nvPr/>
        </p:nvSpPr>
        <p:spPr bwMode="black">
          <a:xfrm rot="683232">
            <a:off x="5308600" y="4892675"/>
            <a:ext cx="700088"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ltLang="de-DE" sz="2400" b="1"/>
              <a:t>y()</a:t>
            </a:r>
          </a:p>
        </p:txBody>
      </p:sp>
      <p:sp>
        <p:nvSpPr>
          <p:cNvPr id="315421" name="Line 28"/>
          <p:cNvSpPr>
            <a:spLocks noChangeShapeType="1"/>
          </p:cNvSpPr>
          <p:nvPr/>
        </p:nvSpPr>
        <p:spPr bwMode="auto">
          <a:xfrm>
            <a:off x="4549775" y="5181600"/>
            <a:ext cx="3505200" cy="685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5422" name="Line 29"/>
          <p:cNvSpPr>
            <a:spLocks noChangeShapeType="1"/>
          </p:cNvSpPr>
          <p:nvPr/>
        </p:nvSpPr>
        <p:spPr bwMode="auto">
          <a:xfrm flipH="1">
            <a:off x="4549775" y="5257800"/>
            <a:ext cx="3505200" cy="685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5423" name="Line 30"/>
          <p:cNvSpPr>
            <a:spLocks noChangeShapeType="1"/>
          </p:cNvSpPr>
          <p:nvPr/>
        </p:nvSpPr>
        <p:spPr bwMode="auto">
          <a:xfrm>
            <a:off x="395288" y="3284538"/>
            <a:ext cx="8280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5424" name="Rectangle 31"/>
          <p:cNvSpPr>
            <a:spLocks noChangeArrowheads="1"/>
          </p:cNvSpPr>
          <p:nvPr/>
        </p:nvSpPr>
        <p:spPr bwMode="black">
          <a:xfrm rot="1139872">
            <a:off x="5230813" y="3357563"/>
            <a:ext cx="636587"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ltLang="de-DE" sz="2400" b="1"/>
              <a:t>y()</a:t>
            </a:r>
          </a:p>
        </p:txBody>
      </p:sp>
      <p:sp>
        <p:nvSpPr>
          <p:cNvPr id="315425" name="Rectangle 32"/>
          <p:cNvSpPr>
            <a:spLocks noChangeArrowheads="1"/>
          </p:cNvSpPr>
          <p:nvPr/>
        </p:nvSpPr>
        <p:spPr bwMode="black">
          <a:xfrm rot="-215576">
            <a:off x="6986588" y="3424238"/>
            <a:ext cx="67945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ltLang="de-DE" sz="2400" b="1"/>
              <a:t>x()</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7891" name="Rectangle 2"/>
          <p:cNvSpPr>
            <a:spLocks noGrp="1" noChangeArrowheads="1"/>
          </p:cNvSpPr>
          <p:nvPr>
            <p:ph type="title"/>
          </p:nvPr>
        </p:nvSpPr>
        <p:spPr/>
        <p:txBody>
          <a:bodyPr/>
          <a:lstStyle/>
          <a:p>
            <a:pPr eaLnBrk="1" hangingPunct="1"/>
            <a:r>
              <a:rPr lang="de-DE" altLang="de-DE"/>
              <a:t>Herausforderungen der SW-Entwicklung</a:t>
            </a:r>
          </a:p>
        </p:txBody>
      </p:sp>
      <p:sp>
        <p:nvSpPr>
          <p:cNvPr id="37892" name="Rectangle 3"/>
          <p:cNvSpPr>
            <a:spLocks noGrp="1" noChangeArrowheads="1"/>
          </p:cNvSpPr>
          <p:nvPr>
            <p:ph type="body" idx="1"/>
          </p:nvPr>
        </p:nvSpPr>
        <p:spPr bwMode="black">
          <a:xfrm>
            <a:off x="457200" y="1316038"/>
            <a:ext cx="8229600" cy="1752600"/>
          </a:xfrm>
          <a:noFill/>
        </p:spPr>
        <p:txBody>
          <a:bodyPr/>
          <a:lstStyle/>
          <a:p>
            <a:pPr eaLnBrk="1" hangingPunct="1">
              <a:lnSpc>
                <a:spcPct val="90000"/>
              </a:lnSpc>
              <a:buFontTx/>
              <a:buNone/>
            </a:pPr>
            <a:r>
              <a:rPr lang="de-DE" altLang="de-DE"/>
              <a:t>Software-Systeme sind heutzutage verteilte Anwendungen</a:t>
            </a:r>
          </a:p>
          <a:p>
            <a:pPr lvl="1" eaLnBrk="1" hangingPunct="1">
              <a:lnSpc>
                <a:spcPct val="80000"/>
              </a:lnSpc>
            </a:pPr>
            <a:r>
              <a:rPr lang="de-DE" altLang="de-DE"/>
              <a:t>Anschluss an existierende Software (z.B. SAP, MS Office, bestehende Unternehmenssoftware...)</a:t>
            </a:r>
          </a:p>
          <a:p>
            <a:pPr lvl="1" eaLnBrk="1" hangingPunct="1">
              <a:lnSpc>
                <a:spcPct val="80000"/>
              </a:lnSpc>
            </a:pPr>
            <a:r>
              <a:rPr lang="de-DE" altLang="de-DE"/>
              <a:t>Integration neuer Komponenten in existierende Systeme</a:t>
            </a:r>
          </a:p>
          <a:p>
            <a:pPr lvl="1" eaLnBrk="1" hangingPunct="1">
              <a:lnSpc>
                <a:spcPct val="80000"/>
              </a:lnSpc>
            </a:pPr>
            <a:r>
              <a:rPr lang="de-DE" altLang="de-DE"/>
              <a:t>Erweiterung existierender Systeme</a:t>
            </a:r>
          </a:p>
        </p:txBody>
      </p:sp>
      <p:sp>
        <p:nvSpPr>
          <p:cNvPr id="37893" name="AutoShape 4"/>
          <p:cNvSpPr>
            <a:spLocks noChangeArrowheads="1"/>
          </p:cNvSpPr>
          <p:nvPr/>
        </p:nvSpPr>
        <p:spPr bwMode="auto">
          <a:xfrm>
            <a:off x="5638800" y="3879850"/>
            <a:ext cx="2895600" cy="685800"/>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Systeme an </a:t>
            </a:r>
          </a:p>
          <a:p>
            <a:pPr algn="ctr"/>
            <a:r>
              <a:rPr lang="de-DE" altLang="de-DE" sz="2400"/>
              <a:t>anderen Standorten</a:t>
            </a:r>
          </a:p>
        </p:txBody>
      </p:sp>
      <p:sp>
        <p:nvSpPr>
          <p:cNvPr id="37894" name="AutoShape 5"/>
          <p:cNvSpPr>
            <a:spLocks noChangeArrowheads="1"/>
          </p:cNvSpPr>
          <p:nvPr/>
        </p:nvSpPr>
        <p:spPr bwMode="auto">
          <a:xfrm>
            <a:off x="2627313" y="5480050"/>
            <a:ext cx="2520950" cy="685800"/>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Legacy Systeme</a:t>
            </a:r>
          </a:p>
        </p:txBody>
      </p:sp>
      <p:sp>
        <p:nvSpPr>
          <p:cNvPr id="37895" name="AutoShape 6"/>
          <p:cNvSpPr>
            <a:spLocks noChangeArrowheads="1"/>
          </p:cNvSpPr>
          <p:nvPr/>
        </p:nvSpPr>
        <p:spPr bwMode="auto">
          <a:xfrm>
            <a:off x="5791200" y="5480050"/>
            <a:ext cx="2590800" cy="685800"/>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Systeme </a:t>
            </a:r>
          </a:p>
          <a:p>
            <a:pPr algn="ctr"/>
            <a:r>
              <a:rPr lang="de-DE" altLang="de-DE" sz="2400"/>
              <a:t>anderer Anbieter</a:t>
            </a:r>
          </a:p>
        </p:txBody>
      </p:sp>
      <p:sp>
        <p:nvSpPr>
          <p:cNvPr id="37896" name="AutoShape 7"/>
          <p:cNvSpPr>
            <a:spLocks noChangeArrowheads="1"/>
          </p:cNvSpPr>
          <p:nvPr/>
        </p:nvSpPr>
        <p:spPr bwMode="auto">
          <a:xfrm>
            <a:off x="2895600" y="3879850"/>
            <a:ext cx="2133600" cy="685800"/>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eigene </a:t>
            </a:r>
          </a:p>
          <a:p>
            <a:pPr algn="ctr"/>
            <a:r>
              <a:rPr lang="de-DE" altLang="de-DE" sz="2400"/>
              <a:t>Komponenten</a:t>
            </a:r>
          </a:p>
        </p:txBody>
      </p:sp>
      <p:sp>
        <p:nvSpPr>
          <p:cNvPr id="37897" name="AutoShape 8"/>
          <p:cNvSpPr>
            <a:spLocks noChangeArrowheads="1"/>
          </p:cNvSpPr>
          <p:nvPr/>
        </p:nvSpPr>
        <p:spPr bwMode="auto">
          <a:xfrm>
            <a:off x="228600" y="4718050"/>
            <a:ext cx="2133600" cy="685800"/>
          </a:xfrm>
          <a:prstGeom prst="roundRect">
            <a:avLst>
              <a:gd name="adj" fmla="val 16667"/>
            </a:avLst>
          </a:prstGeom>
          <a:solidFill>
            <a:srgbClr val="F8F8F8"/>
          </a:solidFill>
          <a:ln w="19050"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neues System</a:t>
            </a:r>
          </a:p>
        </p:txBody>
      </p:sp>
      <p:grpSp>
        <p:nvGrpSpPr>
          <p:cNvPr id="37898" name="Group 9"/>
          <p:cNvGrpSpPr>
            <a:grpSpLocks/>
          </p:cNvGrpSpPr>
          <p:nvPr/>
        </p:nvGrpSpPr>
        <p:grpSpPr bwMode="auto">
          <a:xfrm>
            <a:off x="2362200" y="4565650"/>
            <a:ext cx="4648200" cy="914400"/>
            <a:chOff x="1488" y="2496"/>
            <a:chExt cx="2928" cy="576"/>
          </a:xfrm>
        </p:grpSpPr>
        <p:sp>
          <p:nvSpPr>
            <p:cNvPr id="37905" name="Line 10"/>
            <p:cNvSpPr>
              <a:spLocks noChangeShapeType="1"/>
            </p:cNvSpPr>
            <p:nvPr/>
          </p:nvSpPr>
          <p:spPr bwMode="auto">
            <a:xfrm>
              <a:off x="1488" y="2784"/>
              <a:ext cx="2928" cy="0"/>
            </a:xfrm>
            <a:prstGeom prst="line">
              <a:avLst/>
            </a:prstGeom>
            <a:noFill/>
            <a:ln w="76200" cmpd="tri">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7906" name="Line 11"/>
            <p:cNvSpPr>
              <a:spLocks noChangeShapeType="1"/>
            </p:cNvSpPr>
            <p:nvPr/>
          </p:nvSpPr>
          <p:spPr bwMode="auto">
            <a:xfrm>
              <a:off x="4416" y="2496"/>
              <a:ext cx="0" cy="576"/>
            </a:xfrm>
            <a:prstGeom prst="line">
              <a:avLst/>
            </a:prstGeom>
            <a:noFill/>
            <a:ln w="76200" cmpd="tri">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7907" name="Line 12"/>
            <p:cNvSpPr>
              <a:spLocks noChangeShapeType="1"/>
            </p:cNvSpPr>
            <p:nvPr/>
          </p:nvSpPr>
          <p:spPr bwMode="auto">
            <a:xfrm>
              <a:off x="2496" y="2496"/>
              <a:ext cx="0" cy="576"/>
            </a:xfrm>
            <a:prstGeom prst="line">
              <a:avLst/>
            </a:prstGeom>
            <a:noFill/>
            <a:ln w="76200" cmpd="tri">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2801677" name="Text Box 13"/>
          <p:cNvSpPr txBox="1">
            <a:spLocks noChangeArrowheads="1"/>
          </p:cNvSpPr>
          <p:nvPr/>
        </p:nvSpPr>
        <p:spPr bwMode="auto">
          <a:xfrm>
            <a:off x="3733800" y="4718050"/>
            <a:ext cx="304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defRPr/>
            </a:pPr>
            <a:r>
              <a:rPr lang="de-DE" sz="4000" b="1">
                <a:effectLst>
                  <a:outerShdw blurRad="38100" dist="38100" dir="2700000" algn="tl">
                    <a:srgbClr val="C0C0C0"/>
                  </a:outerShdw>
                </a:effectLst>
              </a:rPr>
              <a:t>?</a:t>
            </a:r>
            <a:endParaRPr lang="de-DE" sz="2400"/>
          </a:p>
        </p:txBody>
      </p:sp>
      <p:sp>
        <p:nvSpPr>
          <p:cNvPr id="2801678" name="Text Box 14"/>
          <p:cNvSpPr txBox="1">
            <a:spLocks noChangeArrowheads="1"/>
          </p:cNvSpPr>
          <p:nvPr/>
        </p:nvSpPr>
        <p:spPr bwMode="auto">
          <a:xfrm>
            <a:off x="2286000" y="4718050"/>
            <a:ext cx="304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defRPr/>
            </a:pPr>
            <a:r>
              <a:rPr lang="de-DE" sz="4000" b="1">
                <a:effectLst>
                  <a:outerShdw blurRad="38100" dist="38100" dir="2700000" algn="tl">
                    <a:srgbClr val="C0C0C0"/>
                  </a:outerShdw>
                </a:effectLst>
              </a:rPr>
              <a:t>?</a:t>
            </a:r>
            <a:endParaRPr lang="de-DE" sz="2400"/>
          </a:p>
        </p:txBody>
      </p:sp>
      <p:sp>
        <p:nvSpPr>
          <p:cNvPr id="2801679" name="Text Box 15"/>
          <p:cNvSpPr txBox="1">
            <a:spLocks noChangeArrowheads="1"/>
          </p:cNvSpPr>
          <p:nvPr/>
        </p:nvSpPr>
        <p:spPr bwMode="auto">
          <a:xfrm>
            <a:off x="3733800" y="5175250"/>
            <a:ext cx="304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defRPr/>
            </a:pPr>
            <a:r>
              <a:rPr lang="de-DE" sz="4000" b="1">
                <a:effectLst>
                  <a:outerShdw blurRad="38100" dist="38100" dir="2700000" algn="tl">
                    <a:srgbClr val="C0C0C0"/>
                  </a:outerShdw>
                </a:effectLst>
              </a:rPr>
              <a:t>?</a:t>
            </a:r>
            <a:endParaRPr lang="de-DE" sz="2400"/>
          </a:p>
        </p:txBody>
      </p:sp>
      <p:sp>
        <p:nvSpPr>
          <p:cNvPr id="2801680" name="Text Box 16"/>
          <p:cNvSpPr txBox="1">
            <a:spLocks noChangeArrowheads="1"/>
          </p:cNvSpPr>
          <p:nvPr/>
        </p:nvSpPr>
        <p:spPr bwMode="auto">
          <a:xfrm>
            <a:off x="6858000" y="4946650"/>
            <a:ext cx="304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defRPr/>
            </a:pPr>
            <a:r>
              <a:rPr lang="de-DE" sz="4000" b="1">
                <a:effectLst>
                  <a:outerShdw blurRad="38100" dist="38100" dir="2700000" algn="tl">
                    <a:srgbClr val="C0C0C0"/>
                  </a:outerShdw>
                </a:effectLst>
              </a:rPr>
              <a:t>?</a:t>
            </a:r>
            <a:endParaRPr lang="de-DE" sz="2400"/>
          </a:p>
        </p:txBody>
      </p:sp>
      <p:sp>
        <p:nvSpPr>
          <p:cNvPr id="2801681" name="Text Box 17"/>
          <p:cNvSpPr txBox="1">
            <a:spLocks noChangeArrowheads="1"/>
          </p:cNvSpPr>
          <p:nvPr/>
        </p:nvSpPr>
        <p:spPr bwMode="auto">
          <a:xfrm>
            <a:off x="6858000" y="4337050"/>
            <a:ext cx="304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defRPr/>
            </a:pPr>
            <a:r>
              <a:rPr lang="de-DE" sz="4000" b="1">
                <a:effectLst>
                  <a:outerShdw blurRad="38100" dist="38100" dir="2700000" algn="tl">
                    <a:srgbClr val="C0C0C0"/>
                  </a:outerShdw>
                </a:effectLst>
              </a:rPr>
              <a:t>?</a:t>
            </a:r>
            <a:endParaRPr lang="de-DE" sz="2400"/>
          </a:p>
        </p:txBody>
      </p:sp>
      <p:sp>
        <p:nvSpPr>
          <p:cNvPr id="37904" name="Text Box 19"/>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3.1</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16419" name="Rectangle 2"/>
          <p:cNvSpPr>
            <a:spLocks noGrp="1" noChangeArrowheads="1"/>
          </p:cNvSpPr>
          <p:nvPr>
            <p:ph type="title"/>
          </p:nvPr>
        </p:nvSpPr>
        <p:spPr/>
        <p:txBody>
          <a:bodyPr/>
          <a:lstStyle/>
          <a:p>
            <a:pPr eaLnBrk="1" hangingPunct="1"/>
            <a:r>
              <a:rPr lang="de-DE" altLang="de-DE"/>
              <a:t>Typische Probleme verteilter Systeme</a:t>
            </a:r>
          </a:p>
        </p:txBody>
      </p:sp>
      <p:sp>
        <p:nvSpPr>
          <p:cNvPr id="316420" name="Rectangle 3"/>
          <p:cNvSpPr>
            <a:spLocks noGrp="1" noChangeArrowheads="1"/>
          </p:cNvSpPr>
          <p:nvPr>
            <p:ph type="body" idx="1"/>
          </p:nvPr>
        </p:nvSpPr>
        <p:spPr>
          <a:xfrm>
            <a:off x="457200" y="1125538"/>
            <a:ext cx="8229600" cy="5327650"/>
          </a:xfrm>
        </p:spPr>
        <p:txBody>
          <a:bodyPr/>
          <a:lstStyle/>
          <a:p>
            <a:pPr eaLnBrk="1" hangingPunct="1"/>
            <a:r>
              <a:rPr lang="de-DE" altLang="de-DE" sz="2000" dirty="0"/>
              <a:t>Deadlocks: kein Prozess/Thread kann voran schreiten</a:t>
            </a:r>
          </a:p>
          <a:p>
            <a:pPr eaLnBrk="1" hangingPunct="1"/>
            <a:r>
              <a:rPr lang="de-DE" altLang="de-DE" sz="2000" dirty="0"/>
              <a:t>partielle Deadlocks: einige Prozesse im Deadlock, andere nicht</a:t>
            </a:r>
          </a:p>
          <a:p>
            <a:pPr eaLnBrk="1" hangingPunct="1"/>
            <a:r>
              <a:rPr lang="de-DE" altLang="de-DE" sz="2000" dirty="0" err="1"/>
              <a:t>Livelocks</a:t>
            </a:r>
            <a:r>
              <a:rPr lang="de-DE" altLang="de-DE" sz="2000" dirty="0"/>
              <a:t>: System versucht, sich zyklisch zu synchronisieren, ohne dass das System voran schreitet</a:t>
            </a:r>
          </a:p>
          <a:p>
            <a:pPr eaLnBrk="1" hangingPunct="1"/>
            <a:r>
              <a:rPr lang="de-DE" altLang="de-DE" sz="2000" dirty="0"/>
              <a:t>(starke) Fairness : kommen Prozesse, die immer mal wieder darauf warten, in den kritischen Bereich zu kommen, auch dran</a:t>
            </a:r>
          </a:p>
          <a:p>
            <a:pPr eaLnBrk="1" hangingPunct="1"/>
            <a:r>
              <a:rPr lang="de-DE" altLang="de-DE" sz="2000" dirty="0"/>
              <a:t>(schwache) Fairness: kommen Prozesse, die immer darauf warten, in den kritischen Bereich zu kommen, auch dran</a:t>
            </a:r>
          </a:p>
          <a:p>
            <a:pPr eaLnBrk="1" hangingPunct="1"/>
            <a:endParaRPr lang="de-DE" altLang="de-DE" sz="2000" dirty="0"/>
          </a:p>
          <a:p>
            <a:pPr eaLnBrk="1" hangingPunct="1"/>
            <a:r>
              <a:rPr lang="de-DE" altLang="de-DE" sz="2000" dirty="0" err="1">
                <a:latin typeface="Consolas" panose="020B0609020204030204" pitchFamily="49" charset="0"/>
              </a:rPr>
              <a:t>synchronized</a:t>
            </a:r>
            <a:r>
              <a:rPr lang="de-DE" altLang="de-DE" sz="2000" dirty="0">
                <a:latin typeface="Consolas" panose="020B0609020204030204" pitchFamily="49" charset="0"/>
              </a:rPr>
              <a:t>()</a:t>
            </a:r>
            <a:r>
              <a:rPr lang="de-DE" altLang="de-DE" sz="2000" dirty="0"/>
              <a:t> in Java (Methode wird garantiert ohne Parallelnutzung des aufgerufenen Objekts genutzt) hat starken negativen Einfluss auf die Laufzeit</a:t>
            </a:r>
          </a:p>
          <a:p>
            <a:pPr eaLnBrk="1" hangingPunct="1"/>
            <a:r>
              <a:rPr lang="de-DE" altLang="de-DE" sz="2000" dirty="0"/>
              <a:t>Erinnerung/Ausblick: Notwendige Transaktionssteuerung bei Datenbankmanagementsystemen</a:t>
            </a: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17443" name="Rectangle 2"/>
          <p:cNvSpPr>
            <a:spLocks noGrp="1" noChangeArrowheads="1"/>
          </p:cNvSpPr>
          <p:nvPr>
            <p:ph type="title"/>
          </p:nvPr>
        </p:nvSpPr>
        <p:spPr/>
        <p:txBody>
          <a:bodyPr/>
          <a:lstStyle/>
          <a:p>
            <a:pPr eaLnBrk="1" hangingPunct="1"/>
            <a:r>
              <a:rPr lang="de-DE" altLang="de-DE"/>
              <a:t>Beispiel: Varianten von Client-Server-Systemen</a:t>
            </a:r>
          </a:p>
        </p:txBody>
      </p:sp>
      <p:sp>
        <p:nvSpPr>
          <p:cNvPr id="317444" name="Rectangle 3"/>
          <p:cNvSpPr>
            <a:spLocks noGrp="1" noChangeArrowheads="1"/>
          </p:cNvSpPr>
          <p:nvPr>
            <p:ph type="body" sz="half" idx="1"/>
          </p:nvPr>
        </p:nvSpPr>
        <p:spPr/>
        <p:txBody>
          <a:bodyPr/>
          <a:lstStyle/>
          <a:p>
            <a:pPr eaLnBrk="1" hangingPunct="1"/>
            <a:r>
              <a:rPr lang="de-DE" altLang="de-DE" sz="2000"/>
              <a:t>Thin Client: Hier nur Datenannahme, Weiterleitung, Darstellung, keine komplexen Berechnungen</a:t>
            </a:r>
          </a:p>
          <a:p>
            <a:pPr eaLnBrk="1" hangingPunct="1"/>
            <a:r>
              <a:rPr lang="de-DE" altLang="de-DE" sz="2000"/>
              <a:t>Beispiele: Web-Browser, DB-Clients</a:t>
            </a:r>
          </a:p>
        </p:txBody>
      </p:sp>
      <p:sp>
        <p:nvSpPr>
          <p:cNvPr id="317445" name="Rectangle 4"/>
          <p:cNvSpPr>
            <a:spLocks noGrp="1" noChangeArrowheads="1"/>
          </p:cNvSpPr>
          <p:nvPr>
            <p:ph type="body" sz="half" idx="2"/>
          </p:nvPr>
        </p:nvSpPr>
        <p:spPr/>
        <p:txBody>
          <a:bodyPr/>
          <a:lstStyle/>
          <a:p>
            <a:pPr eaLnBrk="1" hangingPunct="1"/>
            <a:r>
              <a:rPr lang="de-DE" altLang="de-DE" sz="2000"/>
              <a:t>Fat Client: Client führt eigene komplexe Berechnungen aus; nutzt Server nur zur Verwaltung zentraler Informationen und zum Nachrichtenaustausch</a:t>
            </a:r>
          </a:p>
          <a:p>
            <a:pPr eaLnBrk="1" hangingPunct="1"/>
            <a:r>
              <a:rPr lang="de-DE" altLang="de-DE" sz="2000"/>
              <a:t>Beispiel: vernetzbare Stand-alone-Spiele (Autorennen)</a:t>
            </a:r>
          </a:p>
        </p:txBody>
      </p:sp>
      <p:sp>
        <p:nvSpPr>
          <p:cNvPr id="317446" name="Rectangle 5"/>
          <p:cNvSpPr>
            <a:spLocks noChangeArrowheads="1"/>
          </p:cNvSpPr>
          <p:nvPr/>
        </p:nvSpPr>
        <p:spPr bwMode="auto">
          <a:xfrm>
            <a:off x="900113" y="3933825"/>
            <a:ext cx="3240087" cy="43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400" b="1"/>
              <a:t>Client</a:t>
            </a:r>
          </a:p>
        </p:txBody>
      </p:sp>
      <p:sp>
        <p:nvSpPr>
          <p:cNvPr id="317447" name="Rectangle 6"/>
          <p:cNvSpPr>
            <a:spLocks noChangeArrowheads="1"/>
          </p:cNvSpPr>
          <p:nvPr/>
        </p:nvSpPr>
        <p:spPr bwMode="auto">
          <a:xfrm>
            <a:off x="900113" y="4797425"/>
            <a:ext cx="3240087" cy="13684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400" b="1"/>
              <a:t>Server</a:t>
            </a:r>
          </a:p>
        </p:txBody>
      </p:sp>
      <p:sp>
        <p:nvSpPr>
          <p:cNvPr id="317448" name="Text Box 7"/>
          <p:cNvSpPr txBox="1">
            <a:spLocks noChangeArrowheads="1"/>
          </p:cNvSpPr>
          <p:nvPr/>
        </p:nvSpPr>
        <p:spPr bwMode="auto">
          <a:xfrm>
            <a:off x="2552700" y="4365625"/>
            <a:ext cx="1298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Netzwerk</a:t>
            </a:r>
          </a:p>
        </p:txBody>
      </p:sp>
      <p:cxnSp>
        <p:nvCxnSpPr>
          <p:cNvPr id="317449" name="AutoShape 8"/>
          <p:cNvCxnSpPr>
            <a:cxnSpLocks noChangeShapeType="1"/>
            <a:stCxn id="317446" idx="2"/>
            <a:endCxn id="317447" idx="0"/>
          </p:cNvCxnSpPr>
          <p:nvPr/>
        </p:nvCxnSpPr>
        <p:spPr bwMode="auto">
          <a:xfrm>
            <a:off x="2520950" y="4375150"/>
            <a:ext cx="0" cy="412750"/>
          </a:xfrm>
          <a:prstGeom prst="straightConnector1">
            <a:avLst/>
          </a:prstGeom>
          <a:noFill/>
          <a:ln w="53975">
            <a:solidFill>
              <a:schemeClr val="tx1"/>
            </a:solidFill>
            <a:round/>
            <a:headEnd type="arrow"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7450" name="Rectangle 9"/>
          <p:cNvSpPr>
            <a:spLocks noChangeArrowheads="1"/>
          </p:cNvSpPr>
          <p:nvPr/>
        </p:nvSpPr>
        <p:spPr bwMode="auto">
          <a:xfrm>
            <a:off x="5003800" y="3933825"/>
            <a:ext cx="3240088" cy="93503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400" b="1"/>
              <a:t>Client</a:t>
            </a:r>
          </a:p>
        </p:txBody>
      </p:sp>
      <p:sp>
        <p:nvSpPr>
          <p:cNvPr id="317451" name="Rectangle 10"/>
          <p:cNvSpPr>
            <a:spLocks noChangeArrowheads="1"/>
          </p:cNvSpPr>
          <p:nvPr/>
        </p:nvSpPr>
        <p:spPr bwMode="auto">
          <a:xfrm>
            <a:off x="5003800" y="5516563"/>
            <a:ext cx="3240088" cy="64928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400" b="1"/>
              <a:t>Server</a:t>
            </a:r>
          </a:p>
        </p:txBody>
      </p:sp>
      <p:sp>
        <p:nvSpPr>
          <p:cNvPr id="317452" name="Text Box 11"/>
          <p:cNvSpPr txBox="1">
            <a:spLocks noChangeArrowheads="1"/>
          </p:cNvSpPr>
          <p:nvPr/>
        </p:nvSpPr>
        <p:spPr bwMode="auto">
          <a:xfrm>
            <a:off x="6656388" y="4976813"/>
            <a:ext cx="1298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Netzwerk</a:t>
            </a:r>
          </a:p>
        </p:txBody>
      </p:sp>
      <p:cxnSp>
        <p:nvCxnSpPr>
          <p:cNvPr id="317453" name="AutoShape 12"/>
          <p:cNvCxnSpPr>
            <a:cxnSpLocks noChangeShapeType="1"/>
            <a:stCxn id="317450" idx="2"/>
            <a:endCxn id="317451" idx="0"/>
          </p:cNvCxnSpPr>
          <p:nvPr/>
        </p:nvCxnSpPr>
        <p:spPr bwMode="auto">
          <a:xfrm>
            <a:off x="6624638" y="4878388"/>
            <a:ext cx="0" cy="628650"/>
          </a:xfrm>
          <a:prstGeom prst="straightConnector1">
            <a:avLst/>
          </a:prstGeom>
          <a:noFill/>
          <a:ln w="22225">
            <a:solidFill>
              <a:schemeClr val="tx1"/>
            </a:solidFill>
            <a:round/>
            <a:headEnd type="arrow" w="lg" len="lg"/>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18467" name="AutoShape 35"/>
          <p:cNvSpPr>
            <a:spLocks noChangeArrowheads="1"/>
          </p:cNvSpPr>
          <p:nvPr/>
        </p:nvSpPr>
        <p:spPr bwMode="auto">
          <a:xfrm>
            <a:off x="1830388" y="2060575"/>
            <a:ext cx="395287" cy="1152525"/>
          </a:xfrm>
          <a:prstGeom prst="upDownArrow">
            <a:avLst>
              <a:gd name="adj1" fmla="val 50000"/>
              <a:gd name="adj2" fmla="val 58313"/>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18468" name="AutoShape 34"/>
          <p:cNvSpPr>
            <a:spLocks noChangeArrowheads="1"/>
          </p:cNvSpPr>
          <p:nvPr/>
        </p:nvSpPr>
        <p:spPr bwMode="auto">
          <a:xfrm>
            <a:off x="2117725" y="2133600"/>
            <a:ext cx="395288" cy="1079500"/>
          </a:xfrm>
          <a:prstGeom prst="upDownArrow">
            <a:avLst>
              <a:gd name="adj1" fmla="val 50000"/>
              <a:gd name="adj2" fmla="val 54618"/>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18469" name="Text Box 32"/>
          <p:cNvSpPr txBox="1">
            <a:spLocks noChangeArrowheads="1"/>
          </p:cNvSpPr>
          <p:nvPr/>
        </p:nvSpPr>
        <p:spPr bwMode="auto">
          <a:xfrm>
            <a:off x="390525" y="1341438"/>
            <a:ext cx="3689350" cy="72072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de-DE" altLang="de-DE" sz="2000" b="1"/>
          </a:p>
        </p:txBody>
      </p:sp>
      <p:sp>
        <p:nvSpPr>
          <p:cNvPr id="318470" name="Text Box 31"/>
          <p:cNvSpPr txBox="1">
            <a:spLocks noChangeArrowheads="1"/>
          </p:cNvSpPr>
          <p:nvPr/>
        </p:nvSpPr>
        <p:spPr bwMode="auto">
          <a:xfrm>
            <a:off x="533400" y="1412875"/>
            <a:ext cx="3689350" cy="72072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de-DE" altLang="de-DE" sz="2000" b="1"/>
          </a:p>
        </p:txBody>
      </p:sp>
      <p:sp>
        <p:nvSpPr>
          <p:cNvPr id="318471" name="Rectangle 2"/>
          <p:cNvSpPr>
            <a:spLocks noGrp="1" noChangeArrowheads="1"/>
          </p:cNvSpPr>
          <p:nvPr>
            <p:ph type="title"/>
          </p:nvPr>
        </p:nvSpPr>
        <p:spPr/>
        <p:txBody>
          <a:bodyPr/>
          <a:lstStyle/>
          <a:p>
            <a:pPr eaLnBrk="1" hangingPunct="1"/>
            <a:r>
              <a:rPr lang="de-DE" altLang="de-DE"/>
              <a:t>Beispiel: 3-Tier-Architektur</a:t>
            </a:r>
          </a:p>
        </p:txBody>
      </p:sp>
      <p:sp>
        <p:nvSpPr>
          <p:cNvPr id="318472" name="Rectangle 4"/>
          <p:cNvSpPr>
            <a:spLocks noChangeArrowheads="1"/>
          </p:cNvSpPr>
          <p:nvPr/>
        </p:nvSpPr>
        <p:spPr bwMode="auto">
          <a:xfrm>
            <a:off x="4638675" y="1219200"/>
            <a:ext cx="4254500" cy="540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90513" indent="-2905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pPr>
            <a:r>
              <a:rPr lang="de-DE" altLang="de-DE" sz="2000" b="1"/>
              <a:t>Verteilung:</a:t>
            </a:r>
          </a:p>
          <a:p>
            <a:pPr eaLnBrk="1" hangingPunct="1">
              <a:lnSpc>
                <a:spcPct val="90000"/>
              </a:lnSpc>
              <a:spcBef>
                <a:spcPct val="20000"/>
              </a:spcBef>
              <a:buFontTx/>
              <a:buChar char="•"/>
            </a:pPr>
            <a:r>
              <a:rPr lang="de-DE" altLang="de-DE" sz="2000" b="1"/>
              <a:t>Nur Darstellung (GUI) beim Client</a:t>
            </a:r>
          </a:p>
          <a:p>
            <a:pPr eaLnBrk="1" hangingPunct="1">
              <a:lnSpc>
                <a:spcPct val="90000"/>
              </a:lnSpc>
              <a:spcBef>
                <a:spcPct val="20000"/>
              </a:spcBef>
              <a:buFontTx/>
              <a:buChar char="•"/>
            </a:pPr>
            <a:r>
              <a:rPr lang="de-DE" altLang="de-DE" sz="2000" b="1"/>
              <a:t>eigener Server für Anwendung</a:t>
            </a:r>
          </a:p>
          <a:p>
            <a:pPr eaLnBrk="1" hangingPunct="1">
              <a:lnSpc>
                <a:spcPct val="90000"/>
              </a:lnSpc>
              <a:spcBef>
                <a:spcPct val="20000"/>
              </a:spcBef>
              <a:buFontTx/>
              <a:buChar char="•"/>
            </a:pPr>
            <a:r>
              <a:rPr lang="de-DE" altLang="de-DE" sz="2000" b="1"/>
              <a:t>eigene Datenspeicherung</a:t>
            </a:r>
          </a:p>
          <a:p>
            <a:pPr eaLnBrk="1" hangingPunct="1">
              <a:lnSpc>
                <a:spcPct val="90000"/>
              </a:lnSpc>
              <a:spcBef>
                <a:spcPct val="20000"/>
              </a:spcBef>
            </a:pPr>
            <a:endParaRPr lang="de-DE" altLang="de-DE" sz="2000" b="1"/>
          </a:p>
          <a:p>
            <a:pPr eaLnBrk="1" hangingPunct="1">
              <a:lnSpc>
                <a:spcPct val="90000"/>
              </a:lnSpc>
              <a:spcBef>
                <a:spcPct val="20000"/>
              </a:spcBef>
            </a:pPr>
            <a:r>
              <a:rPr lang="de-DE" altLang="de-DE" sz="2000" b="1"/>
              <a:t>Vorteile:</a:t>
            </a:r>
          </a:p>
          <a:p>
            <a:pPr eaLnBrk="1" hangingPunct="1">
              <a:lnSpc>
                <a:spcPct val="90000"/>
              </a:lnSpc>
              <a:spcBef>
                <a:spcPct val="20000"/>
              </a:spcBef>
              <a:buFontTx/>
              <a:buChar char="•"/>
            </a:pPr>
            <a:r>
              <a:rPr lang="de-DE" altLang="de-DE" sz="2000" b="1"/>
              <a:t>benötigte DB-Verbindungen können angepasst werden (Kosten) </a:t>
            </a:r>
          </a:p>
          <a:p>
            <a:pPr eaLnBrk="1" hangingPunct="1">
              <a:lnSpc>
                <a:spcPct val="90000"/>
              </a:lnSpc>
              <a:spcBef>
                <a:spcPct val="20000"/>
              </a:spcBef>
              <a:buFontTx/>
              <a:buChar char="•"/>
            </a:pPr>
            <a:r>
              <a:rPr lang="de-DE" altLang="de-DE" sz="2000" b="1"/>
              <a:t>Datenbank nicht direkt für Client zugreifbar (Sicherheit)</a:t>
            </a:r>
          </a:p>
          <a:p>
            <a:pPr eaLnBrk="1" hangingPunct="1">
              <a:lnSpc>
                <a:spcPct val="90000"/>
              </a:lnSpc>
              <a:spcBef>
                <a:spcPct val="20000"/>
              </a:spcBef>
              <a:buFontTx/>
              <a:buChar char="•"/>
            </a:pPr>
            <a:r>
              <a:rPr lang="de-DE" altLang="de-DE" sz="2000" b="1"/>
              <a:t>Änderungen einer Schicht müssen andere Schichten nicht beeinflussen</a:t>
            </a:r>
          </a:p>
        </p:txBody>
      </p:sp>
      <p:sp>
        <p:nvSpPr>
          <p:cNvPr id="318473" name="Text Box 27"/>
          <p:cNvSpPr txBox="1">
            <a:spLocks noChangeArrowheads="1"/>
          </p:cNvSpPr>
          <p:nvPr/>
        </p:nvSpPr>
        <p:spPr bwMode="auto">
          <a:xfrm>
            <a:off x="677863" y="1557338"/>
            <a:ext cx="3689350" cy="72072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Client</a:t>
            </a:r>
          </a:p>
          <a:p>
            <a:pPr algn="ctr" eaLnBrk="1" hangingPunct="1"/>
            <a:r>
              <a:rPr lang="de-DE" altLang="de-DE" sz="2000" b="1"/>
              <a:t>Präsentationsschicht</a:t>
            </a:r>
          </a:p>
        </p:txBody>
      </p:sp>
      <p:sp>
        <p:nvSpPr>
          <p:cNvPr id="318474" name="Text Box 28"/>
          <p:cNvSpPr txBox="1">
            <a:spLocks noChangeArrowheads="1"/>
          </p:cNvSpPr>
          <p:nvPr/>
        </p:nvSpPr>
        <p:spPr bwMode="auto">
          <a:xfrm>
            <a:off x="677863" y="3213100"/>
            <a:ext cx="3689350" cy="7207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Server für Anwendung</a:t>
            </a:r>
          </a:p>
          <a:p>
            <a:pPr algn="ctr" eaLnBrk="1" hangingPunct="1"/>
            <a:r>
              <a:rPr lang="de-DE" altLang="de-DE" sz="2000" b="1"/>
              <a:t>eigentliche Anwendungs-SW</a:t>
            </a:r>
          </a:p>
        </p:txBody>
      </p:sp>
      <p:sp>
        <p:nvSpPr>
          <p:cNvPr id="318475" name="Text Box 29"/>
          <p:cNvSpPr txBox="1">
            <a:spLocks noChangeArrowheads="1"/>
          </p:cNvSpPr>
          <p:nvPr/>
        </p:nvSpPr>
        <p:spPr bwMode="auto">
          <a:xfrm>
            <a:off x="677863" y="4868863"/>
            <a:ext cx="3689350" cy="7207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Datenbank-Server</a:t>
            </a:r>
          </a:p>
          <a:p>
            <a:pPr algn="ctr" eaLnBrk="1" hangingPunct="1"/>
            <a:r>
              <a:rPr lang="de-DE" altLang="de-DE" sz="2000" b="1"/>
              <a:t>persistente Datenhaltung</a:t>
            </a:r>
          </a:p>
        </p:txBody>
      </p:sp>
      <p:sp>
        <p:nvSpPr>
          <p:cNvPr id="318476" name="AutoShape 30"/>
          <p:cNvSpPr>
            <a:spLocks noChangeArrowheads="1"/>
          </p:cNvSpPr>
          <p:nvPr/>
        </p:nvSpPr>
        <p:spPr bwMode="auto">
          <a:xfrm>
            <a:off x="2406650" y="2276475"/>
            <a:ext cx="395288" cy="936625"/>
          </a:xfrm>
          <a:prstGeom prst="upDownArrow">
            <a:avLst>
              <a:gd name="adj1" fmla="val 50000"/>
              <a:gd name="adj2" fmla="val 47389"/>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18477" name="AutoShape 33"/>
          <p:cNvSpPr>
            <a:spLocks noChangeArrowheads="1"/>
          </p:cNvSpPr>
          <p:nvPr/>
        </p:nvSpPr>
        <p:spPr bwMode="auto">
          <a:xfrm>
            <a:off x="2190750" y="3933825"/>
            <a:ext cx="395288" cy="936625"/>
          </a:xfrm>
          <a:prstGeom prst="upDownArrow">
            <a:avLst>
              <a:gd name="adj1" fmla="val 50000"/>
              <a:gd name="adj2" fmla="val 47389"/>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19491" name="Rectangle 2"/>
          <p:cNvSpPr>
            <a:spLocks noGrp="1" noChangeArrowheads="1"/>
          </p:cNvSpPr>
          <p:nvPr>
            <p:ph type="title"/>
          </p:nvPr>
        </p:nvSpPr>
        <p:spPr/>
        <p:txBody>
          <a:bodyPr/>
          <a:lstStyle/>
          <a:p>
            <a:pPr eaLnBrk="1" hangingPunct="1"/>
            <a:r>
              <a:rPr lang="de-DE" altLang="de-DE"/>
              <a:t>Erinnerung: XML </a:t>
            </a:r>
          </a:p>
        </p:txBody>
      </p:sp>
      <p:sp>
        <p:nvSpPr>
          <p:cNvPr id="319492" name="Rectangle 3"/>
          <p:cNvSpPr>
            <a:spLocks noGrp="1" noChangeArrowheads="1"/>
          </p:cNvSpPr>
          <p:nvPr>
            <p:ph type="body" idx="1"/>
          </p:nvPr>
        </p:nvSpPr>
        <p:spPr>
          <a:xfrm>
            <a:off x="457200" y="1628775"/>
            <a:ext cx="8229600" cy="4752975"/>
          </a:xfrm>
        </p:spPr>
        <p:txBody>
          <a:bodyPr/>
          <a:lstStyle/>
          <a:p>
            <a:pPr eaLnBrk="1" hangingPunct="1"/>
            <a:r>
              <a:rPr lang="de-DE" altLang="de-DE" sz="2000"/>
              <a:t>eXtensible Markup Language</a:t>
            </a:r>
          </a:p>
          <a:p>
            <a:pPr eaLnBrk="1" hangingPunct="1"/>
            <a:r>
              <a:rPr lang="de-DE" altLang="de-DE" sz="2000"/>
              <a:t>strukturierte maschinen- und ansatzweise menschenlesbare Informationsbeschreibung</a:t>
            </a:r>
          </a:p>
          <a:p>
            <a:pPr eaLnBrk="1" hangingPunct="1"/>
            <a:r>
              <a:rPr lang="de-DE" altLang="de-DE" sz="2000"/>
              <a:t>Applikationen müssen Daten vor der Programmbeendung speichern, sollten diese mit anderen Programmen austauschen können (-&gt; Definition eines gemeinsamen XML-Formats)</a:t>
            </a:r>
          </a:p>
          <a:p>
            <a:pPr eaLnBrk="1" hangingPunct="1"/>
            <a:r>
              <a:rPr lang="de-DE" altLang="de-DE" sz="2000"/>
              <a:t>Neben reiner Syntax kann auch die erlaubte inhaltliche Struktur spezifiziert werden (DTD: Document Type Definition), XML-Schema</a:t>
            </a:r>
          </a:p>
          <a:p>
            <a:pPr eaLnBrk="1" hangingPunct="1"/>
            <a:r>
              <a:rPr lang="de-DE" altLang="de-DE" sz="2000"/>
              <a:t>Viele gute Werkzeuge und Bibliotheken zur XML-Verarbeitung</a:t>
            </a:r>
          </a:p>
          <a:p>
            <a:pPr eaLnBrk="1" hangingPunct="1"/>
            <a:r>
              <a:rPr lang="de-DE" altLang="de-DE" sz="2000"/>
              <a:t>zentrale Inhalte werden mit Elementen und Attributen beschrieben</a:t>
            </a:r>
          </a:p>
          <a:p>
            <a:pPr eaLnBrk="1" hangingPunct="1"/>
            <a:r>
              <a:rPr lang="de-DE" altLang="de-DE" sz="2000"/>
              <a:t>Strukturierung durch Namensräume</a:t>
            </a:r>
          </a:p>
        </p:txBody>
      </p:sp>
      <p:sp>
        <p:nvSpPr>
          <p:cNvPr id="319493"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9.3</a:t>
            </a: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20515" name="Rectangle 2"/>
          <p:cNvSpPr>
            <a:spLocks noGrp="1" noChangeArrowheads="1"/>
          </p:cNvSpPr>
          <p:nvPr>
            <p:ph type="title"/>
          </p:nvPr>
        </p:nvSpPr>
        <p:spPr/>
        <p:txBody>
          <a:bodyPr/>
          <a:lstStyle/>
          <a:p>
            <a:pPr eaLnBrk="1" hangingPunct="1"/>
            <a:r>
              <a:rPr lang="de-DE" altLang="de-DE"/>
              <a:t>Elemente</a:t>
            </a:r>
          </a:p>
        </p:txBody>
      </p:sp>
      <p:sp>
        <p:nvSpPr>
          <p:cNvPr id="320516" name="Rectangle 3"/>
          <p:cNvSpPr>
            <a:spLocks noGrp="1" noChangeArrowheads="1"/>
          </p:cNvSpPr>
          <p:nvPr>
            <p:ph type="body" idx="1"/>
          </p:nvPr>
        </p:nvSpPr>
        <p:spPr/>
        <p:txBody>
          <a:bodyPr/>
          <a:lstStyle/>
          <a:p>
            <a:pPr eaLnBrk="1" hangingPunct="1">
              <a:lnSpc>
                <a:spcPct val="90000"/>
              </a:lnSpc>
            </a:pPr>
            <a:r>
              <a:rPr lang="de-DE" altLang="de-DE" dirty="0"/>
              <a:t>Elemente beschreiben zentrale Inhalte von XML-Dokumenten</a:t>
            </a:r>
          </a:p>
          <a:p>
            <a:pPr eaLnBrk="1" hangingPunct="1">
              <a:lnSpc>
                <a:spcPct val="90000"/>
              </a:lnSpc>
            </a:pPr>
            <a:r>
              <a:rPr lang="de-DE" altLang="de-DE" dirty="0"/>
              <a:t>Namen der Elemente können vom Autor frei vergeben werden (soll Dokument mit verschiedenen Applikationen bearbeitet werden, muss man sich auf das Vokabular einigen -&gt; später)</a:t>
            </a:r>
          </a:p>
          <a:p>
            <a:pPr eaLnBrk="1" hangingPunct="1">
              <a:lnSpc>
                <a:spcPct val="90000"/>
              </a:lnSpc>
            </a:pPr>
            <a:r>
              <a:rPr lang="de-DE" altLang="de-DE" dirty="0"/>
              <a:t>Typische Form</a:t>
            </a:r>
          </a:p>
          <a:p>
            <a:pPr lvl="1" eaLnBrk="1" hangingPunct="1">
              <a:lnSpc>
                <a:spcPct val="90000"/>
              </a:lnSpc>
              <a:buFontTx/>
              <a:buNone/>
            </a:pPr>
            <a:r>
              <a:rPr lang="de-DE" altLang="de-DE" dirty="0"/>
              <a:t> </a:t>
            </a:r>
            <a:r>
              <a:rPr lang="de-DE" altLang="de-DE" dirty="0">
                <a:latin typeface="Consolas" panose="020B0609020204030204" pitchFamily="49" charset="0"/>
              </a:rPr>
              <a:t>&lt;</a:t>
            </a:r>
            <a:r>
              <a:rPr lang="de-DE" altLang="de-DE" dirty="0" err="1">
                <a:latin typeface="Consolas" panose="020B0609020204030204" pitchFamily="49" charset="0"/>
              </a:rPr>
              <a:t>projektname</a:t>
            </a:r>
            <a:r>
              <a:rPr lang="de-DE" altLang="de-DE" dirty="0">
                <a:latin typeface="Consolas" panose="020B0609020204030204" pitchFamily="49" charset="0"/>
              </a:rPr>
              <a:t>&gt; XML-DB &lt;/</a:t>
            </a:r>
            <a:r>
              <a:rPr lang="de-DE" altLang="de-DE" dirty="0" err="1">
                <a:latin typeface="Consolas" panose="020B0609020204030204" pitchFamily="49" charset="0"/>
              </a:rPr>
              <a:t>projektname</a:t>
            </a:r>
            <a:r>
              <a:rPr lang="de-DE" altLang="de-DE" dirty="0">
                <a:latin typeface="Consolas" panose="020B0609020204030204" pitchFamily="49" charset="0"/>
              </a:rPr>
              <a:t>&gt;</a:t>
            </a:r>
          </a:p>
          <a:p>
            <a:pPr eaLnBrk="1" hangingPunct="1">
              <a:lnSpc>
                <a:spcPct val="90000"/>
              </a:lnSpc>
            </a:pPr>
            <a:r>
              <a:rPr lang="de-DE" altLang="de-DE" dirty="0"/>
              <a:t>Element heißt </a:t>
            </a:r>
            <a:r>
              <a:rPr lang="de-DE" altLang="de-DE" dirty="0" err="1"/>
              <a:t>projektname</a:t>
            </a:r>
            <a:r>
              <a:rPr lang="de-DE" altLang="de-DE" dirty="0"/>
              <a:t>, der Inhalt ist vom sogenannten Start- und End-Tag umgeben </a:t>
            </a:r>
          </a:p>
          <a:p>
            <a:pPr eaLnBrk="1" hangingPunct="1">
              <a:lnSpc>
                <a:spcPct val="90000"/>
              </a:lnSpc>
            </a:pPr>
            <a:r>
              <a:rPr lang="de-DE" altLang="de-DE" dirty="0"/>
              <a:t>Abkürzungsmöglichkeit bei leerem Inhalt:</a:t>
            </a:r>
          </a:p>
          <a:p>
            <a:pPr lvl="1" eaLnBrk="1" hangingPunct="1">
              <a:lnSpc>
                <a:spcPct val="90000"/>
              </a:lnSpc>
              <a:buFontTx/>
              <a:buNone/>
            </a:pPr>
            <a:r>
              <a:rPr lang="de-DE" altLang="de-DE" dirty="0">
                <a:latin typeface="Consolas" panose="020B0609020204030204" pitchFamily="49" charset="0"/>
              </a:rPr>
              <a:t>&lt;</a:t>
            </a:r>
            <a:r>
              <a:rPr lang="de-DE" altLang="de-DE" dirty="0" err="1">
                <a:latin typeface="Consolas" panose="020B0609020204030204" pitchFamily="49" charset="0"/>
              </a:rPr>
              <a:t>projektname</a:t>
            </a:r>
            <a:r>
              <a:rPr lang="de-DE" altLang="de-DE" dirty="0">
                <a:latin typeface="Consolas" panose="020B0609020204030204" pitchFamily="49" charset="0"/>
              </a:rPr>
              <a:t>/&gt;</a:t>
            </a:r>
          </a:p>
          <a:p>
            <a:pPr eaLnBrk="1" hangingPunct="1">
              <a:lnSpc>
                <a:spcPct val="90000"/>
              </a:lnSpc>
            </a:pPr>
            <a:r>
              <a:rPr lang="de-DE" altLang="de-DE" dirty="0"/>
              <a:t>Leerzeichen führen meist zu Fehlern, hier z. B. drei  </a:t>
            </a:r>
            <a:r>
              <a:rPr lang="de-DE" altLang="de-DE" dirty="0">
                <a:latin typeface="Consolas" panose="020B0609020204030204" pitchFamily="49" charset="0"/>
              </a:rPr>
              <a:t>&lt;</a:t>
            </a:r>
            <a:r>
              <a:rPr lang="de-DE" altLang="de-DE" dirty="0">
                <a:solidFill>
                  <a:srgbClr val="FF0000"/>
                </a:solidFill>
                <a:latin typeface="Consolas" panose="020B0609020204030204" pitchFamily="49" charset="0"/>
                <a:cs typeface="Courier New" pitchFamily="49" charset="0"/>
              </a:rPr>
              <a:t>■</a:t>
            </a:r>
            <a:r>
              <a:rPr lang="de-DE" altLang="de-DE" dirty="0" err="1">
                <a:latin typeface="Consolas" panose="020B0609020204030204" pitchFamily="49" charset="0"/>
              </a:rPr>
              <a:t>bla</a:t>
            </a:r>
            <a:r>
              <a:rPr lang="de-DE" altLang="de-DE" dirty="0">
                <a:latin typeface="Consolas" panose="020B0609020204030204" pitchFamily="49" charset="0"/>
              </a:rPr>
              <a:t> &gt; &lt;</a:t>
            </a:r>
            <a:r>
              <a:rPr lang="de-DE" altLang="de-DE" dirty="0">
                <a:solidFill>
                  <a:srgbClr val="FF0000"/>
                </a:solidFill>
                <a:latin typeface="Consolas" panose="020B0609020204030204" pitchFamily="49" charset="0"/>
                <a:cs typeface="Courier New" pitchFamily="49" charset="0"/>
              </a:rPr>
              <a:t>■</a:t>
            </a:r>
            <a:r>
              <a:rPr lang="de-DE" altLang="de-DE" dirty="0">
                <a:latin typeface="Consolas" panose="020B0609020204030204" pitchFamily="49" charset="0"/>
                <a:cs typeface="Courier New" pitchFamily="49" charset="0"/>
              </a:rPr>
              <a:t>/</a:t>
            </a:r>
            <a:r>
              <a:rPr lang="de-DE" altLang="de-DE" dirty="0">
                <a:solidFill>
                  <a:srgbClr val="FF0000"/>
                </a:solidFill>
                <a:latin typeface="Consolas" panose="020B0609020204030204" pitchFamily="49" charset="0"/>
                <a:cs typeface="Courier New" pitchFamily="49" charset="0"/>
              </a:rPr>
              <a:t>■</a:t>
            </a:r>
            <a:r>
              <a:rPr lang="de-DE" altLang="de-DE" dirty="0" err="1">
                <a:latin typeface="Consolas" panose="020B0609020204030204" pitchFamily="49" charset="0"/>
              </a:rPr>
              <a:t>bla</a:t>
            </a:r>
            <a:r>
              <a:rPr lang="de-DE" altLang="de-DE" dirty="0">
                <a:latin typeface="Consolas" panose="020B0609020204030204" pitchFamily="49" charset="0"/>
              </a:rPr>
              <a:t> &gt; </a:t>
            </a:r>
          </a:p>
          <a:p>
            <a:pPr eaLnBrk="1" hangingPunct="1">
              <a:lnSpc>
                <a:spcPct val="90000"/>
              </a:lnSpc>
            </a:pPr>
            <a:endParaRPr lang="de-DE" altLang="de-DE" dirty="0">
              <a:latin typeface="Consolas" panose="020B0609020204030204" pitchFamily="49" charset="0"/>
            </a:endParaRP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21539" name="Rectangle 2"/>
          <p:cNvSpPr>
            <a:spLocks noGrp="1" noChangeArrowheads="1"/>
          </p:cNvSpPr>
          <p:nvPr>
            <p:ph type="title"/>
          </p:nvPr>
        </p:nvSpPr>
        <p:spPr/>
        <p:txBody>
          <a:bodyPr/>
          <a:lstStyle/>
          <a:p>
            <a:pPr eaLnBrk="1" hangingPunct="1"/>
            <a:r>
              <a:rPr lang="de-DE" altLang="de-DE"/>
              <a:t>Hierarchischer  Aufbau</a:t>
            </a:r>
          </a:p>
        </p:txBody>
      </p:sp>
      <p:pic>
        <p:nvPicPr>
          <p:cNvPr id="321540" name="Picture 3" descr="Kap16ElementstrukturInBaumdarstell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438" y="2770188"/>
            <a:ext cx="4249737"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541" name="Rectangle 4"/>
          <p:cNvSpPr>
            <a:spLocks noGrp="1" noChangeArrowheads="1"/>
          </p:cNvSpPr>
          <p:nvPr>
            <p:ph type="body" idx="1"/>
          </p:nvPr>
        </p:nvSpPr>
        <p:spPr>
          <a:xfrm>
            <a:off x="250825" y="1125538"/>
            <a:ext cx="8229600" cy="5256212"/>
          </a:xfrm>
        </p:spPr>
        <p:txBody>
          <a:bodyPr/>
          <a:lstStyle/>
          <a:p>
            <a:pPr eaLnBrk="1" hangingPunct="1"/>
            <a:r>
              <a:rPr lang="de-DE" altLang="de-DE" sz="2000" dirty="0"/>
              <a:t>Elemente können ineinander geschachtelt werden</a:t>
            </a:r>
          </a:p>
          <a:p>
            <a:pPr eaLnBrk="1" hangingPunct="1"/>
            <a:r>
              <a:rPr lang="de-DE" altLang="de-DE" sz="2000" dirty="0"/>
              <a:t>Ausgehend vom obersten Element ergibt sich ein Baum</a:t>
            </a:r>
          </a:p>
          <a:p>
            <a:pPr lvl="1" eaLnBrk="1" hangingPunct="1">
              <a:buFontTx/>
              <a:buNone/>
            </a:pPr>
            <a:r>
              <a:rPr lang="de-DE" altLang="de-DE" sz="2000" dirty="0"/>
              <a:t> </a:t>
            </a:r>
            <a:r>
              <a:rPr lang="de-DE" altLang="de-DE" sz="2000" dirty="0">
                <a:latin typeface="Consolas" panose="020B0609020204030204" pitchFamily="49" charset="0"/>
              </a:rPr>
              <a:t>&lt;</a:t>
            </a:r>
            <a:r>
              <a:rPr lang="de-DE" altLang="de-DE" sz="2000" dirty="0" err="1">
                <a:latin typeface="Consolas" panose="020B0609020204030204" pitchFamily="49" charset="0"/>
              </a:rPr>
              <a:t>team</a:t>
            </a:r>
            <a:r>
              <a:rPr lang="de-DE" altLang="de-DE" sz="2000" dirty="0">
                <a:latin typeface="Consolas" panose="020B0609020204030204" pitchFamily="49" charset="0"/>
              </a:rPr>
              <a:t>&gt;</a:t>
            </a:r>
          </a:p>
          <a:p>
            <a:pPr lvl="1" eaLnBrk="1" hangingPunct="1">
              <a:buFontTx/>
              <a:buNone/>
            </a:pPr>
            <a:r>
              <a:rPr lang="de-DE" altLang="de-DE" sz="2000" dirty="0">
                <a:latin typeface="Consolas" panose="020B0609020204030204" pitchFamily="49" charset="0"/>
              </a:rPr>
              <a:t>    &lt;</a:t>
            </a:r>
            <a:r>
              <a:rPr lang="de-DE" altLang="de-DE" sz="2000" dirty="0" err="1">
                <a:latin typeface="Consolas" panose="020B0609020204030204" pitchFamily="49" charset="0"/>
              </a:rPr>
              <a:t>mitarbeiter</a:t>
            </a:r>
            <a:r>
              <a:rPr lang="de-DE" altLang="de-DE" sz="2000" dirty="0">
                <a:latin typeface="Consolas" panose="020B0609020204030204" pitchFamily="49" charset="0"/>
              </a:rPr>
              <a:t>&gt;</a:t>
            </a:r>
          </a:p>
          <a:p>
            <a:pPr lvl="1" eaLnBrk="1" hangingPunct="1">
              <a:buFontTx/>
              <a:buNone/>
            </a:pPr>
            <a:r>
              <a:rPr lang="de-DE" altLang="de-DE" sz="2000" dirty="0">
                <a:latin typeface="Consolas" panose="020B0609020204030204" pitchFamily="49" charset="0"/>
              </a:rPr>
              <a:t>      &lt;</a:t>
            </a:r>
            <a:r>
              <a:rPr lang="de-DE" altLang="de-DE" sz="2000" dirty="0" err="1">
                <a:latin typeface="Consolas" panose="020B0609020204030204" pitchFamily="49" charset="0"/>
              </a:rPr>
              <a:t>minr</a:t>
            </a:r>
            <a:r>
              <a:rPr lang="de-DE" altLang="de-DE" sz="2000" dirty="0">
                <a:latin typeface="Consolas" panose="020B0609020204030204" pitchFamily="49" charset="0"/>
              </a:rPr>
              <a:t>&gt;42&lt;/</a:t>
            </a:r>
            <a:r>
              <a:rPr lang="de-DE" altLang="de-DE" sz="2000" dirty="0" err="1">
                <a:latin typeface="Consolas" panose="020B0609020204030204" pitchFamily="49" charset="0"/>
              </a:rPr>
              <a:t>minr</a:t>
            </a:r>
            <a:r>
              <a:rPr lang="de-DE" altLang="de-DE" sz="2000" dirty="0">
                <a:latin typeface="Consolas" panose="020B0609020204030204" pitchFamily="49" charset="0"/>
              </a:rPr>
              <a:t>&gt;</a:t>
            </a:r>
          </a:p>
          <a:p>
            <a:pPr lvl="1" eaLnBrk="1" hangingPunct="1">
              <a:buFontTx/>
              <a:buNone/>
            </a:pPr>
            <a:r>
              <a:rPr lang="de-DE" altLang="de-DE" sz="2000" dirty="0">
                <a:latin typeface="Consolas" panose="020B0609020204030204" pitchFamily="49" charset="0"/>
              </a:rPr>
              <a:t>      &lt;</a:t>
            </a:r>
            <a:r>
              <a:rPr lang="de-DE" altLang="de-DE" sz="2000" dirty="0" err="1">
                <a:latin typeface="Consolas" panose="020B0609020204030204" pitchFamily="49" charset="0"/>
              </a:rPr>
              <a:t>name</a:t>
            </a:r>
            <a:r>
              <a:rPr lang="de-DE" altLang="de-DE" sz="2000" dirty="0">
                <a:latin typeface="Consolas" panose="020B0609020204030204" pitchFamily="49" charset="0"/>
              </a:rPr>
              <a:t>&gt;</a:t>
            </a:r>
            <a:r>
              <a:rPr lang="de-DE" altLang="de-DE" sz="2000" dirty="0" err="1">
                <a:latin typeface="Consolas" panose="020B0609020204030204" pitchFamily="49" charset="0"/>
              </a:rPr>
              <a:t>Aische</a:t>
            </a:r>
            <a:r>
              <a:rPr lang="de-DE" altLang="de-DE" sz="2000" dirty="0">
                <a:latin typeface="Consolas" panose="020B0609020204030204" pitchFamily="49" charset="0"/>
              </a:rPr>
              <a:t> Meier&lt;/</a:t>
            </a:r>
            <a:r>
              <a:rPr lang="de-DE" altLang="de-DE" sz="2000" dirty="0" err="1">
                <a:latin typeface="Consolas" panose="020B0609020204030204" pitchFamily="49" charset="0"/>
              </a:rPr>
              <a:t>name</a:t>
            </a:r>
            <a:r>
              <a:rPr lang="de-DE" altLang="de-DE" sz="2000" dirty="0">
                <a:latin typeface="Consolas" panose="020B0609020204030204" pitchFamily="49" charset="0"/>
              </a:rPr>
              <a:t>&gt;</a:t>
            </a:r>
          </a:p>
          <a:p>
            <a:pPr lvl="1" eaLnBrk="1" hangingPunct="1">
              <a:buFontTx/>
              <a:buNone/>
            </a:pPr>
            <a:r>
              <a:rPr lang="de-DE" altLang="de-DE" sz="2000" dirty="0">
                <a:latin typeface="Consolas" panose="020B0609020204030204" pitchFamily="49" charset="0"/>
              </a:rPr>
              <a:t>      &lt;</a:t>
            </a:r>
            <a:r>
              <a:rPr lang="de-DE" altLang="de-DE" sz="2000" dirty="0" err="1">
                <a:latin typeface="Consolas" panose="020B0609020204030204" pitchFamily="49" charset="0"/>
              </a:rPr>
              <a:t>anteil</a:t>
            </a:r>
            <a:r>
              <a:rPr lang="de-DE" altLang="de-DE" sz="2000" dirty="0">
                <a:latin typeface="Consolas" panose="020B0609020204030204" pitchFamily="49" charset="0"/>
              </a:rPr>
              <a:t>&gt;40&lt;/</a:t>
            </a:r>
            <a:r>
              <a:rPr lang="de-DE" altLang="de-DE" sz="2000" dirty="0" err="1">
                <a:latin typeface="Consolas" panose="020B0609020204030204" pitchFamily="49" charset="0"/>
              </a:rPr>
              <a:t>anteil</a:t>
            </a:r>
            <a:r>
              <a:rPr lang="de-DE" altLang="de-DE" sz="2000" dirty="0">
                <a:latin typeface="Consolas" panose="020B0609020204030204" pitchFamily="49" charset="0"/>
              </a:rPr>
              <a:t>&gt;</a:t>
            </a:r>
          </a:p>
          <a:p>
            <a:pPr lvl="1" eaLnBrk="1" hangingPunct="1">
              <a:buFontTx/>
              <a:buNone/>
            </a:pPr>
            <a:r>
              <a:rPr lang="de-DE" altLang="de-DE" sz="2000" dirty="0">
                <a:latin typeface="Consolas" panose="020B0609020204030204" pitchFamily="49" charset="0"/>
              </a:rPr>
              <a:t>    &lt;/</a:t>
            </a:r>
            <a:r>
              <a:rPr lang="de-DE" altLang="de-DE" sz="2000" dirty="0" err="1">
                <a:latin typeface="Consolas" panose="020B0609020204030204" pitchFamily="49" charset="0"/>
              </a:rPr>
              <a:t>mitarbeiter</a:t>
            </a:r>
            <a:r>
              <a:rPr lang="de-DE" altLang="de-DE" sz="2000" dirty="0">
                <a:latin typeface="Consolas" panose="020B0609020204030204" pitchFamily="49" charset="0"/>
              </a:rPr>
              <a:t>&gt;</a:t>
            </a:r>
          </a:p>
          <a:p>
            <a:pPr lvl="1" eaLnBrk="1" hangingPunct="1">
              <a:buFontTx/>
              <a:buNone/>
            </a:pPr>
            <a:r>
              <a:rPr lang="de-DE" altLang="de-DE" sz="2000" dirty="0">
                <a:latin typeface="Consolas" panose="020B0609020204030204" pitchFamily="49" charset="0"/>
              </a:rPr>
              <a:t>    &lt;</a:t>
            </a:r>
            <a:r>
              <a:rPr lang="de-DE" altLang="de-DE" sz="2000" dirty="0" err="1">
                <a:latin typeface="Consolas" panose="020B0609020204030204" pitchFamily="49" charset="0"/>
              </a:rPr>
              <a:t>mitarbeiter</a:t>
            </a:r>
            <a:r>
              <a:rPr lang="de-DE" altLang="de-DE" sz="2000" dirty="0">
                <a:latin typeface="Consolas" panose="020B0609020204030204" pitchFamily="49" charset="0"/>
              </a:rPr>
              <a:t>&gt;</a:t>
            </a:r>
          </a:p>
          <a:p>
            <a:pPr lvl="1" eaLnBrk="1" hangingPunct="1">
              <a:buFontTx/>
              <a:buNone/>
            </a:pPr>
            <a:r>
              <a:rPr lang="de-DE" altLang="de-DE" sz="2000" dirty="0">
                <a:latin typeface="Consolas" panose="020B0609020204030204" pitchFamily="49" charset="0"/>
              </a:rPr>
              <a:t>      &lt;</a:t>
            </a:r>
            <a:r>
              <a:rPr lang="de-DE" altLang="de-DE" sz="2000" dirty="0" err="1">
                <a:latin typeface="Consolas" panose="020B0609020204030204" pitchFamily="49" charset="0"/>
              </a:rPr>
              <a:t>minr</a:t>
            </a:r>
            <a:r>
              <a:rPr lang="de-DE" altLang="de-DE" sz="2000" dirty="0">
                <a:latin typeface="Consolas" panose="020B0609020204030204" pitchFamily="49" charset="0"/>
              </a:rPr>
              <a:t>&gt;46&lt;/</a:t>
            </a:r>
            <a:r>
              <a:rPr lang="de-DE" altLang="de-DE" sz="2000" dirty="0" err="1">
                <a:latin typeface="Consolas" panose="020B0609020204030204" pitchFamily="49" charset="0"/>
              </a:rPr>
              <a:t>minr</a:t>
            </a:r>
            <a:r>
              <a:rPr lang="de-DE" altLang="de-DE" sz="2000" dirty="0">
                <a:latin typeface="Consolas" panose="020B0609020204030204" pitchFamily="49" charset="0"/>
              </a:rPr>
              <a:t>&gt;</a:t>
            </a:r>
          </a:p>
          <a:p>
            <a:pPr lvl="1" eaLnBrk="1" hangingPunct="1">
              <a:buFontTx/>
              <a:buNone/>
            </a:pPr>
            <a:r>
              <a:rPr lang="de-DE" altLang="de-DE" sz="2000" dirty="0">
                <a:latin typeface="Consolas" panose="020B0609020204030204" pitchFamily="49" charset="0"/>
              </a:rPr>
              <a:t>      &lt;</a:t>
            </a:r>
            <a:r>
              <a:rPr lang="de-DE" altLang="de-DE" sz="2000" dirty="0" err="1">
                <a:latin typeface="Consolas" panose="020B0609020204030204" pitchFamily="49" charset="0"/>
              </a:rPr>
              <a:t>name</a:t>
            </a:r>
            <a:r>
              <a:rPr lang="de-DE" altLang="de-DE" sz="2000" dirty="0">
                <a:latin typeface="Consolas" panose="020B0609020204030204" pitchFamily="49" charset="0"/>
              </a:rPr>
              <a:t>&gt;Nabil Ibn&lt;/</a:t>
            </a:r>
            <a:r>
              <a:rPr lang="de-DE" altLang="de-DE" sz="2000" dirty="0" err="1">
                <a:latin typeface="Consolas" panose="020B0609020204030204" pitchFamily="49" charset="0"/>
              </a:rPr>
              <a:t>name</a:t>
            </a:r>
            <a:r>
              <a:rPr lang="de-DE" altLang="de-DE" sz="2000" dirty="0">
                <a:latin typeface="Consolas" panose="020B0609020204030204" pitchFamily="49" charset="0"/>
              </a:rPr>
              <a:t>&gt;</a:t>
            </a:r>
          </a:p>
          <a:p>
            <a:pPr lvl="1" eaLnBrk="1" hangingPunct="1">
              <a:buFontTx/>
              <a:buNone/>
            </a:pPr>
            <a:r>
              <a:rPr lang="de-DE" altLang="de-DE" sz="2000" dirty="0">
                <a:latin typeface="Consolas" panose="020B0609020204030204" pitchFamily="49" charset="0"/>
              </a:rPr>
              <a:t>      &lt;</a:t>
            </a:r>
            <a:r>
              <a:rPr lang="de-DE" altLang="de-DE" sz="2000" dirty="0" err="1">
                <a:latin typeface="Consolas" panose="020B0609020204030204" pitchFamily="49" charset="0"/>
              </a:rPr>
              <a:t>anteil</a:t>
            </a:r>
            <a:r>
              <a:rPr lang="de-DE" altLang="de-DE" sz="2000" dirty="0">
                <a:latin typeface="Consolas" panose="020B0609020204030204" pitchFamily="49" charset="0"/>
              </a:rPr>
              <a:t>&gt;50&lt;/</a:t>
            </a:r>
            <a:r>
              <a:rPr lang="de-DE" altLang="de-DE" sz="2000" dirty="0" err="1">
                <a:latin typeface="Consolas" panose="020B0609020204030204" pitchFamily="49" charset="0"/>
              </a:rPr>
              <a:t>anteil</a:t>
            </a:r>
            <a:r>
              <a:rPr lang="de-DE" altLang="de-DE" sz="2000" dirty="0">
                <a:latin typeface="Consolas" panose="020B0609020204030204" pitchFamily="49" charset="0"/>
              </a:rPr>
              <a:t>&gt;</a:t>
            </a:r>
          </a:p>
          <a:p>
            <a:pPr lvl="1" eaLnBrk="1" hangingPunct="1">
              <a:buFontTx/>
              <a:buNone/>
            </a:pPr>
            <a:r>
              <a:rPr lang="de-DE" altLang="de-DE" sz="2000" dirty="0">
                <a:latin typeface="Consolas" panose="020B0609020204030204" pitchFamily="49" charset="0"/>
              </a:rPr>
              <a:t>    &lt;/</a:t>
            </a:r>
            <a:r>
              <a:rPr lang="de-DE" altLang="de-DE" sz="2000" dirty="0" err="1">
                <a:latin typeface="Consolas" panose="020B0609020204030204" pitchFamily="49" charset="0"/>
              </a:rPr>
              <a:t>mitarbeiter</a:t>
            </a:r>
            <a:r>
              <a:rPr lang="de-DE" altLang="de-DE" sz="2000" dirty="0">
                <a:latin typeface="Consolas" panose="020B0609020204030204" pitchFamily="49" charset="0"/>
              </a:rPr>
              <a:t>&gt;</a:t>
            </a:r>
          </a:p>
          <a:p>
            <a:pPr lvl="1" eaLnBrk="1" hangingPunct="1">
              <a:buFontTx/>
              <a:buNone/>
            </a:pPr>
            <a:r>
              <a:rPr lang="de-DE" altLang="de-DE" sz="2000" dirty="0">
                <a:latin typeface="Consolas" panose="020B0609020204030204" pitchFamily="49" charset="0"/>
              </a:rPr>
              <a:t>&lt;/</a:t>
            </a:r>
            <a:r>
              <a:rPr lang="de-DE" altLang="de-DE" sz="2000" dirty="0" err="1">
                <a:latin typeface="Consolas" panose="020B0609020204030204" pitchFamily="49" charset="0"/>
              </a:rPr>
              <a:t>team</a:t>
            </a:r>
            <a:r>
              <a:rPr lang="de-DE" altLang="de-DE" sz="2000" dirty="0">
                <a:latin typeface="Consolas" panose="020B0609020204030204" pitchFamily="49" charset="0"/>
              </a:rPr>
              <a:t>&gt;</a:t>
            </a: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22563" name="Rectangle 2"/>
          <p:cNvSpPr>
            <a:spLocks noGrp="1" noChangeArrowheads="1"/>
          </p:cNvSpPr>
          <p:nvPr>
            <p:ph type="title"/>
          </p:nvPr>
        </p:nvSpPr>
        <p:spPr/>
        <p:txBody>
          <a:bodyPr/>
          <a:lstStyle/>
          <a:p>
            <a:pPr eaLnBrk="1" hangingPunct="1"/>
            <a:r>
              <a:rPr lang="de-DE" altLang="de-DE"/>
              <a:t>Attribute</a:t>
            </a:r>
          </a:p>
        </p:txBody>
      </p:sp>
      <p:sp>
        <p:nvSpPr>
          <p:cNvPr id="322564" name="Rectangle 3"/>
          <p:cNvSpPr>
            <a:spLocks noGrp="1" noChangeArrowheads="1"/>
          </p:cNvSpPr>
          <p:nvPr>
            <p:ph type="body" idx="1"/>
          </p:nvPr>
        </p:nvSpPr>
        <p:spPr/>
        <p:txBody>
          <a:bodyPr/>
          <a:lstStyle/>
          <a:p>
            <a:pPr eaLnBrk="1" hangingPunct="1">
              <a:lnSpc>
                <a:spcPct val="90000"/>
              </a:lnSpc>
            </a:pPr>
            <a:r>
              <a:rPr lang="de-DE" altLang="de-DE" dirty="0"/>
              <a:t>Jedes Element kann eine beliebige Anzahl an Attributen haben</a:t>
            </a:r>
          </a:p>
          <a:p>
            <a:pPr eaLnBrk="1" hangingPunct="1">
              <a:lnSpc>
                <a:spcPct val="90000"/>
              </a:lnSpc>
            </a:pPr>
            <a:r>
              <a:rPr lang="de-DE" altLang="de-DE" dirty="0"/>
              <a:t>Attribute stehen in Anführungsstrichen (</a:t>
            </a:r>
            <a:r>
              <a:rPr lang="de-DE" altLang="de-DE" dirty="0">
                <a:latin typeface="Consolas" panose="020B0609020204030204" pitchFamily="49" charset="0"/>
              </a:rPr>
              <a:t>"</a:t>
            </a:r>
            <a:r>
              <a:rPr lang="de-DE" altLang="de-DE" dirty="0"/>
              <a:t> oder </a:t>
            </a:r>
            <a:r>
              <a:rPr lang="de-DE" altLang="de-DE" dirty="0">
                <a:latin typeface="Consolas" panose="020B0609020204030204" pitchFamily="49" charset="0"/>
              </a:rPr>
              <a:t>'</a:t>
            </a:r>
            <a:r>
              <a:rPr lang="de-DE" altLang="de-DE" dirty="0"/>
              <a:t>)</a:t>
            </a:r>
          </a:p>
          <a:p>
            <a:pPr lvl="1" eaLnBrk="1" hangingPunct="1">
              <a:lnSpc>
                <a:spcPct val="90000"/>
              </a:lnSpc>
              <a:buFontTx/>
              <a:buNone/>
            </a:pPr>
            <a:r>
              <a:rPr lang="de-DE" altLang="de-DE" dirty="0">
                <a:latin typeface="Consolas" panose="020B0609020204030204" pitchFamily="49" charset="0"/>
              </a:rPr>
              <a:t>&lt;</a:t>
            </a:r>
            <a:r>
              <a:rPr lang="de-DE" altLang="de-DE" dirty="0" err="1">
                <a:latin typeface="Consolas" panose="020B0609020204030204" pitchFamily="49" charset="0"/>
              </a:rPr>
              <a:t>projekt</a:t>
            </a:r>
            <a:r>
              <a:rPr lang="de-DE" altLang="de-DE" dirty="0">
                <a:latin typeface="Consolas" panose="020B0609020204030204" pitchFamily="49" charset="0"/>
              </a:rPr>
              <a:t> </a:t>
            </a:r>
            <a:r>
              <a:rPr lang="de-DE" altLang="de-DE" dirty="0" err="1">
                <a:latin typeface="Consolas" panose="020B0609020204030204" pitchFamily="49" charset="0"/>
              </a:rPr>
              <a:t>abteilung</a:t>
            </a:r>
            <a:r>
              <a:rPr lang="de-DE" altLang="de-DE" dirty="0">
                <a:latin typeface="Consolas" panose="020B0609020204030204" pitchFamily="49" charset="0"/>
              </a:rPr>
              <a:t>="Entwicklung"    </a:t>
            </a:r>
          </a:p>
          <a:p>
            <a:pPr lvl="1" eaLnBrk="1" hangingPunct="1">
              <a:lnSpc>
                <a:spcPct val="90000"/>
              </a:lnSpc>
              <a:buFontTx/>
              <a:buNone/>
            </a:pPr>
            <a:r>
              <a:rPr lang="de-DE" altLang="de-DE" dirty="0">
                <a:latin typeface="Consolas" panose="020B0609020204030204" pitchFamily="49" charset="0"/>
              </a:rPr>
              <a:t>         vertrag="Festpreis"&gt;</a:t>
            </a:r>
          </a:p>
          <a:p>
            <a:pPr lvl="1" eaLnBrk="1" hangingPunct="1">
              <a:lnSpc>
                <a:spcPct val="90000"/>
              </a:lnSpc>
              <a:buFontTx/>
              <a:buNone/>
            </a:pPr>
            <a:r>
              <a:rPr lang="de-DE" altLang="de-DE" dirty="0">
                <a:latin typeface="Consolas" panose="020B0609020204030204" pitchFamily="49" charset="0"/>
              </a:rPr>
              <a:t> &lt;</a:t>
            </a:r>
            <a:r>
              <a:rPr lang="de-DE" altLang="de-DE" dirty="0" err="1">
                <a:latin typeface="Consolas" panose="020B0609020204030204" pitchFamily="49" charset="0"/>
              </a:rPr>
              <a:t>projektname</a:t>
            </a:r>
            <a:r>
              <a:rPr lang="de-DE" altLang="de-DE" dirty="0">
                <a:latin typeface="Consolas" panose="020B0609020204030204" pitchFamily="49" charset="0"/>
              </a:rPr>
              <a:t>&gt;Speichermodul&lt;/</a:t>
            </a:r>
            <a:r>
              <a:rPr lang="de-DE" altLang="de-DE" dirty="0" err="1">
                <a:latin typeface="Consolas" panose="020B0609020204030204" pitchFamily="49" charset="0"/>
              </a:rPr>
              <a:t>projektname</a:t>
            </a:r>
            <a:r>
              <a:rPr lang="de-DE" altLang="de-DE" dirty="0">
                <a:latin typeface="Consolas" panose="020B0609020204030204" pitchFamily="49" charset="0"/>
              </a:rPr>
              <a:t>&gt;</a:t>
            </a:r>
          </a:p>
          <a:p>
            <a:pPr lvl="1" eaLnBrk="1" hangingPunct="1">
              <a:lnSpc>
                <a:spcPct val="90000"/>
              </a:lnSpc>
              <a:buFontTx/>
              <a:buNone/>
            </a:pPr>
            <a:r>
              <a:rPr lang="de-DE" altLang="de-DE" dirty="0">
                <a:latin typeface="Consolas" panose="020B0609020204030204" pitchFamily="49" charset="0"/>
              </a:rPr>
              <a:t> &lt;</a:t>
            </a:r>
            <a:r>
              <a:rPr lang="de-DE" altLang="de-DE" dirty="0" err="1">
                <a:latin typeface="Consolas" panose="020B0609020204030204" pitchFamily="49" charset="0"/>
              </a:rPr>
              <a:t>kunde</a:t>
            </a:r>
            <a:r>
              <a:rPr lang="de-DE" altLang="de-DE" dirty="0">
                <a:latin typeface="Consolas" panose="020B0609020204030204" pitchFamily="49" charset="0"/>
              </a:rPr>
              <a:t> </a:t>
            </a:r>
            <a:r>
              <a:rPr lang="de-DE" altLang="de-DE" dirty="0" err="1">
                <a:latin typeface="Consolas" panose="020B0609020204030204" pitchFamily="49" charset="0"/>
              </a:rPr>
              <a:t>blz</a:t>
            </a:r>
            <a:r>
              <a:rPr lang="de-DE" altLang="de-DE" dirty="0">
                <a:latin typeface="Consolas" panose="020B0609020204030204" pitchFamily="49" charset="0"/>
              </a:rPr>
              <a:t>="65566445" </a:t>
            </a:r>
            <a:r>
              <a:rPr lang="de-DE" altLang="de-DE" dirty="0" err="1">
                <a:latin typeface="Consolas" panose="020B0609020204030204" pitchFamily="49" charset="0"/>
              </a:rPr>
              <a:t>knr</a:t>
            </a:r>
            <a:r>
              <a:rPr lang="de-DE" altLang="de-DE" dirty="0">
                <a:latin typeface="Consolas" panose="020B0609020204030204" pitchFamily="49" charset="0"/>
              </a:rPr>
              <a:t>="35674534" /&gt;</a:t>
            </a:r>
          </a:p>
          <a:p>
            <a:pPr lvl="1" eaLnBrk="1" hangingPunct="1">
              <a:lnSpc>
                <a:spcPct val="90000"/>
              </a:lnSpc>
              <a:buFontTx/>
              <a:buNone/>
            </a:pPr>
            <a:r>
              <a:rPr lang="de-DE" altLang="de-DE" dirty="0">
                <a:latin typeface="Consolas" panose="020B0609020204030204" pitchFamily="49" charset="0"/>
              </a:rPr>
              <a:t> &lt;</a:t>
            </a:r>
            <a:r>
              <a:rPr lang="de-DE" altLang="de-DE" dirty="0" err="1">
                <a:latin typeface="Consolas" panose="020B0609020204030204" pitchFamily="49" charset="0"/>
              </a:rPr>
              <a:t>projektleiter</a:t>
            </a:r>
            <a:r>
              <a:rPr lang="de-DE" altLang="de-DE" dirty="0">
                <a:latin typeface="Consolas" panose="020B0609020204030204" pitchFamily="49" charset="0"/>
              </a:rPr>
              <a:t> kosten="1000"&gt;</a:t>
            </a:r>
          </a:p>
          <a:p>
            <a:pPr lvl="1" eaLnBrk="1" hangingPunct="1">
              <a:lnSpc>
                <a:spcPct val="90000"/>
              </a:lnSpc>
              <a:buFontTx/>
              <a:buNone/>
            </a:pPr>
            <a:r>
              <a:rPr lang="de-DE" altLang="de-DE" dirty="0">
                <a:latin typeface="Consolas" panose="020B0609020204030204" pitchFamily="49" charset="0"/>
              </a:rPr>
              <a:t>    &lt;</a:t>
            </a:r>
            <a:r>
              <a:rPr lang="de-DE" altLang="de-DE" dirty="0" err="1">
                <a:latin typeface="Consolas" panose="020B0609020204030204" pitchFamily="49" charset="0"/>
              </a:rPr>
              <a:t>minr</a:t>
            </a:r>
            <a:r>
              <a:rPr lang="de-DE" altLang="de-DE" dirty="0">
                <a:latin typeface="Consolas" panose="020B0609020204030204" pitchFamily="49" charset="0"/>
              </a:rPr>
              <a:t>&gt;49&lt;/</a:t>
            </a:r>
            <a:r>
              <a:rPr lang="de-DE" altLang="de-DE" dirty="0" err="1">
                <a:latin typeface="Consolas" panose="020B0609020204030204" pitchFamily="49" charset="0"/>
              </a:rPr>
              <a:t>minr</a:t>
            </a:r>
            <a:r>
              <a:rPr lang="de-DE" altLang="de-DE" dirty="0">
                <a:latin typeface="Consolas" panose="020B0609020204030204" pitchFamily="49" charset="0"/>
              </a:rPr>
              <a:t>&gt;</a:t>
            </a:r>
          </a:p>
          <a:p>
            <a:pPr lvl="1" eaLnBrk="1" hangingPunct="1">
              <a:lnSpc>
                <a:spcPct val="90000"/>
              </a:lnSpc>
              <a:buFontTx/>
              <a:buNone/>
            </a:pPr>
            <a:r>
              <a:rPr lang="de-DE" altLang="de-DE" dirty="0">
                <a:latin typeface="Consolas" panose="020B0609020204030204" pitchFamily="49" charset="0"/>
              </a:rPr>
              <a:t>    &lt;</a:t>
            </a:r>
            <a:r>
              <a:rPr lang="de-DE" altLang="de-DE" dirty="0" err="1">
                <a:latin typeface="Consolas" panose="020B0609020204030204" pitchFamily="49" charset="0"/>
              </a:rPr>
              <a:t>name</a:t>
            </a:r>
            <a:r>
              <a:rPr lang="de-DE" altLang="de-DE" dirty="0">
                <a:latin typeface="Consolas" panose="020B0609020204030204" pitchFamily="49" charset="0"/>
              </a:rPr>
              <a:t>&gt;Ute Rose&lt;/</a:t>
            </a:r>
            <a:r>
              <a:rPr lang="de-DE" altLang="de-DE" dirty="0" err="1">
                <a:latin typeface="Consolas" panose="020B0609020204030204" pitchFamily="49" charset="0"/>
              </a:rPr>
              <a:t>name</a:t>
            </a:r>
            <a:r>
              <a:rPr lang="de-DE" altLang="de-DE" dirty="0">
                <a:latin typeface="Consolas" panose="020B0609020204030204" pitchFamily="49" charset="0"/>
              </a:rPr>
              <a:t>&gt;</a:t>
            </a:r>
          </a:p>
          <a:p>
            <a:pPr lvl="1" eaLnBrk="1" hangingPunct="1">
              <a:lnSpc>
                <a:spcPct val="90000"/>
              </a:lnSpc>
              <a:buFontTx/>
              <a:buNone/>
            </a:pPr>
            <a:r>
              <a:rPr lang="de-DE" altLang="de-DE" dirty="0">
                <a:latin typeface="Consolas" panose="020B0609020204030204" pitchFamily="49" charset="0"/>
              </a:rPr>
              <a:t>    &lt;</a:t>
            </a:r>
            <a:r>
              <a:rPr lang="de-DE" altLang="de-DE" dirty="0" err="1">
                <a:latin typeface="Consolas" panose="020B0609020204030204" pitchFamily="49" charset="0"/>
              </a:rPr>
              <a:t>anteil</a:t>
            </a:r>
            <a:r>
              <a:rPr lang="de-DE" altLang="de-DE" dirty="0">
                <a:latin typeface="Consolas" panose="020B0609020204030204" pitchFamily="49" charset="0"/>
              </a:rPr>
              <a:t>&gt;50&lt;/</a:t>
            </a:r>
            <a:r>
              <a:rPr lang="de-DE" altLang="de-DE" dirty="0" err="1">
                <a:latin typeface="Consolas" panose="020B0609020204030204" pitchFamily="49" charset="0"/>
              </a:rPr>
              <a:t>anteil</a:t>
            </a:r>
            <a:r>
              <a:rPr lang="de-DE" altLang="de-DE" dirty="0">
                <a:latin typeface="Consolas" panose="020B0609020204030204" pitchFamily="49" charset="0"/>
              </a:rPr>
              <a:t>&gt;</a:t>
            </a:r>
          </a:p>
          <a:p>
            <a:pPr lvl="1" eaLnBrk="1" hangingPunct="1">
              <a:lnSpc>
                <a:spcPct val="90000"/>
              </a:lnSpc>
              <a:buFontTx/>
              <a:buNone/>
            </a:pPr>
            <a:r>
              <a:rPr lang="de-DE" altLang="de-DE" dirty="0">
                <a:latin typeface="Consolas" panose="020B0609020204030204" pitchFamily="49" charset="0"/>
              </a:rPr>
              <a:t> &lt;/</a:t>
            </a:r>
            <a:r>
              <a:rPr lang="de-DE" altLang="de-DE" dirty="0" err="1">
                <a:latin typeface="Consolas" panose="020B0609020204030204" pitchFamily="49" charset="0"/>
              </a:rPr>
              <a:t>projektleiter</a:t>
            </a:r>
            <a:r>
              <a:rPr lang="de-DE" altLang="de-DE" dirty="0">
                <a:latin typeface="Consolas" panose="020B0609020204030204" pitchFamily="49" charset="0"/>
              </a:rPr>
              <a:t>&gt;</a:t>
            </a:r>
          </a:p>
          <a:p>
            <a:pPr lvl="1" eaLnBrk="1" hangingPunct="1">
              <a:lnSpc>
                <a:spcPct val="90000"/>
              </a:lnSpc>
              <a:buFontTx/>
              <a:buNone/>
            </a:pPr>
            <a:r>
              <a:rPr lang="de-DE" altLang="de-DE" dirty="0">
                <a:latin typeface="Consolas" panose="020B0609020204030204" pitchFamily="49" charset="0"/>
              </a:rPr>
              <a:t>&lt;/</a:t>
            </a:r>
            <a:r>
              <a:rPr lang="de-DE" altLang="de-DE" dirty="0" err="1">
                <a:latin typeface="Consolas" panose="020B0609020204030204" pitchFamily="49" charset="0"/>
              </a:rPr>
              <a:t>projekt</a:t>
            </a:r>
            <a:r>
              <a:rPr lang="de-DE" altLang="de-DE" dirty="0">
                <a:latin typeface="Consolas" panose="020B0609020204030204" pitchFamily="49" charset="0"/>
              </a:rPr>
              <a:t>&gt;  </a:t>
            </a: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23587" name="Rectangle 2"/>
          <p:cNvSpPr>
            <a:spLocks noGrp="1" noChangeArrowheads="1"/>
          </p:cNvSpPr>
          <p:nvPr>
            <p:ph type="title"/>
          </p:nvPr>
        </p:nvSpPr>
        <p:spPr/>
        <p:txBody>
          <a:bodyPr/>
          <a:lstStyle/>
          <a:p>
            <a:pPr eaLnBrk="1" hangingPunct="1"/>
            <a:r>
              <a:rPr lang="de-DE" altLang="de-DE"/>
              <a:t>Attribute oder Elemente</a:t>
            </a:r>
          </a:p>
        </p:txBody>
      </p:sp>
      <p:sp>
        <p:nvSpPr>
          <p:cNvPr id="323588" name="Rectangle 3"/>
          <p:cNvSpPr>
            <a:spLocks noGrp="1" noChangeArrowheads="1"/>
          </p:cNvSpPr>
          <p:nvPr>
            <p:ph type="body" idx="1"/>
          </p:nvPr>
        </p:nvSpPr>
        <p:spPr/>
        <p:txBody>
          <a:bodyPr/>
          <a:lstStyle/>
          <a:p>
            <a:pPr eaLnBrk="1" hangingPunct="1">
              <a:lnSpc>
                <a:spcPct val="90000"/>
              </a:lnSpc>
            </a:pPr>
            <a:r>
              <a:rPr lang="de-DE" altLang="de-DE" dirty="0"/>
              <a:t>Attribute beschreiben Eigenschaften von Elementen</a:t>
            </a:r>
          </a:p>
          <a:p>
            <a:pPr eaLnBrk="1" hangingPunct="1">
              <a:lnSpc>
                <a:spcPct val="90000"/>
              </a:lnSpc>
            </a:pPr>
            <a:r>
              <a:rPr lang="de-DE" altLang="de-DE" dirty="0"/>
              <a:t>Eigentlicher Inhalt steht zwischen den Tags</a:t>
            </a:r>
          </a:p>
          <a:p>
            <a:pPr eaLnBrk="1" hangingPunct="1">
              <a:lnSpc>
                <a:spcPct val="90000"/>
              </a:lnSpc>
            </a:pPr>
            <a:r>
              <a:rPr lang="de-DE" altLang="de-DE" dirty="0"/>
              <a:t>Aus theoretischer Sicht vertauschbar</a:t>
            </a:r>
          </a:p>
          <a:p>
            <a:pPr lvl="1" eaLnBrk="1" hangingPunct="1">
              <a:lnSpc>
                <a:spcPct val="90000"/>
              </a:lnSpc>
              <a:buFontTx/>
              <a:buNone/>
            </a:pPr>
            <a:r>
              <a:rPr lang="de-DE" altLang="de-DE" dirty="0">
                <a:latin typeface="Consolas" panose="020B0609020204030204" pitchFamily="49" charset="0"/>
              </a:rPr>
              <a:t>&lt;</a:t>
            </a:r>
            <a:r>
              <a:rPr lang="de-DE" altLang="de-DE" dirty="0" err="1">
                <a:latin typeface="Consolas" panose="020B0609020204030204" pitchFamily="49" charset="0"/>
              </a:rPr>
              <a:t>projekt</a:t>
            </a:r>
            <a:r>
              <a:rPr lang="de-DE" altLang="de-DE" dirty="0">
                <a:latin typeface="Consolas" panose="020B0609020204030204" pitchFamily="49" charset="0"/>
              </a:rPr>
              <a:t> </a:t>
            </a:r>
            <a:r>
              <a:rPr lang="de-DE" altLang="de-DE" dirty="0" err="1">
                <a:latin typeface="Consolas" panose="020B0609020204030204" pitchFamily="49" charset="0"/>
              </a:rPr>
              <a:t>abteilung</a:t>
            </a:r>
            <a:r>
              <a:rPr lang="de-DE" altLang="de-DE" dirty="0">
                <a:latin typeface="Consolas" panose="020B0609020204030204" pitchFamily="49" charset="0"/>
              </a:rPr>
              <a:t>="Entwicklung"    </a:t>
            </a:r>
          </a:p>
          <a:p>
            <a:pPr lvl="1" eaLnBrk="1" hangingPunct="1">
              <a:lnSpc>
                <a:spcPct val="90000"/>
              </a:lnSpc>
              <a:buFontTx/>
              <a:buNone/>
            </a:pPr>
            <a:r>
              <a:rPr lang="de-DE" altLang="de-DE" dirty="0">
                <a:latin typeface="Consolas" panose="020B0609020204030204" pitchFamily="49" charset="0"/>
              </a:rPr>
              <a:t>         vertrag="Festpreis"/&gt;</a:t>
            </a:r>
            <a:endParaRPr lang="de-DE" altLang="de-DE" dirty="0"/>
          </a:p>
          <a:p>
            <a:pPr eaLnBrk="1" hangingPunct="1">
              <a:lnSpc>
                <a:spcPct val="90000"/>
              </a:lnSpc>
            </a:pPr>
            <a:r>
              <a:rPr lang="de-DE" altLang="de-DE" dirty="0"/>
              <a:t>alternativ</a:t>
            </a:r>
          </a:p>
          <a:p>
            <a:pPr lvl="1" eaLnBrk="1" hangingPunct="1">
              <a:lnSpc>
                <a:spcPct val="90000"/>
              </a:lnSpc>
              <a:buFontTx/>
              <a:buNone/>
            </a:pPr>
            <a:r>
              <a:rPr lang="de-DE" altLang="de-DE" dirty="0">
                <a:latin typeface="Consolas" panose="020B0609020204030204" pitchFamily="49" charset="0"/>
              </a:rPr>
              <a:t>&lt;</a:t>
            </a:r>
            <a:r>
              <a:rPr lang="de-DE" altLang="de-DE" dirty="0" err="1">
                <a:latin typeface="Consolas" panose="020B0609020204030204" pitchFamily="49" charset="0"/>
              </a:rPr>
              <a:t>projekt</a:t>
            </a:r>
            <a:r>
              <a:rPr lang="de-DE" altLang="de-DE" dirty="0">
                <a:latin typeface="Consolas" panose="020B0609020204030204" pitchFamily="49" charset="0"/>
              </a:rPr>
              <a:t>&gt;</a:t>
            </a:r>
          </a:p>
          <a:p>
            <a:pPr lvl="1" eaLnBrk="1" hangingPunct="1">
              <a:lnSpc>
                <a:spcPct val="90000"/>
              </a:lnSpc>
              <a:buFontTx/>
              <a:buNone/>
            </a:pPr>
            <a:r>
              <a:rPr lang="de-DE" altLang="de-DE" dirty="0">
                <a:latin typeface="Consolas" panose="020B0609020204030204" pitchFamily="49" charset="0"/>
              </a:rPr>
              <a:t>  &lt;</a:t>
            </a:r>
            <a:r>
              <a:rPr lang="de-DE" altLang="de-DE" dirty="0" err="1">
                <a:latin typeface="Consolas" panose="020B0609020204030204" pitchFamily="49" charset="0"/>
              </a:rPr>
              <a:t>abteilung</a:t>
            </a:r>
            <a:r>
              <a:rPr lang="de-DE" altLang="de-DE" dirty="0">
                <a:latin typeface="Consolas" panose="020B0609020204030204" pitchFamily="49" charset="0"/>
              </a:rPr>
              <a:t>&gt; Entwicklung &lt;/</a:t>
            </a:r>
            <a:r>
              <a:rPr lang="de-DE" altLang="de-DE" dirty="0" err="1">
                <a:latin typeface="Consolas" panose="020B0609020204030204" pitchFamily="49" charset="0"/>
              </a:rPr>
              <a:t>abteilung</a:t>
            </a:r>
            <a:r>
              <a:rPr lang="de-DE" altLang="de-DE" dirty="0">
                <a:latin typeface="Consolas" panose="020B0609020204030204" pitchFamily="49" charset="0"/>
              </a:rPr>
              <a:t>&gt;    </a:t>
            </a:r>
          </a:p>
          <a:p>
            <a:pPr lvl="1" eaLnBrk="1" hangingPunct="1">
              <a:lnSpc>
                <a:spcPct val="90000"/>
              </a:lnSpc>
              <a:buFontTx/>
              <a:buNone/>
            </a:pPr>
            <a:r>
              <a:rPr lang="de-DE" altLang="de-DE" dirty="0">
                <a:latin typeface="Consolas" panose="020B0609020204030204" pitchFamily="49" charset="0"/>
              </a:rPr>
              <a:t>  &lt;vertrag&gt; Festpreis &lt;/vertrag&gt;</a:t>
            </a:r>
          </a:p>
          <a:p>
            <a:pPr lvl="1" eaLnBrk="1" hangingPunct="1">
              <a:lnSpc>
                <a:spcPct val="90000"/>
              </a:lnSpc>
              <a:buFontTx/>
              <a:buNone/>
            </a:pPr>
            <a:r>
              <a:rPr lang="de-DE" altLang="de-DE" dirty="0">
                <a:latin typeface="Consolas" panose="020B0609020204030204" pitchFamily="49" charset="0"/>
              </a:rPr>
              <a:t>&lt;/</a:t>
            </a:r>
            <a:r>
              <a:rPr lang="de-DE" altLang="de-DE" dirty="0" err="1">
                <a:latin typeface="Consolas" panose="020B0609020204030204" pitchFamily="49" charset="0"/>
              </a:rPr>
              <a:t>projekt</a:t>
            </a:r>
            <a:r>
              <a:rPr lang="de-DE" altLang="de-DE" dirty="0">
                <a:latin typeface="Consolas" panose="020B0609020204030204" pitchFamily="49" charset="0"/>
              </a:rPr>
              <a:t>&gt;</a:t>
            </a:r>
          </a:p>
          <a:p>
            <a:pPr lvl="1" eaLnBrk="1" hangingPunct="1">
              <a:lnSpc>
                <a:spcPct val="90000"/>
              </a:lnSpc>
              <a:buFontTx/>
              <a:buNone/>
            </a:pPr>
            <a:endParaRPr lang="de-DE" altLang="de-DE" dirty="0"/>
          </a:p>
          <a:p>
            <a:pPr eaLnBrk="1" hangingPunct="1">
              <a:lnSpc>
                <a:spcPct val="90000"/>
              </a:lnSpc>
            </a:pPr>
            <a:r>
              <a:rPr lang="de-DE" altLang="de-DE" dirty="0"/>
              <a:t>Aus Sicht der Verarbeitung leichte Unterschiede, Tendenz zu Attributen</a:t>
            </a: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24611" name="Rectangle 2"/>
          <p:cNvSpPr>
            <a:spLocks noGrp="1" noChangeArrowheads="1"/>
          </p:cNvSpPr>
          <p:nvPr>
            <p:ph type="title"/>
          </p:nvPr>
        </p:nvSpPr>
        <p:spPr/>
        <p:txBody>
          <a:bodyPr/>
          <a:lstStyle/>
          <a:p>
            <a:pPr eaLnBrk="1" hangingPunct="1"/>
            <a:r>
              <a:rPr lang="de-DE" altLang="de-DE"/>
              <a:t>Kommentare und Namensregeln</a:t>
            </a:r>
          </a:p>
        </p:txBody>
      </p:sp>
      <p:sp>
        <p:nvSpPr>
          <p:cNvPr id="324612" name="Rectangle 3"/>
          <p:cNvSpPr>
            <a:spLocks noGrp="1" noChangeArrowheads="1"/>
          </p:cNvSpPr>
          <p:nvPr>
            <p:ph type="body" idx="1"/>
          </p:nvPr>
        </p:nvSpPr>
        <p:spPr/>
        <p:txBody>
          <a:bodyPr/>
          <a:lstStyle/>
          <a:p>
            <a:pPr eaLnBrk="1" hangingPunct="1"/>
            <a:r>
              <a:rPr lang="de-DE" altLang="de-DE" sz="2000" dirty="0"/>
              <a:t>Grundsätzlich existieren nur kommentierte Produkte</a:t>
            </a:r>
          </a:p>
          <a:p>
            <a:pPr eaLnBrk="1" hangingPunct="1"/>
            <a:r>
              <a:rPr lang="de-DE" altLang="de-DE" sz="2000" dirty="0"/>
              <a:t>XML Kommentar in </a:t>
            </a:r>
            <a:r>
              <a:rPr lang="de-DE" altLang="de-DE" sz="2000" dirty="0">
                <a:latin typeface="Consolas" panose="020B0609020204030204" pitchFamily="49" charset="0"/>
              </a:rPr>
              <a:t>&lt;!--</a:t>
            </a:r>
            <a:r>
              <a:rPr lang="de-DE" altLang="de-DE" sz="2000" dirty="0"/>
              <a:t> und </a:t>
            </a:r>
            <a:r>
              <a:rPr lang="de-DE" altLang="de-DE" sz="2000" dirty="0">
                <a:latin typeface="Consolas" panose="020B0609020204030204" pitchFamily="49" charset="0"/>
                <a:sym typeface="Wingdings" pitchFamily="2" charset="2"/>
              </a:rPr>
              <a:t>--&gt;</a:t>
            </a:r>
            <a:r>
              <a:rPr lang="de-DE" altLang="de-DE" sz="2000" dirty="0">
                <a:sym typeface="Wingdings" pitchFamily="2" charset="2"/>
              </a:rPr>
              <a:t> eingeschlossen</a:t>
            </a:r>
          </a:p>
          <a:p>
            <a:pPr lvl="1" eaLnBrk="1" hangingPunct="1">
              <a:buFontTx/>
              <a:buNone/>
            </a:pPr>
            <a:r>
              <a:rPr lang="de-DE" altLang="de-DE" sz="2000" dirty="0">
                <a:latin typeface="Consolas" panose="020B0609020204030204" pitchFamily="49" charset="0"/>
              </a:rPr>
              <a:t>&lt;!-- </a:t>
            </a:r>
            <a:r>
              <a:rPr lang="de-DE" altLang="de-DE" sz="2000" dirty="0" err="1">
                <a:latin typeface="Consolas" panose="020B0609020204030204" pitchFamily="49" charset="0"/>
              </a:rPr>
              <a:t>Isch</a:t>
            </a:r>
            <a:r>
              <a:rPr lang="de-DE" altLang="de-DE" sz="2000" dirty="0">
                <a:latin typeface="Consolas" panose="020B0609020204030204" pitchFamily="49" charset="0"/>
              </a:rPr>
              <a:t> bin </a:t>
            </a:r>
            <a:r>
              <a:rPr lang="de-DE" altLang="de-DE" sz="2000" dirty="0" err="1">
                <a:latin typeface="Consolas" panose="020B0609020204030204" pitchFamily="49" charset="0"/>
              </a:rPr>
              <a:t>ähn</a:t>
            </a:r>
            <a:r>
              <a:rPr lang="de-DE" altLang="de-DE" sz="2000" dirty="0">
                <a:latin typeface="Consolas" panose="020B0609020204030204" pitchFamily="49" charset="0"/>
              </a:rPr>
              <a:t> </a:t>
            </a:r>
            <a:r>
              <a:rPr lang="de-DE" altLang="de-DE" sz="2000" dirty="0" err="1">
                <a:latin typeface="Consolas" panose="020B0609020204030204" pitchFamily="49" charset="0"/>
              </a:rPr>
              <a:t>Gommenta</a:t>
            </a:r>
            <a:r>
              <a:rPr lang="de-DE" altLang="de-DE" sz="2000" dirty="0">
                <a:latin typeface="Consolas" panose="020B0609020204030204" pitchFamily="49" charset="0"/>
              </a:rPr>
              <a:t> </a:t>
            </a:r>
            <a:r>
              <a:rPr lang="de-DE" altLang="de-DE" sz="2000" dirty="0">
                <a:latin typeface="Consolas" panose="020B0609020204030204" pitchFamily="49" charset="0"/>
                <a:sym typeface="Wingdings" pitchFamily="2" charset="2"/>
              </a:rPr>
              <a:t>--&gt;</a:t>
            </a:r>
          </a:p>
          <a:p>
            <a:pPr eaLnBrk="1" hangingPunct="1"/>
            <a:r>
              <a:rPr lang="de-DE" altLang="de-DE" sz="2000" dirty="0">
                <a:sym typeface="Wingdings" pitchFamily="2" charset="2"/>
              </a:rPr>
              <a:t>Im Kommentartext kein </a:t>
            </a:r>
            <a:r>
              <a:rPr lang="de-DE" altLang="de-DE" sz="2000" dirty="0">
                <a:latin typeface="Consolas" panose="020B0609020204030204" pitchFamily="49" charset="0"/>
                <a:sym typeface="Wingdings" pitchFamily="2" charset="2"/>
              </a:rPr>
              <a:t>--</a:t>
            </a:r>
            <a:r>
              <a:rPr lang="de-DE" altLang="de-DE" sz="2000" dirty="0">
                <a:sym typeface="Wingdings" pitchFamily="2" charset="2"/>
              </a:rPr>
              <a:t> erlaubt, auch keine Schachtelung</a:t>
            </a:r>
          </a:p>
          <a:p>
            <a:pPr eaLnBrk="1" hangingPunct="1"/>
            <a:r>
              <a:rPr lang="de-DE" altLang="de-DE" sz="2000" dirty="0">
                <a:sym typeface="Wingdings" pitchFamily="2" charset="2"/>
              </a:rPr>
              <a:t>Kommentare in Elementen nicht erlaubt</a:t>
            </a:r>
          </a:p>
          <a:p>
            <a:pPr eaLnBrk="1" hangingPunct="1"/>
            <a:endParaRPr lang="de-DE" altLang="de-DE" sz="2000" dirty="0"/>
          </a:p>
          <a:p>
            <a:pPr eaLnBrk="1" hangingPunct="1"/>
            <a:r>
              <a:rPr lang="de-DE" altLang="de-DE" sz="2000" dirty="0"/>
              <a:t>XML unterscheidet Groß- und Kleinschreibung, Elemente und Attribute meist klein (keine sehr feste Regel)</a:t>
            </a:r>
          </a:p>
          <a:p>
            <a:pPr eaLnBrk="1" hangingPunct="1"/>
            <a:r>
              <a:rPr lang="de-DE" altLang="de-DE" sz="2000" dirty="0"/>
              <a:t>Bezeichner müssen mit Buchstaben oder _ oder : beginnen</a:t>
            </a:r>
          </a:p>
          <a:p>
            <a:pPr eaLnBrk="1" hangingPunct="1"/>
            <a:r>
              <a:rPr lang="de-DE" altLang="de-DE" sz="2000" dirty="0"/>
              <a:t>In Bezeichnern beliebige Zeichen erlaubt</a:t>
            </a:r>
          </a:p>
          <a:p>
            <a:pPr eaLnBrk="1" hangingPunct="1"/>
            <a:r>
              <a:rPr lang="de-DE" altLang="de-DE" sz="2000" dirty="0"/>
              <a:t>Grundregeln für eigene Elementnamen: </a:t>
            </a:r>
          </a:p>
          <a:p>
            <a:pPr lvl="1" eaLnBrk="1" hangingPunct="1"/>
            <a:r>
              <a:rPr lang="de-DE" altLang="de-DE" sz="2000" dirty="0"/>
              <a:t>selbsterklärend</a:t>
            </a:r>
          </a:p>
          <a:p>
            <a:pPr lvl="1" eaLnBrk="1" hangingPunct="1"/>
            <a:r>
              <a:rPr lang="de-DE" altLang="de-DE" sz="2000" dirty="0"/>
              <a:t>nicht mit </a:t>
            </a:r>
            <a:r>
              <a:rPr lang="de-DE" altLang="de-DE" sz="2000" dirty="0">
                <a:latin typeface="Consolas" panose="020B0609020204030204" pitchFamily="49" charset="0"/>
              </a:rPr>
              <a:t>_</a:t>
            </a:r>
            <a:r>
              <a:rPr lang="de-DE" altLang="de-DE" sz="2000" dirty="0"/>
              <a:t> oder </a:t>
            </a:r>
            <a:r>
              <a:rPr lang="de-DE" altLang="de-DE" sz="2000" dirty="0">
                <a:latin typeface="Consolas" panose="020B0609020204030204" pitchFamily="49" charset="0"/>
              </a:rPr>
              <a:t>:</a:t>
            </a:r>
            <a:r>
              <a:rPr lang="de-DE" altLang="de-DE" sz="2000" dirty="0"/>
              <a:t> beginnen (für Spezialfälle, : generell nicht)</a:t>
            </a:r>
          </a:p>
          <a:p>
            <a:pPr lvl="1" eaLnBrk="1" hangingPunct="1"/>
            <a:r>
              <a:rPr lang="de-DE" altLang="de-DE" sz="2000" dirty="0"/>
              <a:t>auf Umlaute verzichten </a:t>
            </a:r>
          </a:p>
          <a:p>
            <a:pPr eaLnBrk="1" hangingPunct="1"/>
            <a:endParaRPr lang="de-DE" altLang="de-DE" sz="2000" dirty="0"/>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25635" name="Rectangle 2"/>
          <p:cNvSpPr>
            <a:spLocks noGrp="1" noChangeArrowheads="1"/>
          </p:cNvSpPr>
          <p:nvPr>
            <p:ph type="title"/>
          </p:nvPr>
        </p:nvSpPr>
        <p:spPr/>
        <p:txBody>
          <a:bodyPr/>
          <a:lstStyle/>
          <a:p>
            <a:pPr eaLnBrk="1" hangingPunct="1"/>
            <a:r>
              <a:rPr lang="de-DE" altLang="de-DE"/>
              <a:t>Genereller Aufbau eines XML-Dokuments</a:t>
            </a:r>
          </a:p>
        </p:txBody>
      </p:sp>
      <p:sp>
        <p:nvSpPr>
          <p:cNvPr id="325636" name="Rectangle 3"/>
          <p:cNvSpPr>
            <a:spLocks noGrp="1" noChangeArrowheads="1"/>
          </p:cNvSpPr>
          <p:nvPr>
            <p:ph type="body" idx="1"/>
          </p:nvPr>
        </p:nvSpPr>
        <p:spPr>
          <a:xfrm>
            <a:off x="457200" y="1052513"/>
            <a:ext cx="8229600" cy="5256212"/>
          </a:xfrm>
        </p:spPr>
        <p:txBody>
          <a:bodyPr/>
          <a:lstStyle/>
          <a:p>
            <a:pPr eaLnBrk="1" hangingPunct="1">
              <a:lnSpc>
                <a:spcPct val="90000"/>
              </a:lnSpc>
            </a:pPr>
            <a:r>
              <a:rPr lang="de-DE" altLang="de-DE" sz="2000" dirty="0"/>
              <a:t>Dokument beginnt mit XML-Deklaration gefolgt von Element</a:t>
            </a:r>
          </a:p>
          <a:p>
            <a:pPr eaLnBrk="1" hangingPunct="1">
              <a:lnSpc>
                <a:spcPct val="90000"/>
              </a:lnSpc>
            </a:pPr>
            <a:r>
              <a:rPr lang="de-DE" altLang="de-DE" sz="2000" dirty="0"/>
              <a:t>folgt: jedes XML-Dokument als Baum mit Wurzel </a:t>
            </a:r>
            <a:r>
              <a:rPr lang="de-DE" altLang="de-DE" sz="2000" dirty="0" err="1"/>
              <a:t>betrachtbar</a:t>
            </a:r>
            <a:r>
              <a:rPr lang="de-DE" altLang="de-DE" sz="2000" dirty="0"/>
              <a:t> (mit root </a:t>
            </a:r>
            <a:r>
              <a:rPr lang="de-DE" altLang="de-DE" sz="2000" dirty="0" err="1"/>
              <a:t>element</a:t>
            </a:r>
            <a:r>
              <a:rPr lang="de-DE" altLang="de-DE" sz="2000" dirty="0"/>
              <a:t> oder </a:t>
            </a:r>
            <a:r>
              <a:rPr lang="de-DE" altLang="de-DE" sz="2000" dirty="0" err="1"/>
              <a:t>document</a:t>
            </a:r>
            <a:r>
              <a:rPr lang="de-DE" altLang="de-DE" sz="2000" dirty="0"/>
              <a:t> </a:t>
            </a:r>
            <a:r>
              <a:rPr lang="de-DE" altLang="de-DE" sz="2000" dirty="0" err="1"/>
              <a:t>element</a:t>
            </a:r>
            <a:r>
              <a:rPr lang="de-DE" altLang="de-DE" sz="2000" dirty="0"/>
              <a:t>)</a:t>
            </a:r>
          </a:p>
          <a:p>
            <a:pPr lvl="1" eaLnBrk="1" hangingPunct="1">
              <a:lnSpc>
                <a:spcPct val="90000"/>
              </a:lnSpc>
              <a:buFontTx/>
              <a:buNone/>
            </a:pPr>
            <a:r>
              <a:rPr lang="de-DE" altLang="de-DE" sz="2000" dirty="0">
                <a:latin typeface="Consolas" panose="020B0609020204030204" pitchFamily="49" charset="0"/>
              </a:rPr>
              <a:t>&lt;?</a:t>
            </a:r>
            <a:r>
              <a:rPr lang="de-DE" altLang="de-DE" sz="2000" dirty="0" err="1">
                <a:latin typeface="Consolas" panose="020B0609020204030204" pitchFamily="49" charset="0"/>
              </a:rPr>
              <a:t>xml</a:t>
            </a:r>
            <a:r>
              <a:rPr lang="de-DE" altLang="de-DE" sz="2000" dirty="0">
                <a:latin typeface="Consolas" panose="020B0609020204030204" pitchFamily="49" charset="0"/>
              </a:rPr>
              <a:t> </a:t>
            </a:r>
            <a:r>
              <a:rPr lang="de-DE" altLang="de-DE" sz="2000" dirty="0" err="1">
                <a:latin typeface="Consolas" panose="020B0609020204030204" pitchFamily="49" charset="0"/>
              </a:rPr>
              <a:t>version</a:t>
            </a:r>
            <a:r>
              <a:rPr lang="de-DE" altLang="de-DE" sz="2000" dirty="0">
                <a:latin typeface="Consolas" panose="020B0609020204030204" pitchFamily="49" charset="0"/>
              </a:rPr>
              <a:t>="1.0" </a:t>
            </a:r>
            <a:r>
              <a:rPr lang="de-DE" altLang="de-DE" sz="2000" dirty="0" err="1">
                <a:latin typeface="Consolas" panose="020B0609020204030204" pitchFamily="49" charset="0"/>
              </a:rPr>
              <a:t>encoding</a:t>
            </a:r>
            <a:r>
              <a:rPr lang="de-DE" altLang="de-DE" sz="2000" dirty="0">
                <a:latin typeface="Consolas" panose="020B0609020204030204" pitchFamily="49" charset="0"/>
              </a:rPr>
              <a:t>="utf-8"?&gt; </a:t>
            </a:r>
          </a:p>
          <a:p>
            <a:pPr lvl="1" eaLnBrk="1" hangingPunct="1">
              <a:lnSpc>
                <a:spcPct val="90000"/>
              </a:lnSpc>
              <a:buFontTx/>
              <a:buNone/>
            </a:pPr>
            <a:r>
              <a:rPr lang="de-DE" altLang="de-DE" sz="2000" dirty="0">
                <a:latin typeface="Consolas" panose="020B0609020204030204" pitchFamily="49" charset="0"/>
              </a:rPr>
              <a:t>&lt;!-- angeblich generiert aus </a:t>
            </a:r>
            <a:r>
              <a:rPr lang="de-DE" altLang="de-DE" sz="2000" dirty="0" err="1">
                <a:latin typeface="Consolas" panose="020B0609020204030204" pitchFamily="49" charset="0"/>
              </a:rPr>
              <a:t>Spro</a:t>
            </a:r>
            <a:r>
              <a:rPr lang="de-DE" altLang="de-DE" sz="2000" dirty="0">
                <a:latin typeface="Consolas" panose="020B0609020204030204" pitchFamily="49" charset="0"/>
              </a:rPr>
              <a:t>  --&gt; </a:t>
            </a:r>
          </a:p>
          <a:p>
            <a:pPr lvl="1" eaLnBrk="1" hangingPunct="1">
              <a:lnSpc>
                <a:spcPct val="90000"/>
              </a:lnSpc>
              <a:buFontTx/>
              <a:buNone/>
            </a:pPr>
            <a:r>
              <a:rPr lang="de-DE" altLang="de-DE" sz="2000" dirty="0">
                <a:latin typeface="Consolas" panose="020B0609020204030204" pitchFamily="49" charset="0"/>
              </a:rPr>
              <a:t>&lt;</a:t>
            </a:r>
            <a:r>
              <a:rPr lang="de-DE" altLang="de-DE" sz="2000" dirty="0" err="1">
                <a:latin typeface="Consolas" panose="020B0609020204030204" pitchFamily="49" charset="0"/>
              </a:rPr>
              <a:t>projekt</a:t>
            </a:r>
            <a:r>
              <a:rPr lang="de-DE" altLang="de-DE" sz="2000" dirty="0">
                <a:latin typeface="Consolas" panose="020B0609020204030204" pitchFamily="49" charset="0"/>
              </a:rPr>
              <a:t> </a:t>
            </a:r>
            <a:r>
              <a:rPr lang="de-DE" altLang="de-DE" sz="2000" dirty="0" err="1">
                <a:latin typeface="Consolas" panose="020B0609020204030204" pitchFamily="49" charset="0"/>
              </a:rPr>
              <a:t>abteilung</a:t>
            </a:r>
            <a:r>
              <a:rPr lang="de-DE" altLang="de-DE" sz="2000" dirty="0">
                <a:latin typeface="Consolas" panose="020B0609020204030204" pitchFamily="49" charset="0"/>
              </a:rPr>
              <a:t>="Entwicklung" </a:t>
            </a:r>
          </a:p>
          <a:p>
            <a:pPr lvl="1" eaLnBrk="1" hangingPunct="1">
              <a:lnSpc>
                <a:spcPct val="90000"/>
              </a:lnSpc>
              <a:buFontTx/>
              <a:buNone/>
            </a:pPr>
            <a:r>
              <a:rPr lang="de-DE" altLang="de-DE" sz="2000" dirty="0">
                <a:latin typeface="Consolas" panose="020B0609020204030204" pitchFamily="49" charset="0"/>
              </a:rPr>
              <a:t>         vertrag="Eigenentwicklung"&gt;</a:t>
            </a:r>
          </a:p>
          <a:p>
            <a:pPr lvl="1" eaLnBrk="1" hangingPunct="1">
              <a:lnSpc>
                <a:spcPct val="90000"/>
              </a:lnSpc>
              <a:buFontTx/>
              <a:buNone/>
            </a:pPr>
            <a:r>
              <a:rPr lang="de-DE" altLang="de-DE" sz="2000" dirty="0">
                <a:latin typeface="Consolas" panose="020B0609020204030204" pitchFamily="49" charset="0"/>
              </a:rPr>
              <a:t>  &lt;</a:t>
            </a:r>
            <a:r>
              <a:rPr lang="de-DE" altLang="de-DE" sz="2000" dirty="0" err="1">
                <a:latin typeface="Consolas" panose="020B0609020204030204" pitchFamily="49" charset="0"/>
              </a:rPr>
              <a:t>projektname</a:t>
            </a:r>
            <a:r>
              <a:rPr lang="de-DE" altLang="de-DE" sz="2000" dirty="0">
                <a:latin typeface="Consolas" panose="020B0609020204030204" pitchFamily="49" charset="0"/>
              </a:rPr>
              <a:t>&gt;Speicher &lt;/</a:t>
            </a:r>
            <a:r>
              <a:rPr lang="de-DE" altLang="de-DE" sz="2000" dirty="0" err="1">
                <a:latin typeface="Consolas" panose="020B0609020204030204" pitchFamily="49" charset="0"/>
              </a:rPr>
              <a:t>projektname</a:t>
            </a:r>
            <a:r>
              <a:rPr lang="de-DE" altLang="de-DE" sz="2000" dirty="0">
                <a:latin typeface="Consolas" panose="020B0609020204030204" pitchFamily="49" charset="0"/>
              </a:rPr>
              <a:t>&gt; </a:t>
            </a:r>
          </a:p>
          <a:p>
            <a:pPr lvl="1" eaLnBrk="1" hangingPunct="1">
              <a:lnSpc>
                <a:spcPct val="90000"/>
              </a:lnSpc>
              <a:buFontTx/>
              <a:buNone/>
            </a:pPr>
            <a:r>
              <a:rPr lang="de-DE" altLang="de-DE" sz="2000" dirty="0">
                <a:latin typeface="Consolas" panose="020B0609020204030204" pitchFamily="49" charset="0"/>
              </a:rPr>
              <a:t>&lt;/</a:t>
            </a:r>
            <a:r>
              <a:rPr lang="de-DE" altLang="de-DE" sz="2000" dirty="0" err="1">
                <a:latin typeface="Consolas" panose="020B0609020204030204" pitchFamily="49" charset="0"/>
              </a:rPr>
              <a:t>projekt</a:t>
            </a:r>
            <a:r>
              <a:rPr lang="de-DE" altLang="de-DE" sz="2000" dirty="0">
                <a:latin typeface="Consolas" panose="020B0609020204030204" pitchFamily="49" charset="0"/>
              </a:rPr>
              <a:t>&gt;</a:t>
            </a:r>
          </a:p>
          <a:p>
            <a:pPr eaLnBrk="1" hangingPunct="1">
              <a:lnSpc>
                <a:spcPct val="90000"/>
              </a:lnSpc>
            </a:pPr>
            <a:r>
              <a:rPr lang="de-DE" altLang="de-DE" sz="2000" dirty="0" err="1"/>
              <a:t>version</a:t>
            </a:r>
            <a:r>
              <a:rPr lang="de-DE" altLang="de-DE" sz="2000" dirty="0"/>
              <a:t> (bleibt vielleicht immer) 1.0 oder 1.1</a:t>
            </a:r>
          </a:p>
          <a:p>
            <a:pPr eaLnBrk="1" hangingPunct="1">
              <a:lnSpc>
                <a:spcPct val="90000"/>
              </a:lnSpc>
            </a:pPr>
            <a:r>
              <a:rPr lang="de-DE" altLang="de-DE" sz="2000" dirty="0" err="1"/>
              <a:t>encoding</a:t>
            </a:r>
            <a:r>
              <a:rPr lang="de-DE" altLang="de-DE" sz="2000" dirty="0"/>
              <a:t> gibt verwendeten Zeichensatz an, hier klein oder Großschreibung möglich, typisch sind</a:t>
            </a:r>
          </a:p>
          <a:p>
            <a:pPr eaLnBrk="1" hangingPunct="1">
              <a:lnSpc>
                <a:spcPct val="90000"/>
              </a:lnSpc>
            </a:pPr>
            <a:endParaRPr lang="de-DE" altLang="de-DE" sz="2000" dirty="0"/>
          </a:p>
          <a:p>
            <a:pPr eaLnBrk="1" hangingPunct="1">
              <a:lnSpc>
                <a:spcPct val="90000"/>
              </a:lnSpc>
            </a:pPr>
            <a:endParaRPr lang="de-DE" altLang="de-DE" sz="2000" dirty="0"/>
          </a:p>
        </p:txBody>
      </p:sp>
      <p:graphicFrame>
        <p:nvGraphicFramePr>
          <p:cNvPr id="4146180" name="Group 4"/>
          <p:cNvGraphicFramePr>
            <a:graphicFrameLocks noGrp="1"/>
          </p:cNvGraphicFramePr>
          <p:nvPr/>
        </p:nvGraphicFramePr>
        <p:xfrm>
          <a:off x="900113" y="5051425"/>
          <a:ext cx="6624637" cy="1189038"/>
        </p:xfrm>
        <a:graphic>
          <a:graphicData uri="http://schemas.openxmlformats.org/drawingml/2006/table">
            <a:tbl>
              <a:tblPr/>
              <a:tblGrid>
                <a:gridCol w="1584325">
                  <a:extLst>
                    <a:ext uri="{9D8B030D-6E8A-4147-A177-3AD203B41FA5}">
                      <a16:colId xmlns:a16="http://schemas.microsoft.com/office/drawing/2014/main" val="20000"/>
                    </a:ext>
                  </a:extLst>
                </a:gridCol>
                <a:gridCol w="5040312">
                  <a:extLst>
                    <a:ext uri="{9D8B030D-6E8A-4147-A177-3AD203B41FA5}">
                      <a16:colId xmlns:a16="http://schemas.microsoft.com/office/drawing/2014/main" val="20001"/>
                    </a:ext>
                  </a:extLst>
                </a:gridCol>
              </a:tblGrid>
              <a:tr h="3963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UTF-8</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8 Bit Zeichenbereite (Standard)</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3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UTF-16</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16 Bit Zeichenbreite (bel. Sprachen)</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3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ISO-8859-1</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Westeuropäische Sprachen</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8915" name="Rectangle 2"/>
          <p:cNvSpPr>
            <a:spLocks noGrp="1" noChangeArrowheads="1"/>
          </p:cNvSpPr>
          <p:nvPr>
            <p:ph type="title"/>
          </p:nvPr>
        </p:nvSpPr>
        <p:spPr/>
        <p:txBody>
          <a:bodyPr/>
          <a:lstStyle/>
          <a:p>
            <a:pPr eaLnBrk="1" hangingPunct="1"/>
            <a:r>
              <a:rPr lang="de-DE" altLang="de-DE"/>
              <a:t>Die Phasen der SW- Entwicklung</a:t>
            </a:r>
          </a:p>
        </p:txBody>
      </p:sp>
      <p:sp>
        <p:nvSpPr>
          <p:cNvPr id="38916" name="Rectangle 3"/>
          <p:cNvSpPr>
            <a:spLocks noGrp="1" noChangeArrowheads="1"/>
          </p:cNvSpPr>
          <p:nvPr>
            <p:ph type="body" idx="1"/>
          </p:nvPr>
        </p:nvSpPr>
        <p:spPr>
          <a:xfrm>
            <a:off x="3125788" y="1412875"/>
            <a:ext cx="5478462" cy="5256213"/>
          </a:xfrm>
        </p:spPr>
        <p:txBody>
          <a:bodyPr/>
          <a:lstStyle/>
          <a:p>
            <a:pPr eaLnBrk="1" hangingPunct="1">
              <a:lnSpc>
                <a:spcPct val="80000"/>
              </a:lnSpc>
            </a:pPr>
            <a:r>
              <a:rPr lang="de-DE" altLang="de-DE"/>
              <a:t>Erhebung und Festlegung des WAS mit Rahmenbedingungen</a:t>
            </a:r>
          </a:p>
          <a:p>
            <a:pPr eaLnBrk="1" hangingPunct="1">
              <a:lnSpc>
                <a:spcPct val="80000"/>
              </a:lnSpc>
            </a:pPr>
            <a:endParaRPr lang="de-DE" altLang="de-DE"/>
          </a:p>
          <a:p>
            <a:pPr eaLnBrk="1" hangingPunct="1">
              <a:lnSpc>
                <a:spcPct val="80000"/>
              </a:lnSpc>
            </a:pPr>
            <a:r>
              <a:rPr lang="de-DE" altLang="de-DE"/>
              <a:t>Klärung der Funktionalität und der Systemarchitektur durch erste Modelle</a:t>
            </a:r>
          </a:p>
          <a:p>
            <a:pPr eaLnBrk="1" hangingPunct="1">
              <a:lnSpc>
                <a:spcPct val="80000"/>
              </a:lnSpc>
            </a:pPr>
            <a:r>
              <a:rPr lang="de-DE" altLang="de-DE"/>
              <a:t>Detaillierte Ausarbeitung der Komponenten, der Schnittstellen, Datenstrukturen, des WIE</a:t>
            </a:r>
          </a:p>
          <a:p>
            <a:pPr eaLnBrk="1" hangingPunct="1">
              <a:lnSpc>
                <a:spcPct val="80000"/>
              </a:lnSpc>
            </a:pPr>
            <a:r>
              <a:rPr lang="de-DE" altLang="de-DE"/>
              <a:t>Ausprogrammierung der Programmiervorgaben in der Zielsprache</a:t>
            </a:r>
          </a:p>
          <a:p>
            <a:pPr eaLnBrk="1" hangingPunct="1">
              <a:lnSpc>
                <a:spcPct val="80000"/>
              </a:lnSpc>
            </a:pPr>
            <a:r>
              <a:rPr lang="de-DE" altLang="de-DE"/>
              <a:t>Zusammenbau der Komponenten, Nachweis, dass Anforderungen erfüllt werden, Auslieferung</a:t>
            </a:r>
          </a:p>
        </p:txBody>
      </p:sp>
      <p:grpSp>
        <p:nvGrpSpPr>
          <p:cNvPr id="38917" name="Group 4"/>
          <p:cNvGrpSpPr>
            <a:grpSpLocks/>
          </p:cNvGrpSpPr>
          <p:nvPr/>
        </p:nvGrpSpPr>
        <p:grpSpPr bwMode="auto">
          <a:xfrm>
            <a:off x="533400" y="1524000"/>
            <a:ext cx="2525713" cy="4495800"/>
            <a:chOff x="139" y="1056"/>
            <a:chExt cx="2064" cy="2832"/>
          </a:xfrm>
        </p:grpSpPr>
        <p:grpSp>
          <p:nvGrpSpPr>
            <p:cNvPr id="38918" name="Group 5"/>
            <p:cNvGrpSpPr>
              <a:grpSpLocks/>
            </p:cNvGrpSpPr>
            <p:nvPr/>
          </p:nvGrpSpPr>
          <p:grpSpPr bwMode="auto">
            <a:xfrm>
              <a:off x="139" y="1056"/>
              <a:ext cx="2064" cy="2832"/>
              <a:chOff x="432" y="1056"/>
              <a:chExt cx="2064" cy="2832"/>
            </a:xfrm>
          </p:grpSpPr>
          <p:sp>
            <p:nvSpPr>
              <p:cNvPr id="38923" name="AutoShape 6"/>
              <p:cNvSpPr>
                <a:spLocks noChangeArrowheads="1"/>
              </p:cNvSpPr>
              <p:nvPr/>
            </p:nvSpPr>
            <p:spPr bwMode="auto">
              <a:xfrm>
                <a:off x="432" y="1056"/>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t>Anforderungsanalyse</a:t>
                </a:r>
              </a:p>
            </p:txBody>
          </p:sp>
          <p:sp>
            <p:nvSpPr>
              <p:cNvPr id="38924" name="AutoShape 7"/>
              <p:cNvSpPr>
                <a:spLocks noChangeArrowheads="1"/>
              </p:cNvSpPr>
              <p:nvPr/>
            </p:nvSpPr>
            <p:spPr bwMode="auto">
              <a:xfrm>
                <a:off x="432" y="1680"/>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t>Grobdesign</a:t>
                </a:r>
              </a:p>
            </p:txBody>
          </p:sp>
          <p:sp>
            <p:nvSpPr>
              <p:cNvPr id="38925" name="AutoShape 8"/>
              <p:cNvSpPr>
                <a:spLocks noChangeArrowheads="1"/>
              </p:cNvSpPr>
              <p:nvPr/>
            </p:nvSpPr>
            <p:spPr bwMode="auto">
              <a:xfrm>
                <a:off x="432" y="2304"/>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t>Feindesign</a:t>
                </a:r>
              </a:p>
            </p:txBody>
          </p:sp>
          <p:sp>
            <p:nvSpPr>
              <p:cNvPr id="38926" name="AutoShape 9"/>
              <p:cNvSpPr>
                <a:spLocks noChangeArrowheads="1"/>
              </p:cNvSpPr>
              <p:nvPr/>
            </p:nvSpPr>
            <p:spPr bwMode="auto">
              <a:xfrm>
                <a:off x="432" y="2928"/>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t>Implementierung</a:t>
                </a:r>
              </a:p>
            </p:txBody>
          </p:sp>
          <p:sp>
            <p:nvSpPr>
              <p:cNvPr id="38927" name="AutoShape 10"/>
              <p:cNvSpPr>
                <a:spLocks noChangeArrowheads="1"/>
              </p:cNvSpPr>
              <p:nvPr/>
            </p:nvSpPr>
            <p:spPr bwMode="auto">
              <a:xfrm>
                <a:off x="432" y="3552"/>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t>Test und Integration</a:t>
                </a:r>
              </a:p>
            </p:txBody>
          </p:sp>
        </p:grpSp>
        <p:sp>
          <p:nvSpPr>
            <p:cNvPr id="38919" name="Line 11"/>
            <p:cNvSpPr>
              <a:spLocks noChangeShapeType="1"/>
            </p:cNvSpPr>
            <p:nvPr/>
          </p:nvSpPr>
          <p:spPr bwMode="auto">
            <a:xfrm>
              <a:off x="1147" y="1392"/>
              <a:ext cx="0" cy="28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8920" name="Line 12"/>
            <p:cNvSpPr>
              <a:spLocks noChangeShapeType="1"/>
            </p:cNvSpPr>
            <p:nvPr/>
          </p:nvSpPr>
          <p:spPr bwMode="auto">
            <a:xfrm>
              <a:off x="1147" y="2016"/>
              <a:ext cx="0" cy="28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8921" name="Line 13"/>
            <p:cNvSpPr>
              <a:spLocks noChangeShapeType="1"/>
            </p:cNvSpPr>
            <p:nvPr/>
          </p:nvSpPr>
          <p:spPr bwMode="auto">
            <a:xfrm>
              <a:off x="1147" y="2640"/>
              <a:ext cx="0" cy="28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8922" name="Line 14"/>
            <p:cNvSpPr>
              <a:spLocks noChangeShapeType="1"/>
            </p:cNvSpPr>
            <p:nvPr/>
          </p:nvSpPr>
          <p:spPr bwMode="auto">
            <a:xfrm>
              <a:off x="1147" y="3264"/>
              <a:ext cx="0" cy="28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26659" name="Rectangle 2"/>
          <p:cNvSpPr>
            <a:spLocks noGrp="1" noChangeArrowheads="1"/>
          </p:cNvSpPr>
          <p:nvPr>
            <p:ph type="title"/>
          </p:nvPr>
        </p:nvSpPr>
        <p:spPr/>
        <p:txBody>
          <a:bodyPr/>
          <a:lstStyle/>
          <a:p>
            <a:pPr eaLnBrk="1" hangingPunct="1"/>
            <a:r>
              <a:rPr lang="de-DE" altLang="de-DE"/>
              <a:t>Nutzung von Programmbibliotheken</a:t>
            </a:r>
          </a:p>
        </p:txBody>
      </p:sp>
      <p:sp>
        <p:nvSpPr>
          <p:cNvPr id="326660" name="Rectangle 3"/>
          <p:cNvSpPr>
            <a:spLocks noGrp="1" noChangeArrowheads="1"/>
          </p:cNvSpPr>
          <p:nvPr>
            <p:ph type="body" idx="1"/>
          </p:nvPr>
        </p:nvSpPr>
        <p:spPr>
          <a:xfrm>
            <a:off x="457200" y="1268413"/>
            <a:ext cx="8229600" cy="5256212"/>
          </a:xfrm>
        </p:spPr>
        <p:txBody>
          <a:bodyPr/>
          <a:lstStyle/>
          <a:p>
            <a:pPr eaLnBrk="1" hangingPunct="1">
              <a:lnSpc>
                <a:spcPct val="90000"/>
              </a:lnSpc>
            </a:pPr>
            <a:r>
              <a:rPr lang="de-DE" altLang="de-DE" sz="2000"/>
              <a:t>Programmbibliotheken stellen Standardlösungen für häufig wiederkehrende Probleme dar</a:t>
            </a:r>
          </a:p>
          <a:p>
            <a:pPr eaLnBrk="1" hangingPunct="1">
              <a:lnSpc>
                <a:spcPct val="90000"/>
              </a:lnSpc>
            </a:pPr>
            <a:r>
              <a:rPr lang="de-DE" altLang="de-DE" sz="2000"/>
              <a:t>typische Nutzung: Nutzer erzeugt und ruft Objekte (Klassen) der Bibliothek auf</a:t>
            </a:r>
          </a:p>
          <a:p>
            <a:pPr eaLnBrk="1" hangingPunct="1">
              <a:lnSpc>
                <a:spcPct val="90000"/>
              </a:lnSpc>
            </a:pPr>
            <a:r>
              <a:rPr lang="de-DE" altLang="de-DE" sz="2000"/>
              <a:t>Bibliotheken sind geprüft (hoffentlich) und für Laufzeiten optimiert</a:t>
            </a:r>
          </a:p>
          <a:p>
            <a:pPr eaLnBrk="1" hangingPunct="1">
              <a:lnSpc>
                <a:spcPct val="90000"/>
              </a:lnSpc>
            </a:pPr>
            <a:r>
              <a:rPr lang="de-DE" altLang="de-DE" sz="2000"/>
              <a:t>Dokumentation von Bibliotheken wichtig zum effizienten Einsatz (was rufe ich wann auf)</a:t>
            </a:r>
          </a:p>
          <a:p>
            <a:pPr eaLnBrk="1" hangingPunct="1">
              <a:lnSpc>
                <a:spcPct val="90000"/>
              </a:lnSpc>
            </a:pPr>
            <a:r>
              <a:rPr lang="de-DE" altLang="de-DE" sz="2000"/>
              <a:t>Je größer der Verbreitungsgrad, desto einfacher die Weiterverwendung von Ergebnissen (großer Vorteil der Java-Klassenbibliothek)</a:t>
            </a:r>
          </a:p>
          <a:p>
            <a:pPr eaLnBrk="1" hangingPunct="1">
              <a:lnSpc>
                <a:spcPct val="90000"/>
              </a:lnSpc>
            </a:pPr>
            <a:r>
              <a:rPr lang="de-DE" altLang="de-DE" sz="2000"/>
              <a:t>Grundregel für erfahrene Entwickler: Erfinde das Rad niemals zweimal, weiß aber, wo viele Blaupausen für viele verschiedene Räder sind</a:t>
            </a:r>
          </a:p>
          <a:p>
            <a:pPr eaLnBrk="1" hangingPunct="1">
              <a:lnSpc>
                <a:spcPct val="90000"/>
              </a:lnSpc>
            </a:pPr>
            <a:r>
              <a:rPr lang="de-DE" altLang="de-DE" sz="2000"/>
              <a:t>Grundregel für Informatikanfänger: Lerne zu verstehen, wie man das erste Rad baut, baue das erste Rad und lerne warum man wie die Blaupause variieren kann</a:t>
            </a:r>
          </a:p>
        </p:txBody>
      </p:sp>
      <p:sp>
        <p:nvSpPr>
          <p:cNvPr id="326661"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9.4</a:t>
            </a: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27683" name="Rectangle 2"/>
          <p:cNvSpPr>
            <a:spLocks noGrp="1" noChangeArrowheads="1"/>
          </p:cNvSpPr>
          <p:nvPr>
            <p:ph type="title"/>
          </p:nvPr>
        </p:nvSpPr>
        <p:spPr/>
        <p:txBody>
          <a:bodyPr/>
          <a:lstStyle/>
          <a:p>
            <a:pPr eaLnBrk="1" hangingPunct="1"/>
            <a:r>
              <a:rPr lang="de-DE" altLang="de-DE"/>
              <a:t>Idee von Komponenten</a:t>
            </a:r>
          </a:p>
        </p:txBody>
      </p:sp>
      <p:sp>
        <p:nvSpPr>
          <p:cNvPr id="327684" name="Rectangle 3"/>
          <p:cNvSpPr>
            <a:spLocks noGrp="1" noChangeArrowheads="1"/>
          </p:cNvSpPr>
          <p:nvPr>
            <p:ph type="body" idx="1"/>
          </p:nvPr>
        </p:nvSpPr>
        <p:spPr>
          <a:xfrm>
            <a:off x="457200" y="1268413"/>
            <a:ext cx="8229600" cy="5256212"/>
          </a:xfrm>
        </p:spPr>
        <p:txBody>
          <a:bodyPr/>
          <a:lstStyle/>
          <a:p>
            <a:pPr eaLnBrk="1" hangingPunct="1"/>
            <a:r>
              <a:rPr lang="de-DE" altLang="de-DE" sz="2000"/>
              <a:t>Komponenten sind komplexe in sich abgeschlossene  „binäre“ SW-Bausteine, die größere Aufgaben übernehmen können</a:t>
            </a:r>
          </a:p>
          <a:p>
            <a:pPr eaLnBrk="1" hangingPunct="1"/>
            <a:r>
              <a:rPr lang="de-DE" altLang="de-DE" sz="2000"/>
              <a:t>Ansatz: SW statt aus kleinen Programmzeilen aus großen Komponenten (+ Klebe-SW) zusammen bauen</a:t>
            </a:r>
          </a:p>
          <a:p>
            <a:pPr eaLnBrk="1" hangingPunct="1"/>
            <a:r>
              <a:rPr lang="de-DE" altLang="de-DE" sz="2000"/>
              <a:t>Komponenten werden konfiguriert, dazu gibt es get-/set-Methoden (Schnittstelle)  oder/und Konfigurationsdateien</a:t>
            </a:r>
          </a:p>
          <a:p>
            <a:pPr eaLnBrk="1" hangingPunct="1"/>
            <a:r>
              <a:rPr lang="de-DE" altLang="de-DE" sz="2000"/>
              <a:t>Beispiel Swing-Klassen, wie JButton haben (u. a.) Komponenteneigenschaft; man kann u. a. einstellen:</a:t>
            </a:r>
          </a:p>
          <a:p>
            <a:pPr lvl="1" eaLnBrk="1" hangingPunct="1"/>
            <a:r>
              <a:rPr lang="de-DE" altLang="de-DE" sz="2000"/>
              <a:t>Farben (Hintergrund, Vordergrund)</a:t>
            </a:r>
          </a:p>
          <a:p>
            <a:pPr lvl="1" eaLnBrk="1" hangingPunct="1"/>
            <a:r>
              <a:rPr lang="de-DE" altLang="de-DE" sz="2000"/>
              <a:t>Schrifttypen</a:t>
            </a:r>
          </a:p>
          <a:p>
            <a:pPr lvl="1" eaLnBrk="1" hangingPunct="1"/>
            <a:r>
              <a:rPr lang="de-DE" altLang="de-DE" sz="2000"/>
              <a:t>Form der Ecken</a:t>
            </a:r>
          </a:p>
          <a:p>
            <a:pPr lvl="1" eaLnBrk="1" hangingPunct="1"/>
            <a:r>
              <a:rPr lang="de-DE" altLang="de-DE" sz="2000"/>
              <a:t>dargestelltes Bild</a:t>
            </a:r>
          </a:p>
          <a:p>
            <a:pPr eaLnBrk="1" hangingPunct="1"/>
            <a:r>
              <a:rPr lang="de-DE" altLang="de-DE" sz="2000"/>
              <a:t>Komponenten sind themenorientiert und können unterschiedliche Aufgaben erfüllen (z. B. Daten filtern, Werte überwachen)</a:t>
            </a:r>
          </a:p>
          <a:p>
            <a:pPr eaLnBrk="1" hangingPunct="1"/>
            <a:endParaRPr lang="de-DE" altLang="de-DE" sz="2000"/>
          </a:p>
        </p:txBody>
      </p:sp>
      <p:sp>
        <p:nvSpPr>
          <p:cNvPr id="327685"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9.5</a:t>
            </a: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28707" name="Rectangle 2"/>
          <p:cNvSpPr>
            <a:spLocks noGrp="1" noChangeArrowheads="1"/>
          </p:cNvSpPr>
          <p:nvPr>
            <p:ph type="title"/>
          </p:nvPr>
        </p:nvSpPr>
        <p:spPr/>
        <p:txBody>
          <a:bodyPr/>
          <a:lstStyle/>
          <a:p>
            <a:pPr eaLnBrk="1" hangingPunct="1"/>
            <a:r>
              <a:rPr lang="de-DE" altLang="de-DE"/>
              <a:t>GUI-Builder (1/2)</a:t>
            </a:r>
          </a:p>
        </p:txBody>
      </p:sp>
      <p:sp>
        <p:nvSpPr>
          <p:cNvPr id="328708" name="Rectangle 3"/>
          <p:cNvSpPr>
            <a:spLocks noGrp="1" noChangeArrowheads="1"/>
          </p:cNvSpPr>
          <p:nvPr>
            <p:ph type="body" idx="1"/>
          </p:nvPr>
        </p:nvSpPr>
        <p:spPr>
          <a:xfrm>
            <a:off x="457200" y="1268413"/>
            <a:ext cx="8229600" cy="5040312"/>
          </a:xfrm>
        </p:spPr>
        <p:txBody>
          <a:bodyPr/>
          <a:lstStyle/>
          <a:p>
            <a:pPr eaLnBrk="1" hangingPunct="1"/>
            <a:r>
              <a:rPr lang="de-DE" altLang="de-DE"/>
              <a:t>Die Programmierung von Oberflächen in Java ist zwar recht strukturiert möglich, viele Arbeitsschritte wiederholen sich aber monoton</a:t>
            </a:r>
          </a:p>
          <a:p>
            <a:pPr eaLnBrk="1" hangingPunct="1"/>
            <a:r>
              <a:rPr lang="de-DE" altLang="de-DE"/>
              <a:t>GUI-Builder stellen einen anderen Ansatz zur Entwicklung von Oberflächen vor, Oberflächen werden per Drag-and-Drop zusammengestellt</a:t>
            </a:r>
          </a:p>
          <a:p>
            <a:pPr eaLnBrk="1" hangingPunct="1"/>
            <a:r>
              <a:rPr lang="de-DE" altLang="de-DE"/>
              <a:t>Die weitere Programmierung findet durch den Entwickler „unterhalb“ der GUI-Elemente statt, jeder Code muss einer Komponente zugeordnet werden</a:t>
            </a:r>
          </a:p>
          <a:p>
            <a:pPr eaLnBrk="1" hangingPunct="1"/>
            <a:r>
              <a:rPr lang="de-DE" altLang="de-DE"/>
              <a:t>GUI-Builder eignen sich damit sehr gut, schnell einen GUI-Prototypen zu erstellen, um mit den späteren Nutzern das Look-and-Feel zu diskutieren </a:t>
            </a: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29731" name="Rectangle 2"/>
          <p:cNvSpPr>
            <a:spLocks noGrp="1" noChangeArrowheads="1"/>
          </p:cNvSpPr>
          <p:nvPr>
            <p:ph type="title"/>
          </p:nvPr>
        </p:nvSpPr>
        <p:spPr/>
        <p:txBody>
          <a:bodyPr/>
          <a:lstStyle/>
          <a:p>
            <a:pPr eaLnBrk="1" hangingPunct="1"/>
            <a:r>
              <a:rPr lang="de-DE" altLang="de-DE"/>
              <a:t>GUI-Builder (2/2)</a:t>
            </a:r>
          </a:p>
        </p:txBody>
      </p:sp>
      <p:sp>
        <p:nvSpPr>
          <p:cNvPr id="329732" name="Rectangle 3"/>
          <p:cNvSpPr>
            <a:spLocks noGrp="1" noChangeArrowheads="1"/>
          </p:cNvSpPr>
          <p:nvPr>
            <p:ph type="body" idx="1"/>
          </p:nvPr>
        </p:nvSpPr>
        <p:spPr>
          <a:xfrm>
            <a:off x="457200" y="1125538"/>
            <a:ext cx="8362950" cy="5327650"/>
          </a:xfrm>
        </p:spPr>
        <p:txBody>
          <a:bodyPr/>
          <a:lstStyle/>
          <a:p>
            <a:pPr eaLnBrk="1" hangingPunct="1">
              <a:lnSpc>
                <a:spcPct val="80000"/>
              </a:lnSpc>
            </a:pPr>
            <a:r>
              <a:rPr lang="de-DE" altLang="de-DE" sz="2000"/>
              <a:t>GUI-Builder haben aber auch Nachteile:</a:t>
            </a:r>
          </a:p>
          <a:p>
            <a:pPr lvl="1" eaLnBrk="1" hangingPunct="1">
              <a:lnSpc>
                <a:spcPct val="80000"/>
              </a:lnSpc>
            </a:pPr>
            <a:r>
              <a:rPr lang="de-DE" altLang="de-DE" sz="2000"/>
              <a:t>Software ist häufig nicht GUI-gesteuert entwickelbar, je komplexer das „Innenleben“ ist, desto weniger steht das GUI in der Entwicklung im Mittelpunkt</a:t>
            </a:r>
          </a:p>
          <a:p>
            <a:pPr lvl="1" eaLnBrk="1" hangingPunct="1">
              <a:lnSpc>
                <a:spcPct val="80000"/>
              </a:lnSpc>
            </a:pPr>
            <a:r>
              <a:rPr lang="de-DE" altLang="de-DE" sz="2000"/>
              <a:t>wer nicht weiß, wie ein GUI funktioniert, programmiert nur Fragmente und kennt das Zusammenspiel des Systems nicht</a:t>
            </a:r>
          </a:p>
          <a:p>
            <a:pPr lvl="1" eaLnBrk="1" hangingPunct="1">
              <a:lnSpc>
                <a:spcPct val="80000"/>
              </a:lnSpc>
            </a:pPr>
            <a:r>
              <a:rPr lang="de-DE" altLang="de-DE" sz="2000"/>
              <a:t>oftmals können ohne GUI-Builder entwickelte Oberflächen nicht mit dem GUI-Builder weiter bearbeitet werden</a:t>
            </a:r>
          </a:p>
          <a:p>
            <a:pPr lvl="1" eaLnBrk="1" hangingPunct="1">
              <a:lnSpc>
                <a:spcPct val="80000"/>
              </a:lnSpc>
            </a:pPr>
            <a:r>
              <a:rPr lang="de-DE" altLang="de-DE" sz="2000"/>
              <a:t>GUI-Builder geben die Struktur des Codes vor, d.h. man muss sich auf die Programmiereigenheiten des GUI-Builders zu 100% einlassen</a:t>
            </a:r>
          </a:p>
          <a:p>
            <a:pPr lvl="1" eaLnBrk="1" hangingPunct="1">
              <a:lnSpc>
                <a:spcPct val="80000"/>
              </a:lnSpc>
            </a:pPr>
            <a:r>
              <a:rPr lang="de-DE" altLang="de-DE" sz="2000"/>
              <a:t>die Unterstützung von Pattern (guten Designideen, wie MVC) ist nicht immer gegeben</a:t>
            </a:r>
          </a:p>
          <a:p>
            <a:pPr eaLnBrk="1" hangingPunct="1">
              <a:lnSpc>
                <a:spcPct val="80000"/>
              </a:lnSpc>
            </a:pPr>
            <a:endParaRPr lang="de-DE" altLang="de-DE" sz="2000"/>
          </a:p>
          <a:p>
            <a:pPr eaLnBrk="1" hangingPunct="1">
              <a:lnSpc>
                <a:spcPct val="80000"/>
              </a:lnSpc>
            </a:pPr>
            <a:r>
              <a:rPr lang="de-DE" altLang="de-DE" sz="2000"/>
              <a:t>Fazit: Der Einsatz eines GUI-Builders sollte nur in Betracht gezogen werden, wenn man die Grundsätze zur GUI-Entwicklung in der jeweiligen Programmiersprache verstanden hat, danach muss getestet werden, ob man mit dem resultierenden Code leben kann</a:t>
            </a: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Titel 1"/>
          <p:cNvSpPr>
            <a:spLocks noGrp="1"/>
          </p:cNvSpPr>
          <p:nvPr>
            <p:ph type="title"/>
          </p:nvPr>
        </p:nvSpPr>
        <p:spPr/>
        <p:txBody>
          <a:bodyPr/>
          <a:lstStyle/>
          <a:p>
            <a:pPr eaLnBrk="1" hangingPunct="1"/>
            <a:r>
              <a:rPr lang="de-DE" altLang="de-DE"/>
              <a:t>Zentrale Eigenschaften von Komponenten</a:t>
            </a:r>
          </a:p>
        </p:txBody>
      </p:sp>
      <p:sp>
        <p:nvSpPr>
          <p:cNvPr id="330755"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pic>
        <p:nvPicPr>
          <p:cNvPr id="330756" name="Picture 2" descr="F:\workspaces\workspace_SS13\SWEBuch3\Abbildungen\Kap09ZentraleEigenschaftenVonKomponente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031875"/>
            <a:ext cx="6337300" cy="528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31779" name="Rectangle 2"/>
          <p:cNvSpPr>
            <a:spLocks noGrp="1" noChangeArrowheads="1"/>
          </p:cNvSpPr>
          <p:nvPr>
            <p:ph type="title"/>
          </p:nvPr>
        </p:nvSpPr>
        <p:spPr/>
        <p:txBody>
          <a:bodyPr/>
          <a:lstStyle/>
          <a:p>
            <a:pPr eaLnBrk="1" hangingPunct="1"/>
            <a:r>
              <a:rPr lang="de-DE" altLang="de-DE"/>
              <a:t>Idee der Framework-Technologie</a:t>
            </a:r>
          </a:p>
        </p:txBody>
      </p:sp>
      <p:sp>
        <p:nvSpPr>
          <p:cNvPr id="331780" name="Rectangle 3"/>
          <p:cNvSpPr>
            <a:spLocks noGrp="1" noChangeArrowheads="1"/>
          </p:cNvSpPr>
          <p:nvPr>
            <p:ph type="body" idx="1"/>
          </p:nvPr>
        </p:nvSpPr>
        <p:spPr>
          <a:xfrm>
            <a:off x="457200" y="1341438"/>
            <a:ext cx="8229600" cy="5256212"/>
          </a:xfrm>
        </p:spPr>
        <p:txBody>
          <a:bodyPr/>
          <a:lstStyle/>
          <a:p>
            <a:pPr eaLnBrk="1" hangingPunct="1"/>
            <a:r>
              <a:rPr lang="de-DE" altLang="de-DE"/>
              <a:t>statt vollständiger SW werden Rahmen programmiert, die um Methodenimplementierungen ergänzt werden müssen</a:t>
            </a:r>
          </a:p>
          <a:p>
            <a:pPr eaLnBrk="1" hangingPunct="1"/>
            <a:r>
              <a:rPr lang="de-DE" altLang="de-DE"/>
              <a:t>Frameworks (Rahmenwerke) können die Steuerung gleichartiger Aufgaben übernehmen</a:t>
            </a:r>
          </a:p>
          <a:p>
            <a:pPr eaLnBrk="1" hangingPunct="1"/>
            <a:r>
              <a:rPr lang="de-DE" altLang="de-DE"/>
              <a:t>typische Nutzung: Nutzer instanziiert Framework-Komponenten, d. h. übergibt seine Objekte zur Bearbeitung durch das Framework; typischer Arbeitsschritt: Framework steuert, d. h. ruft  Methode der Nutzerobjekte auf</a:t>
            </a:r>
          </a:p>
          <a:p>
            <a:pPr eaLnBrk="1" hangingPunct="1"/>
            <a:r>
              <a:rPr lang="de-DE" altLang="de-DE"/>
              <a:t>eventuelles Problem: schwieriger Wechsel zu anderem Framework oder bei Ablösung des Frameworks</a:t>
            </a:r>
          </a:p>
          <a:p>
            <a:pPr eaLnBrk="1" hangingPunct="1"/>
            <a:endParaRPr lang="de-DE" altLang="de-DE"/>
          </a:p>
        </p:txBody>
      </p:sp>
      <p:sp>
        <p:nvSpPr>
          <p:cNvPr id="331781"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9.6</a:t>
            </a: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32803" name="Rectangle 2"/>
          <p:cNvSpPr>
            <a:spLocks noGrp="1" noChangeArrowheads="1"/>
          </p:cNvSpPr>
          <p:nvPr>
            <p:ph type="title"/>
          </p:nvPr>
        </p:nvSpPr>
        <p:spPr/>
        <p:txBody>
          <a:bodyPr/>
          <a:lstStyle/>
          <a:p>
            <a:pPr eaLnBrk="1" hangingPunct="1"/>
            <a:r>
              <a:rPr lang="de-DE" altLang="de-DE"/>
              <a:t>Framework-Technologie in Swing</a:t>
            </a:r>
          </a:p>
        </p:txBody>
      </p:sp>
      <p:sp>
        <p:nvSpPr>
          <p:cNvPr id="332804" name="Rectangle 3"/>
          <p:cNvSpPr>
            <a:spLocks noGrp="1" noChangeArrowheads="1"/>
          </p:cNvSpPr>
          <p:nvPr>
            <p:ph type="body" idx="1"/>
          </p:nvPr>
        </p:nvSpPr>
        <p:spPr/>
        <p:txBody>
          <a:bodyPr/>
          <a:lstStyle/>
          <a:p>
            <a:pPr eaLnBrk="1" hangingPunct="1">
              <a:buFontTx/>
              <a:buNone/>
            </a:pPr>
            <a:r>
              <a:rPr lang="de-DE" altLang="de-DE" sz="2000"/>
              <a:t>Framework-Technologie „im Kleinen“:</a:t>
            </a:r>
          </a:p>
          <a:p>
            <a:pPr eaLnBrk="1" hangingPunct="1"/>
            <a:r>
              <a:rPr lang="de-DE" altLang="de-DE" sz="2000"/>
              <a:t>auch Java-Klassenbibliothek [kritischer Name] bietet es an, dass einfache Klassen zu Komponenten des Model-Delegate-Ansatzes der Swing-Komponenten werden</a:t>
            </a:r>
          </a:p>
          <a:p>
            <a:pPr eaLnBrk="1" hangingPunct="1"/>
            <a:r>
              <a:rPr lang="de-DE" altLang="de-DE" sz="2000"/>
              <a:t>Beispiele: JTree  (oder JTable)</a:t>
            </a:r>
          </a:p>
          <a:p>
            <a:pPr eaLnBrk="1" hangingPunct="1"/>
            <a:r>
              <a:rPr lang="de-DE" altLang="de-DE" sz="2000"/>
              <a:t>Forderung: Eine darzustellende Klasse muss das zugehörige Interface TreeModel implementieren</a:t>
            </a:r>
          </a:p>
          <a:p>
            <a:pPr eaLnBrk="1" hangingPunct="1"/>
            <a:r>
              <a:rPr lang="de-DE" altLang="de-DE" sz="2000"/>
              <a:t>Konstruktor JTree(TreeModel tm)</a:t>
            </a:r>
          </a:p>
          <a:p>
            <a:pPr eaLnBrk="1" hangingPunct="1"/>
            <a:r>
              <a:rPr lang="de-DE" altLang="de-DE" sz="2000"/>
              <a:t>Eigenschaften eines JTree, z. B. wie Inhalte dargestellt werden, können über Methoden gesteuert werden (JTree wird als normales Element der Klassenbibliothek genutzt)</a:t>
            </a:r>
          </a:p>
          <a:p>
            <a:pPr eaLnBrk="1" hangingPunct="1"/>
            <a:r>
              <a:rPr lang="de-DE" altLang="de-DE" sz="2000"/>
              <a:t>JTree steuert die Darstellung, ruft dazu Methoden des TreeModel auf </a:t>
            </a:r>
          </a:p>
        </p:txBody>
      </p:sp>
      <p:sp>
        <p:nvSpPr>
          <p:cNvPr id="332805" name="Rectangle 4"/>
          <p:cNvSpPr>
            <a:spLocks noChangeArrowheads="1"/>
          </p:cNvSpPr>
          <p:nvPr/>
        </p:nvSpPr>
        <p:spPr bwMode="auto">
          <a:xfrm>
            <a:off x="0" y="604996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  </a:t>
            </a: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33827" name="Rectangle 2"/>
          <p:cNvSpPr>
            <a:spLocks noGrp="1" noChangeArrowheads="1"/>
          </p:cNvSpPr>
          <p:nvPr>
            <p:ph type="title"/>
          </p:nvPr>
        </p:nvSpPr>
        <p:spPr/>
        <p:txBody>
          <a:bodyPr/>
          <a:lstStyle/>
          <a:p>
            <a:pPr eaLnBrk="1" hangingPunct="1"/>
            <a:r>
              <a:rPr lang="de-DE" altLang="de-DE"/>
              <a:t>TreeModel</a:t>
            </a:r>
          </a:p>
        </p:txBody>
      </p:sp>
      <p:graphicFrame>
        <p:nvGraphicFramePr>
          <p:cNvPr id="3696643" name="Group 3"/>
          <p:cNvGraphicFramePr>
            <a:graphicFrameLocks noGrp="1"/>
          </p:cNvGraphicFramePr>
          <p:nvPr/>
        </p:nvGraphicFramePr>
        <p:xfrm>
          <a:off x="395288" y="1052513"/>
          <a:ext cx="8353425" cy="5211900"/>
        </p:xfrm>
        <a:graphic>
          <a:graphicData uri="http://schemas.openxmlformats.org/drawingml/2006/table">
            <a:tbl>
              <a:tblPr/>
              <a:tblGrid>
                <a:gridCol w="1081087">
                  <a:extLst>
                    <a:ext uri="{9D8B030D-6E8A-4147-A177-3AD203B41FA5}">
                      <a16:colId xmlns:a16="http://schemas.microsoft.com/office/drawing/2014/main" val="20000"/>
                    </a:ext>
                  </a:extLst>
                </a:gridCol>
                <a:gridCol w="7272338">
                  <a:extLst>
                    <a:ext uri="{9D8B030D-6E8A-4147-A177-3AD203B41FA5}">
                      <a16:colId xmlns:a16="http://schemas.microsoft.com/office/drawing/2014/main" val="20001"/>
                    </a:ext>
                  </a:extLst>
                </a:gridCol>
              </a:tblGrid>
              <a:tr h="365731">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Ausschnitt: angebotene Methoden (s. Java-Dokumentation)</a:t>
                      </a:r>
                      <a:endParaRPr kumimoji="0" lang="de-DE" sz="1800" b="0" i="0" u="none" strike="noStrike" cap="none" normalizeH="0" baseline="0">
                        <a:ln>
                          <a:noFill/>
                        </a:ln>
                        <a:solidFill>
                          <a:schemeClr val="tx1"/>
                        </a:solidFill>
                        <a:effectLst/>
                        <a:latin typeface="Arial" charset="0"/>
                      </a:endParaRPr>
                    </a:p>
                  </a:txBody>
                  <a:tcPr marT="45710" marB="4571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c hMerge="1">
                  <a:txBody>
                    <a:bodyPr/>
                    <a:lstStyle/>
                    <a:p>
                      <a:endParaRPr lang="de-DE"/>
                    </a:p>
                  </a:txBody>
                  <a:tcPr/>
                </a:tc>
                <a:extLst>
                  <a:ext uri="{0D108BD9-81ED-4DB2-BD59-A6C34878D82A}">
                    <a16:rowId xmlns:a16="http://schemas.microsoft.com/office/drawing/2014/main" val="10000"/>
                  </a:ext>
                </a:extLst>
              </a:tr>
              <a:tr h="64004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chemeClr val="tx1"/>
                          </a:solidFill>
                          <a:effectLst/>
                          <a:latin typeface="Arial" charset="0"/>
                        </a:rPr>
                        <a:t> void</a:t>
                      </a: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chemeClr val="tx1"/>
                          </a:solidFill>
                          <a:effectLst/>
                          <a:latin typeface="Arial" charset="0"/>
                        </a:rPr>
                        <a:t>addTreeModelListener(TreeModelListener l) </a:t>
                      </a:r>
                      <a:br>
                        <a:rPr kumimoji="0" lang="de-DE" sz="1800" b="0" i="0" u="none" strike="noStrike" cap="none" normalizeH="0" baseline="0">
                          <a:ln>
                            <a:noFill/>
                          </a:ln>
                          <a:solidFill>
                            <a:schemeClr val="tx1"/>
                          </a:solidFill>
                          <a:effectLst/>
                          <a:latin typeface="Arial" charset="0"/>
                        </a:rPr>
                      </a:br>
                      <a:r>
                        <a:rPr kumimoji="0" lang="de-DE" sz="1800" b="0" i="0" u="none" strike="noStrike" cap="none" normalizeH="0" baseline="0">
                          <a:ln>
                            <a:noFill/>
                          </a:ln>
                          <a:solidFill>
                            <a:schemeClr val="tx1"/>
                          </a:solidFill>
                          <a:effectLst/>
                          <a:latin typeface="Arial" charset="0"/>
                        </a:rPr>
                        <a:t>Adds a listener for the TreeModelEvent posted after the tree changes.</a:t>
                      </a:r>
                    </a:p>
                  </a:txBody>
                  <a:tcPr marT="45710" marB="4571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64004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chemeClr val="tx1"/>
                          </a:solidFill>
                          <a:effectLst/>
                          <a:latin typeface="Arial" charset="0"/>
                        </a:rPr>
                        <a:t> Object</a:t>
                      </a: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chemeClr val="tx1"/>
                          </a:solidFill>
                          <a:effectLst/>
                          <a:latin typeface="Arial" charset="0"/>
                        </a:rPr>
                        <a:t>getChild(Object parent, int index) </a:t>
                      </a:r>
                      <a:br>
                        <a:rPr kumimoji="0" lang="de-DE" sz="1800" b="0" i="0" u="none" strike="noStrike" cap="none" normalizeH="0" baseline="0">
                          <a:ln>
                            <a:noFill/>
                          </a:ln>
                          <a:solidFill>
                            <a:schemeClr val="tx1"/>
                          </a:solidFill>
                          <a:effectLst/>
                          <a:latin typeface="Arial" charset="0"/>
                        </a:rPr>
                      </a:br>
                      <a:r>
                        <a:rPr kumimoji="0" lang="de-DE" sz="1800" b="0" i="0" u="none" strike="noStrike" cap="none" normalizeH="0" baseline="0">
                          <a:ln>
                            <a:noFill/>
                          </a:ln>
                          <a:solidFill>
                            <a:schemeClr val="tx1"/>
                          </a:solidFill>
                          <a:effectLst/>
                          <a:latin typeface="Arial" charset="0"/>
                        </a:rPr>
                        <a:t>Returns the child of parent at index index in the parent's child array.</a:t>
                      </a:r>
                    </a:p>
                  </a:txBody>
                  <a:tcPr marT="45710" marB="4571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64004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chemeClr val="tx1"/>
                          </a:solidFill>
                          <a:effectLst/>
                          <a:latin typeface="Arial" charset="0"/>
                        </a:rPr>
                        <a:t> int</a:t>
                      </a: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chemeClr val="tx1"/>
                          </a:solidFill>
                          <a:effectLst/>
                          <a:latin typeface="Arial" charset="0"/>
                        </a:rPr>
                        <a:t>getChildCount(Object parent) </a:t>
                      </a:r>
                      <a:br>
                        <a:rPr kumimoji="0" lang="de-DE" sz="1800" b="0" i="0" u="none" strike="noStrike" cap="none" normalizeH="0" baseline="0">
                          <a:ln>
                            <a:noFill/>
                          </a:ln>
                          <a:solidFill>
                            <a:schemeClr val="tx1"/>
                          </a:solidFill>
                          <a:effectLst/>
                          <a:latin typeface="Arial" charset="0"/>
                        </a:rPr>
                      </a:br>
                      <a:r>
                        <a:rPr kumimoji="0" lang="de-DE" sz="1800" b="0" i="0" u="none" strike="noStrike" cap="none" normalizeH="0" baseline="0">
                          <a:ln>
                            <a:noFill/>
                          </a:ln>
                          <a:solidFill>
                            <a:schemeClr val="tx1"/>
                          </a:solidFill>
                          <a:effectLst/>
                          <a:latin typeface="Arial" charset="0"/>
                        </a:rPr>
                        <a:t>Returns the number of children of parent.</a:t>
                      </a:r>
                    </a:p>
                  </a:txBody>
                  <a:tcPr marT="45710" marB="4571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64004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chemeClr val="tx1"/>
                          </a:solidFill>
                          <a:effectLst/>
                          <a:latin typeface="Arial" charset="0"/>
                        </a:rPr>
                        <a:t> int</a:t>
                      </a: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chemeClr val="tx1"/>
                          </a:solidFill>
                          <a:effectLst/>
                          <a:latin typeface="Arial" charset="0"/>
                        </a:rPr>
                        <a:t>getIndexOfChild(Object parent, Object child) </a:t>
                      </a:r>
                      <a:br>
                        <a:rPr kumimoji="0" lang="de-DE" sz="1800" b="0" i="0" u="none" strike="noStrike" cap="none" normalizeH="0" baseline="0">
                          <a:ln>
                            <a:noFill/>
                          </a:ln>
                          <a:solidFill>
                            <a:schemeClr val="tx1"/>
                          </a:solidFill>
                          <a:effectLst/>
                          <a:latin typeface="Arial" charset="0"/>
                        </a:rPr>
                      </a:br>
                      <a:r>
                        <a:rPr kumimoji="0" lang="de-DE" sz="1800" b="0" i="0" u="none" strike="noStrike" cap="none" normalizeH="0" baseline="0">
                          <a:ln>
                            <a:noFill/>
                          </a:ln>
                          <a:solidFill>
                            <a:schemeClr val="tx1"/>
                          </a:solidFill>
                          <a:effectLst/>
                          <a:latin typeface="Arial" charset="0"/>
                        </a:rPr>
                        <a:t>Returns the index of child in parent.</a:t>
                      </a:r>
                    </a:p>
                  </a:txBody>
                  <a:tcPr marT="45710" marB="4571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36573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chemeClr val="tx1"/>
                          </a:solidFill>
                          <a:effectLst/>
                          <a:latin typeface="Arial" charset="0"/>
                        </a:rPr>
                        <a:t> Object</a:t>
                      </a: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chemeClr val="tx1"/>
                          </a:solidFill>
                          <a:effectLst/>
                          <a:latin typeface="Arial" charset="0"/>
                        </a:rPr>
                        <a:t>getRoot()               Returns the root of the tree.    </a:t>
                      </a:r>
                    </a:p>
                  </a:txBody>
                  <a:tcPr marT="45710" marB="4571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36573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chemeClr val="tx1"/>
                          </a:solidFill>
                          <a:effectLst/>
                          <a:latin typeface="Arial" charset="0"/>
                        </a:rPr>
                        <a:t> boolean</a:t>
                      </a: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chemeClr val="tx1"/>
                          </a:solidFill>
                          <a:effectLst/>
                          <a:latin typeface="Arial" charset="0"/>
                        </a:rPr>
                        <a:t>isLeaf(Object node)              Returns true if node is a leaf.</a:t>
                      </a:r>
                    </a:p>
                  </a:txBody>
                  <a:tcPr marT="45710" marB="4571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64004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chemeClr val="tx1"/>
                          </a:solidFill>
                          <a:effectLst/>
                          <a:latin typeface="Arial" charset="0"/>
                        </a:rPr>
                        <a:t> void</a:t>
                      </a: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chemeClr val="tx1"/>
                          </a:solidFill>
                          <a:effectLst/>
                          <a:latin typeface="Arial" charset="0"/>
                        </a:rPr>
                        <a:t>removeTreeModelListener(TreeModelListener l) </a:t>
                      </a:r>
                      <a:br>
                        <a:rPr kumimoji="0" lang="de-DE" sz="1800" b="0" i="0" u="none" strike="noStrike" cap="none" normalizeH="0" baseline="0">
                          <a:ln>
                            <a:noFill/>
                          </a:ln>
                          <a:solidFill>
                            <a:schemeClr val="tx1"/>
                          </a:solidFill>
                          <a:effectLst/>
                          <a:latin typeface="Arial" charset="0"/>
                        </a:rPr>
                      </a:br>
                      <a:r>
                        <a:rPr kumimoji="0" lang="de-DE" sz="1800" b="0" i="0" u="none" strike="noStrike" cap="none" normalizeH="0" baseline="0">
                          <a:ln>
                            <a:noFill/>
                          </a:ln>
                          <a:solidFill>
                            <a:schemeClr val="tx1"/>
                          </a:solidFill>
                          <a:effectLst/>
                          <a:latin typeface="Arial" charset="0"/>
                        </a:rPr>
                        <a:t>Removes a listener previously added with addTreeModelListener.</a:t>
                      </a:r>
                    </a:p>
                  </a:txBody>
                  <a:tcPr marT="45710" marB="4571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91435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chemeClr val="tx1"/>
                          </a:solidFill>
                          <a:effectLst/>
                          <a:latin typeface="Arial" charset="0"/>
                        </a:rPr>
                        <a:t> void</a:t>
                      </a: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chemeClr val="tx1"/>
                          </a:solidFill>
                          <a:effectLst/>
                          <a:latin typeface="Arial" charset="0"/>
                        </a:rPr>
                        <a:t>valueForPathChanged(TreePath path, Object newValue) </a:t>
                      </a:r>
                      <a:br>
                        <a:rPr kumimoji="0" lang="de-DE" sz="1800" b="0" i="0" u="none" strike="noStrike" cap="none" normalizeH="0" baseline="0">
                          <a:ln>
                            <a:noFill/>
                          </a:ln>
                          <a:solidFill>
                            <a:schemeClr val="tx1"/>
                          </a:solidFill>
                          <a:effectLst/>
                          <a:latin typeface="Arial" charset="0"/>
                        </a:rPr>
                      </a:br>
                      <a:r>
                        <a:rPr kumimoji="0" lang="de-DE" sz="1800" b="0" i="0" u="none" strike="noStrike" cap="none" normalizeH="0" baseline="0">
                          <a:ln>
                            <a:noFill/>
                          </a:ln>
                          <a:solidFill>
                            <a:schemeClr val="tx1"/>
                          </a:solidFill>
                          <a:effectLst/>
                          <a:latin typeface="Arial" charset="0"/>
                        </a:rPr>
                        <a:t>Messaged when the user has altered the value for the item identified by path to newValue.</a:t>
                      </a:r>
                    </a:p>
                  </a:txBody>
                  <a:tcPr marT="45710" marB="4571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34851" name="Rectangle 2"/>
          <p:cNvSpPr>
            <a:spLocks noGrp="1" noChangeArrowheads="1"/>
          </p:cNvSpPr>
          <p:nvPr>
            <p:ph type="title"/>
          </p:nvPr>
        </p:nvSpPr>
        <p:spPr/>
        <p:txBody>
          <a:bodyPr/>
          <a:lstStyle/>
          <a:p>
            <a:pPr eaLnBrk="1" hangingPunct="1"/>
            <a:r>
              <a:rPr lang="de-DE" altLang="de-DE"/>
              <a:t>Skizze einer Beispielimplementierung (1/5)</a:t>
            </a:r>
          </a:p>
        </p:txBody>
      </p:sp>
      <p:sp>
        <p:nvSpPr>
          <p:cNvPr id="334852" name="Text Box 4"/>
          <p:cNvSpPr txBox="1">
            <a:spLocks noChangeArrowheads="1"/>
          </p:cNvSpPr>
          <p:nvPr/>
        </p:nvSpPr>
        <p:spPr bwMode="auto">
          <a:xfrm>
            <a:off x="447675" y="5392738"/>
            <a:ext cx="82280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Knoteninformation dient dazu, für den jeweiligen Knoten die darstellungsrelevanten Informationen zu liefern</a:t>
            </a:r>
          </a:p>
        </p:txBody>
      </p:sp>
      <p:pic>
        <p:nvPicPr>
          <p:cNvPr id="334853" name="Picture 6" descr="Kap09NutzungDesTreeFrameworks"/>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t="5212" b="5212"/>
          <a:stretch>
            <a:fillRect/>
          </a:stretch>
        </p:blipFill>
        <p:spPr bwMode="auto">
          <a:xfrm>
            <a:off x="611188" y="1169988"/>
            <a:ext cx="7705725"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graphicFrame>
        <p:nvGraphicFramePr>
          <p:cNvPr id="335875" name="Object 2"/>
          <p:cNvGraphicFramePr>
            <a:graphicFrameLocks noChangeAspect="1"/>
          </p:cNvGraphicFramePr>
          <p:nvPr/>
        </p:nvGraphicFramePr>
        <p:xfrm>
          <a:off x="550863" y="1196975"/>
          <a:ext cx="8197850" cy="4983163"/>
        </p:xfrm>
        <a:graphic>
          <a:graphicData uri="http://schemas.openxmlformats.org/presentationml/2006/ole">
            <mc:AlternateContent xmlns:mc="http://schemas.openxmlformats.org/markup-compatibility/2006">
              <mc:Choice xmlns:v="urn:schemas-microsoft-com:vml" Requires="v">
                <p:oleObj spid="_x0000_s335890" name="Photo Editor-Foto" r:id="rId4" imgW="5028571" imgH="3057143" progId="MSPhotoEd.3">
                  <p:embed/>
                </p:oleObj>
              </mc:Choice>
              <mc:Fallback>
                <p:oleObj name="Photo Editor-Foto" r:id="rId4" imgW="5028571" imgH="3057143" progId="MSPhotoEd.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3" y="1196975"/>
                        <a:ext cx="8197850"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5876" name="Rectangle 3"/>
          <p:cNvSpPr>
            <a:spLocks noGrp="1" noChangeArrowheads="1"/>
          </p:cNvSpPr>
          <p:nvPr>
            <p:ph type="title"/>
          </p:nvPr>
        </p:nvSpPr>
        <p:spPr/>
        <p:txBody>
          <a:bodyPr/>
          <a:lstStyle/>
          <a:p>
            <a:pPr eaLnBrk="1" hangingPunct="1"/>
            <a:r>
              <a:rPr lang="de-DE" altLang="de-DE"/>
              <a:t>Skizze einer Beispielimplementierung (2/5)</a:t>
            </a:r>
          </a:p>
        </p:txBody>
      </p:sp>
      <p:sp>
        <p:nvSpPr>
          <p:cNvPr id="335877" name="Text Box 4"/>
          <p:cNvSpPr txBox="1">
            <a:spLocks noChangeArrowheads="1"/>
          </p:cNvSpPr>
          <p:nvPr/>
        </p:nvSpPr>
        <p:spPr bwMode="auto">
          <a:xfrm>
            <a:off x="3429000" y="4476750"/>
            <a:ext cx="4996881" cy="175432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dirty="0" err="1">
                <a:latin typeface="Consolas" panose="020B0609020204030204" pitchFamily="49" charset="0"/>
              </a:rPr>
              <a:t>ProjektTreeModel</a:t>
            </a:r>
            <a:r>
              <a:rPr lang="de-DE" altLang="de-DE" b="1" dirty="0">
                <a:latin typeface="Consolas" panose="020B0609020204030204" pitchFamily="49" charset="0"/>
              </a:rPr>
              <a:t> </a:t>
            </a:r>
            <a:r>
              <a:rPr lang="de-DE" altLang="de-DE" b="1" dirty="0" err="1">
                <a:latin typeface="Consolas" panose="020B0609020204030204" pitchFamily="49" charset="0"/>
              </a:rPr>
              <a:t>ptm</a:t>
            </a:r>
            <a:r>
              <a:rPr lang="de-DE" altLang="de-DE" b="1" dirty="0">
                <a:latin typeface="Consolas" panose="020B0609020204030204" pitchFamily="49" charset="0"/>
              </a:rPr>
              <a:t> = </a:t>
            </a:r>
          </a:p>
          <a:p>
            <a:pPr eaLnBrk="1" hangingPunct="1"/>
            <a:r>
              <a:rPr lang="de-DE" altLang="de-DE" b="1" dirty="0">
                <a:latin typeface="Consolas" panose="020B0609020204030204" pitchFamily="49" charset="0"/>
              </a:rPr>
              <a:t>               </a:t>
            </a:r>
            <a:r>
              <a:rPr lang="de-DE" altLang="de-DE" b="1" dirty="0" err="1">
                <a:latin typeface="Consolas" panose="020B0609020204030204" pitchFamily="49" charset="0"/>
              </a:rPr>
              <a:t>new</a:t>
            </a:r>
            <a:r>
              <a:rPr lang="de-DE" altLang="de-DE" b="1" dirty="0">
                <a:latin typeface="Consolas" panose="020B0609020204030204" pitchFamily="49" charset="0"/>
              </a:rPr>
              <a:t> </a:t>
            </a:r>
            <a:r>
              <a:rPr lang="de-DE" altLang="de-DE" b="1" dirty="0" err="1">
                <a:latin typeface="Consolas" panose="020B0609020204030204" pitchFamily="49" charset="0"/>
              </a:rPr>
              <a:t>ProjektTreeModel</a:t>
            </a:r>
            <a:r>
              <a:rPr lang="de-DE" altLang="de-DE" b="1" dirty="0">
                <a:latin typeface="Consolas" panose="020B0609020204030204" pitchFamily="49" charset="0"/>
              </a:rPr>
              <a:t>();</a:t>
            </a:r>
          </a:p>
          <a:p>
            <a:pPr eaLnBrk="1" hangingPunct="1"/>
            <a:r>
              <a:rPr lang="de-DE" altLang="de-DE" b="1" dirty="0" err="1">
                <a:latin typeface="Consolas" panose="020B0609020204030204" pitchFamily="49" charset="0"/>
              </a:rPr>
              <a:t>JTree</a:t>
            </a:r>
            <a:r>
              <a:rPr lang="de-DE" altLang="de-DE" b="1" dirty="0">
                <a:latin typeface="Consolas" panose="020B0609020204030204" pitchFamily="49" charset="0"/>
              </a:rPr>
              <a:t> baum = </a:t>
            </a:r>
            <a:r>
              <a:rPr lang="de-DE" altLang="de-DE" b="1" dirty="0" err="1">
                <a:latin typeface="Consolas" panose="020B0609020204030204" pitchFamily="49" charset="0"/>
              </a:rPr>
              <a:t>new</a:t>
            </a:r>
            <a:r>
              <a:rPr lang="de-DE" altLang="de-DE" b="1" dirty="0">
                <a:latin typeface="Consolas" panose="020B0609020204030204" pitchFamily="49" charset="0"/>
              </a:rPr>
              <a:t> </a:t>
            </a:r>
            <a:r>
              <a:rPr lang="de-DE" altLang="de-DE" b="1" dirty="0" err="1">
                <a:latin typeface="Consolas" panose="020B0609020204030204" pitchFamily="49" charset="0"/>
              </a:rPr>
              <a:t>JTree</a:t>
            </a:r>
            <a:r>
              <a:rPr lang="de-DE" altLang="de-DE" b="1" dirty="0">
                <a:latin typeface="Consolas" panose="020B0609020204030204" pitchFamily="49" charset="0"/>
              </a:rPr>
              <a:t>(</a:t>
            </a:r>
            <a:r>
              <a:rPr lang="de-DE" altLang="de-DE" b="1" dirty="0" err="1">
                <a:latin typeface="Consolas" panose="020B0609020204030204" pitchFamily="49" charset="0"/>
              </a:rPr>
              <a:t>ptm</a:t>
            </a:r>
            <a:r>
              <a:rPr lang="de-DE" altLang="de-DE" b="1" dirty="0">
                <a:latin typeface="Consolas" panose="020B0609020204030204" pitchFamily="49" charset="0"/>
              </a:rPr>
              <a:t>);</a:t>
            </a:r>
          </a:p>
          <a:p>
            <a:pPr eaLnBrk="1" hangingPunct="1"/>
            <a:r>
              <a:rPr lang="de-DE" altLang="de-DE" b="1" dirty="0" err="1">
                <a:latin typeface="Consolas" panose="020B0609020204030204" pitchFamily="49" charset="0"/>
              </a:rPr>
              <a:t>JScrollPane</a:t>
            </a:r>
            <a:r>
              <a:rPr lang="de-DE" altLang="de-DE" b="1" dirty="0">
                <a:latin typeface="Consolas" panose="020B0609020204030204" pitchFamily="49" charset="0"/>
              </a:rPr>
              <a:t> </a:t>
            </a:r>
            <a:r>
              <a:rPr lang="de-DE" altLang="de-DE" b="1" dirty="0" err="1">
                <a:latin typeface="Consolas" panose="020B0609020204030204" pitchFamily="49" charset="0"/>
              </a:rPr>
              <a:t>scroller</a:t>
            </a:r>
            <a:r>
              <a:rPr lang="de-DE" altLang="de-DE" b="1" dirty="0">
                <a:latin typeface="Consolas" panose="020B0609020204030204" pitchFamily="49" charset="0"/>
              </a:rPr>
              <a:t> = </a:t>
            </a:r>
          </a:p>
          <a:p>
            <a:pPr eaLnBrk="1" hangingPunct="1"/>
            <a:r>
              <a:rPr lang="de-DE" altLang="de-DE" b="1" dirty="0">
                <a:latin typeface="Consolas" panose="020B0609020204030204" pitchFamily="49" charset="0"/>
              </a:rPr>
              <a:t>               </a:t>
            </a:r>
            <a:r>
              <a:rPr lang="de-DE" altLang="de-DE" b="1" dirty="0" err="1">
                <a:latin typeface="Consolas" panose="020B0609020204030204" pitchFamily="49" charset="0"/>
              </a:rPr>
              <a:t>new</a:t>
            </a:r>
            <a:r>
              <a:rPr lang="de-DE" altLang="de-DE" b="1" dirty="0">
                <a:latin typeface="Consolas" panose="020B0609020204030204" pitchFamily="49" charset="0"/>
              </a:rPr>
              <a:t> </a:t>
            </a:r>
            <a:r>
              <a:rPr lang="de-DE" altLang="de-DE" b="1" dirty="0" err="1">
                <a:latin typeface="Consolas" panose="020B0609020204030204" pitchFamily="49" charset="0"/>
              </a:rPr>
              <a:t>JScrollPane</a:t>
            </a:r>
            <a:r>
              <a:rPr lang="de-DE" altLang="de-DE" b="1" dirty="0">
                <a:latin typeface="Consolas" panose="020B0609020204030204" pitchFamily="49" charset="0"/>
              </a:rPr>
              <a:t>(baum);</a:t>
            </a:r>
          </a:p>
          <a:p>
            <a:pPr eaLnBrk="1" hangingPunct="1"/>
            <a:r>
              <a:rPr lang="de-DE" altLang="de-DE" b="1" dirty="0" err="1">
                <a:latin typeface="Consolas" panose="020B0609020204030204" pitchFamily="49" charset="0"/>
              </a:rPr>
              <a:t>add</a:t>
            </a:r>
            <a:r>
              <a:rPr lang="de-DE" altLang="de-DE" b="1" dirty="0">
                <a:latin typeface="Consolas" panose="020B0609020204030204" pitchFamily="49" charset="0"/>
              </a:rPr>
              <a:t>(</a:t>
            </a:r>
            <a:r>
              <a:rPr lang="de-DE" altLang="de-DE" b="1" dirty="0" err="1">
                <a:latin typeface="Consolas" panose="020B0609020204030204" pitchFamily="49" charset="0"/>
              </a:rPr>
              <a:t>scroller,BorderLayout.CENTER</a:t>
            </a:r>
            <a:r>
              <a:rPr lang="de-DE" altLang="de-DE" b="1" dirty="0">
                <a:latin typeface="Consolas" panose="020B0609020204030204" pitchFamily="49" charset="0"/>
              </a:rPr>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9939" name="Rectangle 2"/>
          <p:cNvSpPr>
            <a:spLocks noGrp="1" noChangeArrowheads="1"/>
          </p:cNvSpPr>
          <p:nvPr>
            <p:ph type="title"/>
          </p:nvPr>
        </p:nvSpPr>
        <p:spPr/>
        <p:txBody>
          <a:bodyPr/>
          <a:lstStyle/>
          <a:p>
            <a:pPr eaLnBrk="1" hangingPunct="1"/>
            <a:r>
              <a:rPr lang="de-DE" altLang="de-DE"/>
              <a:t>Wasserfallmodell</a:t>
            </a:r>
          </a:p>
        </p:txBody>
      </p:sp>
      <p:grpSp>
        <p:nvGrpSpPr>
          <p:cNvPr id="39940" name="Group 3"/>
          <p:cNvGrpSpPr>
            <a:grpSpLocks/>
          </p:cNvGrpSpPr>
          <p:nvPr/>
        </p:nvGrpSpPr>
        <p:grpSpPr bwMode="auto">
          <a:xfrm>
            <a:off x="228600" y="1417638"/>
            <a:ext cx="3276600" cy="4495800"/>
            <a:chOff x="144" y="1056"/>
            <a:chExt cx="2064" cy="2832"/>
          </a:xfrm>
        </p:grpSpPr>
        <p:grpSp>
          <p:nvGrpSpPr>
            <p:cNvPr id="39943" name="Group 4"/>
            <p:cNvGrpSpPr>
              <a:grpSpLocks/>
            </p:cNvGrpSpPr>
            <p:nvPr/>
          </p:nvGrpSpPr>
          <p:grpSpPr bwMode="auto">
            <a:xfrm>
              <a:off x="144" y="1056"/>
              <a:ext cx="2064" cy="2832"/>
              <a:chOff x="432" y="1056"/>
              <a:chExt cx="2064" cy="2832"/>
            </a:xfrm>
          </p:grpSpPr>
          <p:sp>
            <p:nvSpPr>
              <p:cNvPr id="39948" name="AutoShape 5"/>
              <p:cNvSpPr>
                <a:spLocks noChangeArrowheads="1"/>
              </p:cNvSpPr>
              <p:nvPr/>
            </p:nvSpPr>
            <p:spPr bwMode="auto">
              <a:xfrm>
                <a:off x="432" y="1056"/>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Anforderungsanalyse</a:t>
                </a:r>
              </a:p>
            </p:txBody>
          </p:sp>
          <p:sp>
            <p:nvSpPr>
              <p:cNvPr id="39949" name="AutoShape 6"/>
              <p:cNvSpPr>
                <a:spLocks noChangeArrowheads="1"/>
              </p:cNvSpPr>
              <p:nvPr/>
            </p:nvSpPr>
            <p:spPr bwMode="auto">
              <a:xfrm>
                <a:off x="432" y="1680"/>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Grobdesign</a:t>
                </a:r>
              </a:p>
            </p:txBody>
          </p:sp>
          <p:sp>
            <p:nvSpPr>
              <p:cNvPr id="39950" name="AutoShape 7"/>
              <p:cNvSpPr>
                <a:spLocks noChangeArrowheads="1"/>
              </p:cNvSpPr>
              <p:nvPr/>
            </p:nvSpPr>
            <p:spPr bwMode="auto">
              <a:xfrm>
                <a:off x="432" y="2304"/>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Feindesign</a:t>
                </a:r>
              </a:p>
            </p:txBody>
          </p:sp>
          <p:sp>
            <p:nvSpPr>
              <p:cNvPr id="39951" name="AutoShape 8"/>
              <p:cNvSpPr>
                <a:spLocks noChangeArrowheads="1"/>
              </p:cNvSpPr>
              <p:nvPr/>
            </p:nvSpPr>
            <p:spPr bwMode="auto">
              <a:xfrm>
                <a:off x="432" y="2928"/>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Implementierung</a:t>
                </a:r>
              </a:p>
            </p:txBody>
          </p:sp>
          <p:sp>
            <p:nvSpPr>
              <p:cNvPr id="39952" name="AutoShape 9"/>
              <p:cNvSpPr>
                <a:spLocks noChangeArrowheads="1"/>
              </p:cNvSpPr>
              <p:nvPr/>
            </p:nvSpPr>
            <p:spPr bwMode="auto">
              <a:xfrm>
                <a:off x="432" y="3552"/>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Test und Integration</a:t>
                </a:r>
              </a:p>
            </p:txBody>
          </p:sp>
        </p:grpSp>
        <p:sp>
          <p:nvSpPr>
            <p:cNvPr id="39944" name="Line 10"/>
            <p:cNvSpPr>
              <a:spLocks noChangeShapeType="1"/>
            </p:cNvSpPr>
            <p:nvPr/>
          </p:nvSpPr>
          <p:spPr bwMode="auto">
            <a:xfrm>
              <a:off x="1152" y="1392"/>
              <a:ext cx="0" cy="28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9945" name="Line 11"/>
            <p:cNvSpPr>
              <a:spLocks noChangeShapeType="1"/>
            </p:cNvSpPr>
            <p:nvPr/>
          </p:nvSpPr>
          <p:spPr bwMode="auto">
            <a:xfrm>
              <a:off x="1152" y="2016"/>
              <a:ext cx="0" cy="28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9946" name="Line 12"/>
            <p:cNvSpPr>
              <a:spLocks noChangeShapeType="1"/>
            </p:cNvSpPr>
            <p:nvPr/>
          </p:nvSpPr>
          <p:spPr bwMode="auto">
            <a:xfrm>
              <a:off x="1152" y="2640"/>
              <a:ext cx="0" cy="28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9947" name="Line 13"/>
            <p:cNvSpPr>
              <a:spLocks noChangeShapeType="1"/>
            </p:cNvSpPr>
            <p:nvPr/>
          </p:nvSpPr>
          <p:spPr bwMode="auto">
            <a:xfrm>
              <a:off x="1152" y="3264"/>
              <a:ext cx="0" cy="28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39941" name="Text Box 14"/>
          <p:cNvSpPr txBox="1">
            <a:spLocks noChangeArrowheads="1"/>
          </p:cNvSpPr>
          <p:nvPr/>
        </p:nvSpPr>
        <p:spPr bwMode="auto">
          <a:xfrm>
            <a:off x="3732213" y="1125538"/>
            <a:ext cx="5087937"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000" i="1"/>
              <a:t>Merkmale:</a:t>
            </a:r>
          </a:p>
          <a:p>
            <a:r>
              <a:rPr lang="de-DE" altLang="de-DE" sz="2000"/>
              <a:t>Phasen werden von oben nach unten </a:t>
            </a:r>
          </a:p>
          <a:p>
            <a:r>
              <a:rPr lang="de-DE" altLang="de-DE" sz="2000"/>
              <a:t>durchlaufen</a:t>
            </a:r>
          </a:p>
          <a:p>
            <a:pPr>
              <a:lnSpc>
                <a:spcPct val="50000"/>
              </a:lnSpc>
            </a:pPr>
            <a:endParaRPr lang="de-DE" altLang="de-DE" sz="2000"/>
          </a:p>
          <a:p>
            <a:pPr>
              <a:lnSpc>
                <a:spcPct val="80000"/>
              </a:lnSpc>
            </a:pPr>
            <a:r>
              <a:rPr lang="de-DE" altLang="de-DE" sz="2000" i="1"/>
              <a:t>Vorteile:</a:t>
            </a:r>
          </a:p>
          <a:p>
            <a:pPr>
              <a:buFontTx/>
              <a:buChar char="-"/>
            </a:pPr>
            <a:r>
              <a:rPr lang="de-DE" altLang="de-DE" sz="2000"/>
              <a:t> Plan auch für Nichtexperten verständlich</a:t>
            </a:r>
          </a:p>
          <a:p>
            <a:pPr>
              <a:buFontTx/>
              <a:buChar char="-"/>
            </a:pPr>
            <a:r>
              <a:rPr lang="de-DE" altLang="de-DE" sz="2000"/>
              <a:t> einfache Meilensteinplanung</a:t>
            </a:r>
          </a:p>
          <a:p>
            <a:pPr>
              <a:buFontTx/>
              <a:buChar char="-"/>
            </a:pPr>
            <a:r>
              <a:rPr lang="de-DE" altLang="de-DE" sz="2000"/>
              <a:t> lange Zeit am häufigsten eingesetzt</a:t>
            </a:r>
          </a:p>
          <a:p>
            <a:pPr>
              <a:lnSpc>
                <a:spcPct val="70000"/>
              </a:lnSpc>
            </a:pPr>
            <a:endParaRPr lang="de-DE" altLang="de-DE" sz="2000"/>
          </a:p>
          <a:p>
            <a:r>
              <a:rPr lang="de-DE" altLang="de-DE" sz="2000" i="1"/>
              <a:t>Nachteile:</a:t>
            </a:r>
          </a:p>
          <a:p>
            <a:r>
              <a:rPr lang="de-DE" altLang="de-DE" sz="2000"/>
              <a:t>- Anforderungen müssen 100%-ig sein</a:t>
            </a:r>
          </a:p>
          <a:p>
            <a:pPr>
              <a:buFontTx/>
              <a:buChar char="-"/>
            </a:pPr>
            <a:r>
              <a:rPr lang="de-DE" altLang="de-DE" sz="2000"/>
              <a:t> späte Entwicklungsrisiken werden spät 	erkannt</a:t>
            </a:r>
          </a:p>
          <a:p>
            <a:pPr>
              <a:buFontTx/>
              <a:buChar char="-"/>
            </a:pPr>
            <a:r>
              <a:rPr lang="de-DE" altLang="de-DE" sz="2000"/>
              <a:t> Qualität des Design passt sich Zeitplan an</a:t>
            </a:r>
          </a:p>
          <a:p>
            <a:pPr>
              <a:lnSpc>
                <a:spcPct val="70000"/>
              </a:lnSpc>
            </a:pPr>
            <a:endParaRPr lang="de-DE" altLang="de-DE" sz="2000"/>
          </a:p>
          <a:p>
            <a:r>
              <a:rPr lang="de-DE" altLang="de-DE" sz="2000" i="1"/>
              <a:t>Optimierung:</a:t>
            </a:r>
          </a:p>
          <a:p>
            <a:r>
              <a:rPr lang="de-DE" altLang="de-DE" sz="2000"/>
              <a:t>es ist möglich, in die vorherige Phase zu springen</a:t>
            </a:r>
          </a:p>
        </p:txBody>
      </p:sp>
      <p:sp>
        <p:nvSpPr>
          <p:cNvPr id="39942" name="Text Box 15"/>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3.2</a:t>
            </a: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36899" name="Rectangle 2"/>
          <p:cNvSpPr>
            <a:spLocks noGrp="1" noChangeArrowheads="1"/>
          </p:cNvSpPr>
          <p:nvPr>
            <p:ph type="title"/>
          </p:nvPr>
        </p:nvSpPr>
        <p:spPr/>
        <p:txBody>
          <a:bodyPr/>
          <a:lstStyle/>
          <a:p>
            <a:pPr eaLnBrk="1" hangingPunct="1"/>
            <a:r>
              <a:rPr lang="de-DE" altLang="de-DE"/>
              <a:t>Skizze einer Beispielimplementierung (3/5)</a:t>
            </a:r>
          </a:p>
        </p:txBody>
      </p:sp>
      <p:sp>
        <p:nvSpPr>
          <p:cNvPr id="336900" name="Rectangle 3"/>
          <p:cNvSpPr>
            <a:spLocks noGrp="1" noChangeArrowheads="1"/>
          </p:cNvSpPr>
          <p:nvPr>
            <p:ph type="body" idx="1"/>
          </p:nvPr>
        </p:nvSpPr>
        <p:spPr>
          <a:xfrm>
            <a:off x="457200" y="1052513"/>
            <a:ext cx="8507413" cy="5256212"/>
          </a:xfrm>
        </p:spPr>
        <p:txBody>
          <a:bodyPr/>
          <a:lstStyle/>
          <a:p>
            <a:pPr eaLnBrk="1" hangingPunct="1">
              <a:lnSpc>
                <a:spcPct val="70000"/>
              </a:lnSpc>
              <a:buFontTx/>
              <a:buNone/>
            </a:pPr>
            <a:r>
              <a:rPr lang="de-DE" altLang="de-DE" sz="1800" dirty="0">
                <a:latin typeface="Consolas" panose="020B0609020204030204" pitchFamily="49" charset="0"/>
              </a:rPr>
              <a:t>public </a:t>
            </a:r>
            <a:r>
              <a:rPr lang="de-DE" altLang="de-DE" sz="1800" dirty="0" err="1">
                <a:latin typeface="Consolas" panose="020B0609020204030204" pitchFamily="49" charset="0"/>
              </a:rPr>
              <a:t>class</a:t>
            </a:r>
            <a:r>
              <a:rPr lang="de-DE" altLang="de-DE" sz="1800" dirty="0">
                <a:latin typeface="Consolas" panose="020B0609020204030204" pitchFamily="49" charset="0"/>
              </a:rPr>
              <a:t> </a:t>
            </a:r>
            <a:r>
              <a:rPr lang="de-DE" altLang="de-DE" sz="1800" dirty="0" err="1">
                <a:latin typeface="Consolas" panose="020B0609020204030204" pitchFamily="49" charset="0"/>
              </a:rPr>
              <a:t>ProjektTreeModel</a:t>
            </a:r>
            <a:r>
              <a:rPr lang="de-DE" altLang="de-DE" sz="1800" dirty="0">
                <a:latin typeface="Consolas" panose="020B0609020204030204" pitchFamily="49" charset="0"/>
              </a:rPr>
              <a:t> </a:t>
            </a:r>
            <a:r>
              <a:rPr lang="de-DE" altLang="de-DE" sz="1800" dirty="0" err="1">
                <a:latin typeface="Consolas" panose="020B0609020204030204" pitchFamily="49" charset="0"/>
              </a:rPr>
              <a:t>implements</a:t>
            </a:r>
            <a:r>
              <a:rPr lang="de-DE" altLang="de-DE" sz="1800" dirty="0">
                <a:latin typeface="Consolas" panose="020B0609020204030204" pitchFamily="49" charset="0"/>
              </a:rPr>
              <a:t> </a:t>
            </a:r>
            <a:r>
              <a:rPr lang="de-DE" altLang="de-DE" sz="1800" dirty="0" err="1">
                <a:latin typeface="Consolas" panose="020B0609020204030204" pitchFamily="49" charset="0"/>
              </a:rPr>
              <a:t>TreeModel</a:t>
            </a:r>
            <a:r>
              <a:rPr lang="de-DE" altLang="de-DE" sz="1800" dirty="0">
                <a:latin typeface="Consolas" panose="020B0609020204030204" pitchFamily="49" charset="0"/>
              </a:rPr>
              <a:t> {</a:t>
            </a:r>
          </a:p>
          <a:p>
            <a:pPr eaLnBrk="1" hangingPunct="1">
              <a:lnSpc>
                <a:spcPct val="70000"/>
              </a:lnSpc>
              <a:buFontTx/>
              <a:buNone/>
            </a:pPr>
            <a:r>
              <a:rPr lang="de-DE" altLang="de-DE" sz="1800" dirty="0">
                <a:latin typeface="Consolas" panose="020B0609020204030204" pitchFamily="49" charset="0"/>
              </a:rPr>
              <a:t>	private Projektverwaltung </a:t>
            </a:r>
            <a:r>
              <a:rPr lang="de-DE" altLang="de-DE" sz="1800" dirty="0" err="1">
                <a:latin typeface="Consolas" panose="020B0609020204030204" pitchFamily="49" charset="0"/>
              </a:rPr>
              <a:t>projektverwaltung</a:t>
            </a:r>
            <a:r>
              <a:rPr lang="de-DE" altLang="de-DE" sz="1800" dirty="0">
                <a:latin typeface="Consolas" panose="020B0609020204030204" pitchFamily="49" charset="0"/>
              </a:rPr>
              <a:t>;</a:t>
            </a:r>
          </a:p>
          <a:p>
            <a:pPr eaLnBrk="1" hangingPunct="1">
              <a:lnSpc>
                <a:spcPct val="70000"/>
              </a:lnSpc>
              <a:buFontTx/>
              <a:buNone/>
            </a:pPr>
            <a:r>
              <a:rPr lang="de-DE" altLang="de-DE" sz="1800" dirty="0">
                <a:latin typeface="Consolas" panose="020B0609020204030204" pitchFamily="49" charset="0"/>
              </a:rPr>
              <a:t>	private List&lt;</a:t>
            </a:r>
            <a:r>
              <a:rPr lang="de-DE" altLang="de-DE" sz="1800" dirty="0" err="1">
                <a:latin typeface="Consolas" panose="020B0609020204030204" pitchFamily="49" charset="0"/>
              </a:rPr>
              <a:t>TreeModelListener</a:t>
            </a:r>
            <a:r>
              <a:rPr lang="de-DE" altLang="de-DE" sz="1800" dirty="0">
                <a:latin typeface="Consolas" panose="020B0609020204030204" pitchFamily="49" charset="0"/>
              </a:rPr>
              <a:t>&gt; </a:t>
            </a:r>
            <a:r>
              <a:rPr lang="de-DE" altLang="de-DE" sz="1800" dirty="0" err="1">
                <a:latin typeface="Consolas" panose="020B0609020204030204" pitchFamily="49" charset="0"/>
              </a:rPr>
              <a:t>listener</a:t>
            </a:r>
            <a:r>
              <a:rPr lang="de-DE" altLang="de-DE" sz="1800" dirty="0">
                <a:latin typeface="Consolas" panose="020B0609020204030204" pitchFamily="49" charset="0"/>
              </a:rPr>
              <a:t> = </a:t>
            </a:r>
          </a:p>
          <a:p>
            <a:pPr eaLnBrk="1" hangingPunct="1">
              <a:lnSpc>
                <a:spcPct val="7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new</a:t>
            </a:r>
            <a:r>
              <a:rPr lang="de-DE" altLang="de-DE" sz="1800" dirty="0">
                <a:latin typeface="Consolas" panose="020B0609020204030204" pitchFamily="49" charset="0"/>
              </a:rPr>
              <a:t> </a:t>
            </a:r>
            <a:r>
              <a:rPr lang="de-DE" altLang="de-DE" sz="1800" dirty="0" err="1">
                <a:latin typeface="Consolas" panose="020B0609020204030204" pitchFamily="49" charset="0"/>
              </a:rPr>
              <a:t>ArrayList</a:t>
            </a:r>
            <a:r>
              <a:rPr lang="de-DE" altLang="de-DE" sz="1800" dirty="0">
                <a:latin typeface="Consolas" panose="020B0609020204030204" pitchFamily="49" charset="0"/>
              </a:rPr>
              <a:t>&lt;</a:t>
            </a:r>
            <a:r>
              <a:rPr lang="de-DE" altLang="de-DE" sz="1800" dirty="0" err="1">
                <a:latin typeface="Consolas" panose="020B0609020204030204" pitchFamily="49" charset="0"/>
              </a:rPr>
              <a:t>TreeModelListener</a:t>
            </a:r>
            <a:r>
              <a:rPr lang="de-DE" altLang="de-DE" sz="1800" dirty="0">
                <a:latin typeface="Consolas" panose="020B0609020204030204" pitchFamily="49" charset="0"/>
              </a:rPr>
              <a:t>&gt;();</a:t>
            </a:r>
          </a:p>
          <a:p>
            <a:pPr eaLnBrk="1" hangingPunct="1">
              <a:lnSpc>
                <a:spcPct val="70000"/>
              </a:lnSpc>
              <a:buFontTx/>
              <a:buNone/>
            </a:pPr>
            <a:r>
              <a:rPr lang="de-DE" altLang="de-DE" sz="800" dirty="0">
                <a:latin typeface="Consolas" panose="020B0609020204030204" pitchFamily="49" charset="0"/>
              </a:rPr>
              <a:t>	</a:t>
            </a:r>
          </a:p>
          <a:p>
            <a:pPr eaLnBrk="1" hangingPunct="1">
              <a:lnSpc>
                <a:spcPct val="70000"/>
              </a:lnSpc>
              <a:buFontTx/>
              <a:buNone/>
            </a:pPr>
            <a:r>
              <a:rPr lang="de-DE" altLang="de-DE" sz="1800" dirty="0">
                <a:latin typeface="Consolas" panose="020B0609020204030204" pitchFamily="49" charset="0"/>
              </a:rPr>
              <a:t>	public </a:t>
            </a:r>
            <a:r>
              <a:rPr lang="de-DE" altLang="de-DE" sz="1800" dirty="0" err="1">
                <a:latin typeface="Consolas" panose="020B0609020204030204" pitchFamily="49" charset="0"/>
              </a:rPr>
              <a:t>ProjektTreeModel</a:t>
            </a:r>
            <a:r>
              <a:rPr lang="de-DE" altLang="de-DE" sz="1800" dirty="0">
                <a:latin typeface="Consolas" panose="020B0609020204030204" pitchFamily="49" charset="0"/>
              </a:rPr>
              <a:t>() {</a:t>
            </a:r>
          </a:p>
          <a:p>
            <a:pPr eaLnBrk="1" hangingPunct="1">
              <a:lnSpc>
                <a:spcPct val="7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this.projektverwaltung</a:t>
            </a:r>
            <a:r>
              <a:rPr lang="de-DE" altLang="de-DE" sz="1800" dirty="0">
                <a:latin typeface="Consolas" panose="020B0609020204030204" pitchFamily="49" charset="0"/>
              </a:rPr>
              <a:t> = </a:t>
            </a:r>
            <a:r>
              <a:rPr lang="de-DE" altLang="de-DE" sz="1800" dirty="0" err="1">
                <a:latin typeface="Consolas" panose="020B0609020204030204" pitchFamily="49" charset="0"/>
              </a:rPr>
              <a:t>new</a:t>
            </a:r>
            <a:r>
              <a:rPr lang="de-DE" altLang="de-DE" sz="1800" dirty="0">
                <a:latin typeface="Consolas" panose="020B0609020204030204" pitchFamily="49" charset="0"/>
              </a:rPr>
              <a:t> Projektverwaltung();</a:t>
            </a:r>
          </a:p>
          <a:p>
            <a:pPr eaLnBrk="1" hangingPunct="1">
              <a:lnSpc>
                <a:spcPct val="70000"/>
              </a:lnSpc>
              <a:buFontTx/>
              <a:buNone/>
            </a:pPr>
            <a:r>
              <a:rPr lang="de-DE" altLang="de-DE" sz="1800" dirty="0">
                <a:latin typeface="Consolas" panose="020B0609020204030204" pitchFamily="49" charset="0"/>
              </a:rPr>
              <a:t>	}</a:t>
            </a:r>
          </a:p>
          <a:p>
            <a:pPr eaLnBrk="1" hangingPunct="1">
              <a:lnSpc>
                <a:spcPct val="70000"/>
              </a:lnSpc>
              <a:buFontTx/>
              <a:buNone/>
            </a:pPr>
            <a:endParaRPr lang="de-DE" altLang="de-DE" sz="800" dirty="0">
              <a:latin typeface="Consolas" panose="020B0609020204030204" pitchFamily="49" charset="0"/>
            </a:endParaRPr>
          </a:p>
          <a:p>
            <a:pPr eaLnBrk="1" hangingPunct="1">
              <a:lnSpc>
                <a:spcPct val="70000"/>
              </a:lnSpc>
              <a:buFontTx/>
              <a:buNone/>
            </a:pPr>
            <a:r>
              <a:rPr lang="de-DE" altLang="de-DE" sz="1800" dirty="0">
                <a:latin typeface="Consolas" panose="020B0609020204030204" pitchFamily="49" charset="0"/>
              </a:rPr>
              <a:t>	public </a:t>
            </a:r>
            <a:r>
              <a:rPr lang="de-DE" altLang="de-DE" sz="1800" dirty="0" err="1">
                <a:latin typeface="Consolas" panose="020B0609020204030204" pitchFamily="49" charset="0"/>
              </a:rPr>
              <a:t>Object</a:t>
            </a:r>
            <a:r>
              <a:rPr lang="de-DE" altLang="de-DE" sz="1800" dirty="0">
                <a:latin typeface="Consolas" panose="020B0609020204030204" pitchFamily="49" charset="0"/>
              </a:rPr>
              <a:t> </a:t>
            </a:r>
            <a:r>
              <a:rPr lang="de-DE" altLang="de-DE" sz="1800" dirty="0" err="1">
                <a:latin typeface="Consolas" panose="020B0609020204030204" pitchFamily="49" charset="0"/>
              </a:rPr>
              <a:t>getRoot</a:t>
            </a:r>
            <a:r>
              <a:rPr lang="de-DE" altLang="de-DE" sz="1800" dirty="0">
                <a:latin typeface="Consolas" panose="020B0609020204030204" pitchFamily="49" charset="0"/>
              </a:rPr>
              <a:t>() {</a:t>
            </a:r>
          </a:p>
          <a:p>
            <a:pPr eaLnBrk="1" hangingPunct="1">
              <a:lnSpc>
                <a:spcPct val="7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return</a:t>
            </a:r>
            <a:r>
              <a:rPr lang="de-DE" altLang="de-DE" sz="1800" dirty="0">
                <a:latin typeface="Consolas" panose="020B0609020204030204" pitchFamily="49" charset="0"/>
              </a:rPr>
              <a:t> </a:t>
            </a:r>
            <a:r>
              <a:rPr lang="de-DE" altLang="de-DE" sz="1800" dirty="0" err="1">
                <a:latin typeface="Consolas" panose="020B0609020204030204" pitchFamily="49" charset="0"/>
              </a:rPr>
              <a:t>this.projektverwaltung</a:t>
            </a:r>
            <a:r>
              <a:rPr lang="de-DE" altLang="de-DE" sz="1800" dirty="0">
                <a:latin typeface="Consolas" panose="020B0609020204030204" pitchFamily="49" charset="0"/>
              </a:rPr>
              <a:t>;</a:t>
            </a:r>
          </a:p>
          <a:p>
            <a:pPr eaLnBrk="1" hangingPunct="1">
              <a:lnSpc>
                <a:spcPct val="70000"/>
              </a:lnSpc>
              <a:buFontTx/>
              <a:buNone/>
            </a:pPr>
            <a:r>
              <a:rPr lang="de-DE" altLang="de-DE" sz="1800" dirty="0">
                <a:latin typeface="Consolas" panose="020B0609020204030204" pitchFamily="49" charset="0"/>
              </a:rPr>
              <a:t>	}</a:t>
            </a:r>
          </a:p>
          <a:p>
            <a:pPr eaLnBrk="1" hangingPunct="1">
              <a:lnSpc>
                <a:spcPct val="70000"/>
              </a:lnSpc>
              <a:buFontTx/>
              <a:buNone/>
            </a:pPr>
            <a:endParaRPr lang="de-DE" altLang="de-DE" sz="800" dirty="0">
              <a:latin typeface="Consolas" panose="020B0609020204030204" pitchFamily="49" charset="0"/>
            </a:endParaRPr>
          </a:p>
          <a:p>
            <a:pPr eaLnBrk="1" hangingPunct="1">
              <a:lnSpc>
                <a:spcPct val="70000"/>
              </a:lnSpc>
              <a:buFontTx/>
              <a:buNone/>
            </a:pPr>
            <a:r>
              <a:rPr lang="de-DE" altLang="de-DE" sz="1800" dirty="0">
                <a:latin typeface="Consolas" panose="020B0609020204030204" pitchFamily="49" charset="0"/>
              </a:rPr>
              <a:t>	public </a:t>
            </a:r>
            <a:r>
              <a:rPr lang="de-DE" altLang="de-DE" sz="1800" dirty="0" err="1">
                <a:latin typeface="Consolas" panose="020B0609020204030204" pitchFamily="49" charset="0"/>
              </a:rPr>
              <a:t>Object</a:t>
            </a:r>
            <a:r>
              <a:rPr lang="de-DE" altLang="de-DE" sz="1800" dirty="0">
                <a:latin typeface="Consolas" panose="020B0609020204030204" pitchFamily="49" charset="0"/>
              </a:rPr>
              <a:t> </a:t>
            </a:r>
            <a:r>
              <a:rPr lang="de-DE" altLang="de-DE" sz="1800" dirty="0" err="1">
                <a:latin typeface="Consolas" panose="020B0609020204030204" pitchFamily="49" charset="0"/>
              </a:rPr>
              <a:t>getChild</a:t>
            </a:r>
            <a:r>
              <a:rPr lang="de-DE" altLang="de-DE" sz="1800" dirty="0">
                <a:latin typeface="Consolas" panose="020B0609020204030204" pitchFamily="49" charset="0"/>
              </a:rPr>
              <a:t>(</a:t>
            </a:r>
            <a:r>
              <a:rPr lang="de-DE" altLang="de-DE" sz="1800" dirty="0" err="1">
                <a:latin typeface="Consolas" panose="020B0609020204030204" pitchFamily="49" charset="0"/>
              </a:rPr>
              <a:t>Object</a:t>
            </a:r>
            <a:r>
              <a:rPr lang="de-DE" altLang="de-DE" sz="1800" dirty="0">
                <a:latin typeface="Consolas" panose="020B0609020204030204" pitchFamily="49" charset="0"/>
              </a:rPr>
              <a:t> arg0, int i) {</a:t>
            </a:r>
          </a:p>
          <a:p>
            <a:pPr eaLnBrk="1" hangingPunct="1">
              <a:lnSpc>
                <a:spcPct val="7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return</a:t>
            </a:r>
            <a:r>
              <a:rPr lang="de-DE" altLang="de-DE" sz="1800" dirty="0">
                <a:latin typeface="Consolas" panose="020B0609020204030204" pitchFamily="49" charset="0"/>
              </a:rPr>
              <a:t> ((Knoteninformation)arg0).</a:t>
            </a:r>
            <a:r>
              <a:rPr lang="de-DE" altLang="de-DE" sz="1800" dirty="0" err="1">
                <a:latin typeface="Consolas" panose="020B0609020204030204" pitchFamily="49" charset="0"/>
              </a:rPr>
              <a:t>itesElement</a:t>
            </a:r>
            <a:r>
              <a:rPr lang="de-DE" altLang="de-DE" sz="1800" dirty="0">
                <a:latin typeface="Consolas" panose="020B0609020204030204" pitchFamily="49" charset="0"/>
              </a:rPr>
              <a:t>(i);</a:t>
            </a:r>
          </a:p>
          <a:p>
            <a:pPr eaLnBrk="1" hangingPunct="1">
              <a:lnSpc>
                <a:spcPct val="70000"/>
              </a:lnSpc>
              <a:buFontTx/>
              <a:buNone/>
            </a:pPr>
            <a:r>
              <a:rPr lang="de-DE" altLang="de-DE" sz="1800" dirty="0">
                <a:latin typeface="Consolas" panose="020B0609020204030204" pitchFamily="49" charset="0"/>
              </a:rPr>
              <a:t>	}</a:t>
            </a:r>
          </a:p>
          <a:p>
            <a:pPr eaLnBrk="1" hangingPunct="1">
              <a:lnSpc>
                <a:spcPct val="70000"/>
              </a:lnSpc>
              <a:buFontTx/>
              <a:buNone/>
            </a:pPr>
            <a:endParaRPr lang="de-DE" altLang="de-DE" sz="800" dirty="0">
              <a:latin typeface="Consolas" panose="020B0609020204030204" pitchFamily="49" charset="0"/>
            </a:endParaRPr>
          </a:p>
          <a:p>
            <a:pPr eaLnBrk="1" hangingPunct="1">
              <a:lnSpc>
                <a:spcPct val="70000"/>
              </a:lnSpc>
              <a:buFontTx/>
              <a:buNone/>
            </a:pPr>
            <a:r>
              <a:rPr lang="de-DE" altLang="de-DE" sz="1800" dirty="0">
                <a:latin typeface="Consolas" panose="020B0609020204030204" pitchFamily="49" charset="0"/>
              </a:rPr>
              <a:t>	public int </a:t>
            </a:r>
            <a:r>
              <a:rPr lang="de-DE" altLang="de-DE" sz="1800" dirty="0" err="1">
                <a:latin typeface="Consolas" panose="020B0609020204030204" pitchFamily="49" charset="0"/>
              </a:rPr>
              <a:t>getChildCount</a:t>
            </a:r>
            <a:r>
              <a:rPr lang="de-DE" altLang="de-DE" sz="1800" dirty="0">
                <a:latin typeface="Consolas" panose="020B0609020204030204" pitchFamily="49" charset="0"/>
              </a:rPr>
              <a:t>(</a:t>
            </a:r>
            <a:r>
              <a:rPr lang="de-DE" altLang="de-DE" sz="1800" dirty="0" err="1">
                <a:latin typeface="Consolas" panose="020B0609020204030204" pitchFamily="49" charset="0"/>
              </a:rPr>
              <a:t>Object</a:t>
            </a:r>
            <a:r>
              <a:rPr lang="de-DE" altLang="de-DE" sz="1800" dirty="0">
                <a:latin typeface="Consolas" panose="020B0609020204030204" pitchFamily="49" charset="0"/>
              </a:rPr>
              <a:t> arg0) {</a:t>
            </a:r>
          </a:p>
          <a:p>
            <a:pPr eaLnBrk="1" hangingPunct="1">
              <a:lnSpc>
                <a:spcPct val="7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return</a:t>
            </a:r>
            <a:r>
              <a:rPr lang="de-DE" altLang="de-DE" sz="1800" dirty="0">
                <a:latin typeface="Consolas" panose="020B0609020204030204" pitchFamily="49" charset="0"/>
              </a:rPr>
              <a:t> ((Knoteninformation)arg0).</a:t>
            </a:r>
            <a:r>
              <a:rPr lang="de-DE" altLang="de-DE" sz="1800" dirty="0" err="1">
                <a:latin typeface="Consolas" panose="020B0609020204030204" pitchFamily="49" charset="0"/>
              </a:rPr>
              <a:t>anzahlElemente</a:t>
            </a:r>
            <a:r>
              <a:rPr lang="de-DE" altLang="de-DE" sz="1800" dirty="0">
                <a:latin typeface="Consolas" panose="020B0609020204030204" pitchFamily="49" charset="0"/>
              </a:rPr>
              <a:t>();</a:t>
            </a:r>
          </a:p>
          <a:p>
            <a:pPr eaLnBrk="1" hangingPunct="1">
              <a:lnSpc>
                <a:spcPct val="70000"/>
              </a:lnSpc>
              <a:buFontTx/>
              <a:buNone/>
            </a:pPr>
            <a:r>
              <a:rPr lang="de-DE" altLang="de-DE" sz="1800" dirty="0">
                <a:latin typeface="Consolas" panose="020B0609020204030204" pitchFamily="49" charset="0"/>
              </a:rPr>
              <a:t>	}</a:t>
            </a:r>
          </a:p>
          <a:p>
            <a:pPr eaLnBrk="1" hangingPunct="1">
              <a:lnSpc>
                <a:spcPct val="70000"/>
              </a:lnSpc>
              <a:buFontTx/>
              <a:buNone/>
            </a:pPr>
            <a:endParaRPr lang="de-DE" altLang="de-DE" sz="800" dirty="0">
              <a:latin typeface="Consolas" panose="020B0609020204030204" pitchFamily="49" charset="0"/>
            </a:endParaRPr>
          </a:p>
          <a:p>
            <a:pPr eaLnBrk="1" hangingPunct="1">
              <a:lnSpc>
                <a:spcPct val="70000"/>
              </a:lnSpc>
              <a:buFontTx/>
              <a:buNone/>
            </a:pPr>
            <a:r>
              <a:rPr lang="de-DE" altLang="de-DE" sz="1800" dirty="0">
                <a:latin typeface="Consolas" panose="020B0609020204030204" pitchFamily="49" charset="0"/>
              </a:rPr>
              <a:t>	public void </a:t>
            </a:r>
            <a:r>
              <a:rPr lang="de-DE" altLang="de-DE" sz="1800" dirty="0" err="1">
                <a:latin typeface="Consolas" panose="020B0609020204030204" pitchFamily="49" charset="0"/>
              </a:rPr>
              <a:t>addTreeModelListener</a:t>
            </a:r>
            <a:r>
              <a:rPr lang="de-DE" altLang="de-DE" sz="1800" dirty="0">
                <a:latin typeface="Consolas" panose="020B0609020204030204" pitchFamily="49" charset="0"/>
              </a:rPr>
              <a:t>(</a:t>
            </a:r>
            <a:r>
              <a:rPr lang="de-DE" altLang="de-DE" sz="1800" dirty="0" err="1">
                <a:latin typeface="Consolas" panose="020B0609020204030204" pitchFamily="49" charset="0"/>
              </a:rPr>
              <a:t>TreeModelListener</a:t>
            </a:r>
            <a:r>
              <a:rPr lang="de-DE" altLang="de-DE" sz="1800" dirty="0">
                <a:latin typeface="Consolas" panose="020B0609020204030204" pitchFamily="49" charset="0"/>
              </a:rPr>
              <a:t> arg0){</a:t>
            </a:r>
          </a:p>
          <a:p>
            <a:pPr eaLnBrk="1" hangingPunct="1">
              <a:lnSpc>
                <a:spcPct val="7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this.listener.add</a:t>
            </a:r>
            <a:r>
              <a:rPr lang="de-DE" altLang="de-DE" sz="1800" dirty="0">
                <a:latin typeface="Consolas" panose="020B0609020204030204" pitchFamily="49" charset="0"/>
              </a:rPr>
              <a:t>(arg0);</a:t>
            </a:r>
          </a:p>
          <a:p>
            <a:pPr eaLnBrk="1" hangingPunct="1">
              <a:lnSpc>
                <a:spcPct val="70000"/>
              </a:lnSpc>
              <a:buFontTx/>
              <a:buNone/>
            </a:pPr>
            <a:r>
              <a:rPr lang="de-DE" altLang="de-DE" sz="1800" dirty="0">
                <a:latin typeface="Consolas" panose="020B0609020204030204" pitchFamily="49" charset="0"/>
              </a:rPr>
              <a:t>	}</a:t>
            </a:r>
          </a:p>
          <a:p>
            <a:pPr eaLnBrk="1" hangingPunct="1">
              <a:lnSpc>
                <a:spcPct val="70000"/>
              </a:lnSpc>
              <a:buFontTx/>
              <a:buNone/>
            </a:pPr>
            <a:r>
              <a:rPr lang="de-DE" altLang="de-DE" sz="1800" dirty="0">
                <a:latin typeface="Consolas" panose="020B0609020204030204" pitchFamily="49" charset="0"/>
              </a:rPr>
              <a:t>} // nur Ausschnitt</a:t>
            </a: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37923" name="Rectangle 2"/>
          <p:cNvSpPr>
            <a:spLocks noGrp="1" noChangeArrowheads="1"/>
          </p:cNvSpPr>
          <p:nvPr>
            <p:ph type="title"/>
          </p:nvPr>
        </p:nvSpPr>
        <p:spPr/>
        <p:txBody>
          <a:bodyPr/>
          <a:lstStyle/>
          <a:p>
            <a:pPr eaLnBrk="1" hangingPunct="1"/>
            <a:r>
              <a:rPr lang="de-DE" altLang="de-DE"/>
              <a:t>Skizze einer Beispielimplementierung (4/5)</a:t>
            </a:r>
          </a:p>
        </p:txBody>
      </p:sp>
      <p:sp>
        <p:nvSpPr>
          <p:cNvPr id="337924" name="Rectangle 3"/>
          <p:cNvSpPr>
            <a:spLocks noGrp="1" noChangeArrowheads="1"/>
          </p:cNvSpPr>
          <p:nvPr>
            <p:ph type="body" idx="1"/>
          </p:nvPr>
        </p:nvSpPr>
        <p:spPr>
          <a:xfrm>
            <a:off x="323850" y="974725"/>
            <a:ext cx="8507413" cy="5256213"/>
          </a:xfrm>
        </p:spPr>
        <p:txBody>
          <a:bodyPr/>
          <a:lstStyle/>
          <a:p>
            <a:pPr eaLnBrk="1" hangingPunct="1">
              <a:lnSpc>
                <a:spcPct val="80000"/>
              </a:lnSpc>
              <a:buFontTx/>
              <a:buNone/>
            </a:pPr>
            <a:r>
              <a:rPr lang="de-DE" altLang="de-DE" sz="1800" dirty="0">
                <a:latin typeface="Consolas" panose="020B0609020204030204" pitchFamily="49" charset="0"/>
              </a:rPr>
              <a:t>public </a:t>
            </a:r>
            <a:r>
              <a:rPr lang="de-DE" altLang="de-DE" sz="1800" dirty="0" err="1">
                <a:latin typeface="Consolas" panose="020B0609020204030204" pitchFamily="49" charset="0"/>
              </a:rPr>
              <a:t>class</a:t>
            </a:r>
            <a:r>
              <a:rPr lang="de-DE" altLang="de-DE" sz="1800" dirty="0">
                <a:latin typeface="Consolas" panose="020B0609020204030204" pitchFamily="49" charset="0"/>
              </a:rPr>
              <a:t> Projektverwaltung </a:t>
            </a:r>
            <a:r>
              <a:rPr lang="de-DE" altLang="de-DE" sz="1800" dirty="0" err="1">
                <a:latin typeface="Consolas" panose="020B0609020204030204" pitchFamily="49" charset="0"/>
              </a:rPr>
              <a:t>implements</a:t>
            </a:r>
            <a:r>
              <a:rPr lang="de-DE" altLang="de-DE" sz="1800" dirty="0">
                <a:latin typeface="Consolas" panose="020B0609020204030204" pitchFamily="49" charset="0"/>
              </a:rPr>
              <a:t> Knoteninformation{</a:t>
            </a:r>
          </a:p>
          <a:p>
            <a:pPr eaLnBrk="1" hangingPunct="1">
              <a:lnSpc>
                <a:spcPct val="80000"/>
              </a:lnSpc>
              <a:buFontTx/>
              <a:buNone/>
            </a:pPr>
            <a:r>
              <a:rPr lang="de-DE" altLang="de-DE" sz="1800" dirty="0">
                <a:latin typeface="Consolas" panose="020B0609020204030204" pitchFamily="49" charset="0"/>
              </a:rPr>
              <a:t>	private List&lt;Projekt&gt; </a:t>
            </a:r>
            <a:r>
              <a:rPr lang="de-DE" altLang="de-DE" sz="1800" dirty="0" err="1">
                <a:latin typeface="Consolas" panose="020B0609020204030204" pitchFamily="49" charset="0"/>
              </a:rPr>
              <a:t>projekte</a:t>
            </a:r>
            <a:r>
              <a:rPr lang="de-DE" altLang="de-DE" sz="1800" dirty="0">
                <a:latin typeface="Consolas" panose="020B0609020204030204" pitchFamily="49" charset="0"/>
              </a:rPr>
              <a:t> = </a:t>
            </a:r>
            <a:r>
              <a:rPr lang="de-DE" altLang="de-DE" sz="1800" dirty="0" err="1">
                <a:latin typeface="Consolas" panose="020B0609020204030204" pitchFamily="49" charset="0"/>
              </a:rPr>
              <a:t>new</a:t>
            </a:r>
            <a:r>
              <a:rPr lang="de-DE" altLang="de-DE" sz="1800" dirty="0">
                <a:latin typeface="Consolas" panose="020B0609020204030204" pitchFamily="49" charset="0"/>
              </a:rPr>
              <a:t> </a:t>
            </a:r>
            <a:r>
              <a:rPr lang="de-DE" altLang="de-DE" sz="1800" dirty="0" err="1">
                <a:latin typeface="Consolas" panose="020B0609020204030204" pitchFamily="49" charset="0"/>
              </a:rPr>
              <a:t>ArrayList</a:t>
            </a:r>
            <a:r>
              <a:rPr lang="de-DE" altLang="de-DE" sz="1800" dirty="0">
                <a:latin typeface="Consolas" panose="020B0609020204030204" pitchFamily="49" charset="0"/>
              </a:rPr>
              <a:t>&lt;Projekt&gt;();</a:t>
            </a:r>
          </a:p>
          <a:p>
            <a:pPr eaLnBrk="1" hangingPunct="1">
              <a:lnSpc>
                <a:spcPct val="80000"/>
              </a:lnSpc>
              <a:buFontTx/>
              <a:buNone/>
            </a:pPr>
            <a:r>
              <a:rPr lang="de-DE" altLang="de-DE" sz="800" dirty="0">
                <a:latin typeface="Consolas" panose="020B0609020204030204" pitchFamily="49" charset="0"/>
              </a:rPr>
              <a:t>	</a:t>
            </a:r>
          </a:p>
          <a:p>
            <a:pPr eaLnBrk="1" hangingPunct="1">
              <a:lnSpc>
                <a:spcPct val="80000"/>
              </a:lnSpc>
              <a:buFontTx/>
              <a:buNone/>
            </a:pPr>
            <a:r>
              <a:rPr lang="de-DE" altLang="de-DE" sz="1800" dirty="0">
                <a:latin typeface="Consolas" panose="020B0609020204030204" pitchFamily="49" charset="0"/>
              </a:rPr>
              <a:t>	public int </a:t>
            </a:r>
            <a:r>
              <a:rPr lang="de-DE" altLang="de-DE" sz="1800" dirty="0" err="1">
                <a:latin typeface="Consolas" panose="020B0609020204030204" pitchFamily="49" charset="0"/>
              </a:rPr>
              <a:t>anzahlElemente</a:t>
            </a:r>
            <a:r>
              <a:rPr lang="de-DE" altLang="de-DE" sz="1800" dirty="0">
                <a:latin typeface="Consolas" panose="020B0609020204030204" pitchFamily="49" charset="0"/>
              </a:rPr>
              <a:t>() {</a:t>
            </a:r>
          </a:p>
          <a:p>
            <a:pPr eaLnBrk="1" hangingPunct="1">
              <a:lnSpc>
                <a:spcPct val="8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return</a:t>
            </a:r>
            <a:r>
              <a:rPr lang="de-DE" altLang="de-DE" sz="1800" dirty="0">
                <a:latin typeface="Consolas" panose="020B0609020204030204" pitchFamily="49" charset="0"/>
              </a:rPr>
              <a:t> </a:t>
            </a:r>
            <a:r>
              <a:rPr lang="de-DE" altLang="de-DE" sz="1800" dirty="0" err="1">
                <a:latin typeface="Consolas" panose="020B0609020204030204" pitchFamily="49" charset="0"/>
              </a:rPr>
              <a:t>this.projekte.size</a:t>
            </a:r>
            <a:r>
              <a:rPr lang="de-DE" altLang="de-DE" sz="1800" dirty="0">
                <a:latin typeface="Consolas" panose="020B0609020204030204" pitchFamily="49" charset="0"/>
              </a:rPr>
              <a:t>();</a:t>
            </a:r>
          </a:p>
          <a:p>
            <a:pPr eaLnBrk="1" hangingPunct="1">
              <a:lnSpc>
                <a:spcPct val="50000"/>
              </a:lnSpc>
              <a:buFontTx/>
              <a:buNone/>
            </a:pPr>
            <a:r>
              <a:rPr lang="de-DE" altLang="de-DE" sz="1800" dirty="0">
                <a:latin typeface="Consolas" panose="020B0609020204030204" pitchFamily="49" charset="0"/>
              </a:rPr>
              <a:t>	}</a:t>
            </a:r>
          </a:p>
          <a:p>
            <a:pPr eaLnBrk="1" hangingPunct="1">
              <a:lnSpc>
                <a:spcPct val="80000"/>
              </a:lnSpc>
              <a:buFontTx/>
              <a:buNone/>
            </a:pPr>
            <a:endParaRPr lang="de-DE" altLang="de-DE" sz="800" dirty="0">
              <a:latin typeface="Consolas" panose="020B0609020204030204" pitchFamily="49" charset="0"/>
            </a:endParaRPr>
          </a:p>
          <a:p>
            <a:pPr eaLnBrk="1" hangingPunct="1">
              <a:lnSpc>
                <a:spcPct val="80000"/>
              </a:lnSpc>
              <a:buFontTx/>
              <a:buNone/>
            </a:pPr>
            <a:r>
              <a:rPr lang="de-DE" altLang="de-DE" sz="1800" dirty="0">
                <a:latin typeface="Consolas" panose="020B0609020204030204" pitchFamily="49" charset="0"/>
              </a:rPr>
              <a:t>	public Knoteninformation </a:t>
            </a:r>
            <a:r>
              <a:rPr lang="de-DE" altLang="de-DE" sz="1800" dirty="0" err="1">
                <a:latin typeface="Consolas" panose="020B0609020204030204" pitchFamily="49" charset="0"/>
              </a:rPr>
              <a:t>itesElement</a:t>
            </a:r>
            <a:r>
              <a:rPr lang="de-DE" altLang="de-DE" sz="1800" dirty="0">
                <a:latin typeface="Consolas" panose="020B0609020204030204" pitchFamily="49" charset="0"/>
              </a:rPr>
              <a:t>(int i) {</a:t>
            </a:r>
          </a:p>
          <a:p>
            <a:pPr eaLnBrk="1" hangingPunct="1">
              <a:lnSpc>
                <a:spcPct val="8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return</a:t>
            </a:r>
            <a:r>
              <a:rPr lang="de-DE" altLang="de-DE" sz="1800" dirty="0">
                <a:latin typeface="Consolas" panose="020B0609020204030204" pitchFamily="49" charset="0"/>
              </a:rPr>
              <a:t> </a:t>
            </a:r>
            <a:r>
              <a:rPr lang="de-DE" altLang="de-DE" sz="1800" dirty="0" err="1">
                <a:latin typeface="Consolas" panose="020B0609020204030204" pitchFamily="49" charset="0"/>
              </a:rPr>
              <a:t>this.projekte.get</a:t>
            </a:r>
            <a:r>
              <a:rPr lang="de-DE" altLang="de-DE" sz="1800" dirty="0">
                <a:latin typeface="Consolas" panose="020B0609020204030204" pitchFamily="49" charset="0"/>
              </a:rPr>
              <a:t>(i);</a:t>
            </a:r>
          </a:p>
          <a:p>
            <a:pPr eaLnBrk="1" hangingPunct="1">
              <a:lnSpc>
                <a:spcPct val="50000"/>
              </a:lnSpc>
              <a:buFontTx/>
              <a:buNone/>
            </a:pPr>
            <a:r>
              <a:rPr lang="de-DE" altLang="de-DE" sz="1800" dirty="0">
                <a:latin typeface="Consolas" panose="020B0609020204030204" pitchFamily="49" charset="0"/>
              </a:rPr>
              <a:t>	}</a:t>
            </a:r>
          </a:p>
          <a:p>
            <a:pPr eaLnBrk="1" hangingPunct="1">
              <a:lnSpc>
                <a:spcPct val="80000"/>
              </a:lnSpc>
              <a:buFontTx/>
              <a:buNone/>
            </a:pPr>
            <a:endParaRPr lang="de-DE" altLang="de-DE" sz="800" dirty="0">
              <a:latin typeface="Consolas" panose="020B0609020204030204" pitchFamily="49" charset="0"/>
            </a:endParaRPr>
          </a:p>
          <a:p>
            <a:pPr eaLnBrk="1" hangingPunct="1">
              <a:lnSpc>
                <a:spcPct val="80000"/>
              </a:lnSpc>
              <a:buFontTx/>
              <a:buNone/>
            </a:pPr>
            <a:r>
              <a:rPr lang="de-DE" altLang="de-DE" sz="1800" dirty="0">
                <a:latin typeface="Consolas" panose="020B0609020204030204" pitchFamily="49" charset="0"/>
              </a:rPr>
              <a:t>	public </a:t>
            </a:r>
            <a:r>
              <a:rPr lang="de-DE" altLang="de-DE" sz="1800" dirty="0" err="1">
                <a:latin typeface="Consolas" panose="020B0609020204030204" pitchFamily="49" charset="0"/>
              </a:rPr>
              <a:t>boolean</a:t>
            </a:r>
            <a:r>
              <a:rPr lang="de-DE" altLang="de-DE" sz="1800" dirty="0">
                <a:latin typeface="Consolas" panose="020B0609020204030204" pitchFamily="49" charset="0"/>
              </a:rPr>
              <a:t> </a:t>
            </a:r>
            <a:r>
              <a:rPr lang="de-DE" altLang="de-DE" sz="1800" dirty="0" err="1">
                <a:latin typeface="Consolas" panose="020B0609020204030204" pitchFamily="49" charset="0"/>
              </a:rPr>
              <a:t>istBlatt</a:t>
            </a:r>
            <a:r>
              <a:rPr lang="de-DE" altLang="de-DE" sz="1800" dirty="0">
                <a:latin typeface="Consolas" panose="020B0609020204030204" pitchFamily="49" charset="0"/>
              </a:rPr>
              <a:t>() {</a:t>
            </a:r>
          </a:p>
          <a:p>
            <a:pPr eaLnBrk="1" hangingPunct="1">
              <a:lnSpc>
                <a:spcPct val="8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return</a:t>
            </a:r>
            <a:r>
              <a:rPr lang="de-DE" altLang="de-DE" sz="1800" dirty="0">
                <a:latin typeface="Consolas" panose="020B0609020204030204" pitchFamily="49" charset="0"/>
              </a:rPr>
              <a:t> </a:t>
            </a:r>
            <a:r>
              <a:rPr lang="de-DE" altLang="de-DE" sz="1800" dirty="0" err="1">
                <a:latin typeface="Consolas" panose="020B0609020204030204" pitchFamily="49" charset="0"/>
              </a:rPr>
              <a:t>false</a:t>
            </a:r>
            <a:r>
              <a:rPr lang="de-DE" altLang="de-DE" sz="1800" dirty="0">
                <a:latin typeface="Consolas" panose="020B0609020204030204" pitchFamily="49" charset="0"/>
              </a:rPr>
              <a:t>;</a:t>
            </a:r>
          </a:p>
          <a:p>
            <a:pPr eaLnBrk="1" hangingPunct="1">
              <a:lnSpc>
                <a:spcPct val="50000"/>
              </a:lnSpc>
              <a:buFontTx/>
              <a:buNone/>
            </a:pPr>
            <a:r>
              <a:rPr lang="de-DE" altLang="de-DE" sz="1800" dirty="0">
                <a:latin typeface="Consolas" panose="020B0609020204030204" pitchFamily="49" charset="0"/>
              </a:rPr>
              <a:t>	}</a:t>
            </a:r>
          </a:p>
          <a:p>
            <a:pPr eaLnBrk="1" hangingPunct="1">
              <a:lnSpc>
                <a:spcPct val="60000"/>
              </a:lnSpc>
              <a:buFontTx/>
              <a:buNone/>
            </a:pPr>
            <a:endParaRPr lang="de-DE" altLang="de-DE" sz="800" dirty="0">
              <a:latin typeface="Consolas" panose="020B0609020204030204" pitchFamily="49" charset="0"/>
            </a:endParaRPr>
          </a:p>
          <a:p>
            <a:pPr eaLnBrk="1" hangingPunct="1">
              <a:lnSpc>
                <a:spcPct val="80000"/>
              </a:lnSpc>
              <a:buFontTx/>
              <a:buNone/>
            </a:pPr>
            <a:r>
              <a:rPr lang="de-DE" altLang="de-DE" sz="1800" dirty="0">
                <a:latin typeface="Consolas" panose="020B0609020204030204" pitchFamily="49" charset="0"/>
              </a:rPr>
              <a:t>	public String </a:t>
            </a:r>
            <a:r>
              <a:rPr lang="de-DE" altLang="de-DE" sz="1800" dirty="0" err="1">
                <a:latin typeface="Consolas" panose="020B0609020204030204" pitchFamily="49" charset="0"/>
              </a:rPr>
              <a:t>titel</a:t>
            </a:r>
            <a:r>
              <a:rPr lang="de-DE" altLang="de-DE" sz="1800" dirty="0">
                <a:latin typeface="Consolas" panose="020B0609020204030204" pitchFamily="49" charset="0"/>
              </a:rPr>
              <a:t>() {</a:t>
            </a:r>
          </a:p>
          <a:p>
            <a:pPr eaLnBrk="1" hangingPunct="1">
              <a:lnSpc>
                <a:spcPct val="8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return</a:t>
            </a:r>
            <a:r>
              <a:rPr lang="de-DE" altLang="de-DE" sz="1800" dirty="0">
                <a:latin typeface="Consolas" panose="020B0609020204030204" pitchFamily="49" charset="0"/>
              </a:rPr>
              <a:t> "Projektverwaltung";</a:t>
            </a:r>
          </a:p>
          <a:p>
            <a:pPr eaLnBrk="1" hangingPunct="1">
              <a:lnSpc>
                <a:spcPct val="50000"/>
              </a:lnSpc>
              <a:buFontTx/>
              <a:buNone/>
            </a:pPr>
            <a:r>
              <a:rPr lang="de-DE" altLang="de-DE" sz="1800" dirty="0">
                <a:latin typeface="Consolas" panose="020B0609020204030204" pitchFamily="49" charset="0"/>
              </a:rPr>
              <a:t>	}</a:t>
            </a:r>
          </a:p>
          <a:p>
            <a:pPr eaLnBrk="1" hangingPunct="1">
              <a:lnSpc>
                <a:spcPct val="80000"/>
              </a:lnSpc>
              <a:buFontTx/>
              <a:buNone/>
            </a:pPr>
            <a:r>
              <a:rPr lang="de-DE" altLang="de-DE" sz="800" dirty="0">
                <a:latin typeface="Consolas" panose="020B0609020204030204" pitchFamily="49" charset="0"/>
              </a:rPr>
              <a:t>	</a:t>
            </a:r>
          </a:p>
          <a:p>
            <a:pPr eaLnBrk="1" hangingPunct="1">
              <a:lnSpc>
                <a:spcPct val="8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Override</a:t>
            </a:r>
            <a:endParaRPr lang="de-DE" altLang="de-DE" sz="1800" dirty="0">
              <a:latin typeface="Consolas" panose="020B0609020204030204" pitchFamily="49" charset="0"/>
            </a:endParaRPr>
          </a:p>
          <a:p>
            <a:pPr eaLnBrk="1" hangingPunct="1">
              <a:lnSpc>
                <a:spcPct val="80000"/>
              </a:lnSpc>
              <a:buFontTx/>
              <a:buNone/>
            </a:pPr>
            <a:r>
              <a:rPr lang="de-DE" altLang="de-DE" sz="1800" dirty="0">
                <a:latin typeface="Consolas" panose="020B0609020204030204" pitchFamily="49" charset="0"/>
              </a:rPr>
              <a:t>	public String </a:t>
            </a:r>
            <a:r>
              <a:rPr lang="de-DE" altLang="de-DE" sz="1800" dirty="0" err="1">
                <a:latin typeface="Consolas" panose="020B0609020204030204" pitchFamily="49" charset="0"/>
              </a:rPr>
              <a:t>toString</a:t>
            </a:r>
            <a:r>
              <a:rPr lang="de-DE" altLang="de-DE" sz="1800" dirty="0">
                <a:latin typeface="Consolas" panose="020B0609020204030204" pitchFamily="49" charset="0"/>
              </a:rPr>
              <a:t>(){</a:t>
            </a:r>
          </a:p>
          <a:p>
            <a:pPr eaLnBrk="1" hangingPunct="1">
              <a:lnSpc>
                <a:spcPct val="8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return</a:t>
            </a:r>
            <a:r>
              <a:rPr lang="de-DE" altLang="de-DE" sz="1800" dirty="0">
                <a:latin typeface="Consolas" panose="020B0609020204030204" pitchFamily="49" charset="0"/>
              </a:rPr>
              <a:t> </a:t>
            </a:r>
            <a:r>
              <a:rPr lang="de-DE" altLang="de-DE" sz="1800" dirty="0" err="1">
                <a:latin typeface="Consolas" panose="020B0609020204030204" pitchFamily="49" charset="0"/>
              </a:rPr>
              <a:t>titel</a:t>
            </a:r>
            <a:r>
              <a:rPr lang="de-DE" altLang="de-DE" sz="1800" dirty="0">
                <a:latin typeface="Consolas" panose="020B0609020204030204" pitchFamily="49" charset="0"/>
              </a:rPr>
              <a:t>();</a:t>
            </a:r>
          </a:p>
          <a:p>
            <a:pPr eaLnBrk="1" hangingPunct="1">
              <a:lnSpc>
                <a:spcPct val="50000"/>
              </a:lnSpc>
              <a:buFontTx/>
              <a:buNone/>
            </a:pPr>
            <a:r>
              <a:rPr lang="de-DE" altLang="de-DE" sz="1800" dirty="0">
                <a:latin typeface="Consolas" panose="020B0609020204030204" pitchFamily="49" charset="0"/>
              </a:rPr>
              <a:t>	}</a:t>
            </a:r>
          </a:p>
          <a:p>
            <a:pPr eaLnBrk="1" hangingPunct="1">
              <a:lnSpc>
                <a:spcPct val="80000"/>
              </a:lnSpc>
              <a:buFontTx/>
              <a:buNone/>
            </a:pPr>
            <a:r>
              <a:rPr lang="de-DE" altLang="de-DE" sz="1800" dirty="0">
                <a:latin typeface="Consolas" panose="020B0609020204030204" pitchFamily="49" charset="0"/>
              </a:rPr>
              <a:t>} // nur Ausschnitt</a:t>
            </a: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38947" name="Rectangle 2"/>
          <p:cNvSpPr>
            <a:spLocks noGrp="1" noChangeArrowheads="1"/>
          </p:cNvSpPr>
          <p:nvPr>
            <p:ph type="title"/>
          </p:nvPr>
        </p:nvSpPr>
        <p:spPr/>
        <p:txBody>
          <a:bodyPr/>
          <a:lstStyle/>
          <a:p>
            <a:pPr eaLnBrk="1" hangingPunct="1"/>
            <a:r>
              <a:rPr lang="de-DE" altLang="de-DE"/>
              <a:t>Skizze einer Beispielimplementierung (5/5)</a:t>
            </a:r>
          </a:p>
        </p:txBody>
      </p:sp>
      <p:sp>
        <p:nvSpPr>
          <p:cNvPr id="338948" name="Rectangle 3"/>
          <p:cNvSpPr>
            <a:spLocks noGrp="1" noChangeArrowheads="1"/>
          </p:cNvSpPr>
          <p:nvPr>
            <p:ph type="body" idx="1"/>
          </p:nvPr>
        </p:nvSpPr>
        <p:spPr>
          <a:xfrm>
            <a:off x="323850" y="1108075"/>
            <a:ext cx="8686800" cy="5256213"/>
          </a:xfrm>
        </p:spPr>
        <p:txBody>
          <a:bodyPr/>
          <a:lstStyle/>
          <a:p>
            <a:pPr eaLnBrk="1" hangingPunct="1">
              <a:lnSpc>
                <a:spcPct val="70000"/>
              </a:lnSpc>
              <a:buFontTx/>
              <a:buNone/>
            </a:pPr>
            <a:r>
              <a:rPr lang="de-DE" altLang="de-DE" sz="1800" dirty="0">
                <a:latin typeface="Consolas" panose="020B0609020204030204" pitchFamily="49" charset="0"/>
              </a:rPr>
              <a:t>public </a:t>
            </a:r>
            <a:r>
              <a:rPr lang="de-DE" altLang="de-DE" sz="1800" dirty="0" err="1">
                <a:latin typeface="Consolas" panose="020B0609020204030204" pitchFamily="49" charset="0"/>
              </a:rPr>
              <a:t>class</a:t>
            </a:r>
            <a:r>
              <a:rPr lang="de-DE" altLang="de-DE" sz="1800" dirty="0">
                <a:latin typeface="Consolas" panose="020B0609020204030204" pitchFamily="49" charset="0"/>
              </a:rPr>
              <a:t> Projekt </a:t>
            </a:r>
            <a:r>
              <a:rPr lang="de-DE" altLang="de-DE" sz="1800" dirty="0" err="1">
                <a:latin typeface="Consolas" panose="020B0609020204030204" pitchFamily="49" charset="0"/>
              </a:rPr>
              <a:t>implements</a:t>
            </a:r>
            <a:r>
              <a:rPr lang="de-DE" altLang="de-DE" sz="1800" dirty="0">
                <a:latin typeface="Consolas" panose="020B0609020204030204" pitchFamily="49" charset="0"/>
              </a:rPr>
              <a:t> Knoteninformation{	</a:t>
            </a:r>
          </a:p>
          <a:p>
            <a:pPr eaLnBrk="1" hangingPunct="1">
              <a:lnSpc>
                <a:spcPct val="70000"/>
              </a:lnSpc>
              <a:buFontTx/>
              <a:buNone/>
            </a:pPr>
            <a:r>
              <a:rPr lang="de-DE" altLang="de-DE" sz="1800" dirty="0">
                <a:latin typeface="Consolas" panose="020B0609020204030204" pitchFamily="49" charset="0"/>
              </a:rPr>
              <a:t>	private Eigenschaft[] </a:t>
            </a:r>
            <a:r>
              <a:rPr lang="de-DE" altLang="de-DE" sz="1800" dirty="0" err="1">
                <a:latin typeface="Consolas" panose="020B0609020204030204" pitchFamily="49" charset="0"/>
              </a:rPr>
              <a:t>eigenschaften</a:t>
            </a:r>
            <a:r>
              <a:rPr lang="de-DE" altLang="de-DE" sz="1800" dirty="0">
                <a:latin typeface="Consolas" panose="020B0609020204030204" pitchFamily="49" charset="0"/>
              </a:rPr>
              <a:t> = </a:t>
            </a:r>
            <a:r>
              <a:rPr lang="de-DE" altLang="de-DE" sz="1800" dirty="0" err="1">
                <a:latin typeface="Consolas" panose="020B0609020204030204" pitchFamily="49" charset="0"/>
              </a:rPr>
              <a:t>new</a:t>
            </a:r>
            <a:r>
              <a:rPr lang="de-DE" altLang="de-DE" sz="1800" dirty="0">
                <a:latin typeface="Consolas" panose="020B0609020204030204" pitchFamily="49" charset="0"/>
              </a:rPr>
              <a:t> Eigenschaft[8];</a:t>
            </a:r>
          </a:p>
          <a:p>
            <a:pPr eaLnBrk="1" hangingPunct="1">
              <a:lnSpc>
                <a:spcPct val="70000"/>
              </a:lnSpc>
              <a:buFontTx/>
              <a:buNone/>
            </a:pPr>
            <a:r>
              <a:rPr lang="de-DE" altLang="de-DE" sz="1800" dirty="0">
                <a:latin typeface="Consolas" panose="020B0609020204030204" pitchFamily="49" charset="0"/>
              </a:rPr>
              <a:t>	private </a:t>
            </a:r>
            <a:r>
              <a:rPr lang="de-DE" altLang="de-DE" sz="1800" dirty="0" err="1">
                <a:latin typeface="Consolas" panose="020B0609020204030204" pitchFamily="49" charset="0"/>
              </a:rPr>
              <a:t>BaumListe</a:t>
            </a:r>
            <a:r>
              <a:rPr lang="de-DE" altLang="de-DE" sz="1800" dirty="0">
                <a:latin typeface="Consolas" panose="020B0609020204030204" pitchFamily="49" charset="0"/>
              </a:rPr>
              <a:t>&lt;Projekt&gt; </a:t>
            </a:r>
            <a:r>
              <a:rPr lang="de-DE" altLang="de-DE" sz="1800" dirty="0" err="1">
                <a:latin typeface="Consolas" panose="020B0609020204030204" pitchFamily="49" charset="0"/>
              </a:rPr>
              <a:t>teilprojekte</a:t>
            </a:r>
            <a:r>
              <a:rPr lang="de-DE" altLang="de-DE" sz="1800" dirty="0">
                <a:latin typeface="Consolas" panose="020B0609020204030204" pitchFamily="49" charset="0"/>
              </a:rPr>
              <a:t> =</a:t>
            </a:r>
          </a:p>
          <a:p>
            <a:pPr eaLnBrk="1" hangingPunct="1">
              <a:lnSpc>
                <a:spcPct val="7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new</a:t>
            </a:r>
            <a:r>
              <a:rPr lang="de-DE" altLang="de-DE" sz="1800" dirty="0">
                <a:latin typeface="Consolas" panose="020B0609020204030204" pitchFamily="49" charset="0"/>
              </a:rPr>
              <a:t> </a:t>
            </a:r>
            <a:r>
              <a:rPr lang="de-DE" altLang="de-DE" sz="1800" dirty="0" err="1">
                <a:latin typeface="Consolas" panose="020B0609020204030204" pitchFamily="49" charset="0"/>
              </a:rPr>
              <a:t>BaumListe</a:t>
            </a:r>
            <a:r>
              <a:rPr lang="de-DE" altLang="de-DE" sz="1800" dirty="0">
                <a:latin typeface="Consolas" panose="020B0609020204030204" pitchFamily="49" charset="0"/>
              </a:rPr>
              <a:t>&lt;Projekt&gt;("Teilprojekte");</a:t>
            </a:r>
          </a:p>
          <a:p>
            <a:pPr eaLnBrk="1" hangingPunct="1">
              <a:lnSpc>
                <a:spcPct val="70000"/>
              </a:lnSpc>
              <a:buFontTx/>
              <a:buNone/>
            </a:pPr>
            <a:r>
              <a:rPr lang="de-DE" altLang="de-DE" sz="1800" dirty="0">
                <a:latin typeface="Consolas" panose="020B0609020204030204" pitchFamily="49" charset="0"/>
              </a:rPr>
              <a:t>	private </a:t>
            </a:r>
            <a:r>
              <a:rPr lang="de-DE" altLang="de-DE" sz="1800" dirty="0" err="1">
                <a:latin typeface="Consolas" panose="020B0609020204030204" pitchFamily="49" charset="0"/>
              </a:rPr>
              <a:t>BaumListe</a:t>
            </a:r>
            <a:r>
              <a:rPr lang="de-DE" altLang="de-DE" sz="1800" dirty="0">
                <a:latin typeface="Consolas" panose="020B0609020204030204" pitchFamily="49" charset="0"/>
              </a:rPr>
              <a:t>&lt;Projekt&gt; </a:t>
            </a:r>
            <a:r>
              <a:rPr lang="de-DE" altLang="de-DE" sz="1800" dirty="0" err="1">
                <a:latin typeface="Consolas" panose="020B0609020204030204" pitchFamily="49" charset="0"/>
              </a:rPr>
              <a:t>vorgaenger</a:t>
            </a:r>
            <a:r>
              <a:rPr lang="de-DE" altLang="de-DE" sz="1800" dirty="0">
                <a:latin typeface="Consolas" panose="020B0609020204030204" pitchFamily="49" charset="0"/>
              </a:rPr>
              <a:t> =</a:t>
            </a:r>
          </a:p>
          <a:p>
            <a:pPr eaLnBrk="1" hangingPunct="1">
              <a:lnSpc>
                <a:spcPct val="7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new</a:t>
            </a:r>
            <a:r>
              <a:rPr lang="de-DE" altLang="de-DE" sz="1800" dirty="0">
                <a:latin typeface="Consolas" panose="020B0609020204030204" pitchFamily="49" charset="0"/>
              </a:rPr>
              <a:t> </a:t>
            </a:r>
            <a:r>
              <a:rPr lang="de-DE" altLang="de-DE" sz="1800" dirty="0" err="1">
                <a:latin typeface="Consolas" panose="020B0609020204030204" pitchFamily="49" charset="0"/>
              </a:rPr>
              <a:t>BaumListe</a:t>
            </a:r>
            <a:r>
              <a:rPr lang="de-DE" altLang="de-DE" sz="1800" dirty="0">
                <a:latin typeface="Consolas" panose="020B0609020204030204" pitchFamily="49" charset="0"/>
              </a:rPr>
              <a:t>&lt;Projekt&gt;("</a:t>
            </a:r>
            <a:r>
              <a:rPr lang="de-DE" altLang="de-DE" sz="1800" dirty="0" err="1">
                <a:latin typeface="Consolas" panose="020B0609020204030204" pitchFamily="49" charset="0"/>
              </a:rPr>
              <a:t>Vorgaenger</a:t>
            </a:r>
            <a:r>
              <a:rPr lang="de-DE" altLang="de-DE" sz="1800" dirty="0">
                <a:latin typeface="Consolas" panose="020B0609020204030204" pitchFamily="49" charset="0"/>
              </a:rPr>
              <a:t>");</a:t>
            </a:r>
          </a:p>
          <a:p>
            <a:pPr eaLnBrk="1" hangingPunct="1">
              <a:lnSpc>
                <a:spcPct val="70000"/>
              </a:lnSpc>
              <a:buFontTx/>
              <a:buNone/>
            </a:pPr>
            <a:r>
              <a:rPr lang="de-DE" altLang="de-DE" sz="1800" dirty="0">
                <a:latin typeface="Consolas" panose="020B0609020204030204" pitchFamily="49" charset="0"/>
              </a:rPr>
              <a:t>	private </a:t>
            </a:r>
            <a:r>
              <a:rPr lang="de-DE" altLang="de-DE" sz="1800" dirty="0" err="1">
                <a:latin typeface="Consolas" panose="020B0609020204030204" pitchFamily="49" charset="0"/>
              </a:rPr>
              <a:t>BaumListe</a:t>
            </a:r>
            <a:r>
              <a:rPr lang="de-DE" altLang="de-DE" sz="1800" dirty="0">
                <a:latin typeface="Consolas" panose="020B0609020204030204" pitchFamily="49" charset="0"/>
              </a:rPr>
              <a:t>&lt;Aufgabe&gt; aufgaben =</a:t>
            </a:r>
          </a:p>
          <a:p>
            <a:pPr eaLnBrk="1" hangingPunct="1">
              <a:lnSpc>
                <a:spcPct val="7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new</a:t>
            </a:r>
            <a:r>
              <a:rPr lang="de-DE" altLang="de-DE" sz="1800" dirty="0">
                <a:latin typeface="Consolas" panose="020B0609020204030204" pitchFamily="49" charset="0"/>
              </a:rPr>
              <a:t> </a:t>
            </a:r>
            <a:r>
              <a:rPr lang="de-DE" altLang="de-DE" sz="1800" dirty="0" err="1">
                <a:latin typeface="Consolas" panose="020B0609020204030204" pitchFamily="49" charset="0"/>
              </a:rPr>
              <a:t>BaumListe</a:t>
            </a:r>
            <a:r>
              <a:rPr lang="de-DE" altLang="de-DE" sz="1800" dirty="0">
                <a:latin typeface="Consolas" panose="020B0609020204030204" pitchFamily="49" charset="0"/>
              </a:rPr>
              <a:t>&lt;Aufgabe&gt;("Aufgaben");</a:t>
            </a:r>
          </a:p>
          <a:p>
            <a:pPr eaLnBrk="1" hangingPunct="1">
              <a:lnSpc>
                <a:spcPct val="70000"/>
              </a:lnSpc>
              <a:buFontTx/>
              <a:buNone/>
            </a:pPr>
            <a:r>
              <a:rPr lang="de-DE" altLang="de-DE" sz="800" dirty="0">
                <a:latin typeface="Consolas" panose="020B0609020204030204" pitchFamily="49" charset="0"/>
              </a:rPr>
              <a:t>	</a:t>
            </a:r>
          </a:p>
          <a:p>
            <a:pPr eaLnBrk="1" hangingPunct="1">
              <a:lnSpc>
                <a:spcPct val="70000"/>
              </a:lnSpc>
              <a:buFontTx/>
              <a:buNone/>
            </a:pPr>
            <a:r>
              <a:rPr lang="de-DE" altLang="de-DE" sz="1800" dirty="0">
                <a:latin typeface="Consolas" panose="020B0609020204030204" pitchFamily="49" charset="0"/>
              </a:rPr>
              <a:t>	public int </a:t>
            </a:r>
            <a:r>
              <a:rPr lang="de-DE" altLang="de-DE" sz="1800" dirty="0" err="1">
                <a:latin typeface="Consolas" panose="020B0609020204030204" pitchFamily="49" charset="0"/>
              </a:rPr>
              <a:t>anzahlElemente</a:t>
            </a:r>
            <a:r>
              <a:rPr lang="de-DE" altLang="de-DE" sz="1800" dirty="0">
                <a:latin typeface="Consolas" panose="020B0609020204030204" pitchFamily="49" charset="0"/>
              </a:rPr>
              <a:t>() {</a:t>
            </a:r>
          </a:p>
          <a:p>
            <a:pPr eaLnBrk="1" hangingPunct="1">
              <a:lnSpc>
                <a:spcPct val="7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return</a:t>
            </a:r>
            <a:r>
              <a:rPr lang="de-DE" altLang="de-DE" sz="1800" dirty="0">
                <a:latin typeface="Consolas" panose="020B0609020204030204" pitchFamily="49" charset="0"/>
              </a:rPr>
              <a:t> this.eigenschaften.length+3;</a:t>
            </a:r>
          </a:p>
          <a:p>
            <a:pPr eaLnBrk="1" hangingPunct="1">
              <a:lnSpc>
                <a:spcPct val="50000"/>
              </a:lnSpc>
              <a:buFontTx/>
              <a:buNone/>
            </a:pPr>
            <a:r>
              <a:rPr lang="de-DE" altLang="de-DE" sz="1800" dirty="0">
                <a:latin typeface="Consolas" panose="020B0609020204030204" pitchFamily="49" charset="0"/>
              </a:rPr>
              <a:t>	}</a:t>
            </a:r>
          </a:p>
          <a:p>
            <a:pPr eaLnBrk="1" hangingPunct="1">
              <a:lnSpc>
                <a:spcPct val="70000"/>
              </a:lnSpc>
              <a:buFontTx/>
              <a:buNone/>
            </a:pPr>
            <a:endParaRPr lang="de-DE" altLang="de-DE" sz="800" dirty="0">
              <a:latin typeface="Consolas" panose="020B0609020204030204" pitchFamily="49" charset="0"/>
            </a:endParaRPr>
          </a:p>
          <a:p>
            <a:pPr eaLnBrk="1" hangingPunct="1">
              <a:lnSpc>
                <a:spcPct val="70000"/>
              </a:lnSpc>
              <a:buFontTx/>
              <a:buNone/>
            </a:pPr>
            <a:r>
              <a:rPr lang="de-DE" altLang="de-DE" sz="1800" dirty="0">
                <a:latin typeface="Consolas" panose="020B0609020204030204" pitchFamily="49" charset="0"/>
              </a:rPr>
              <a:t>	public Knoteninformation </a:t>
            </a:r>
            <a:r>
              <a:rPr lang="de-DE" altLang="de-DE" sz="1800" dirty="0" err="1">
                <a:latin typeface="Consolas" panose="020B0609020204030204" pitchFamily="49" charset="0"/>
              </a:rPr>
              <a:t>itesElement</a:t>
            </a:r>
            <a:r>
              <a:rPr lang="de-DE" altLang="de-DE" sz="1800" dirty="0">
                <a:latin typeface="Consolas" panose="020B0609020204030204" pitchFamily="49" charset="0"/>
              </a:rPr>
              <a:t>(int i) {</a:t>
            </a:r>
          </a:p>
          <a:p>
            <a:pPr eaLnBrk="1" hangingPunct="1">
              <a:lnSpc>
                <a:spcPct val="70000"/>
              </a:lnSpc>
              <a:buFontTx/>
              <a:buNone/>
            </a:pPr>
            <a:r>
              <a:rPr lang="de-DE" altLang="de-DE" sz="1800" dirty="0">
                <a:latin typeface="Consolas" panose="020B0609020204030204" pitchFamily="49" charset="0"/>
              </a:rPr>
              <a:t>	  switch(i){</a:t>
            </a:r>
          </a:p>
          <a:p>
            <a:pPr eaLnBrk="1" hangingPunct="1">
              <a:lnSpc>
                <a:spcPct val="7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case</a:t>
            </a:r>
            <a:r>
              <a:rPr lang="de-DE" altLang="de-DE" sz="1800" dirty="0">
                <a:latin typeface="Consolas" panose="020B0609020204030204" pitchFamily="49" charset="0"/>
              </a:rPr>
              <a:t> 0: </a:t>
            </a:r>
            <a:r>
              <a:rPr lang="de-DE" altLang="de-DE" sz="1800" dirty="0" err="1">
                <a:latin typeface="Consolas" panose="020B0609020204030204" pitchFamily="49" charset="0"/>
              </a:rPr>
              <a:t>case</a:t>
            </a:r>
            <a:r>
              <a:rPr lang="de-DE" altLang="de-DE" sz="1800" dirty="0">
                <a:latin typeface="Consolas" panose="020B0609020204030204" pitchFamily="49" charset="0"/>
              </a:rPr>
              <a:t> 1: </a:t>
            </a:r>
            <a:r>
              <a:rPr lang="de-DE" altLang="de-DE" sz="1800" dirty="0" err="1">
                <a:latin typeface="Consolas" panose="020B0609020204030204" pitchFamily="49" charset="0"/>
              </a:rPr>
              <a:t>case</a:t>
            </a:r>
            <a:r>
              <a:rPr lang="de-DE" altLang="de-DE" sz="1800" dirty="0">
                <a:latin typeface="Consolas" panose="020B0609020204030204" pitchFamily="49" charset="0"/>
              </a:rPr>
              <a:t> 2: </a:t>
            </a:r>
            <a:r>
              <a:rPr lang="de-DE" altLang="de-DE" sz="1800" dirty="0" err="1">
                <a:latin typeface="Consolas" panose="020B0609020204030204" pitchFamily="49" charset="0"/>
              </a:rPr>
              <a:t>case</a:t>
            </a:r>
            <a:r>
              <a:rPr lang="de-DE" altLang="de-DE" sz="1800" dirty="0">
                <a:latin typeface="Consolas" panose="020B0609020204030204" pitchFamily="49" charset="0"/>
              </a:rPr>
              <a:t> 3: </a:t>
            </a:r>
            <a:r>
              <a:rPr lang="de-DE" altLang="de-DE" sz="1800" dirty="0" err="1">
                <a:latin typeface="Consolas" panose="020B0609020204030204" pitchFamily="49" charset="0"/>
              </a:rPr>
              <a:t>case</a:t>
            </a:r>
            <a:r>
              <a:rPr lang="de-DE" altLang="de-DE" sz="1800" dirty="0">
                <a:latin typeface="Consolas" panose="020B0609020204030204" pitchFamily="49" charset="0"/>
              </a:rPr>
              <a:t> 4: </a:t>
            </a:r>
            <a:r>
              <a:rPr lang="de-DE" altLang="de-DE" sz="1800" dirty="0" err="1">
                <a:latin typeface="Consolas" panose="020B0609020204030204" pitchFamily="49" charset="0"/>
              </a:rPr>
              <a:t>case</a:t>
            </a:r>
            <a:r>
              <a:rPr lang="de-DE" altLang="de-DE" sz="1800" dirty="0">
                <a:latin typeface="Consolas" panose="020B0609020204030204" pitchFamily="49" charset="0"/>
              </a:rPr>
              <a:t> 5: </a:t>
            </a:r>
            <a:r>
              <a:rPr lang="de-DE" altLang="de-DE" sz="1800" dirty="0" err="1">
                <a:latin typeface="Consolas" panose="020B0609020204030204" pitchFamily="49" charset="0"/>
              </a:rPr>
              <a:t>case</a:t>
            </a:r>
            <a:r>
              <a:rPr lang="de-DE" altLang="de-DE" sz="1800" dirty="0">
                <a:latin typeface="Consolas" panose="020B0609020204030204" pitchFamily="49" charset="0"/>
              </a:rPr>
              <a:t> 6:</a:t>
            </a:r>
          </a:p>
          <a:p>
            <a:pPr eaLnBrk="1" hangingPunct="1">
              <a:lnSpc>
                <a:spcPct val="7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case</a:t>
            </a:r>
            <a:r>
              <a:rPr lang="de-DE" altLang="de-DE" sz="1800" dirty="0">
                <a:latin typeface="Consolas" panose="020B0609020204030204" pitchFamily="49" charset="0"/>
              </a:rPr>
              <a:t> 7: </a:t>
            </a:r>
            <a:r>
              <a:rPr lang="de-DE" altLang="de-DE" sz="1800" dirty="0" err="1">
                <a:latin typeface="Consolas" panose="020B0609020204030204" pitchFamily="49" charset="0"/>
              </a:rPr>
              <a:t>return</a:t>
            </a:r>
            <a:r>
              <a:rPr lang="de-DE" altLang="de-DE" sz="1800" dirty="0">
                <a:latin typeface="Consolas" panose="020B0609020204030204" pitchFamily="49" charset="0"/>
              </a:rPr>
              <a:t> </a:t>
            </a:r>
            <a:r>
              <a:rPr lang="de-DE" altLang="de-DE" sz="1800" dirty="0" err="1">
                <a:latin typeface="Consolas" panose="020B0609020204030204" pitchFamily="49" charset="0"/>
              </a:rPr>
              <a:t>eigenschaften</a:t>
            </a:r>
            <a:r>
              <a:rPr lang="de-DE" altLang="de-DE" sz="1800" dirty="0">
                <a:latin typeface="Consolas" panose="020B0609020204030204" pitchFamily="49" charset="0"/>
              </a:rPr>
              <a:t>[i];	</a:t>
            </a:r>
          </a:p>
          <a:p>
            <a:pPr eaLnBrk="1" hangingPunct="1">
              <a:lnSpc>
                <a:spcPct val="7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case</a:t>
            </a:r>
            <a:r>
              <a:rPr lang="de-DE" altLang="de-DE" sz="1800" dirty="0">
                <a:latin typeface="Consolas" panose="020B0609020204030204" pitchFamily="49" charset="0"/>
              </a:rPr>
              <a:t> 8: </a:t>
            </a:r>
            <a:r>
              <a:rPr lang="de-DE" altLang="de-DE" sz="1800" dirty="0" err="1">
                <a:latin typeface="Consolas" panose="020B0609020204030204" pitchFamily="49" charset="0"/>
              </a:rPr>
              <a:t>return</a:t>
            </a:r>
            <a:r>
              <a:rPr lang="de-DE" altLang="de-DE" sz="1800" dirty="0">
                <a:latin typeface="Consolas" panose="020B0609020204030204" pitchFamily="49" charset="0"/>
              </a:rPr>
              <a:t> </a:t>
            </a:r>
            <a:r>
              <a:rPr lang="de-DE" altLang="de-DE" sz="1800" dirty="0" err="1">
                <a:latin typeface="Consolas" panose="020B0609020204030204" pitchFamily="49" charset="0"/>
              </a:rPr>
              <a:t>vorgaenger</a:t>
            </a:r>
            <a:r>
              <a:rPr lang="de-DE" altLang="de-DE" sz="1800" dirty="0">
                <a:latin typeface="Consolas" panose="020B0609020204030204" pitchFamily="49" charset="0"/>
              </a:rPr>
              <a:t>;</a:t>
            </a:r>
          </a:p>
          <a:p>
            <a:pPr eaLnBrk="1" hangingPunct="1">
              <a:lnSpc>
                <a:spcPct val="7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case</a:t>
            </a:r>
            <a:r>
              <a:rPr lang="de-DE" altLang="de-DE" sz="1800" dirty="0">
                <a:latin typeface="Consolas" panose="020B0609020204030204" pitchFamily="49" charset="0"/>
              </a:rPr>
              <a:t> 9: </a:t>
            </a:r>
            <a:r>
              <a:rPr lang="de-DE" altLang="de-DE" sz="1800" dirty="0" err="1">
                <a:latin typeface="Consolas" panose="020B0609020204030204" pitchFamily="49" charset="0"/>
              </a:rPr>
              <a:t>return</a:t>
            </a:r>
            <a:r>
              <a:rPr lang="de-DE" altLang="de-DE" sz="1800" dirty="0">
                <a:latin typeface="Consolas" panose="020B0609020204030204" pitchFamily="49" charset="0"/>
              </a:rPr>
              <a:t> </a:t>
            </a:r>
            <a:r>
              <a:rPr lang="de-DE" altLang="de-DE" sz="1800" dirty="0" err="1">
                <a:latin typeface="Consolas" panose="020B0609020204030204" pitchFamily="49" charset="0"/>
              </a:rPr>
              <a:t>teilprojekte</a:t>
            </a:r>
            <a:r>
              <a:rPr lang="de-DE" altLang="de-DE" sz="1800" dirty="0">
                <a:latin typeface="Consolas" panose="020B0609020204030204" pitchFamily="49" charset="0"/>
              </a:rPr>
              <a:t>;</a:t>
            </a:r>
          </a:p>
          <a:p>
            <a:pPr eaLnBrk="1" hangingPunct="1">
              <a:lnSpc>
                <a:spcPct val="7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case</a:t>
            </a:r>
            <a:r>
              <a:rPr lang="de-DE" altLang="de-DE" sz="1800" dirty="0">
                <a:latin typeface="Consolas" panose="020B0609020204030204" pitchFamily="49" charset="0"/>
              </a:rPr>
              <a:t> 10:return aufgaben;	</a:t>
            </a:r>
          </a:p>
          <a:p>
            <a:pPr eaLnBrk="1" hangingPunct="1">
              <a:lnSpc>
                <a:spcPct val="50000"/>
              </a:lnSpc>
              <a:buFontTx/>
              <a:buNone/>
            </a:pPr>
            <a:r>
              <a:rPr lang="de-DE" altLang="de-DE" sz="1800" dirty="0">
                <a:latin typeface="Consolas" panose="020B0609020204030204" pitchFamily="49" charset="0"/>
              </a:rPr>
              <a:t>	  }</a:t>
            </a:r>
          </a:p>
          <a:p>
            <a:pPr eaLnBrk="1" hangingPunct="1">
              <a:lnSpc>
                <a:spcPct val="7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return</a:t>
            </a:r>
            <a:r>
              <a:rPr lang="de-DE" altLang="de-DE" sz="1800" dirty="0">
                <a:latin typeface="Consolas" panose="020B0609020204030204" pitchFamily="49" charset="0"/>
              </a:rPr>
              <a:t> null;</a:t>
            </a:r>
          </a:p>
          <a:p>
            <a:pPr eaLnBrk="1" hangingPunct="1">
              <a:lnSpc>
                <a:spcPct val="50000"/>
              </a:lnSpc>
              <a:buFontTx/>
              <a:buNone/>
            </a:pPr>
            <a:r>
              <a:rPr lang="de-DE" altLang="de-DE" sz="1800" dirty="0">
                <a:latin typeface="Consolas" panose="020B0609020204030204" pitchFamily="49" charset="0"/>
              </a:rPr>
              <a:t>	}</a:t>
            </a:r>
          </a:p>
          <a:p>
            <a:pPr eaLnBrk="1" hangingPunct="1">
              <a:lnSpc>
                <a:spcPct val="70000"/>
              </a:lnSpc>
              <a:buFontTx/>
              <a:buNone/>
            </a:pPr>
            <a:r>
              <a:rPr lang="de-DE" altLang="de-DE" sz="1800" dirty="0">
                <a:latin typeface="Consolas" panose="020B0609020204030204" pitchFamily="49" charset="0"/>
              </a:rPr>
              <a:t>} // nur Ausschnitt</a:t>
            </a: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39971" name="Rectangle 2"/>
          <p:cNvSpPr>
            <a:spLocks noGrp="1" noChangeArrowheads="1"/>
          </p:cNvSpPr>
          <p:nvPr>
            <p:ph type="title"/>
          </p:nvPr>
        </p:nvSpPr>
        <p:spPr/>
        <p:txBody>
          <a:bodyPr/>
          <a:lstStyle/>
          <a:p>
            <a:pPr eaLnBrk="1" hangingPunct="1"/>
            <a:r>
              <a:rPr lang="de-DE" altLang="de-DE"/>
              <a:t>Ziele komplexere Framework-Ansätze</a:t>
            </a:r>
          </a:p>
        </p:txBody>
      </p:sp>
      <p:sp>
        <p:nvSpPr>
          <p:cNvPr id="339972" name="Rectangle 3"/>
          <p:cNvSpPr>
            <a:spLocks noGrp="1" noChangeArrowheads="1"/>
          </p:cNvSpPr>
          <p:nvPr>
            <p:ph type="body" idx="1"/>
          </p:nvPr>
        </p:nvSpPr>
        <p:spPr/>
        <p:txBody>
          <a:bodyPr/>
          <a:lstStyle/>
          <a:p>
            <a:pPr eaLnBrk="1" hangingPunct="1">
              <a:buFontTx/>
              <a:buNone/>
            </a:pPr>
            <a:r>
              <a:rPr lang="de-DE" altLang="de-DE"/>
              <a:t>neben Spezialaufgaben werden hauptsächlich folgende Aufgaben gelöst</a:t>
            </a:r>
          </a:p>
          <a:p>
            <a:pPr eaLnBrk="1" hangingPunct="1"/>
            <a:r>
              <a:rPr lang="de-DE" altLang="de-DE"/>
              <a:t>sorgenfreies Lesen und Speichern von Objekten in Datenbanken (Persistenz)</a:t>
            </a:r>
          </a:p>
          <a:p>
            <a:pPr eaLnBrk="1" hangingPunct="1"/>
            <a:r>
              <a:rPr lang="de-DE" altLang="de-DE"/>
              <a:t>sorgenfreie konsistente Verteilung von Informationen (Prozesskommunikation)</a:t>
            </a:r>
          </a:p>
          <a:p>
            <a:pPr eaLnBrk="1" hangingPunct="1"/>
            <a:r>
              <a:rPr lang="de-DE" altLang="de-DE"/>
              <a:t>sorgenfreie Steuerung verteilter Abläufe mit Überwachung von Transaktionen</a:t>
            </a:r>
          </a:p>
          <a:p>
            <a:pPr eaLnBrk="1" hangingPunct="1"/>
            <a:endParaRPr lang="de-DE" altLang="de-DE"/>
          </a:p>
          <a:p>
            <a:pPr eaLnBrk="1" hangingPunct="1"/>
            <a:r>
              <a:rPr lang="de-DE" altLang="de-DE"/>
              <a:t>Beispiele sind Enterprise Java Beans, Microsoft Dot-Net-Technologie, Spring, Hibernate, viel im Bereich AJAX</a:t>
            </a: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40995" name="Rectangle 2"/>
          <p:cNvSpPr>
            <a:spLocks noGrp="1" noChangeArrowheads="1"/>
          </p:cNvSpPr>
          <p:nvPr>
            <p:ph type="title"/>
          </p:nvPr>
        </p:nvSpPr>
        <p:spPr/>
        <p:txBody>
          <a:bodyPr/>
          <a:lstStyle/>
          <a:p>
            <a:pPr eaLnBrk="1" hangingPunct="1"/>
            <a:r>
              <a:rPr lang="de-DE" altLang="de-DE"/>
              <a:t>Persistente Datenhaltung</a:t>
            </a:r>
          </a:p>
        </p:txBody>
      </p:sp>
      <p:sp>
        <p:nvSpPr>
          <p:cNvPr id="340996" name="Rectangle 3"/>
          <p:cNvSpPr>
            <a:spLocks noGrp="1" noChangeArrowheads="1"/>
          </p:cNvSpPr>
          <p:nvPr>
            <p:ph type="body" idx="1"/>
          </p:nvPr>
        </p:nvSpPr>
        <p:spPr>
          <a:xfrm>
            <a:off x="468313" y="1268413"/>
            <a:ext cx="8229600" cy="5327650"/>
          </a:xfrm>
        </p:spPr>
        <p:txBody>
          <a:bodyPr/>
          <a:lstStyle/>
          <a:p>
            <a:pPr eaLnBrk="1" hangingPunct="1">
              <a:buFontTx/>
              <a:buNone/>
            </a:pPr>
            <a:r>
              <a:rPr lang="de-DE" altLang="de-DE"/>
              <a:t>Typische Java-Möglichkeiten</a:t>
            </a:r>
          </a:p>
          <a:p>
            <a:pPr eaLnBrk="1" hangingPunct="1"/>
            <a:r>
              <a:rPr lang="de-DE" altLang="de-DE"/>
              <a:t>Anschluss an klassische relationale DB über JDBC (typisch bei Anbindung an existierende DB)</a:t>
            </a:r>
          </a:p>
          <a:p>
            <a:pPr eaLnBrk="1" hangingPunct="1"/>
            <a:r>
              <a:rPr lang="de-DE" altLang="de-DE"/>
              <a:t>Nahtlose Integration der Datenhaltung in die Entwicklung (Ansatz: statt Objekt zu erzeugen Methode holeObjekt(), später sichere Objekt), typisch für Hibernate (häufig genutzt, bei kleinen Spezialanwendungen, z. B. Handy, Organizer)</a:t>
            </a:r>
          </a:p>
          <a:p>
            <a:pPr eaLnBrk="1" hangingPunct="1"/>
            <a:r>
              <a:rPr lang="de-DE" altLang="de-DE"/>
              <a:t>relativ nahtlose Integration durch zusätzliche Software, die objekt-relationales Mapping übernimmt</a:t>
            </a:r>
          </a:p>
          <a:p>
            <a:pPr eaLnBrk="1" hangingPunct="1"/>
            <a:r>
              <a:rPr lang="de-DE" altLang="de-DE"/>
              <a:t>Nutzung eines Frameworks, das Persistenz und Transaktionssteuerung übernimmt, Enterprise Java Beans</a:t>
            </a:r>
          </a:p>
          <a:p>
            <a:pPr eaLnBrk="1" hangingPunct="1"/>
            <a:endParaRPr lang="de-DE" altLang="de-DE"/>
          </a:p>
        </p:txBody>
      </p:sp>
      <p:sp>
        <p:nvSpPr>
          <p:cNvPr id="340997"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9.7</a:t>
            </a: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42019" name="Rectangle 2"/>
          <p:cNvSpPr>
            <a:spLocks noGrp="1" noChangeArrowheads="1"/>
          </p:cNvSpPr>
          <p:nvPr>
            <p:ph type="title"/>
          </p:nvPr>
        </p:nvSpPr>
        <p:spPr/>
        <p:txBody>
          <a:bodyPr/>
          <a:lstStyle/>
          <a:p>
            <a:pPr eaLnBrk="1" hangingPunct="1"/>
            <a:r>
              <a:rPr lang="de-DE" altLang="de-DE"/>
              <a:t>Beispiel: JavaBeans (kleiner Ausschnitt)</a:t>
            </a:r>
          </a:p>
        </p:txBody>
      </p:sp>
      <p:sp>
        <p:nvSpPr>
          <p:cNvPr id="342020" name="Rectangle 3"/>
          <p:cNvSpPr>
            <a:spLocks noGrp="1" noChangeArrowheads="1"/>
          </p:cNvSpPr>
          <p:nvPr>
            <p:ph type="body" idx="1"/>
          </p:nvPr>
        </p:nvSpPr>
        <p:spPr>
          <a:xfrm>
            <a:off x="457200" y="1125538"/>
            <a:ext cx="8362950" cy="5256212"/>
          </a:xfrm>
        </p:spPr>
        <p:txBody>
          <a:bodyPr/>
          <a:lstStyle/>
          <a:p>
            <a:pPr eaLnBrk="1" hangingPunct="1"/>
            <a:r>
              <a:rPr lang="de-DE" altLang="de-DE" sz="2000"/>
              <a:t>Java unterstützt Reflektion, damit kann ein Objekt nach seiner Klasse, seinen Exemplarvariablen und Exemplarmethoden befragt werden</a:t>
            </a:r>
          </a:p>
          <a:p>
            <a:pPr eaLnBrk="1" hangingPunct="1"/>
            <a:r>
              <a:rPr lang="de-DE" altLang="de-DE" sz="2000"/>
              <a:t>Hält man sich an folgende einfache Regel für eine Klasse</a:t>
            </a:r>
          </a:p>
          <a:p>
            <a:pPr lvl="1" eaLnBrk="1" hangingPunct="1"/>
            <a:r>
              <a:rPr lang="de-DE" altLang="de-DE" sz="2000"/>
              <a:t>sie implementiert Serializable (geht nur, wenn alle verwendeten Typen Serializable)</a:t>
            </a:r>
          </a:p>
          <a:p>
            <a:pPr lvl="1" eaLnBrk="1" hangingPunct="1"/>
            <a:r>
              <a:rPr lang="de-DE" altLang="de-DE" sz="2000"/>
              <a:t>für alle Exemplarvariablen gibt es die Standard get- und set-Variablen</a:t>
            </a:r>
          </a:p>
          <a:p>
            <a:pPr lvl="1" eaLnBrk="1" hangingPunct="1"/>
            <a:r>
              <a:rPr lang="de-DE" altLang="de-DE" sz="2000"/>
              <a:t>es gibt einen leeren Default-Konstruktor</a:t>
            </a:r>
          </a:p>
          <a:p>
            <a:pPr eaLnBrk="1" hangingPunct="1">
              <a:buFontTx/>
              <a:buNone/>
            </a:pPr>
            <a:r>
              <a:rPr lang="de-DE" altLang="de-DE" sz="2000"/>
              <a:t>	dann sind einige Framework-Ansätze nutzbar</a:t>
            </a:r>
          </a:p>
          <a:p>
            <a:pPr lvl="1" eaLnBrk="1" hangingPunct="1"/>
            <a:r>
              <a:rPr lang="de-DE" altLang="de-DE" sz="2000"/>
              <a:t>Objekte speichern und lesen in XML</a:t>
            </a:r>
          </a:p>
          <a:p>
            <a:pPr lvl="1" eaLnBrk="1" hangingPunct="1"/>
            <a:r>
              <a:rPr lang="de-DE" altLang="de-DE" sz="2000"/>
              <a:t>Nutzung als JavaBeans (sinnvoll weitere Standardmethoden)</a:t>
            </a:r>
          </a:p>
          <a:p>
            <a:pPr lvl="1" eaLnBrk="1" hangingPunct="1"/>
            <a:r>
              <a:rPr lang="de-DE" altLang="de-DE" sz="2000"/>
              <a:t>Objekte speichern in einer Datenbank mit JDO, als Entity</a:t>
            </a:r>
          </a:p>
          <a:p>
            <a:pPr lvl="1" eaLnBrk="1" hangingPunct="1"/>
            <a:r>
              <a:rPr lang="de-DE" altLang="de-DE" sz="2000"/>
              <a:t>Objekte im Binärformat lesen und schreiben (reicht Serializable)</a:t>
            </a: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43043" name="Rectangle 2"/>
          <p:cNvSpPr>
            <a:spLocks noGrp="1" noChangeArrowheads="1"/>
          </p:cNvSpPr>
          <p:nvPr>
            <p:ph type="title"/>
          </p:nvPr>
        </p:nvSpPr>
        <p:spPr/>
        <p:txBody>
          <a:bodyPr/>
          <a:lstStyle/>
          <a:p>
            <a:pPr eaLnBrk="1" hangingPunct="1"/>
            <a:r>
              <a:rPr lang="de-DE" altLang="de-DE"/>
              <a:t>XMLEncoder und XMLDecoder (Ausschnitt)</a:t>
            </a:r>
          </a:p>
        </p:txBody>
      </p:sp>
      <p:sp>
        <p:nvSpPr>
          <p:cNvPr id="343044" name="Rectangle 3"/>
          <p:cNvSpPr>
            <a:spLocks noGrp="1" noChangeArrowheads="1"/>
          </p:cNvSpPr>
          <p:nvPr>
            <p:ph type="body" idx="1"/>
          </p:nvPr>
        </p:nvSpPr>
        <p:spPr>
          <a:xfrm>
            <a:off x="457200" y="980728"/>
            <a:ext cx="8686800" cy="5256212"/>
          </a:xfrm>
        </p:spPr>
        <p:txBody>
          <a:bodyPr/>
          <a:lstStyle/>
          <a:p>
            <a:pPr eaLnBrk="1" hangingPunct="1">
              <a:lnSpc>
                <a:spcPct val="80000"/>
              </a:lnSpc>
              <a:buFontTx/>
              <a:buNone/>
            </a:pPr>
            <a:r>
              <a:rPr lang="de-DE" altLang="de-DE" sz="2000" dirty="0">
                <a:latin typeface="Consolas" panose="020B0609020204030204" pitchFamily="49" charset="0"/>
              </a:rPr>
              <a:t>private void speichern(String </a:t>
            </a:r>
            <a:r>
              <a:rPr lang="de-DE" altLang="de-DE" sz="2000" dirty="0" err="1">
                <a:latin typeface="Consolas" panose="020B0609020204030204" pitchFamily="49" charset="0"/>
              </a:rPr>
              <a:t>datei</a:t>
            </a:r>
            <a:r>
              <a:rPr lang="de-DE" altLang="de-DE" sz="2000" dirty="0">
                <a:latin typeface="Consolas" panose="020B0609020204030204" pitchFamily="49" charset="0"/>
              </a:rPr>
              <a:t>){</a:t>
            </a:r>
          </a:p>
          <a:p>
            <a:pPr eaLnBrk="1" hangingPunct="1">
              <a:lnSpc>
                <a:spcPct val="8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try</a:t>
            </a:r>
            <a:r>
              <a:rPr lang="de-DE" altLang="de-DE" sz="2000" dirty="0">
                <a:latin typeface="Consolas" panose="020B0609020204030204" pitchFamily="49" charset="0"/>
              </a:rPr>
              <a:t> {</a:t>
            </a:r>
          </a:p>
          <a:p>
            <a:pPr eaLnBrk="1" hangingPunct="1">
              <a:lnSpc>
                <a:spcPct val="8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XMLEncoder</a:t>
            </a:r>
            <a:r>
              <a:rPr lang="de-DE" altLang="de-DE" sz="2000" dirty="0">
                <a:latin typeface="Consolas" panose="020B0609020204030204" pitchFamily="49" charset="0"/>
              </a:rPr>
              <a:t> out= </a:t>
            </a:r>
            <a:r>
              <a:rPr lang="de-DE" altLang="de-DE" sz="2000" dirty="0" err="1">
                <a:latin typeface="Consolas" panose="020B0609020204030204" pitchFamily="49" charset="0"/>
              </a:rPr>
              <a:t>new</a:t>
            </a:r>
            <a:r>
              <a:rPr lang="de-DE" altLang="de-DE" sz="2000" dirty="0">
                <a:latin typeface="Consolas" panose="020B0609020204030204" pitchFamily="49" charset="0"/>
              </a:rPr>
              <a:t> </a:t>
            </a:r>
            <a:r>
              <a:rPr lang="de-DE" altLang="de-DE" sz="2000" dirty="0" err="1">
                <a:latin typeface="Consolas" panose="020B0609020204030204" pitchFamily="49" charset="0"/>
              </a:rPr>
              <a:t>XMLEncoder</a:t>
            </a:r>
            <a:r>
              <a:rPr lang="de-DE" altLang="de-DE" sz="2000" dirty="0">
                <a:latin typeface="Consolas" panose="020B0609020204030204" pitchFamily="49" charset="0"/>
              </a:rPr>
              <a:t>(</a:t>
            </a:r>
          </a:p>
          <a:p>
            <a:pPr eaLnBrk="1" hangingPunct="1">
              <a:lnSpc>
                <a:spcPct val="8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new</a:t>
            </a:r>
            <a:r>
              <a:rPr lang="de-DE" altLang="de-DE" sz="2000" dirty="0">
                <a:latin typeface="Consolas" panose="020B0609020204030204" pitchFamily="49" charset="0"/>
              </a:rPr>
              <a:t> </a:t>
            </a:r>
            <a:r>
              <a:rPr lang="de-DE" altLang="de-DE" sz="2000" dirty="0" err="1">
                <a:latin typeface="Consolas" panose="020B0609020204030204" pitchFamily="49" charset="0"/>
              </a:rPr>
              <a:t>BufferedOutputStream</a:t>
            </a:r>
            <a:r>
              <a:rPr lang="de-DE" altLang="de-DE" sz="2000" dirty="0">
                <a:latin typeface="Consolas" panose="020B0609020204030204" pitchFamily="49" charset="0"/>
              </a:rPr>
              <a:t>(</a:t>
            </a:r>
            <a:r>
              <a:rPr lang="de-DE" altLang="de-DE" sz="2000" dirty="0" err="1">
                <a:latin typeface="Consolas" panose="020B0609020204030204" pitchFamily="49" charset="0"/>
              </a:rPr>
              <a:t>new</a:t>
            </a:r>
            <a:r>
              <a:rPr lang="de-DE" altLang="de-DE" sz="2000" dirty="0">
                <a:latin typeface="Consolas" panose="020B0609020204030204" pitchFamily="49" charset="0"/>
              </a:rPr>
              <a:t> </a:t>
            </a:r>
            <a:r>
              <a:rPr lang="de-DE" altLang="de-DE" sz="2000" dirty="0" err="1">
                <a:latin typeface="Consolas" panose="020B0609020204030204" pitchFamily="49" charset="0"/>
              </a:rPr>
              <a:t>FileOutputStream</a:t>
            </a:r>
            <a:r>
              <a:rPr lang="de-DE" altLang="de-DE" sz="2000" dirty="0">
                <a:latin typeface="Consolas" panose="020B0609020204030204" pitchFamily="49" charset="0"/>
              </a:rPr>
              <a:t>(</a:t>
            </a:r>
            <a:r>
              <a:rPr lang="de-DE" altLang="de-DE" sz="2000" dirty="0" err="1">
                <a:latin typeface="Consolas" panose="020B0609020204030204" pitchFamily="49" charset="0"/>
              </a:rPr>
              <a:t>datei</a:t>
            </a:r>
            <a:r>
              <a:rPr lang="de-DE" altLang="de-DE" sz="2000" dirty="0">
                <a:latin typeface="Consolas" panose="020B0609020204030204" pitchFamily="49" charset="0"/>
              </a:rPr>
              <a:t>)));</a:t>
            </a:r>
          </a:p>
          <a:p>
            <a:pPr eaLnBrk="1" hangingPunct="1">
              <a:lnSpc>
                <a:spcPct val="8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out.writeObject</a:t>
            </a:r>
            <a:r>
              <a:rPr lang="de-DE" altLang="de-DE" sz="2000" dirty="0">
                <a:latin typeface="Consolas" panose="020B0609020204030204" pitchFamily="49" charset="0"/>
              </a:rPr>
              <a:t>(</a:t>
            </a:r>
            <a:r>
              <a:rPr lang="de-DE" altLang="de-DE" sz="2000" dirty="0" err="1">
                <a:latin typeface="Consolas" panose="020B0609020204030204" pitchFamily="49" charset="0"/>
              </a:rPr>
              <a:t>table.getModel</a:t>
            </a:r>
            <a:r>
              <a:rPr lang="de-DE" altLang="de-DE" sz="2000" dirty="0">
                <a:latin typeface="Consolas" panose="020B0609020204030204" pitchFamily="49" charset="0"/>
              </a:rPr>
              <a:t>());</a:t>
            </a:r>
          </a:p>
          <a:p>
            <a:pPr eaLnBrk="1" hangingPunct="1">
              <a:lnSpc>
                <a:spcPct val="8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out.close</a:t>
            </a:r>
            <a:r>
              <a:rPr lang="de-DE" altLang="de-DE" sz="2000" dirty="0">
                <a:latin typeface="Consolas" panose="020B0609020204030204" pitchFamily="49" charset="0"/>
              </a:rPr>
              <a:t>();</a:t>
            </a:r>
          </a:p>
          <a:p>
            <a:pPr eaLnBrk="1" hangingPunct="1">
              <a:lnSpc>
                <a:spcPct val="80000"/>
              </a:lnSpc>
              <a:buFontTx/>
              <a:buNone/>
            </a:pPr>
            <a:r>
              <a:rPr lang="de-DE" altLang="de-DE" sz="2000" dirty="0">
                <a:latin typeface="Consolas" panose="020B0609020204030204" pitchFamily="49" charset="0"/>
              </a:rPr>
              <a:t>  } catch (</a:t>
            </a:r>
            <a:r>
              <a:rPr lang="de-DE" altLang="de-DE" sz="2000" dirty="0" err="1">
                <a:latin typeface="Consolas" panose="020B0609020204030204" pitchFamily="49" charset="0"/>
              </a:rPr>
              <a:t>FileNotFoundException</a:t>
            </a:r>
            <a:r>
              <a:rPr lang="de-DE" altLang="de-DE" sz="2000" dirty="0">
                <a:latin typeface="Consolas" panose="020B0609020204030204" pitchFamily="49" charset="0"/>
              </a:rPr>
              <a:t> e) {} //wegschauen </a:t>
            </a:r>
          </a:p>
          <a:p>
            <a:pPr eaLnBrk="1" hangingPunct="1">
              <a:lnSpc>
                <a:spcPct val="80000"/>
              </a:lnSpc>
              <a:buFontTx/>
              <a:buNone/>
            </a:pPr>
            <a:r>
              <a:rPr lang="de-DE" altLang="de-DE" sz="2000" dirty="0">
                <a:latin typeface="Consolas" panose="020B0609020204030204" pitchFamily="49" charset="0"/>
              </a:rPr>
              <a:t>}</a:t>
            </a:r>
          </a:p>
          <a:p>
            <a:pPr eaLnBrk="1" hangingPunct="1">
              <a:lnSpc>
                <a:spcPct val="80000"/>
              </a:lnSpc>
              <a:buFontTx/>
              <a:buNone/>
            </a:pPr>
            <a:endParaRPr lang="de-DE" altLang="de-DE" sz="2000" dirty="0">
              <a:latin typeface="Consolas" panose="020B0609020204030204" pitchFamily="49" charset="0"/>
            </a:endParaRPr>
          </a:p>
          <a:p>
            <a:pPr eaLnBrk="1" hangingPunct="1">
              <a:lnSpc>
                <a:spcPct val="80000"/>
              </a:lnSpc>
              <a:buFontTx/>
              <a:buNone/>
            </a:pPr>
            <a:r>
              <a:rPr lang="de-DE" altLang="de-DE" sz="2000" dirty="0">
                <a:latin typeface="Consolas" panose="020B0609020204030204" pitchFamily="49" charset="0"/>
              </a:rPr>
              <a:t>private void laden(String </a:t>
            </a:r>
            <a:r>
              <a:rPr lang="de-DE" altLang="de-DE" sz="2000" dirty="0" err="1">
                <a:latin typeface="Consolas" panose="020B0609020204030204" pitchFamily="49" charset="0"/>
              </a:rPr>
              <a:t>datei</a:t>
            </a:r>
            <a:r>
              <a:rPr lang="de-DE" altLang="de-DE" sz="2000" dirty="0">
                <a:latin typeface="Consolas" panose="020B0609020204030204" pitchFamily="49" charset="0"/>
              </a:rPr>
              <a:t>){</a:t>
            </a:r>
          </a:p>
          <a:p>
            <a:pPr eaLnBrk="1" hangingPunct="1">
              <a:lnSpc>
                <a:spcPct val="80000"/>
              </a:lnSpc>
              <a:buFontTx/>
              <a:buNone/>
            </a:pPr>
            <a:r>
              <a:rPr lang="de-DE" altLang="de-DE" sz="2000" dirty="0" err="1">
                <a:latin typeface="Consolas" panose="020B0609020204030204" pitchFamily="49" charset="0"/>
              </a:rPr>
              <a:t>try</a:t>
            </a:r>
            <a:r>
              <a:rPr lang="de-DE" altLang="de-DE" sz="2000" dirty="0">
                <a:latin typeface="Consolas" panose="020B0609020204030204" pitchFamily="49" charset="0"/>
              </a:rPr>
              <a:t> {</a:t>
            </a:r>
          </a:p>
          <a:p>
            <a:pPr eaLnBrk="1" hangingPunct="1">
              <a:lnSpc>
                <a:spcPct val="8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XMLDecoder</a:t>
            </a:r>
            <a:r>
              <a:rPr lang="de-DE" altLang="de-DE" sz="2000" dirty="0">
                <a:latin typeface="Consolas" panose="020B0609020204030204" pitchFamily="49" charset="0"/>
              </a:rPr>
              <a:t> in= </a:t>
            </a:r>
            <a:r>
              <a:rPr lang="de-DE" altLang="de-DE" sz="2000" dirty="0" err="1">
                <a:latin typeface="Consolas" panose="020B0609020204030204" pitchFamily="49" charset="0"/>
              </a:rPr>
              <a:t>new</a:t>
            </a:r>
            <a:r>
              <a:rPr lang="de-DE" altLang="de-DE" sz="2000" dirty="0">
                <a:latin typeface="Consolas" panose="020B0609020204030204" pitchFamily="49" charset="0"/>
              </a:rPr>
              <a:t> </a:t>
            </a:r>
            <a:r>
              <a:rPr lang="de-DE" altLang="de-DE" sz="2000" dirty="0" err="1">
                <a:latin typeface="Consolas" panose="020B0609020204030204" pitchFamily="49" charset="0"/>
              </a:rPr>
              <a:t>XMLDecoder</a:t>
            </a:r>
            <a:r>
              <a:rPr lang="de-DE" altLang="de-DE" sz="2000" dirty="0">
                <a:latin typeface="Consolas" panose="020B0609020204030204" pitchFamily="49" charset="0"/>
              </a:rPr>
              <a:t>(</a:t>
            </a:r>
          </a:p>
          <a:p>
            <a:pPr eaLnBrk="1" hangingPunct="1">
              <a:lnSpc>
                <a:spcPct val="8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new</a:t>
            </a:r>
            <a:r>
              <a:rPr lang="de-DE" altLang="de-DE" sz="2000" dirty="0">
                <a:latin typeface="Consolas" panose="020B0609020204030204" pitchFamily="49" charset="0"/>
              </a:rPr>
              <a:t> </a:t>
            </a:r>
            <a:r>
              <a:rPr lang="de-DE" altLang="de-DE" sz="2000" dirty="0" err="1">
                <a:latin typeface="Consolas" panose="020B0609020204030204" pitchFamily="49" charset="0"/>
              </a:rPr>
              <a:t>BufferedInputStream</a:t>
            </a:r>
            <a:r>
              <a:rPr lang="de-DE" altLang="de-DE" sz="2000" dirty="0">
                <a:latin typeface="Consolas" panose="020B0609020204030204" pitchFamily="49" charset="0"/>
              </a:rPr>
              <a:t>(</a:t>
            </a:r>
            <a:r>
              <a:rPr lang="de-DE" altLang="de-DE" sz="2000" dirty="0" err="1">
                <a:latin typeface="Consolas" panose="020B0609020204030204" pitchFamily="49" charset="0"/>
              </a:rPr>
              <a:t>new</a:t>
            </a:r>
            <a:r>
              <a:rPr lang="de-DE" altLang="de-DE" sz="2000" dirty="0">
                <a:latin typeface="Consolas" panose="020B0609020204030204" pitchFamily="49" charset="0"/>
              </a:rPr>
              <a:t> </a:t>
            </a:r>
            <a:r>
              <a:rPr lang="de-DE" altLang="de-DE" sz="2000" dirty="0" err="1">
                <a:latin typeface="Consolas" panose="020B0609020204030204" pitchFamily="49" charset="0"/>
              </a:rPr>
              <a:t>FileInputStream</a:t>
            </a:r>
            <a:r>
              <a:rPr lang="de-DE" altLang="de-DE" sz="2000" dirty="0">
                <a:latin typeface="Consolas" panose="020B0609020204030204" pitchFamily="49" charset="0"/>
              </a:rPr>
              <a:t>(</a:t>
            </a:r>
            <a:r>
              <a:rPr lang="de-DE" altLang="de-DE" sz="2000" dirty="0" err="1">
                <a:latin typeface="Consolas" panose="020B0609020204030204" pitchFamily="49" charset="0"/>
              </a:rPr>
              <a:t>datei</a:t>
            </a:r>
            <a:r>
              <a:rPr lang="de-DE" altLang="de-DE" sz="2000" dirty="0">
                <a:latin typeface="Consolas" panose="020B0609020204030204" pitchFamily="49" charset="0"/>
              </a:rPr>
              <a:t>)));</a:t>
            </a:r>
          </a:p>
          <a:p>
            <a:pPr eaLnBrk="1" hangingPunct="1">
              <a:lnSpc>
                <a:spcPct val="8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table.setModel</a:t>
            </a:r>
            <a:r>
              <a:rPr lang="de-DE" altLang="de-DE" sz="2000" dirty="0">
                <a:latin typeface="Consolas" panose="020B0609020204030204" pitchFamily="49" charset="0"/>
              </a:rPr>
              <a:t>((</a:t>
            </a:r>
            <a:r>
              <a:rPr lang="de-DE" altLang="de-DE" sz="2000" dirty="0" err="1">
                <a:latin typeface="Consolas" panose="020B0609020204030204" pitchFamily="49" charset="0"/>
              </a:rPr>
              <a:t>DefaultTableModel</a:t>
            </a:r>
            <a:r>
              <a:rPr lang="de-DE" altLang="de-DE" sz="2000" dirty="0">
                <a:latin typeface="Consolas" panose="020B0609020204030204" pitchFamily="49" charset="0"/>
              </a:rPr>
              <a:t>)</a:t>
            </a:r>
            <a:r>
              <a:rPr lang="de-DE" altLang="de-DE" sz="2000" dirty="0" err="1">
                <a:latin typeface="Consolas" panose="020B0609020204030204" pitchFamily="49" charset="0"/>
              </a:rPr>
              <a:t>in.readObject</a:t>
            </a:r>
            <a:r>
              <a:rPr lang="de-DE" altLang="de-DE" sz="2000" dirty="0">
                <a:latin typeface="Consolas" panose="020B0609020204030204" pitchFamily="49" charset="0"/>
              </a:rPr>
              <a:t>());</a:t>
            </a:r>
          </a:p>
          <a:p>
            <a:pPr eaLnBrk="1" hangingPunct="1">
              <a:lnSpc>
                <a:spcPct val="8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in.close</a:t>
            </a:r>
            <a:r>
              <a:rPr lang="de-DE" altLang="de-DE" sz="2000" dirty="0">
                <a:latin typeface="Consolas" panose="020B0609020204030204" pitchFamily="49" charset="0"/>
              </a:rPr>
              <a:t>();</a:t>
            </a:r>
          </a:p>
          <a:p>
            <a:pPr eaLnBrk="1" hangingPunct="1">
              <a:lnSpc>
                <a:spcPct val="80000"/>
              </a:lnSpc>
              <a:buFontTx/>
              <a:buNone/>
            </a:pPr>
            <a:r>
              <a:rPr lang="de-DE" altLang="de-DE" sz="2000" dirty="0">
                <a:latin typeface="Consolas" panose="020B0609020204030204" pitchFamily="49" charset="0"/>
              </a:rPr>
              <a:t>    } catch (</a:t>
            </a:r>
            <a:r>
              <a:rPr lang="de-DE" altLang="de-DE" sz="2000" dirty="0" err="1">
                <a:latin typeface="Consolas" panose="020B0609020204030204" pitchFamily="49" charset="0"/>
              </a:rPr>
              <a:t>FileNotFoundException</a:t>
            </a:r>
            <a:r>
              <a:rPr lang="de-DE" altLang="de-DE" sz="2000" dirty="0">
                <a:latin typeface="Consolas" panose="020B0609020204030204" pitchFamily="49" charset="0"/>
              </a:rPr>
              <a:t> e) {} //wegschauen</a:t>
            </a:r>
          </a:p>
          <a:p>
            <a:pPr eaLnBrk="1" hangingPunct="1">
              <a:lnSpc>
                <a:spcPct val="80000"/>
              </a:lnSpc>
              <a:buFontTx/>
              <a:buNone/>
            </a:pPr>
            <a:r>
              <a:rPr lang="de-DE" altLang="de-DE" sz="2000" dirty="0">
                <a:latin typeface="Consolas" panose="020B0609020204030204" pitchFamily="49" charset="0"/>
              </a:rPr>
              <a:t>}</a:t>
            </a: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Titel 1"/>
          <p:cNvSpPr>
            <a:spLocks noGrp="1"/>
          </p:cNvSpPr>
          <p:nvPr>
            <p:ph type="title"/>
          </p:nvPr>
        </p:nvSpPr>
        <p:spPr/>
        <p:txBody>
          <a:bodyPr/>
          <a:lstStyle/>
          <a:p>
            <a:pPr eaLnBrk="1" hangingPunct="1"/>
            <a:r>
              <a:rPr lang="de-DE" altLang="de-DE"/>
              <a:t>Annotationen</a:t>
            </a:r>
          </a:p>
        </p:txBody>
      </p:sp>
      <p:sp>
        <p:nvSpPr>
          <p:cNvPr id="344067" name="Inhaltsplatzhalter 2"/>
          <p:cNvSpPr>
            <a:spLocks noGrp="1"/>
          </p:cNvSpPr>
          <p:nvPr>
            <p:ph idx="1"/>
          </p:nvPr>
        </p:nvSpPr>
        <p:spPr>
          <a:xfrm>
            <a:off x="457200" y="1412875"/>
            <a:ext cx="8229600" cy="4608513"/>
          </a:xfrm>
        </p:spPr>
        <p:txBody>
          <a:bodyPr/>
          <a:lstStyle/>
          <a:p>
            <a:pPr eaLnBrk="1" hangingPunct="1"/>
            <a:r>
              <a:rPr lang="de-DE" altLang="de-DE"/>
              <a:t>klassische imperative Programmierung (=prozedural, objektorientiert): man beschreibt welche Schritte gemacht werden sollen</a:t>
            </a:r>
          </a:p>
          <a:p>
            <a:pPr eaLnBrk="1" hangingPunct="1"/>
            <a:r>
              <a:rPr lang="de-DE" altLang="de-DE"/>
              <a:t>Annotationen: man schreibt was man haben will; eigentliche Realisierung wird vom Framework übernommen</a:t>
            </a:r>
          </a:p>
          <a:p>
            <a:pPr eaLnBrk="1" hangingPunct="1"/>
            <a:r>
              <a:rPr lang="de-DE" altLang="de-DE"/>
              <a:t>verwandt mit aspektorientierter Programmierung </a:t>
            </a:r>
          </a:p>
        </p:txBody>
      </p:sp>
      <p:sp>
        <p:nvSpPr>
          <p:cNvPr id="34406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44069" name="Text Box 4"/>
          <p:cNvSpPr txBox="1">
            <a:spLocks noChangeArrowheads="1"/>
          </p:cNvSpPr>
          <p:nvPr/>
        </p:nvSpPr>
        <p:spPr bwMode="auto">
          <a:xfrm>
            <a:off x="468313" y="981075"/>
            <a:ext cx="430212" cy="298450"/>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9.8</a:t>
            </a: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45091" name="Rectangle 2"/>
          <p:cNvSpPr>
            <a:spLocks noGrp="1" noChangeArrowheads="1"/>
          </p:cNvSpPr>
          <p:nvPr>
            <p:ph type="title"/>
          </p:nvPr>
        </p:nvSpPr>
        <p:spPr/>
        <p:txBody>
          <a:bodyPr/>
          <a:lstStyle/>
          <a:p>
            <a:pPr eaLnBrk="1" hangingPunct="1"/>
            <a:r>
              <a:rPr lang="de-DE" altLang="de-DE"/>
              <a:t>Beispiel JPA (1/2)</a:t>
            </a:r>
          </a:p>
        </p:txBody>
      </p:sp>
      <p:sp>
        <p:nvSpPr>
          <p:cNvPr id="345092" name="Rectangle 3"/>
          <p:cNvSpPr>
            <a:spLocks noGrp="1" noChangeArrowheads="1"/>
          </p:cNvSpPr>
          <p:nvPr>
            <p:ph type="body" idx="1"/>
          </p:nvPr>
        </p:nvSpPr>
        <p:spPr>
          <a:xfrm>
            <a:off x="251520" y="1169988"/>
            <a:ext cx="8305800" cy="5211762"/>
          </a:xfrm>
        </p:spPr>
        <p:txBody>
          <a:bodyPr/>
          <a:lstStyle/>
          <a:p>
            <a:pPr eaLnBrk="1" hangingPunct="1">
              <a:lnSpc>
                <a:spcPct val="90000"/>
              </a:lnSpc>
              <a:buFontTx/>
              <a:buNone/>
            </a:pPr>
            <a:r>
              <a:rPr lang="de-DE" altLang="de-DE" sz="2000" dirty="0">
                <a:latin typeface="Consolas" panose="020B0609020204030204" pitchFamily="49" charset="0"/>
              </a:rPr>
              <a:t>@Entity</a:t>
            </a:r>
          </a:p>
          <a:p>
            <a:pPr eaLnBrk="1" hangingPunct="1">
              <a:lnSpc>
                <a:spcPct val="90000"/>
              </a:lnSpc>
              <a:buFontTx/>
              <a:buNone/>
            </a:pPr>
            <a:r>
              <a:rPr lang="de-DE" altLang="de-DE" sz="2000" dirty="0">
                <a:latin typeface="Consolas" panose="020B0609020204030204" pitchFamily="49" charset="0"/>
              </a:rPr>
              <a:t>public </a:t>
            </a:r>
            <a:r>
              <a:rPr lang="de-DE" altLang="de-DE" sz="2000" dirty="0" err="1">
                <a:latin typeface="Consolas" panose="020B0609020204030204" pitchFamily="49" charset="0"/>
              </a:rPr>
              <a:t>class</a:t>
            </a:r>
            <a:r>
              <a:rPr lang="de-DE" altLang="de-DE" sz="2000" dirty="0">
                <a:latin typeface="Consolas" panose="020B0609020204030204" pitchFamily="49" charset="0"/>
              </a:rPr>
              <a:t> Mitarbeiter </a:t>
            </a:r>
            <a:r>
              <a:rPr lang="de-DE" altLang="de-DE" sz="2000" dirty="0" err="1">
                <a:latin typeface="Consolas" panose="020B0609020204030204" pitchFamily="49" charset="0"/>
              </a:rPr>
              <a:t>implements</a:t>
            </a:r>
            <a:r>
              <a:rPr lang="de-DE" altLang="de-DE" sz="2000" dirty="0">
                <a:latin typeface="Consolas" panose="020B0609020204030204" pitchFamily="49" charset="0"/>
              </a:rPr>
              <a:t> </a:t>
            </a:r>
            <a:r>
              <a:rPr lang="de-DE" altLang="de-DE" sz="2000" dirty="0" err="1">
                <a:latin typeface="Consolas" panose="020B0609020204030204" pitchFamily="49" charset="0"/>
              </a:rPr>
              <a:t>Serializable</a:t>
            </a:r>
            <a:r>
              <a:rPr lang="de-DE" altLang="de-DE" sz="2000" dirty="0">
                <a:latin typeface="Consolas" panose="020B0609020204030204" pitchFamily="49" charset="0"/>
              </a:rPr>
              <a:t> {</a:t>
            </a:r>
          </a:p>
          <a:p>
            <a:pPr eaLnBrk="1" hangingPunct="1">
              <a:lnSpc>
                <a:spcPct val="90000"/>
              </a:lnSpc>
              <a:buFontTx/>
              <a:buNone/>
            </a:pPr>
            <a:r>
              <a:rPr lang="de-DE" altLang="de-DE" sz="2000" dirty="0">
                <a:latin typeface="Consolas" panose="020B0609020204030204" pitchFamily="49" charset="0"/>
              </a:rPr>
              <a:t>  private static final </a:t>
            </a:r>
            <a:r>
              <a:rPr lang="de-DE" altLang="de-DE" sz="2000" dirty="0" err="1">
                <a:latin typeface="Consolas" panose="020B0609020204030204" pitchFamily="49" charset="0"/>
              </a:rPr>
              <a:t>long</a:t>
            </a:r>
            <a:r>
              <a:rPr lang="de-DE" altLang="de-DE" sz="2000" dirty="0">
                <a:latin typeface="Consolas" panose="020B0609020204030204" pitchFamily="49" charset="0"/>
              </a:rPr>
              <a:t> </a:t>
            </a:r>
            <a:r>
              <a:rPr lang="de-DE" altLang="de-DE" sz="2000" dirty="0" err="1">
                <a:latin typeface="Consolas" panose="020B0609020204030204" pitchFamily="49" charset="0"/>
              </a:rPr>
              <a:t>serialVersionUID</a:t>
            </a:r>
            <a:r>
              <a:rPr lang="de-DE" altLang="de-DE" sz="2000" dirty="0">
                <a:latin typeface="Consolas" panose="020B0609020204030204" pitchFamily="49" charset="0"/>
              </a:rPr>
              <a:t> = 1L;</a:t>
            </a:r>
          </a:p>
          <a:p>
            <a:pPr eaLnBrk="1" hangingPunct="1">
              <a:lnSpc>
                <a:spcPct val="9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Id</a:t>
            </a:r>
            <a:endParaRPr lang="de-DE" altLang="de-DE" sz="2000" dirty="0">
              <a:latin typeface="Consolas" panose="020B0609020204030204" pitchFamily="49" charset="0"/>
            </a:endParaRPr>
          </a:p>
          <a:p>
            <a:pPr eaLnBrk="1" hangingPunct="1">
              <a:lnSpc>
                <a:spcPct val="9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GeneratedValue</a:t>
            </a:r>
            <a:r>
              <a:rPr lang="de-DE" altLang="de-DE" sz="2000" dirty="0">
                <a:latin typeface="Consolas" panose="020B0609020204030204" pitchFamily="49" charset="0"/>
              </a:rPr>
              <a:t>(strategy = </a:t>
            </a:r>
            <a:r>
              <a:rPr lang="de-DE" altLang="de-DE" sz="2000" dirty="0" err="1">
                <a:latin typeface="Consolas" panose="020B0609020204030204" pitchFamily="49" charset="0"/>
              </a:rPr>
              <a:t>GenerationType.AUTO</a:t>
            </a:r>
            <a:r>
              <a:rPr lang="de-DE" altLang="de-DE" sz="2000" dirty="0">
                <a:latin typeface="Consolas" panose="020B0609020204030204" pitchFamily="49" charset="0"/>
              </a:rPr>
              <a:t>)</a:t>
            </a:r>
          </a:p>
          <a:p>
            <a:pPr eaLnBrk="1" hangingPunct="1">
              <a:lnSpc>
                <a:spcPct val="90000"/>
              </a:lnSpc>
              <a:buFontTx/>
              <a:buNone/>
            </a:pPr>
            <a:r>
              <a:rPr lang="de-DE" altLang="de-DE" sz="2000" dirty="0">
                <a:latin typeface="Consolas" panose="020B0609020204030204" pitchFamily="49" charset="0"/>
              </a:rPr>
              <a:t>  private int </a:t>
            </a:r>
            <a:r>
              <a:rPr lang="de-DE" altLang="de-DE" sz="2000" dirty="0" err="1">
                <a:latin typeface="Consolas" panose="020B0609020204030204" pitchFamily="49" charset="0"/>
              </a:rPr>
              <a:t>minr</a:t>
            </a:r>
            <a:r>
              <a:rPr lang="de-DE" altLang="de-DE" sz="2000" dirty="0">
                <a:latin typeface="Consolas" panose="020B0609020204030204" pitchFamily="49" charset="0"/>
              </a:rPr>
              <a:t>;</a:t>
            </a:r>
          </a:p>
          <a:p>
            <a:pPr eaLnBrk="1" hangingPunct="1">
              <a:lnSpc>
                <a:spcPct val="90000"/>
              </a:lnSpc>
              <a:buFontTx/>
              <a:buNone/>
            </a:pPr>
            <a:r>
              <a:rPr lang="de-DE" altLang="de-DE" sz="2000" dirty="0">
                <a:latin typeface="Consolas" panose="020B0609020204030204" pitchFamily="49" charset="0"/>
              </a:rPr>
              <a:t>  private String </a:t>
            </a:r>
            <a:r>
              <a:rPr lang="de-DE" altLang="de-DE" sz="2000" dirty="0" err="1">
                <a:latin typeface="Consolas" panose="020B0609020204030204" pitchFamily="49" charset="0"/>
              </a:rPr>
              <a:t>name</a:t>
            </a:r>
            <a:r>
              <a:rPr lang="de-DE" altLang="de-DE" sz="2000" dirty="0">
                <a:latin typeface="Consolas" panose="020B0609020204030204" pitchFamily="49" charset="0"/>
              </a:rPr>
              <a:t>;</a:t>
            </a:r>
          </a:p>
          <a:p>
            <a:pPr eaLnBrk="1" hangingPunct="1">
              <a:lnSpc>
                <a:spcPct val="9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OneToMany</a:t>
            </a:r>
            <a:r>
              <a:rPr lang="de-DE" altLang="de-DE" sz="2000" dirty="0">
                <a:latin typeface="Consolas" panose="020B0609020204030204" pitchFamily="49" charset="0"/>
              </a:rPr>
              <a:t>(</a:t>
            </a:r>
            <a:r>
              <a:rPr lang="de-DE" altLang="de-DE" sz="2000" dirty="0" err="1">
                <a:latin typeface="Consolas" panose="020B0609020204030204" pitchFamily="49" charset="0"/>
              </a:rPr>
              <a:t>mappedBy</a:t>
            </a:r>
            <a:r>
              <a:rPr lang="de-DE" altLang="de-DE" sz="2000" dirty="0">
                <a:latin typeface="Consolas" panose="020B0609020204030204" pitchFamily="49" charset="0"/>
              </a:rPr>
              <a:t>="</a:t>
            </a:r>
            <a:r>
              <a:rPr lang="de-DE" altLang="de-DE" sz="2000" dirty="0" err="1">
                <a:latin typeface="Consolas" panose="020B0609020204030204" pitchFamily="49" charset="0"/>
              </a:rPr>
              <a:t>bearbeiter</a:t>
            </a:r>
            <a:r>
              <a:rPr lang="de-DE" altLang="de-DE" sz="2000" dirty="0">
                <a:latin typeface="Consolas" panose="020B0609020204030204" pitchFamily="49" charset="0"/>
              </a:rPr>
              <a:t>", </a:t>
            </a:r>
          </a:p>
          <a:p>
            <a:pPr eaLnBrk="1" hangingPunct="1">
              <a:lnSpc>
                <a:spcPct val="9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cascade</a:t>
            </a:r>
            <a:r>
              <a:rPr lang="de-DE" altLang="de-DE" sz="2000" dirty="0">
                <a:latin typeface="Consolas" panose="020B0609020204030204" pitchFamily="49" charset="0"/>
              </a:rPr>
              <a:t>={</a:t>
            </a:r>
            <a:r>
              <a:rPr lang="de-DE" altLang="de-DE" sz="2000" dirty="0" err="1">
                <a:latin typeface="Consolas" panose="020B0609020204030204" pitchFamily="49" charset="0"/>
              </a:rPr>
              <a:t>CascadeType.PERSIST</a:t>
            </a:r>
            <a:r>
              <a:rPr lang="de-DE" altLang="de-DE" sz="2000" dirty="0">
                <a:latin typeface="Consolas" panose="020B0609020204030204" pitchFamily="49" charset="0"/>
              </a:rPr>
              <a:t>, </a:t>
            </a:r>
            <a:r>
              <a:rPr lang="de-DE" altLang="de-DE" sz="2000" dirty="0" err="1">
                <a:latin typeface="Consolas" panose="020B0609020204030204" pitchFamily="49" charset="0"/>
              </a:rPr>
              <a:t>CascadeType.MERGE</a:t>
            </a:r>
            <a:r>
              <a:rPr lang="de-DE" altLang="de-DE" sz="2000" dirty="0">
                <a:latin typeface="Consolas" panose="020B0609020204030204" pitchFamily="49" charset="0"/>
              </a:rPr>
              <a:t>})</a:t>
            </a:r>
          </a:p>
          <a:p>
            <a:pPr eaLnBrk="1" hangingPunct="1">
              <a:lnSpc>
                <a:spcPct val="90000"/>
              </a:lnSpc>
              <a:buFontTx/>
              <a:buNone/>
            </a:pPr>
            <a:r>
              <a:rPr lang="de-DE" altLang="de-DE" sz="2000" dirty="0">
                <a:latin typeface="Consolas" panose="020B0609020204030204" pitchFamily="49" charset="0"/>
              </a:rPr>
              <a:t>  private Set&lt;Projektauftrag&gt; </a:t>
            </a:r>
            <a:r>
              <a:rPr lang="de-DE" altLang="de-DE" sz="2000" dirty="0" err="1">
                <a:latin typeface="Consolas" panose="020B0609020204030204" pitchFamily="49" charset="0"/>
              </a:rPr>
              <a:t>auftraege</a:t>
            </a:r>
            <a:r>
              <a:rPr lang="de-DE" altLang="de-DE" sz="2000" dirty="0">
                <a:latin typeface="Consolas" panose="020B0609020204030204" pitchFamily="49" charset="0"/>
              </a:rPr>
              <a:t> = </a:t>
            </a:r>
          </a:p>
          <a:p>
            <a:pPr eaLnBrk="1" hangingPunct="1">
              <a:lnSpc>
                <a:spcPct val="9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new</a:t>
            </a:r>
            <a:r>
              <a:rPr lang="de-DE" altLang="de-DE" sz="2000" dirty="0">
                <a:latin typeface="Consolas" panose="020B0609020204030204" pitchFamily="49" charset="0"/>
              </a:rPr>
              <a:t> </a:t>
            </a:r>
            <a:r>
              <a:rPr lang="de-DE" altLang="de-DE" sz="2000" dirty="0" err="1">
                <a:latin typeface="Consolas" panose="020B0609020204030204" pitchFamily="49" charset="0"/>
              </a:rPr>
              <a:t>HashSet</a:t>
            </a:r>
            <a:r>
              <a:rPr lang="de-DE" altLang="de-DE" sz="2000" dirty="0">
                <a:latin typeface="Consolas" panose="020B0609020204030204" pitchFamily="49" charset="0"/>
              </a:rPr>
              <a:t>&lt;Projektauftrag&gt;();</a:t>
            </a:r>
          </a:p>
          <a:p>
            <a:pPr eaLnBrk="1" hangingPunct="1">
              <a:lnSpc>
                <a:spcPct val="90000"/>
              </a:lnSpc>
              <a:buFontTx/>
              <a:buNone/>
            </a:pPr>
            <a:r>
              <a:rPr lang="de-DE" altLang="de-DE" sz="1800" dirty="0">
                <a:latin typeface="Consolas" panose="020B0609020204030204" pitchFamily="49" charset="0"/>
              </a:rPr>
              <a:t>	...</a:t>
            </a:r>
          </a:p>
          <a:p>
            <a:pPr eaLnBrk="1" hangingPunct="1">
              <a:lnSpc>
                <a:spcPct val="90000"/>
              </a:lnSpc>
              <a:buFontTx/>
              <a:buNone/>
            </a:pPr>
            <a:r>
              <a:rPr lang="de-DE" altLang="de-DE" sz="2000" dirty="0">
                <a:latin typeface="Consolas" panose="020B0609020204030204" pitchFamily="49" charset="0"/>
              </a:rPr>
              <a:t>  public void </a:t>
            </a:r>
            <a:r>
              <a:rPr lang="de-DE" altLang="de-DE" sz="2000" dirty="0" err="1">
                <a:latin typeface="Consolas" panose="020B0609020204030204" pitchFamily="49" charset="0"/>
              </a:rPr>
              <a:t>auftragHinzu</a:t>
            </a:r>
            <a:r>
              <a:rPr lang="de-DE" altLang="de-DE" sz="2000" dirty="0">
                <a:latin typeface="Consolas" panose="020B0609020204030204" pitchFamily="49" charset="0"/>
              </a:rPr>
              <a:t>(Projektauftrag </a:t>
            </a:r>
            <a:r>
              <a:rPr lang="de-DE" altLang="de-DE" sz="2000" dirty="0" err="1">
                <a:latin typeface="Consolas" panose="020B0609020204030204" pitchFamily="49" charset="0"/>
              </a:rPr>
              <a:t>pa</a:t>
            </a:r>
            <a:r>
              <a:rPr lang="de-DE" altLang="de-DE" sz="2000" dirty="0">
                <a:latin typeface="Consolas" panose="020B0609020204030204" pitchFamily="49" charset="0"/>
              </a:rPr>
              <a:t>){</a:t>
            </a:r>
          </a:p>
          <a:p>
            <a:pPr eaLnBrk="1" hangingPunct="1">
              <a:lnSpc>
                <a:spcPct val="9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auftraege.add</a:t>
            </a:r>
            <a:r>
              <a:rPr lang="de-DE" altLang="de-DE" sz="2000" dirty="0">
                <a:latin typeface="Consolas" panose="020B0609020204030204" pitchFamily="49" charset="0"/>
              </a:rPr>
              <a:t>(</a:t>
            </a:r>
            <a:r>
              <a:rPr lang="de-DE" altLang="de-DE" sz="2000" dirty="0" err="1">
                <a:latin typeface="Consolas" panose="020B0609020204030204" pitchFamily="49" charset="0"/>
              </a:rPr>
              <a:t>pa</a:t>
            </a:r>
            <a:r>
              <a:rPr lang="de-DE" altLang="de-DE" sz="2000" dirty="0">
                <a:latin typeface="Consolas" panose="020B0609020204030204" pitchFamily="49" charset="0"/>
              </a:rPr>
              <a:t>);</a:t>
            </a:r>
          </a:p>
          <a:p>
            <a:pPr eaLnBrk="1" hangingPunct="1">
              <a:lnSpc>
                <a:spcPct val="90000"/>
              </a:lnSpc>
              <a:buFontTx/>
              <a:buNone/>
            </a:pPr>
            <a:r>
              <a:rPr lang="de-DE" altLang="de-DE" sz="2000" dirty="0">
                <a:latin typeface="Consolas" panose="020B0609020204030204" pitchFamily="49" charset="0"/>
              </a:rPr>
              <a:t>  }</a:t>
            </a:r>
          </a:p>
        </p:txBody>
      </p:sp>
      <p:sp>
        <p:nvSpPr>
          <p:cNvPr id="2" name="Abgerundete rechteckige Legende 1"/>
          <p:cNvSpPr/>
          <p:nvPr/>
        </p:nvSpPr>
        <p:spPr>
          <a:xfrm>
            <a:off x="1626079" y="1060711"/>
            <a:ext cx="2447925" cy="360362"/>
          </a:xfrm>
          <a:prstGeom prst="wedgeRoundRectCallout">
            <a:avLst>
              <a:gd name="adj1" fmla="val -60257"/>
              <a:gd name="adj2" fmla="val 3428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soll persistiert werden</a:t>
            </a:r>
          </a:p>
        </p:txBody>
      </p:sp>
      <p:sp>
        <p:nvSpPr>
          <p:cNvPr id="6" name="Abgerundete rechteckige Legende 5"/>
          <p:cNvSpPr/>
          <p:nvPr/>
        </p:nvSpPr>
        <p:spPr>
          <a:xfrm>
            <a:off x="1500373" y="2132856"/>
            <a:ext cx="3457575" cy="358775"/>
          </a:xfrm>
          <a:prstGeom prst="wedgeRoundRectCallout">
            <a:avLst>
              <a:gd name="adj1" fmla="val -60404"/>
              <a:gd name="adj2" fmla="val -804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Exemplarvariable ist Schlüssel</a:t>
            </a:r>
          </a:p>
        </p:txBody>
      </p:sp>
      <p:sp>
        <p:nvSpPr>
          <p:cNvPr id="7" name="Abgerundete rechteckige Legende 6"/>
          <p:cNvSpPr/>
          <p:nvPr/>
        </p:nvSpPr>
        <p:spPr>
          <a:xfrm>
            <a:off x="7380312" y="1843930"/>
            <a:ext cx="1657350" cy="936625"/>
          </a:xfrm>
          <a:prstGeom prst="wedgeRoundRectCallout">
            <a:avLst>
              <a:gd name="adj1" fmla="val -66506"/>
              <a:gd name="adj2" fmla="val 3493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Schlüssel</a:t>
            </a:r>
          </a:p>
          <a:p>
            <a:pPr algn="ctr">
              <a:defRPr/>
            </a:pPr>
            <a:r>
              <a:rPr lang="de-DE" dirty="0">
                <a:solidFill>
                  <a:schemeClr val="tx1"/>
                </a:solidFill>
              </a:rPr>
              <a:t>automatisch</a:t>
            </a:r>
          </a:p>
          <a:p>
            <a:pPr algn="ctr">
              <a:defRPr/>
            </a:pPr>
            <a:r>
              <a:rPr lang="de-DE" dirty="0">
                <a:solidFill>
                  <a:schemeClr val="tx1"/>
                </a:solidFill>
              </a:rPr>
              <a:t>generiert</a:t>
            </a:r>
          </a:p>
        </p:txBody>
      </p:sp>
      <p:sp>
        <p:nvSpPr>
          <p:cNvPr id="8" name="Abgerundete rechteckige Legende 7"/>
          <p:cNvSpPr/>
          <p:nvPr/>
        </p:nvSpPr>
        <p:spPr>
          <a:xfrm>
            <a:off x="5796757" y="3413787"/>
            <a:ext cx="1871662" cy="468312"/>
          </a:xfrm>
          <a:prstGeom prst="wedgeRoundRectCallout">
            <a:avLst>
              <a:gd name="adj1" fmla="val -70847"/>
              <a:gd name="adj2" fmla="val 454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1:N-Beziehung</a:t>
            </a: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46115" name="Rectangle 2"/>
          <p:cNvSpPr>
            <a:spLocks noGrp="1" noChangeArrowheads="1"/>
          </p:cNvSpPr>
          <p:nvPr>
            <p:ph type="title"/>
          </p:nvPr>
        </p:nvSpPr>
        <p:spPr/>
        <p:txBody>
          <a:bodyPr/>
          <a:lstStyle/>
          <a:p>
            <a:pPr eaLnBrk="1" hangingPunct="1"/>
            <a:r>
              <a:rPr lang="de-DE" altLang="de-DE"/>
              <a:t>Beispiel JPA (2/2) – nur Überblick</a:t>
            </a:r>
          </a:p>
        </p:txBody>
      </p:sp>
      <p:sp>
        <p:nvSpPr>
          <p:cNvPr id="346116" name="Rectangle 3"/>
          <p:cNvSpPr>
            <a:spLocks noGrp="1" noChangeArrowheads="1"/>
          </p:cNvSpPr>
          <p:nvPr>
            <p:ph type="body" idx="1"/>
          </p:nvPr>
        </p:nvSpPr>
        <p:spPr>
          <a:xfrm>
            <a:off x="323528" y="1169988"/>
            <a:ext cx="8568952" cy="5211762"/>
          </a:xfrm>
        </p:spPr>
        <p:txBody>
          <a:bodyPr/>
          <a:lstStyle/>
          <a:p>
            <a:pPr eaLnBrk="1" hangingPunct="1">
              <a:lnSpc>
                <a:spcPts val="2200"/>
              </a:lnSpc>
              <a:spcBef>
                <a:spcPct val="0"/>
              </a:spcBef>
              <a:buFontTx/>
              <a:buNone/>
            </a:pPr>
            <a:r>
              <a:rPr lang="de-DE" altLang="de-DE" sz="2000" dirty="0">
                <a:latin typeface="Consolas" panose="020B0609020204030204" pitchFamily="49" charset="0"/>
              </a:rPr>
              <a:t> private </a:t>
            </a:r>
            <a:r>
              <a:rPr lang="de-DE" altLang="de-DE" sz="2000" dirty="0" err="1">
                <a:latin typeface="Consolas" panose="020B0609020204030204" pitchFamily="49" charset="0"/>
              </a:rPr>
              <a:t>EntityManagerFactory</a:t>
            </a:r>
            <a:r>
              <a:rPr lang="de-DE" altLang="de-DE" sz="2000" dirty="0">
                <a:latin typeface="Consolas" panose="020B0609020204030204" pitchFamily="49" charset="0"/>
              </a:rPr>
              <a:t> </a:t>
            </a:r>
            <a:r>
              <a:rPr lang="de-DE" altLang="de-DE" sz="2000" dirty="0" err="1">
                <a:latin typeface="Consolas" panose="020B0609020204030204" pitchFamily="49" charset="0"/>
              </a:rPr>
              <a:t>emf</a:t>
            </a:r>
            <a:r>
              <a:rPr lang="de-DE" altLang="de-DE" sz="2000" dirty="0">
                <a:latin typeface="Consolas" panose="020B0609020204030204" pitchFamily="49" charset="0"/>
              </a:rPr>
              <a:t> = Persistence</a:t>
            </a:r>
          </a:p>
          <a:p>
            <a:pPr eaLnBrk="1" hangingPunct="1">
              <a:lnSpc>
                <a:spcPts val="2200"/>
              </a:lnSpc>
              <a:spcBef>
                <a:spcPct val="0"/>
              </a:spcBef>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createEntityManagerFactory</a:t>
            </a:r>
            <a:r>
              <a:rPr lang="de-DE" altLang="de-DE" sz="2000" dirty="0">
                <a:latin typeface="Consolas" panose="020B0609020204030204" pitchFamily="49" charset="0"/>
              </a:rPr>
              <a:t>("</a:t>
            </a:r>
            <a:r>
              <a:rPr lang="de-DE" altLang="de-DE" sz="2000" dirty="0" err="1">
                <a:latin typeface="Consolas" panose="020B0609020204030204" pitchFamily="49" charset="0"/>
              </a:rPr>
              <a:t>JPAKonfigDatei</a:t>
            </a:r>
            <a:r>
              <a:rPr lang="de-DE" altLang="de-DE" sz="2000" dirty="0">
                <a:latin typeface="Consolas" panose="020B0609020204030204" pitchFamily="49" charset="0"/>
              </a:rPr>
              <a:t>");</a:t>
            </a:r>
          </a:p>
          <a:p>
            <a:pPr eaLnBrk="1" hangingPunct="1">
              <a:lnSpc>
                <a:spcPts val="2200"/>
              </a:lnSpc>
              <a:spcBef>
                <a:spcPct val="0"/>
              </a:spcBef>
              <a:buFontTx/>
              <a:buNone/>
            </a:pPr>
            <a:r>
              <a:rPr lang="de-DE" altLang="de-DE" sz="2000" dirty="0">
                <a:latin typeface="Consolas" panose="020B0609020204030204" pitchFamily="49" charset="0"/>
              </a:rPr>
              <a:t> private EntityManager </a:t>
            </a:r>
            <a:r>
              <a:rPr lang="de-DE" altLang="de-DE" sz="2000" dirty="0" err="1">
                <a:latin typeface="Consolas" panose="020B0609020204030204" pitchFamily="49" charset="0"/>
              </a:rPr>
              <a:t>em</a:t>
            </a:r>
            <a:r>
              <a:rPr lang="de-DE" altLang="de-DE" sz="2000" dirty="0">
                <a:latin typeface="Consolas" panose="020B0609020204030204" pitchFamily="49" charset="0"/>
              </a:rPr>
              <a:t> = </a:t>
            </a:r>
            <a:r>
              <a:rPr lang="de-DE" altLang="de-DE" sz="2000" dirty="0" err="1">
                <a:latin typeface="Consolas" panose="020B0609020204030204" pitchFamily="49" charset="0"/>
              </a:rPr>
              <a:t>emf.createEntityManager</a:t>
            </a:r>
            <a:r>
              <a:rPr lang="de-DE" altLang="de-DE" sz="2000" dirty="0">
                <a:latin typeface="Consolas" panose="020B0609020204030204" pitchFamily="49" charset="0"/>
              </a:rPr>
              <a:t>();</a:t>
            </a:r>
          </a:p>
          <a:p>
            <a:pPr eaLnBrk="1" hangingPunct="1">
              <a:spcBef>
                <a:spcPct val="0"/>
              </a:spcBef>
              <a:buFontTx/>
              <a:buNone/>
            </a:pPr>
            <a:endParaRPr lang="de-DE" altLang="de-DE" sz="800" dirty="0">
              <a:latin typeface="Consolas" panose="020B0609020204030204" pitchFamily="49" charset="0"/>
            </a:endParaRPr>
          </a:p>
          <a:p>
            <a:pPr eaLnBrk="1" hangingPunct="1">
              <a:lnSpc>
                <a:spcPts val="2200"/>
              </a:lnSpc>
              <a:spcBef>
                <a:spcPct val="0"/>
              </a:spcBef>
              <a:buFontTx/>
              <a:buNone/>
            </a:pPr>
            <a:r>
              <a:rPr lang="de-DE" altLang="de-DE" sz="2000" dirty="0">
                <a:latin typeface="Consolas" panose="020B0609020204030204" pitchFamily="49" charset="0"/>
              </a:rPr>
              <a:t> public void </a:t>
            </a:r>
            <a:r>
              <a:rPr lang="de-DE" altLang="de-DE" sz="2000" dirty="0" err="1">
                <a:latin typeface="Consolas" panose="020B0609020204030204" pitchFamily="49" charset="0"/>
              </a:rPr>
              <a:t>mitarbeiterBeispieldaten</a:t>
            </a:r>
            <a:r>
              <a:rPr lang="de-DE" altLang="de-DE" sz="2000" dirty="0">
                <a:latin typeface="Consolas" panose="020B0609020204030204" pitchFamily="49" charset="0"/>
              </a:rPr>
              <a:t>(){</a:t>
            </a:r>
          </a:p>
          <a:p>
            <a:pPr eaLnBrk="1" hangingPunct="1">
              <a:lnSpc>
                <a:spcPts val="2200"/>
              </a:lnSpc>
              <a:spcBef>
                <a:spcPct val="0"/>
              </a:spcBef>
              <a:buFontTx/>
              <a:buNone/>
            </a:pPr>
            <a:r>
              <a:rPr lang="de-DE" altLang="de-DE" sz="2000" dirty="0">
                <a:latin typeface="Consolas" panose="020B0609020204030204" pitchFamily="49" charset="0"/>
              </a:rPr>
              <a:t>   Mitarbeiter m[]= {</a:t>
            </a:r>
            <a:r>
              <a:rPr lang="de-DE" altLang="de-DE" sz="2000" dirty="0" err="1">
                <a:latin typeface="Consolas" panose="020B0609020204030204" pitchFamily="49" charset="0"/>
              </a:rPr>
              <a:t>new</a:t>
            </a:r>
            <a:r>
              <a:rPr lang="de-DE" altLang="de-DE" sz="2000" dirty="0">
                <a:latin typeface="Consolas" panose="020B0609020204030204" pitchFamily="49" charset="0"/>
              </a:rPr>
              <a:t> Mitarbeiter("Egon"), </a:t>
            </a:r>
          </a:p>
          <a:p>
            <a:pPr eaLnBrk="1" hangingPunct="1">
              <a:lnSpc>
                <a:spcPts val="2200"/>
              </a:lnSpc>
              <a:spcBef>
                <a:spcPct val="0"/>
              </a:spcBef>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new</a:t>
            </a:r>
            <a:r>
              <a:rPr lang="de-DE" altLang="de-DE" sz="2000" dirty="0">
                <a:latin typeface="Consolas" panose="020B0609020204030204" pitchFamily="49" charset="0"/>
              </a:rPr>
              <a:t> Mitarbeiter("</a:t>
            </a:r>
            <a:r>
              <a:rPr lang="de-DE" altLang="de-DE" sz="2000" dirty="0" err="1">
                <a:latin typeface="Consolas" panose="020B0609020204030204" pitchFamily="49" charset="0"/>
              </a:rPr>
              <a:t>Aische</a:t>
            </a:r>
            <a:r>
              <a:rPr lang="de-DE" altLang="de-DE" sz="2000" dirty="0">
                <a:latin typeface="Consolas" panose="020B0609020204030204" pitchFamily="49" charset="0"/>
              </a:rPr>
              <a:t>"), </a:t>
            </a:r>
            <a:r>
              <a:rPr lang="de-DE" altLang="de-DE" sz="2000" dirty="0" err="1">
                <a:latin typeface="Consolas" panose="020B0609020204030204" pitchFamily="49" charset="0"/>
              </a:rPr>
              <a:t>new</a:t>
            </a:r>
            <a:r>
              <a:rPr lang="de-DE" altLang="de-DE" sz="2000" dirty="0">
                <a:latin typeface="Consolas" panose="020B0609020204030204" pitchFamily="49" charset="0"/>
              </a:rPr>
              <a:t> Mitarbeiter("Urs")};</a:t>
            </a:r>
          </a:p>
          <a:p>
            <a:pPr eaLnBrk="1" hangingPunct="1">
              <a:lnSpc>
                <a:spcPts val="2200"/>
              </a:lnSpc>
              <a:spcBef>
                <a:spcPct val="0"/>
              </a:spcBef>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em.getTransaction</a:t>
            </a:r>
            <a:r>
              <a:rPr lang="de-DE" altLang="de-DE" sz="2000" dirty="0">
                <a:latin typeface="Consolas" panose="020B0609020204030204" pitchFamily="49" charset="0"/>
              </a:rPr>
              <a:t>().</a:t>
            </a:r>
            <a:r>
              <a:rPr lang="de-DE" altLang="de-DE" sz="2000" dirty="0" err="1">
                <a:latin typeface="Consolas" panose="020B0609020204030204" pitchFamily="49" charset="0"/>
              </a:rPr>
              <a:t>begin</a:t>
            </a:r>
            <a:r>
              <a:rPr lang="de-DE" altLang="de-DE" sz="2000" dirty="0">
                <a:latin typeface="Consolas" panose="020B0609020204030204" pitchFamily="49" charset="0"/>
              </a:rPr>
              <a:t>();</a:t>
            </a:r>
          </a:p>
          <a:p>
            <a:pPr eaLnBrk="1" hangingPunct="1">
              <a:lnSpc>
                <a:spcPts val="2200"/>
              </a:lnSpc>
              <a:spcBef>
                <a:spcPct val="0"/>
              </a:spcBef>
              <a:buFontTx/>
              <a:buNone/>
            </a:pPr>
            <a:r>
              <a:rPr lang="de-DE" altLang="de-DE" sz="2000" dirty="0">
                <a:latin typeface="Consolas" panose="020B0609020204030204" pitchFamily="49" charset="0"/>
              </a:rPr>
              <a:t>   for (int i=0; i&lt;</a:t>
            </a:r>
            <a:r>
              <a:rPr lang="de-DE" altLang="de-DE" sz="2000" dirty="0" err="1">
                <a:latin typeface="Consolas" panose="020B0609020204030204" pitchFamily="49" charset="0"/>
              </a:rPr>
              <a:t>m.length</a:t>
            </a:r>
            <a:r>
              <a:rPr lang="de-DE" altLang="de-DE" sz="2000" dirty="0">
                <a:latin typeface="Consolas" panose="020B0609020204030204" pitchFamily="49" charset="0"/>
              </a:rPr>
              <a:t>; i++)</a:t>
            </a:r>
          </a:p>
          <a:p>
            <a:pPr eaLnBrk="1" hangingPunct="1">
              <a:lnSpc>
                <a:spcPts val="2200"/>
              </a:lnSpc>
              <a:spcBef>
                <a:spcPct val="0"/>
              </a:spcBef>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em.persist</a:t>
            </a:r>
            <a:r>
              <a:rPr lang="de-DE" altLang="de-DE" sz="2000" dirty="0">
                <a:latin typeface="Consolas" panose="020B0609020204030204" pitchFamily="49" charset="0"/>
              </a:rPr>
              <a:t>(m[i]);</a:t>
            </a:r>
          </a:p>
          <a:p>
            <a:pPr eaLnBrk="1" hangingPunct="1">
              <a:lnSpc>
                <a:spcPts val="2200"/>
              </a:lnSpc>
              <a:spcBef>
                <a:spcPct val="0"/>
              </a:spcBef>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em.getTransaction</a:t>
            </a:r>
            <a:r>
              <a:rPr lang="de-DE" altLang="de-DE" sz="2000" dirty="0">
                <a:latin typeface="Consolas" panose="020B0609020204030204" pitchFamily="49" charset="0"/>
              </a:rPr>
              <a:t>().</a:t>
            </a:r>
            <a:r>
              <a:rPr lang="de-DE" altLang="de-DE" sz="2000" dirty="0" err="1">
                <a:latin typeface="Consolas" panose="020B0609020204030204" pitchFamily="49" charset="0"/>
              </a:rPr>
              <a:t>commit</a:t>
            </a:r>
            <a:r>
              <a:rPr lang="de-DE" altLang="de-DE" sz="2000" dirty="0">
                <a:latin typeface="Consolas" panose="020B0609020204030204" pitchFamily="49" charset="0"/>
              </a:rPr>
              <a:t>();</a:t>
            </a:r>
          </a:p>
          <a:p>
            <a:pPr eaLnBrk="1" hangingPunct="1">
              <a:lnSpc>
                <a:spcPts val="2200"/>
              </a:lnSpc>
              <a:spcBef>
                <a:spcPct val="0"/>
              </a:spcBef>
              <a:buFontTx/>
              <a:buNone/>
            </a:pPr>
            <a:r>
              <a:rPr lang="de-DE" altLang="de-DE" sz="2000" dirty="0">
                <a:latin typeface="Consolas" panose="020B0609020204030204" pitchFamily="49" charset="0"/>
              </a:rPr>
              <a:t> }</a:t>
            </a:r>
          </a:p>
          <a:p>
            <a:pPr eaLnBrk="1" hangingPunct="1">
              <a:spcBef>
                <a:spcPct val="0"/>
              </a:spcBef>
              <a:buFontTx/>
              <a:buNone/>
            </a:pPr>
            <a:endParaRPr lang="de-DE" altLang="de-DE" sz="800" dirty="0">
              <a:latin typeface="Consolas" panose="020B0609020204030204" pitchFamily="49" charset="0"/>
            </a:endParaRPr>
          </a:p>
          <a:p>
            <a:pPr eaLnBrk="1" hangingPunct="1">
              <a:lnSpc>
                <a:spcPts val="2200"/>
              </a:lnSpc>
              <a:spcBef>
                <a:spcPct val="0"/>
              </a:spcBef>
              <a:buFontTx/>
              <a:buNone/>
            </a:pPr>
            <a:r>
              <a:rPr lang="de-DE" altLang="de-DE" sz="2000" dirty="0">
                <a:latin typeface="Consolas" panose="020B0609020204030204" pitchFamily="49" charset="0"/>
              </a:rPr>
              <a:t> public void </a:t>
            </a:r>
            <a:r>
              <a:rPr lang="de-DE" altLang="de-DE" sz="2000" dirty="0" err="1">
                <a:latin typeface="Consolas" panose="020B0609020204030204" pitchFamily="49" charset="0"/>
              </a:rPr>
              <a:t>datenZeigen</a:t>
            </a:r>
            <a:r>
              <a:rPr lang="de-DE" altLang="de-DE" sz="2000" dirty="0">
                <a:latin typeface="Consolas" panose="020B0609020204030204" pitchFamily="49" charset="0"/>
              </a:rPr>
              <a:t>() {</a:t>
            </a:r>
          </a:p>
          <a:p>
            <a:pPr eaLnBrk="1" hangingPunct="1">
              <a:lnSpc>
                <a:spcPts val="2200"/>
              </a:lnSpc>
              <a:spcBef>
                <a:spcPct val="0"/>
              </a:spcBef>
              <a:buFontTx/>
              <a:buNone/>
            </a:pPr>
            <a:r>
              <a:rPr lang="de-DE" altLang="de-DE" sz="2000" dirty="0">
                <a:latin typeface="Consolas" panose="020B0609020204030204" pitchFamily="49" charset="0"/>
              </a:rPr>
              <a:t>   for (Mitarbeiter m : </a:t>
            </a:r>
            <a:r>
              <a:rPr lang="de-DE" altLang="de-DE" sz="2000" dirty="0" err="1">
                <a:latin typeface="Consolas" panose="020B0609020204030204" pitchFamily="49" charset="0"/>
              </a:rPr>
              <a:t>em.createQuery</a:t>
            </a:r>
            <a:r>
              <a:rPr lang="de-DE" altLang="de-DE" sz="2000" dirty="0">
                <a:latin typeface="Consolas" panose="020B0609020204030204" pitchFamily="49" charset="0"/>
              </a:rPr>
              <a:t>(</a:t>
            </a:r>
          </a:p>
          <a:p>
            <a:pPr eaLnBrk="1" hangingPunct="1">
              <a:lnSpc>
                <a:spcPts val="2200"/>
              </a:lnSpc>
              <a:spcBef>
                <a:spcPct val="0"/>
              </a:spcBef>
              <a:buFontTx/>
              <a:buNone/>
            </a:pPr>
            <a:r>
              <a:rPr lang="de-DE" altLang="de-DE" sz="2000" dirty="0">
                <a:latin typeface="Consolas" panose="020B0609020204030204" pitchFamily="49" charset="0"/>
              </a:rPr>
              <a:t>         "SELECT m FROM Mitarbeiter m",</a:t>
            </a:r>
            <a:r>
              <a:rPr lang="de-DE" altLang="de-DE" sz="2000" dirty="0" err="1">
                <a:latin typeface="Consolas" panose="020B0609020204030204" pitchFamily="49" charset="0"/>
              </a:rPr>
              <a:t>Mitarbeiter.class</a:t>
            </a:r>
            <a:r>
              <a:rPr lang="de-DE" altLang="de-DE" sz="2000" dirty="0">
                <a:latin typeface="Consolas" panose="020B0609020204030204" pitchFamily="49" charset="0"/>
              </a:rPr>
              <a:t>)</a:t>
            </a:r>
          </a:p>
          <a:p>
            <a:pPr eaLnBrk="1" hangingPunct="1">
              <a:lnSpc>
                <a:spcPts val="2200"/>
              </a:lnSpc>
              <a:spcBef>
                <a:spcPct val="0"/>
              </a:spcBef>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getResultList</a:t>
            </a:r>
            <a:r>
              <a:rPr lang="de-DE" altLang="de-DE" sz="2000" dirty="0">
                <a:latin typeface="Consolas" panose="020B0609020204030204" pitchFamily="49" charset="0"/>
              </a:rPr>
              <a:t>()) </a:t>
            </a:r>
          </a:p>
          <a:p>
            <a:pPr eaLnBrk="1" hangingPunct="1">
              <a:lnSpc>
                <a:spcPts val="2200"/>
              </a:lnSpc>
              <a:spcBef>
                <a:spcPct val="0"/>
              </a:spcBef>
              <a:buFontTx/>
              <a:buNone/>
            </a:pPr>
            <a:r>
              <a:rPr lang="de-DE" altLang="de-DE" sz="2000" dirty="0">
                <a:latin typeface="Consolas" panose="020B0609020204030204" pitchFamily="49" charset="0"/>
              </a:rPr>
              <a:t>     System.out.println(</a:t>
            </a:r>
            <a:r>
              <a:rPr lang="de-DE" altLang="de-DE" sz="2000" dirty="0" err="1">
                <a:latin typeface="Consolas" panose="020B0609020204030204" pitchFamily="49" charset="0"/>
              </a:rPr>
              <a:t>m.getId</a:t>
            </a:r>
            <a:r>
              <a:rPr lang="de-DE" altLang="de-DE" sz="2000" dirty="0">
                <a:latin typeface="Consolas" panose="020B0609020204030204" pitchFamily="49" charset="0"/>
              </a:rPr>
              <a:t>() + ": " + </a:t>
            </a:r>
            <a:r>
              <a:rPr lang="de-DE" altLang="de-DE" sz="2000" dirty="0" err="1">
                <a:latin typeface="Consolas" panose="020B0609020204030204" pitchFamily="49" charset="0"/>
              </a:rPr>
              <a:t>m.getName</a:t>
            </a:r>
            <a:r>
              <a:rPr lang="de-DE" altLang="de-DE" sz="2000" dirty="0">
                <a:latin typeface="Consolas" panose="020B0609020204030204" pitchFamily="49" charset="0"/>
              </a:rPr>
              <a:t>());</a:t>
            </a:r>
          </a:p>
          <a:p>
            <a:pPr eaLnBrk="1" hangingPunct="1">
              <a:lnSpc>
                <a:spcPts val="2200"/>
              </a:lnSpc>
              <a:spcBef>
                <a:spcPct val="0"/>
              </a:spcBef>
              <a:buFontTx/>
              <a:buNone/>
            </a:pPr>
            <a:r>
              <a:rPr lang="de-DE" altLang="de-DE" sz="2000" dirty="0">
                <a:latin typeface="Consolas" panose="020B0609020204030204" pitchFamily="49" charset="0"/>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0963" name="Rectangle 2"/>
          <p:cNvSpPr>
            <a:spLocks noGrp="1" noChangeArrowheads="1"/>
          </p:cNvSpPr>
          <p:nvPr>
            <p:ph type="title"/>
          </p:nvPr>
        </p:nvSpPr>
        <p:spPr/>
        <p:txBody>
          <a:bodyPr/>
          <a:lstStyle/>
          <a:p>
            <a:pPr eaLnBrk="1" hangingPunct="1"/>
            <a:r>
              <a:rPr lang="de-DE" altLang="de-DE"/>
              <a:t>Prototypische Entwicklung</a:t>
            </a:r>
          </a:p>
        </p:txBody>
      </p:sp>
      <p:sp>
        <p:nvSpPr>
          <p:cNvPr id="40964" name="Text Box 3"/>
          <p:cNvSpPr txBox="1">
            <a:spLocks noChangeArrowheads="1"/>
          </p:cNvSpPr>
          <p:nvPr/>
        </p:nvSpPr>
        <p:spPr bwMode="auto">
          <a:xfrm>
            <a:off x="4333875" y="944563"/>
            <a:ext cx="4702175" cy="536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000" i="1"/>
              <a:t>Merkmale:</a:t>
            </a:r>
          </a:p>
          <a:p>
            <a:pPr>
              <a:buFontTx/>
              <a:buChar char="-"/>
            </a:pPr>
            <a:r>
              <a:rPr lang="de-DE" altLang="de-DE" sz="2000"/>
              <a:t>potenzielle Probleme frühzeitig identifiziert,</a:t>
            </a:r>
          </a:p>
          <a:p>
            <a:pPr>
              <a:buFontTx/>
              <a:buChar char="-"/>
            </a:pPr>
            <a:r>
              <a:rPr lang="de-DE" altLang="de-DE" sz="2000"/>
              <a:t>Lösungsmöglichkeiten im Prototypen gefunden, daraus Vorgaben abgeleitet</a:t>
            </a:r>
          </a:p>
          <a:p>
            <a:pPr>
              <a:lnSpc>
                <a:spcPct val="110000"/>
              </a:lnSpc>
            </a:pPr>
            <a:r>
              <a:rPr lang="de-DE" altLang="de-DE" sz="2000" i="1"/>
              <a:t>Vorteile:</a:t>
            </a:r>
          </a:p>
          <a:p>
            <a:pPr>
              <a:buFontTx/>
              <a:buChar char="-"/>
            </a:pPr>
            <a:r>
              <a:rPr lang="de-DE" altLang="de-DE" sz="2000"/>
              <a:t> </a:t>
            </a:r>
            <a:r>
              <a:rPr lang="de-DE" altLang="de-DE" sz="2000" b="1"/>
              <a:t>frühzeitige Risikominimierung</a:t>
            </a:r>
          </a:p>
          <a:p>
            <a:pPr>
              <a:buFontTx/>
              <a:buChar char="-"/>
            </a:pPr>
            <a:r>
              <a:rPr lang="de-DE" altLang="de-DE" sz="2000"/>
              <a:t> schnelles erstes Projektergebnis</a:t>
            </a:r>
          </a:p>
          <a:p>
            <a:r>
              <a:rPr lang="de-DE" altLang="de-DE" sz="2000" i="1"/>
              <a:t>Nachteile:</a:t>
            </a:r>
          </a:p>
          <a:p>
            <a:r>
              <a:rPr lang="de-DE" altLang="de-DE" sz="2000"/>
              <a:t>- Anforderungen müssen fast 100%-tig sein</a:t>
            </a:r>
          </a:p>
          <a:p>
            <a:pPr>
              <a:buFontTx/>
              <a:buChar char="-"/>
            </a:pPr>
            <a:r>
              <a:rPr lang="de-DE" altLang="de-DE" sz="2000"/>
              <a:t> Prototyp (illegal) in die Entwicklung übernommen</a:t>
            </a:r>
          </a:p>
          <a:p>
            <a:pPr>
              <a:buFontTx/>
              <a:buChar char="-"/>
            </a:pPr>
            <a:r>
              <a:rPr lang="de-DE" altLang="de-DE" sz="2000"/>
              <a:t> Kunde erwartet schnell Endergebnis</a:t>
            </a:r>
          </a:p>
          <a:p>
            <a:pPr>
              <a:lnSpc>
                <a:spcPct val="120000"/>
              </a:lnSpc>
            </a:pPr>
            <a:r>
              <a:rPr lang="de-DE" altLang="de-DE" sz="2000" i="1"/>
              <a:t>Optimierung:</a:t>
            </a:r>
          </a:p>
          <a:p>
            <a:r>
              <a:rPr lang="de-DE" altLang="de-DE" sz="2000"/>
              <a:t>es ist möglich, in die vorherige Phase zu springen</a:t>
            </a:r>
          </a:p>
        </p:txBody>
      </p:sp>
      <p:grpSp>
        <p:nvGrpSpPr>
          <p:cNvPr id="40965" name="Group 4"/>
          <p:cNvGrpSpPr>
            <a:grpSpLocks/>
          </p:cNvGrpSpPr>
          <p:nvPr/>
        </p:nvGrpSpPr>
        <p:grpSpPr bwMode="auto">
          <a:xfrm>
            <a:off x="2074863" y="1484313"/>
            <a:ext cx="2209800" cy="4495800"/>
            <a:chOff x="139" y="1056"/>
            <a:chExt cx="2064" cy="2832"/>
          </a:xfrm>
        </p:grpSpPr>
        <p:grpSp>
          <p:nvGrpSpPr>
            <p:cNvPr id="40982" name="Group 5"/>
            <p:cNvGrpSpPr>
              <a:grpSpLocks/>
            </p:cNvGrpSpPr>
            <p:nvPr/>
          </p:nvGrpSpPr>
          <p:grpSpPr bwMode="auto">
            <a:xfrm>
              <a:off x="139" y="1056"/>
              <a:ext cx="2064" cy="2832"/>
              <a:chOff x="432" y="1056"/>
              <a:chExt cx="2064" cy="2832"/>
            </a:xfrm>
          </p:grpSpPr>
          <p:sp>
            <p:nvSpPr>
              <p:cNvPr id="40987" name="AutoShape 6"/>
              <p:cNvSpPr>
                <a:spLocks noChangeArrowheads="1"/>
              </p:cNvSpPr>
              <p:nvPr/>
            </p:nvSpPr>
            <p:spPr bwMode="auto">
              <a:xfrm>
                <a:off x="432" y="1056"/>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latin typeface="Arial Narrow" pitchFamily="34" charset="0"/>
                  </a:rPr>
                  <a:t>Anforderungsanalyse</a:t>
                </a:r>
              </a:p>
            </p:txBody>
          </p:sp>
          <p:sp>
            <p:nvSpPr>
              <p:cNvPr id="40988" name="AutoShape 7"/>
              <p:cNvSpPr>
                <a:spLocks noChangeArrowheads="1"/>
              </p:cNvSpPr>
              <p:nvPr/>
            </p:nvSpPr>
            <p:spPr bwMode="auto">
              <a:xfrm>
                <a:off x="432" y="1680"/>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t>Grobdesign</a:t>
                </a:r>
              </a:p>
            </p:txBody>
          </p:sp>
          <p:sp>
            <p:nvSpPr>
              <p:cNvPr id="40989" name="AutoShape 8"/>
              <p:cNvSpPr>
                <a:spLocks noChangeArrowheads="1"/>
              </p:cNvSpPr>
              <p:nvPr/>
            </p:nvSpPr>
            <p:spPr bwMode="auto">
              <a:xfrm>
                <a:off x="432" y="2304"/>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t>Feindesign</a:t>
                </a:r>
              </a:p>
            </p:txBody>
          </p:sp>
          <p:sp>
            <p:nvSpPr>
              <p:cNvPr id="40990" name="AutoShape 9"/>
              <p:cNvSpPr>
                <a:spLocks noChangeArrowheads="1"/>
              </p:cNvSpPr>
              <p:nvPr/>
            </p:nvSpPr>
            <p:spPr bwMode="auto">
              <a:xfrm>
                <a:off x="432" y="2928"/>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t>Implementierung</a:t>
                </a:r>
              </a:p>
            </p:txBody>
          </p:sp>
          <p:sp>
            <p:nvSpPr>
              <p:cNvPr id="40991" name="AutoShape 10"/>
              <p:cNvSpPr>
                <a:spLocks noChangeArrowheads="1"/>
              </p:cNvSpPr>
              <p:nvPr/>
            </p:nvSpPr>
            <p:spPr bwMode="auto">
              <a:xfrm>
                <a:off x="432" y="3552"/>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latin typeface="Arial Narrow" pitchFamily="34" charset="0"/>
                  </a:rPr>
                  <a:t>Test und Integration</a:t>
                </a:r>
              </a:p>
            </p:txBody>
          </p:sp>
        </p:grpSp>
        <p:sp>
          <p:nvSpPr>
            <p:cNvPr id="40983" name="Line 11"/>
            <p:cNvSpPr>
              <a:spLocks noChangeShapeType="1"/>
            </p:cNvSpPr>
            <p:nvPr/>
          </p:nvSpPr>
          <p:spPr bwMode="auto">
            <a:xfrm>
              <a:off x="1147" y="1392"/>
              <a:ext cx="0" cy="28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984" name="Line 12"/>
            <p:cNvSpPr>
              <a:spLocks noChangeShapeType="1"/>
            </p:cNvSpPr>
            <p:nvPr/>
          </p:nvSpPr>
          <p:spPr bwMode="auto">
            <a:xfrm>
              <a:off x="1147" y="2016"/>
              <a:ext cx="0" cy="28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985" name="Line 13"/>
            <p:cNvSpPr>
              <a:spLocks noChangeShapeType="1"/>
            </p:cNvSpPr>
            <p:nvPr/>
          </p:nvSpPr>
          <p:spPr bwMode="auto">
            <a:xfrm>
              <a:off x="1147" y="2640"/>
              <a:ext cx="0" cy="28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986" name="Line 14"/>
            <p:cNvSpPr>
              <a:spLocks noChangeShapeType="1"/>
            </p:cNvSpPr>
            <p:nvPr/>
          </p:nvSpPr>
          <p:spPr bwMode="auto">
            <a:xfrm>
              <a:off x="1147" y="3264"/>
              <a:ext cx="0" cy="28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40966" name="Group 15"/>
          <p:cNvGrpSpPr>
            <a:grpSpLocks/>
          </p:cNvGrpSpPr>
          <p:nvPr/>
        </p:nvGrpSpPr>
        <p:grpSpPr bwMode="auto">
          <a:xfrm>
            <a:off x="393700" y="1447800"/>
            <a:ext cx="1219200" cy="4495800"/>
            <a:chOff x="432" y="1056"/>
            <a:chExt cx="2064" cy="2832"/>
          </a:xfrm>
        </p:grpSpPr>
        <p:sp>
          <p:nvSpPr>
            <p:cNvPr id="40977" name="AutoShape 16"/>
            <p:cNvSpPr>
              <a:spLocks noChangeArrowheads="1"/>
            </p:cNvSpPr>
            <p:nvPr/>
          </p:nvSpPr>
          <p:spPr bwMode="auto">
            <a:xfrm>
              <a:off x="432" y="1056"/>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1600"/>
                <a:t>Anforderungs-</a:t>
              </a:r>
            </a:p>
            <a:p>
              <a:pPr algn="ctr"/>
              <a:r>
                <a:rPr lang="de-DE" altLang="de-DE" sz="1600"/>
                <a:t>analyse</a:t>
              </a:r>
            </a:p>
          </p:txBody>
        </p:sp>
        <p:sp>
          <p:nvSpPr>
            <p:cNvPr id="40978" name="AutoShape 17"/>
            <p:cNvSpPr>
              <a:spLocks noChangeArrowheads="1"/>
            </p:cNvSpPr>
            <p:nvPr/>
          </p:nvSpPr>
          <p:spPr bwMode="auto">
            <a:xfrm>
              <a:off x="432" y="1680"/>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1600"/>
                <a:t>Grobdesign</a:t>
              </a:r>
            </a:p>
          </p:txBody>
        </p:sp>
        <p:sp>
          <p:nvSpPr>
            <p:cNvPr id="40979" name="AutoShape 18"/>
            <p:cNvSpPr>
              <a:spLocks noChangeArrowheads="1"/>
            </p:cNvSpPr>
            <p:nvPr/>
          </p:nvSpPr>
          <p:spPr bwMode="auto">
            <a:xfrm>
              <a:off x="432" y="2304"/>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1600"/>
                <a:t>Feindesign</a:t>
              </a:r>
            </a:p>
          </p:txBody>
        </p:sp>
        <p:sp>
          <p:nvSpPr>
            <p:cNvPr id="40980" name="AutoShape 19"/>
            <p:cNvSpPr>
              <a:spLocks noChangeArrowheads="1"/>
            </p:cNvSpPr>
            <p:nvPr/>
          </p:nvSpPr>
          <p:spPr bwMode="auto">
            <a:xfrm>
              <a:off x="432" y="2928"/>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1600"/>
                <a:t>Implemen-</a:t>
              </a:r>
            </a:p>
            <a:p>
              <a:pPr algn="ctr"/>
              <a:r>
                <a:rPr lang="de-DE" altLang="de-DE" sz="1600"/>
                <a:t>tierung</a:t>
              </a:r>
            </a:p>
          </p:txBody>
        </p:sp>
        <p:sp>
          <p:nvSpPr>
            <p:cNvPr id="40981" name="AutoShape 20"/>
            <p:cNvSpPr>
              <a:spLocks noChangeArrowheads="1"/>
            </p:cNvSpPr>
            <p:nvPr/>
          </p:nvSpPr>
          <p:spPr bwMode="auto">
            <a:xfrm>
              <a:off x="432" y="3552"/>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1600"/>
                <a:t>Test und </a:t>
              </a:r>
            </a:p>
            <a:p>
              <a:pPr algn="ctr"/>
              <a:r>
                <a:rPr lang="de-DE" altLang="de-DE" sz="1600"/>
                <a:t>Integration</a:t>
              </a:r>
            </a:p>
          </p:txBody>
        </p:sp>
      </p:grpSp>
      <p:sp>
        <p:nvSpPr>
          <p:cNvPr id="40967" name="Line 21"/>
          <p:cNvSpPr>
            <a:spLocks noChangeShapeType="1"/>
          </p:cNvSpPr>
          <p:nvPr/>
        </p:nvSpPr>
        <p:spPr bwMode="auto">
          <a:xfrm>
            <a:off x="989013" y="1981200"/>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968" name="Line 22"/>
          <p:cNvSpPr>
            <a:spLocks noChangeShapeType="1"/>
          </p:cNvSpPr>
          <p:nvPr/>
        </p:nvSpPr>
        <p:spPr bwMode="auto">
          <a:xfrm>
            <a:off x="989013" y="2971800"/>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969" name="Line 23"/>
          <p:cNvSpPr>
            <a:spLocks noChangeShapeType="1"/>
          </p:cNvSpPr>
          <p:nvPr/>
        </p:nvSpPr>
        <p:spPr bwMode="auto">
          <a:xfrm>
            <a:off x="989013" y="3962400"/>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970" name="Line 24"/>
          <p:cNvSpPr>
            <a:spLocks noChangeShapeType="1"/>
          </p:cNvSpPr>
          <p:nvPr/>
        </p:nvSpPr>
        <p:spPr bwMode="auto">
          <a:xfrm>
            <a:off x="989013" y="4953000"/>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40971" name="Group 25"/>
          <p:cNvGrpSpPr>
            <a:grpSpLocks/>
          </p:cNvGrpSpPr>
          <p:nvPr/>
        </p:nvGrpSpPr>
        <p:grpSpPr bwMode="auto">
          <a:xfrm>
            <a:off x="1612900" y="1752600"/>
            <a:ext cx="609600" cy="3905250"/>
            <a:chOff x="912" y="1104"/>
            <a:chExt cx="384" cy="2460"/>
          </a:xfrm>
        </p:grpSpPr>
        <p:sp>
          <p:nvSpPr>
            <p:cNvPr id="40975" name="Line 26"/>
            <p:cNvSpPr>
              <a:spLocks noChangeShapeType="1"/>
            </p:cNvSpPr>
            <p:nvPr/>
          </p:nvSpPr>
          <p:spPr bwMode="auto">
            <a:xfrm rot="16200000" flipH="1">
              <a:off x="1224" y="1032"/>
              <a:ext cx="0" cy="144"/>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976" name="Freeform 27"/>
            <p:cNvSpPr>
              <a:spLocks/>
            </p:cNvSpPr>
            <p:nvPr/>
          </p:nvSpPr>
          <p:spPr bwMode="auto">
            <a:xfrm>
              <a:off x="912" y="1104"/>
              <a:ext cx="231" cy="2460"/>
            </a:xfrm>
            <a:custGeom>
              <a:avLst/>
              <a:gdLst>
                <a:gd name="T0" fmla="*/ 227 w 231"/>
                <a:gd name="T1" fmla="*/ 0 h 2460"/>
                <a:gd name="T2" fmla="*/ 231 w 231"/>
                <a:gd name="T3" fmla="*/ 2460 h 2460"/>
                <a:gd name="T4" fmla="*/ 0 w 231"/>
                <a:gd name="T5" fmla="*/ 2451 h 2460"/>
                <a:gd name="T6" fmla="*/ 0 60000 65536"/>
                <a:gd name="T7" fmla="*/ 0 60000 65536"/>
                <a:gd name="T8" fmla="*/ 0 60000 65536"/>
              </a:gdLst>
              <a:ahLst/>
              <a:cxnLst>
                <a:cxn ang="T6">
                  <a:pos x="T0" y="T1"/>
                </a:cxn>
                <a:cxn ang="T7">
                  <a:pos x="T2" y="T3"/>
                </a:cxn>
                <a:cxn ang="T8">
                  <a:pos x="T4" y="T5"/>
                </a:cxn>
              </a:cxnLst>
              <a:rect l="0" t="0" r="r" b="b"/>
              <a:pathLst>
                <a:path w="231" h="2460">
                  <a:moveTo>
                    <a:pt x="227" y="0"/>
                  </a:moveTo>
                  <a:lnTo>
                    <a:pt x="231" y="2460"/>
                  </a:lnTo>
                  <a:lnTo>
                    <a:pt x="0" y="2451"/>
                  </a:lnTo>
                </a:path>
              </a:pathLst>
            </a:custGeom>
            <a:noFill/>
            <a:ln w="31750">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40972" name="AutoShape 28"/>
          <p:cNvSpPr>
            <a:spLocks noChangeArrowheads="1"/>
          </p:cNvSpPr>
          <p:nvPr/>
        </p:nvSpPr>
        <p:spPr bwMode="auto">
          <a:xfrm>
            <a:off x="200025" y="1371600"/>
            <a:ext cx="1600200" cy="5029200"/>
          </a:xfrm>
          <a:prstGeom prst="roundRect">
            <a:avLst>
              <a:gd name="adj" fmla="val 16667"/>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0973" name="Text Box 29"/>
          <p:cNvSpPr txBox="1">
            <a:spLocks noChangeArrowheads="1"/>
          </p:cNvSpPr>
          <p:nvPr/>
        </p:nvSpPr>
        <p:spPr bwMode="auto">
          <a:xfrm>
            <a:off x="317500" y="5943600"/>
            <a:ext cx="1436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400" b="1"/>
              <a:t>Prototyp</a:t>
            </a:r>
          </a:p>
        </p:txBody>
      </p:sp>
      <p:sp>
        <p:nvSpPr>
          <p:cNvPr id="40974" name="Text Box 30"/>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3.3</a:t>
            </a: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47139" name="Rectangle 2"/>
          <p:cNvSpPr>
            <a:spLocks noGrp="1" noChangeArrowheads="1"/>
          </p:cNvSpPr>
          <p:nvPr>
            <p:ph type="title"/>
          </p:nvPr>
        </p:nvSpPr>
        <p:spPr>
          <a:xfrm>
            <a:off x="323850" y="260350"/>
            <a:ext cx="8496300" cy="777875"/>
          </a:xfrm>
        </p:spPr>
        <p:txBody>
          <a:bodyPr/>
          <a:lstStyle/>
          <a:p>
            <a:pPr eaLnBrk="1" hangingPunct="1"/>
            <a:r>
              <a:rPr lang="de-DE" altLang="de-DE"/>
              <a:t>In Erprobung/Entwicklung: : Domain Specific Languages</a:t>
            </a:r>
          </a:p>
        </p:txBody>
      </p:sp>
      <p:sp>
        <p:nvSpPr>
          <p:cNvPr id="347140" name="Rectangle 3"/>
          <p:cNvSpPr>
            <a:spLocks noGrp="1" noChangeArrowheads="1"/>
          </p:cNvSpPr>
          <p:nvPr>
            <p:ph type="body" idx="1"/>
          </p:nvPr>
        </p:nvSpPr>
        <p:spPr>
          <a:xfrm>
            <a:off x="468313" y="1412875"/>
            <a:ext cx="8229600" cy="5256213"/>
          </a:xfrm>
        </p:spPr>
        <p:txBody>
          <a:bodyPr/>
          <a:lstStyle/>
          <a:p>
            <a:pPr eaLnBrk="1" hangingPunct="1">
              <a:lnSpc>
                <a:spcPct val="90000"/>
              </a:lnSpc>
            </a:pPr>
            <a:r>
              <a:rPr lang="de-DE" altLang="de-DE"/>
              <a:t>Problem: General Purpose Sprachen sind sehr mächtig, aber für spezifische Entwicklungsbereiche geht sehr viel Energie in für den Bereich gleichartige Programmierung</a:t>
            </a:r>
          </a:p>
          <a:p>
            <a:pPr eaLnBrk="1" hangingPunct="1">
              <a:lnSpc>
                <a:spcPct val="90000"/>
              </a:lnSpc>
            </a:pPr>
            <a:r>
              <a:rPr lang="de-DE" altLang="de-DE"/>
              <a:t>Spezielle Entwicklungssprache für individuellen Bereich, spezielle komplexe Hochsprachelemente anbietet </a:t>
            </a:r>
          </a:p>
          <a:p>
            <a:pPr eaLnBrk="1" hangingPunct="1">
              <a:lnSpc>
                <a:spcPct val="90000"/>
              </a:lnSpc>
            </a:pPr>
            <a:r>
              <a:rPr lang="de-DE" altLang="de-DE"/>
              <a:t>Neue Sprache z. B. mit XML (Syntax mit XML-Schema) darstellbar; Umwandlung in Programm mit Übersetzung (z. B. XSLT) ; hilfreich ist Visualisierungsmöglichkeit der DSL</a:t>
            </a:r>
          </a:p>
          <a:p>
            <a:pPr eaLnBrk="1" hangingPunct="1">
              <a:lnSpc>
                <a:spcPct val="90000"/>
              </a:lnSpc>
            </a:pPr>
            <a:r>
              <a:rPr lang="de-DE" altLang="de-DE"/>
              <a:t>Hinweis: UML (evtl. mit konkreter Ausprägung) kann mit MDA-Transformationen auch als spezieller DSL-Ansatz angesehen werden</a:t>
            </a:r>
          </a:p>
        </p:txBody>
      </p:sp>
      <p:sp>
        <p:nvSpPr>
          <p:cNvPr id="347141" name="Text Box 4"/>
          <p:cNvSpPr txBox="1">
            <a:spLocks noChangeArrowheads="1"/>
          </p:cNvSpPr>
          <p:nvPr/>
        </p:nvSpPr>
        <p:spPr bwMode="auto">
          <a:xfrm>
            <a:off x="468313" y="981075"/>
            <a:ext cx="430212" cy="298450"/>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9.9</a:t>
            </a: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48163" name="Rectangle 2"/>
          <p:cNvSpPr>
            <a:spLocks noGrp="1" noChangeArrowheads="1"/>
          </p:cNvSpPr>
          <p:nvPr>
            <p:ph type="title"/>
          </p:nvPr>
        </p:nvSpPr>
        <p:spPr/>
        <p:txBody>
          <a:bodyPr/>
          <a:lstStyle/>
          <a:p>
            <a:pPr eaLnBrk="1" hangingPunct="1"/>
            <a:r>
              <a:rPr lang="de-DE" altLang="de-DE"/>
              <a:t>DSL Prozesse</a:t>
            </a:r>
          </a:p>
        </p:txBody>
      </p:sp>
      <p:pic>
        <p:nvPicPr>
          <p:cNvPr id="348164" name="Picture 3"/>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250825" y="1533525"/>
            <a:ext cx="8713788"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49187" name="Rectangle 2"/>
          <p:cNvSpPr>
            <a:spLocks noGrp="1" noChangeArrowheads="1"/>
          </p:cNvSpPr>
          <p:nvPr>
            <p:ph type="title"/>
          </p:nvPr>
        </p:nvSpPr>
        <p:spPr/>
        <p:txBody>
          <a:bodyPr/>
          <a:lstStyle/>
          <a:p>
            <a:pPr eaLnBrk="1" hangingPunct="1"/>
            <a:r>
              <a:rPr lang="de-DE" altLang="de-DE"/>
              <a:t>In Erprobung/Entwicklung: Model Driven Architecture</a:t>
            </a:r>
          </a:p>
        </p:txBody>
      </p:sp>
      <p:sp>
        <p:nvSpPr>
          <p:cNvPr id="349188" name="Rectangle 3"/>
          <p:cNvSpPr>
            <a:spLocks noGrp="1" noChangeArrowheads="1"/>
          </p:cNvSpPr>
          <p:nvPr>
            <p:ph type="body" idx="1"/>
          </p:nvPr>
        </p:nvSpPr>
        <p:spPr>
          <a:xfrm>
            <a:off x="590550" y="1268413"/>
            <a:ext cx="8229600" cy="5256212"/>
          </a:xfrm>
        </p:spPr>
        <p:txBody>
          <a:bodyPr/>
          <a:lstStyle/>
          <a:p>
            <a:pPr eaLnBrk="1" hangingPunct="1">
              <a:lnSpc>
                <a:spcPct val="90000"/>
              </a:lnSpc>
            </a:pPr>
            <a:r>
              <a:rPr lang="de-DE" altLang="de-DE" sz="2000"/>
              <a:t>Ansatz: Häufig benötigt man die gleichen Ideen (z. B. Sortierverfahren) in sehr unterschiedlichen Sprachen; warum nicht in einer Sprache modellieren und dann in andere Sprachen transformieren?</a:t>
            </a:r>
          </a:p>
          <a:p>
            <a:pPr eaLnBrk="1" hangingPunct="1">
              <a:lnSpc>
                <a:spcPct val="90000"/>
              </a:lnSpc>
            </a:pPr>
            <a:r>
              <a:rPr lang="de-DE" altLang="de-DE" sz="2000"/>
              <a:t>Da Sprachen extrem unterschiedlich, soll Modellumwandlung schrittweise passieren</a:t>
            </a:r>
          </a:p>
          <a:p>
            <a:pPr eaLnBrk="1" hangingPunct="1">
              <a:lnSpc>
                <a:spcPct val="90000"/>
              </a:lnSpc>
            </a:pPr>
            <a:r>
              <a:rPr lang="de-DE" altLang="de-DE" sz="2000"/>
              <a:t>Zur Modellbeschreibung wird eigene Sprache mit eigener Semantik benötigt (Metamodell und Metametamodell)</a:t>
            </a:r>
          </a:p>
          <a:p>
            <a:pPr eaLnBrk="1" hangingPunct="1">
              <a:lnSpc>
                <a:spcPct val="90000"/>
              </a:lnSpc>
            </a:pPr>
            <a:r>
              <a:rPr lang="de-DE" altLang="de-DE" sz="2000"/>
              <a:t>Ansatz: Umwandlung des CIM mit Transformationsregeln in ein PIM und dann ein PSM</a:t>
            </a:r>
          </a:p>
          <a:p>
            <a:pPr lvl="1" eaLnBrk="1" hangingPunct="1">
              <a:lnSpc>
                <a:spcPct val="90000"/>
              </a:lnSpc>
              <a:buFontTx/>
              <a:buNone/>
            </a:pPr>
            <a:r>
              <a:rPr lang="de-DE" altLang="de-DE" sz="2000"/>
              <a:t>		CIM: Computer Independent Model</a:t>
            </a:r>
          </a:p>
          <a:p>
            <a:pPr eaLnBrk="1" hangingPunct="1">
              <a:lnSpc>
                <a:spcPct val="90000"/>
              </a:lnSpc>
              <a:buFontTx/>
              <a:buNone/>
            </a:pPr>
            <a:r>
              <a:rPr lang="de-DE" altLang="de-DE" sz="2000"/>
              <a:t>		PIM: Platform Independent Model</a:t>
            </a:r>
          </a:p>
          <a:p>
            <a:pPr eaLnBrk="1" hangingPunct="1">
              <a:lnSpc>
                <a:spcPct val="90000"/>
              </a:lnSpc>
              <a:buFontTx/>
              <a:buNone/>
            </a:pPr>
            <a:r>
              <a:rPr lang="de-DE" altLang="de-DE" sz="2000"/>
              <a:t>		PSM: Platform Specific Model</a:t>
            </a:r>
          </a:p>
          <a:p>
            <a:pPr eaLnBrk="1" hangingPunct="1">
              <a:lnSpc>
                <a:spcPct val="90000"/>
              </a:lnSpc>
            </a:pPr>
            <a:endParaRPr lang="de-DE" altLang="de-DE" sz="800"/>
          </a:p>
          <a:p>
            <a:pPr eaLnBrk="1" hangingPunct="1">
              <a:lnSpc>
                <a:spcPct val="90000"/>
              </a:lnSpc>
            </a:pPr>
            <a:r>
              <a:rPr lang="de-DE" altLang="de-DE" sz="2000"/>
              <a:t>z. B. UML-Modell, dann Realisierungssprache wählen, dann HW-Plattform mit Kommunikationsprotokollen wählen (zwei parametrisierte Transformationen)</a:t>
            </a:r>
          </a:p>
          <a:p>
            <a:pPr eaLnBrk="1" hangingPunct="1">
              <a:lnSpc>
                <a:spcPct val="90000"/>
              </a:lnSpc>
            </a:pPr>
            <a:endParaRPr lang="de-DE" altLang="de-DE" sz="2000"/>
          </a:p>
        </p:txBody>
      </p:sp>
      <p:sp>
        <p:nvSpPr>
          <p:cNvPr id="349189" name="Text Box 4"/>
          <p:cNvSpPr txBox="1">
            <a:spLocks noChangeArrowheads="1"/>
          </p:cNvSpPr>
          <p:nvPr/>
        </p:nvSpPr>
        <p:spPr bwMode="auto">
          <a:xfrm>
            <a:off x="468313" y="981075"/>
            <a:ext cx="557212" cy="298450"/>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9.10</a:t>
            </a: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50211" name="Rectangle 2"/>
          <p:cNvSpPr>
            <a:spLocks noGrp="1" noChangeArrowheads="1"/>
          </p:cNvSpPr>
          <p:nvPr>
            <p:ph type="title"/>
          </p:nvPr>
        </p:nvSpPr>
        <p:spPr/>
        <p:txBody>
          <a:bodyPr/>
          <a:lstStyle/>
          <a:p>
            <a:pPr eaLnBrk="1" hangingPunct="1"/>
            <a:r>
              <a:rPr lang="de-DE" altLang="de-DE"/>
              <a:t>Prozess der MDA (Theorie)</a:t>
            </a:r>
          </a:p>
        </p:txBody>
      </p:sp>
      <p:pic>
        <p:nvPicPr>
          <p:cNvPr id="350212" name="Picture 3"/>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468313" y="1052513"/>
            <a:ext cx="5367337" cy="523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0213" name="AutoShape 4"/>
          <p:cNvSpPr>
            <a:spLocks noGrp="1" noChangeAspect="1" noChangeArrowheads="1"/>
          </p:cNvSpPr>
          <p:nvPr>
            <p:ph type="body" idx="1"/>
          </p:nvPr>
        </p:nvSpPr>
        <p:spPr>
          <a:xfrm>
            <a:off x="4859338" y="1125538"/>
            <a:ext cx="3827462" cy="5399087"/>
          </a:xfrm>
        </p:spPr>
        <p:txBody>
          <a:bodyPr/>
          <a:lstStyle/>
          <a:p>
            <a:pPr eaLnBrk="1" hangingPunct="1"/>
            <a:r>
              <a:rPr lang="de-DE" altLang="de-DE"/>
              <a:t>Realität: häufig nur eine konkrete Ebene</a:t>
            </a:r>
          </a:p>
          <a:p>
            <a:pPr eaLnBrk="1" hangingPunct="1"/>
            <a:r>
              <a:rPr lang="de-DE" altLang="de-DE"/>
              <a:t>viele manuelle  Einstellungen für die Transformation</a:t>
            </a:r>
          </a:p>
          <a:p>
            <a:pPr eaLnBrk="1" hangingPunct="1"/>
            <a:endParaRPr lang="de-DE" altLang="de-DE"/>
          </a:p>
          <a:p>
            <a:pPr eaLnBrk="1" hangingPunct="1"/>
            <a:endParaRPr lang="de-DE" altLang="de-DE"/>
          </a:p>
          <a:p>
            <a:pPr eaLnBrk="1" hangingPunct="1"/>
            <a:r>
              <a:rPr lang="de-DE" altLang="de-DE"/>
              <a:t>Generieren gibt es schon lange (YACC, Dateien zur Beschreibung von Fenstern, von UML zum Programmskelett)</a:t>
            </a:r>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51235" name="Rectangle 2"/>
          <p:cNvSpPr>
            <a:spLocks noGrp="1" noChangeArrowheads="1"/>
          </p:cNvSpPr>
          <p:nvPr>
            <p:ph type="title"/>
          </p:nvPr>
        </p:nvSpPr>
        <p:spPr/>
        <p:txBody>
          <a:bodyPr/>
          <a:lstStyle/>
          <a:p>
            <a:pPr eaLnBrk="1" hangingPunct="1"/>
            <a:r>
              <a:rPr lang="de-DE" altLang="de-DE"/>
              <a:t>Formaler Hintergrund der MDA</a:t>
            </a:r>
          </a:p>
        </p:txBody>
      </p:sp>
      <p:sp>
        <p:nvSpPr>
          <p:cNvPr id="351236" name="Text Box 3"/>
          <p:cNvSpPr txBox="1">
            <a:spLocks noChangeArrowheads="1"/>
          </p:cNvSpPr>
          <p:nvPr/>
        </p:nvSpPr>
        <p:spPr bwMode="auto">
          <a:xfrm>
            <a:off x="971550" y="3429000"/>
            <a:ext cx="1471613" cy="4159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Modellart1</a:t>
            </a:r>
          </a:p>
        </p:txBody>
      </p:sp>
      <p:sp>
        <p:nvSpPr>
          <p:cNvPr id="351237" name="Text Box 4"/>
          <p:cNvSpPr txBox="1">
            <a:spLocks noChangeArrowheads="1"/>
          </p:cNvSpPr>
          <p:nvPr/>
        </p:nvSpPr>
        <p:spPr bwMode="auto">
          <a:xfrm>
            <a:off x="6877050" y="3429000"/>
            <a:ext cx="1471613" cy="4159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Modellart2</a:t>
            </a:r>
          </a:p>
        </p:txBody>
      </p:sp>
      <p:sp>
        <p:nvSpPr>
          <p:cNvPr id="351238" name="Text Box 5"/>
          <p:cNvSpPr txBox="1">
            <a:spLocks noChangeArrowheads="1"/>
          </p:cNvSpPr>
          <p:nvPr/>
        </p:nvSpPr>
        <p:spPr bwMode="auto">
          <a:xfrm>
            <a:off x="3425825" y="3284538"/>
            <a:ext cx="2290763" cy="7207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Transformations-</a:t>
            </a:r>
          </a:p>
          <a:p>
            <a:pPr algn="ctr" eaLnBrk="1" hangingPunct="1"/>
            <a:r>
              <a:rPr lang="de-DE" altLang="de-DE" sz="2000" b="1"/>
              <a:t>regeln</a:t>
            </a:r>
          </a:p>
        </p:txBody>
      </p:sp>
      <p:sp>
        <p:nvSpPr>
          <p:cNvPr id="351239" name="Text Box 6"/>
          <p:cNvSpPr txBox="1">
            <a:spLocks noChangeArrowheads="1"/>
          </p:cNvSpPr>
          <p:nvPr/>
        </p:nvSpPr>
        <p:spPr bwMode="auto">
          <a:xfrm>
            <a:off x="3425825" y="4581525"/>
            <a:ext cx="2290763" cy="7207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Transformations-</a:t>
            </a:r>
          </a:p>
          <a:p>
            <a:pPr algn="ctr" eaLnBrk="1" hangingPunct="1"/>
            <a:r>
              <a:rPr lang="de-DE" altLang="de-DE" sz="2000" b="1"/>
              <a:t>model</a:t>
            </a:r>
          </a:p>
        </p:txBody>
      </p:sp>
      <p:sp>
        <p:nvSpPr>
          <p:cNvPr id="351240" name="Text Box 7"/>
          <p:cNvSpPr txBox="1">
            <a:spLocks noChangeArrowheads="1"/>
          </p:cNvSpPr>
          <p:nvPr/>
        </p:nvSpPr>
        <p:spPr bwMode="auto">
          <a:xfrm>
            <a:off x="2930525" y="5876925"/>
            <a:ext cx="3300413" cy="4159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Meta Object Faciliy (MOF)</a:t>
            </a:r>
          </a:p>
        </p:txBody>
      </p:sp>
      <p:sp>
        <p:nvSpPr>
          <p:cNvPr id="351241" name="Line 8"/>
          <p:cNvSpPr>
            <a:spLocks noChangeShapeType="1"/>
          </p:cNvSpPr>
          <p:nvPr/>
        </p:nvSpPr>
        <p:spPr bwMode="auto">
          <a:xfrm>
            <a:off x="1692275" y="3860800"/>
            <a:ext cx="1800225" cy="2016125"/>
          </a:xfrm>
          <a:prstGeom prst="line">
            <a:avLst/>
          </a:prstGeom>
          <a:noFill/>
          <a:ln w="28575">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1242" name="Line 9"/>
          <p:cNvSpPr>
            <a:spLocks noChangeShapeType="1"/>
          </p:cNvSpPr>
          <p:nvPr/>
        </p:nvSpPr>
        <p:spPr bwMode="auto">
          <a:xfrm flipH="1">
            <a:off x="5867400" y="3860800"/>
            <a:ext cx="1800225" cy="2016125"/>
          </a:xfrm>
          <a:prstGeom prst="line">
            <a:avLst/>
          </a:prstGeom>
          <a:noFill/>
          <a:ln w="28575">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1243" name="Line 10"/>
          <p:cNvSpPr>
            <a:spLocks noChangeShapeType="1"/>
          </p:cNvSpPr>
          <p:nvPr/>
        </p:nvSpPr>
        <p:spPr bwMode="auto">
          <a:xfrm>
            <a:off x="4572000" y="5300663"/>
            <a:ext cx="0" cy="576262"/>
          </a:xfrm>
          <a:prstGeom prst="line">
            <a:avLst/>
          </a:prstGeom>
          <a:noFill/>
          <a:ln w="28575">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1244" name="Line 11"/>
          <p:cNvSpPr>
            <a:spLocks noChangeShapeType="1"/>
          </p:cNvSpPr>
          <p:nvPr/>
        </p:nvSpPr>
        <p:spPr bwMode="auto">
          <a:xfrm>
            <a:off x="4572000" y="4005263"/>
            <a:ext cx="0" cy="576262"/>
          </a:xfrm>
          <a:prstGeom prst="line">
            <a:avLst/>
          </a:prstGeom>
          <a:noFill/>
          <a:ln w="28575">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1245" name="Oval 12"/>
          <p:cNvSpPr>
            <a:spLocks noChangeArrowheads="1"/>
          </p:cNvSpPr>
          <p:nvPr/>
        </p:nvSpPr>
        <p:spPr bwMode="auto">
          <a:xfrm>
            <a:off x="755650" y="2133600"/>
            <a:ext cx="1944688" cy="720725"/>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konkretes</a:t>
            </a:r>
          </a:p>
          <a:p>
            <a:pPr algn="ctr" eaLnBrk="1" hangingPunct="1"/>
            <a:r>
              <a:rPr lang="de-DE" altLang="de-DE" sz="2000" b="1"/>
              <a:t>Modell1</a:t>
            </a:r>
          </a:p>
        </p:txBody>
      </p:sp>
      <p:sp>
        <p:nvSpPr>
          <p:cNvPr id="351246" name="Oval 13"/>
          <p:cNvSpPr>
            <a:spLocks noChangeArrowheads="1"/>
          </p:cNvSpPr>
          <p:nvPr/>
        </p:nvSpPr>
        <p:spPr bwMode="auto">
          <a:xfrm>
            <a:off x="6659563" y="2132013"/>
            <a:ext cx="1944687" cy="720725"/>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konkretes</a:t>
            </a:r>
          </a:p>
          <a:p>
            <a:pPr algn="ctr" eaLnBrk="1" hangingPunct="1"/>
            <a:r>
              <a:rPr lang="de-DE" altLang="de-DE" sz="2000" b="1"/>
              <a:t>Modell2</a:t>
            </a:r>
          </a:p>
        </p:txBody>
      </p:sp>
      <p:sp>
        <p:nvSpPr>
          <p:cNvPr id="351247" name="Line 14"/>
          <p:cNvSpPr>
            <a:spLocks noChangeShapeType="1"/>
          </p:cNvSpPr>
          <p:nvPr/>
        </p:nvSpPr>
        <p:spPr bwMode="auto">
          <a:xfrm>
            <a:off x="5219700" y="1341438"/>
            <a:ext cx="503238" cy="0"/>
          </a:xfrm>
          <a:prstGeom prst="line">
            <a:avLst/>
          </a:prstGeom>
          <a:noFill/>
          <a:ln w="28575">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1248" name="Oval 15"/>
          <p:cNvSpPr>
            <a:spLocks noChangeArrowheads="1"/>
          </p:cNvSpPr>
          <p:nvPr/>
        </p:nvSpPr>
        <p:spPr bwMode="auto">
          <a:xfrm>
            <a:off x="2987675" y="1844675"/>
            <a:ext cx="3313113" cy="106203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konkrete Menge von</a:t>
            </a:r>
          </a:p>
          <a:p>
            <a:pPr algn="ctr" eaLnBrk="1" hangingPunct="1"/>
            <a:r>
              <a:rPr lang="de-DE" altLang="de-DE" sz="2000" b="1"/>
              <a:t>Regeln mit konkreten </a:t>
            </a:r>
          </a:p>
          <a:p>
            <a:pPr algn="ctr" eaLnBrk="1" hangingPunct="1"/>
            <a:r>
              <a:rPr lang="de-DE" altLang="de-DE" sz="2000" b="1"/>
              <a:t>Parametern</a:t>
            </a:r>
          </a:p>
        </p:txBody>
      </p:sp>
      <p:sp>
        <p:nvSpPr>
          <p:cNvPr id="351249" name="Line 16"/>
          <p:cNvSpPr>
            <a:spLocks noChangeShapeType="1"/>
          </p:cNvSpPr>
          <p:nvPr/>
        </p:nvSpPr>
        <p:spPr bwMode="auto">
          <a:xfrm>
            <a:off x="1619250" y="2852738"/>
            <a:ext cx="0" cy="576262"/>
          </a:xfrm>
          <a:prstGeom prst="line">
            <a:avLst/>
          </a:prstGeom>
          <a:noFill/>
          <a:ln w="28575">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1250" name="Line 17"/>
          <p:cNvSpPr>
            <a:spLocks noChangeShapeType="1"/>
          </p:cNvSpPr>
          <p:nvPr/>
        </p:nvSpPr>
        <p:spPr bwMode="auto">
          <a:xfrm>
            <a:off x="7667625" y="2852738"/>
            <a:ext cx="0" cy="576262"/>
          </a:xfrm>
          <a:prstGeom prst="line">
            <a:avLst/>
          </a:prstGeom>
          <a:noFill/>
          <a:ln w="28575">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1251" name="Line 18"/>
          <p:cNvSpPr>
            <a:spLocks noChangeShapeType="1"/>
          </p:cNvSpPr>
          <p:nvPr/>
        </p:nvSpPr>
        <p:spPr bwMode="auto">
          <a:xfrm>
            <a:off x="4572000" y="2924175"/>
            <a:ext cx="0" cy="360363"/>
          </a:xfrm>
          <a:prstGeom prst="line">
            <a:avLst/>
          </a:prstGeom>
          <a:noFill/>
          <a:ln w="28575">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1252" name="Text Box 19"/>
          <p:cNvSpPr txBox="1">
            <a:spLocks noChangeArrowheads="1"/>
          </p:cNvSpPr>
          <p:nvPr/>
        </p:nvSpPr>
        <p:spPr bwMode="auto">
          <a:xfrm>
            <a:off x="1617663" y="2924175"/>
            <a:ext cx="1441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Instanz von</a:t>
            </a:r>
          </a:p>
        </p:txBody>
      </p:sp>
      <p:sp>
        <p:nvSpPr>
          <p:cNvPr id="351253" name="Text Box 20"/>
          <p:cNvSpPr txBox="1">
            <a:spLocks noChangeArrowheads="1"/>
          </p:cNvSpPr>
          <p:nvPr/>
        </p:nvSpPr>
        <p:spPr bwMode="auto">
          <a:xfrm>
            <a:off x="6732588" y="2852738"/>
            <a:ext cx="1441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Instanz von</a:t>
            </a:r>
          </a:p>
        </p:txBody>
      </p:sp>
      <p:sp>
        <p:nvSpPr>
          <p:cNvPr id="351254" name="Text Box 21"/>
          <p:cNvSpPr txBox="1">
            <a:spLocks noChangeArrowheads="1"/>
          </p:cNvSpPr>
          <p:nvPr/>
        </p:nvSpPr>
        <p:spPr bwMode="auto">
          <a:xfrm>
            <a:off x="4570413" y="2852738"/>
            <a:ext cx="1441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Instanz von</a:t>
            </a:r>
          </a:p>
        </p:txBody>
      </p:sp>
      <p:sp>
        <p:nvSpPr>
          <p:cNvPr id="351255" name="Text Box 22"/>
          <p:cNvSpPr txBox="1">
            <a:spLocks noChangeArrowheads="1"/>
          </p:cNvSpPr>
          <p:nvPr/>
        </p:nvSpPr>
        <p:spPr bwMode="auto">
          <a:xfrm>
            <a:off x="5724525" y="1125538"/>
            <a:ext cx="2889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Semantik definiert durch</a:t>
            </a:r>
          </a:p>
          <a:p>
            <a:pPr eaLnBrk="1" hangingPunct="1"/>
            <a:r>
              <a:rPr lang="de-DE" altLang="de-DE" b="1"/>
              <a:t>Abarbeitungsreihenfolge</a:t>
            </a:r>
          </a:p>
        </p:txBody>
      </p:sp>
      <p:sp>
        <p:nvSpPr>
          <p:cNvPr id="351256" name="Line 23"/>
          <p:cNvSpPr>
            <a:spLocks noChangeShapeType="1"/>
          </p:cNvSpPr>
          <p:nvPr/>
        </p:nvSpPr>
        <p:spPr bwMode="auto">
          <a:xfrm>
            <a:off x="5219700" y="1557338"/>
            <a:ext cx="503238" cy="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1257" name="Line 24"/>
          <p:cNvSpPr>
            <a:spLocks noChangeShapeType="1"/>
          </p:cNvSpPr>
          <p:nvPr/>
        </p:nvSpPr>
        <p:spPr bwMode="auto">
          <a:xfrm>
            <a:off x="2411413" y="3644900"/>
            <a:ext cx="1008062" cy="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1258" name="Line 25"/>
          <p:cNvSpPr>
            <a:spLocks noChangeShapeType="1"/>
          </p:cNvSpPr>
          <p:nvPr/>
        </p:nvSpPr>
        <p:spPr bwMode="auto">
          <a:xfrm>
            <a:off x="2700338" y="2492375"/>
            <a:ext cx="430212" cy="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1259" name="Line 26"/>
          <p:cNvSpPr>
            <a:spLocks noChangeShapeType="1"/>
          </p:cNvSpPr>
          <p:nvPr/>
        </p:nvSpPr>
        <p:spPr bwMode="auto">
          <a:xfrm>
            <a:off x="6227763" y="2492375"/>
            <a:ext cx="431800" cy="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1260" name="Line 27"/>
          <p:cNvSpPr>
            <a:spLocks noChangeShapeType="1"/>
          </p:cNvSpPr>
          <p:nvPr/>
        </p:nvSpPr>
        <p:spPr bwMode="auto">
          <a:xfrm>
            <a:off x="5724525" y="3644900"/>
            <a:ext cx="1152525" cy="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52259" name="Rectangle 2"/>
          <p:cNvSpPr>
            <a:spLocks noGrp="1" noChangeArrowheads="1"/>
          </p:cNvSpPr>
          <p:nvPr>
            <p:ph type="title"/>
          </p:nvPr>
        </p:nvSpPr>
        <p:spPr/>
        <p:txBody>
          <a:bodyPr/>
          <a:lstStyle/>
          <a:p>
            <a:pPr eaLnBrk="1" hangingPunct="1"/>
            <a:r>
              <a:rPr lang="de-DE" altLang="de-DE"/>
              <a:t>Refactoring</a:t>
            </a:r>
          </a:p>
        </p:txBody>
      </p:sp>
      <p:sp>
        <p:nvSpPr>
          <p:cNvPr id="352260" name="Rectangle 3"/>
          <p:cNvSpPr>
            <a:spLocks noGrp="1" noChangeArrowheads="1"/>
          </p:cNvSpPr>
          <p:nvPr>
            <p:ph type="body" idx="1"/>
          </p:nvPr>
        </p:nvSpPr>
        <p:spPr>
          <a:xfrm>
            <a:off x="457200" y="1268413"/>
            <a:ext cx="8229600" cy="5256212"/>
          </a:xfrm>
        </p:spPr>
        <p:txBody>
          <a:bodyPr/>
          <a:lstStyle/>
          <a:p>
            <a:pPr eaLnBrk="1" hangingPunct="1"/>
            <a:r>
              <a:rPr lang="de-DE" altLang="de-DE" sz="2000"/>
              <a:t>Komplexe Methoden sollen grundsätzlich vermieden werden</a:t>
            </a:r>
          </a:p>
          <a:p>
            <a:pPr eaLnBrk="1" hangingPunct="1"/>
            <a:r>
              <a:rPr lang="de-DE" altLang="de-DE" sz="2000"/>
              <a:t>Lösungsansatz: Refactoring, d. h. ein Programmblock wird in einer Methode mit selbsterklärendem Namen ausgegliedert</a:t>
            </a:r>
          </a:p>
          <a:p>
            <a:pPr eaLnBrk="1" hangingPunct="1"/>
            <a:r>
              <a:rPr lang="de-DE" altLang="de-DE" sz="2000"/>
              <a:t>Wann ist Ausgliederung möglich?</a:t>
            </a:r>
          </a:p>
          <a:p>
            <a:pPr lvl="1" eaLnBrk="1" hangingPunct="1"/>
            <a:r>
              <a:rPr lang="de-DE" altLang="de-DE" sz="2000"/>
              <a:t>Im Block darf nur eine lokale Variable auf der linken Seite einer Zuweisung stehen</a:t>
            </a:r>
          </a:p>
          <a:p>
            <a:pPr eaLnBrk="1" hangingPunct="1"/>
            <a:r>
              <a:rPr lang="de-DE" altLang="de-DE" sz="2000"/>
              <a:t>Wie funktioniert Refactoring?</a:t>
            </a:r>
          </a:p>
          <a:p>
            <a:pPr lvl="1" eaLnBrk="1" hangingPunct="1"/>
            <a:r>
              <a:rPr lang="de-DE" altLang="de-DE" sz="2000"/>
              <a:t>Bestimme alle lokalen Variablen, die im Block lesend genutzt werden; diese werden zu Parametern</a:t>
            </a:r>
          </a:p>
          <a:p>
            <a:pPr lvl="1" eaLnBrk="1" hangingPunct="1"/>
            <a:r>
              <a:rPr lang="de-DE" altLang="de-DE" sz="2000"/>
              <a:t>Falls eine lokale Variable links in einer Zuweisung vorkommt, bestimmt sie den Rückgabetypen (sonst void)</a:t>
            </a:r>
          </a:p>
          <a:p>
            <a:pPr eaLnBrk="1" hangingPunct="1"/>
            <a:r>
              <a:rPr lang="de-DE" altLang="de-DE" sz="2000"/>
              <a:t>Exemplarvariablen spielen keine Rolle, da auf sie in allen Methoden der Klasse zugegriffen werden darf</a:t>
            </a:r>
          </a:p>
          <a:p>
            <a:pPr eaLnBrk="1" hangingPunct="1"/>
            <a:r>
              <a:rPr lang="de-DE" altLang="de-DE" sz="2000"/>
              <a:t>Probleme bei mehr als einer zu verändernden lokalen Variablen oder bei enthaltenen Rücksprüngen (aufwändig regelbar)</a:t>
            </a:r>
          </a:p>
        </p:txBody>
      </p:sp>
      <p:sp>
        <p:nvSpPr>
          <p:cNvPr id="352261" name="Text Box 4"/>
          <p:cNvSpPr txBox="1">
            <a:spLocks noChangeArrowheads="1"/>
          </p:cNvSpPr>
          <p:nvPr/>
        </p:nvSpPr>
        <p:spPr bwMode="auto">
          <a:xfrm>
            <a:off x="468313" y="981075"/>
            <a:ext cx="544512" cy="298450"/>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9.11</a:t>
            </a: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53283" name="Rectangle 2"/>
          <p:cNvSpPr>
            <a:spLocks noChangeArrowheads="1"/>
          </p:cNvSpPr>
          <p:nvPr/>
        </p:nvSpPr>
        <p:spPr bwMode="auto">
          <a:xfrm>
            <a:off x="1116013" y="2133600"/>
            <a:ext cx="1295400" cy="12954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53284" name="Rectangle 3"/>
          <p:cNvSpPr>
            <a:spLocks noGrp="1" noChangeArrowheads="1"/>
          </p:cNvSpPr>
          <p:nvPr>
            <p:ph type="title"/>
          </p:nvPr>
        </p:nvSpPr>
        <p:spPr/>
        <p:txBody>
          <a:bodyPr/>
          <a:lstStyle/>
          <a:p>
            <a:pPr eaLnBrk="1" hangingPunct="1"/>
            <a:r>
              <a:rPr lang="de-DE" altLang="de-DE"/>
              <a:t>Refactoring – Positives Beispiel</a:t>
            </a:r>
          </a:p>
        </p:txBody>
      </p:sp>
      <p:sp>
        <p:nvSpPr>
          <p:cNvPr id="353285" name="Rectangle 4"/>
          <p:cNvSpPr>
            <a:spLocks noGrp="1" noChangeArrowheads="1"/>
          </p:cNvSpPr>
          <p:nvPr>
            <p:ph type="body" idx="1"/>
          </p:nvPr>
        </p:nvSpPr>
        <p:spPr>
          <a:xfrm>
            <a:off x="457200" y="1076325"/>
            <a:ext cx="8229600" cy="5256213"/>
          </a:xfrm>
        </p:spPr>
        <p:txBody>
          <a:bodyPr/>
          <a:lstStyle/>
          <a:p>
            <a:pPr eaLnBrk="1" hangingPunct="1">
              <a:lnSpc>
                <a:spcPct val="90000"/>
              </a:lnSpc>
              <a:buFontTx/>
              <a:buNone/>
            </a:pPr>
            <a:r>
              <a:rPr lang="en-US" altLang="de-DE" sz="2000" dirty="0">
                <a:latin typeface="Consolas" panose="020B0609020204030204" pitchFamily="49" charset="0"/>
              </a:rPr>
              <a:t>public int ref(int x, int y, int z){</a:t>
            </a:r>
          </a:p>
          <a:p>
            <a:pPr eaLnBrk="1" hangingPunct="1">
              <a:lnSpc>
                <a:spcPct val="90000"/>
              </a:lnSpc>
              <a:buFontTx/>
              <a:buNone/>
            </a:pPr>
            <a:r>
              <a:rPr lang="en-US" altLang="de-DE" sz="2000" dirty="0">
                <a:latin typeface="Consolas" panose="020B0609020204030204" pitchFamily="49" charset="0"/>
              </a:rPr>
              <a:t>  int a=0;</a:t>
            </a:r>
          </a:p>
          <a:p>
            <a:pPr eaLnBrk="1" hangingPunct="1">
              <a:lnSpc>
                <a:spcPct val="90000"/>
              </a:lnSpc>
              <a:buFontTx/>
              <a:buNone/>
            </a:pPr>
            <a:r>
              <a:rPr lang="en-US" altLang="de-DE" sz="2000" dirty="0">
                <a:latin typeface="Consolas" panose="020B0609020204030204" pitchFamily="49" charset="0"/>
              </a:rPr>
              <a:t>  if(x&gt;0){</a:t>
            </a:r>
          </a:p>
          <a:p>
            <a:pPr eaLnBrk="1" hangingPunct="1">
              <a:lnSpc>
                <a:spcPct val="90000"/>
              </a:lnSpc>
              <a:buFontTx/>
              <a:buNone/>
            </a:pPr>
            <a:r>
              <a:rPr lang="en-US" altLang="de-DE" sz="2000" dirty="0">
                <a:latin typeface="Consolas" panose="020B0609020204030204" pitchFamily="49" charset="0"/>
              </a:rPr>
              <a:t>    a=x;</a:t>
            </a:r>
          </a:p>
          <a:p>
            <a:pPr eaLnBrk="1" hangingPunct="1">
              <a:lnSpc>
                <a:spcPct val="90000"/>
              </a:lnSpc>
              <a:buFontTx/>
              <a:buNone/>
            </a:pPr>
            <a:r>
              <a:rPr lang="en-US" altLang="de-DE" sz="2000" dirty="0">
                <a:latin typeface="Consolas" panose="020B0609020204030204" pitchFamily="49" charset="0"/>
              </a:rPr>
              <a:t>    x++;</a:t>
            </a:r>
          </a:p>
          <a:p>
            <a:pPr eaLnBrk="1" hangingPunct="1">
              <a:lnSpc>
                <a:spcPct val="90000"/>
              </a:lnSpc>
              <a:buFontTx/>
              <a:buNone/>
            </a:pPr>
            <a:r>
              <a:rPr lang="en-US" altLang="de-DE" sz="2000" dirty="0">
                <a:latin typeface="Consolas" panose="020B0609020204030204" pitchFamily="49" charset="0"/>
              </a:rPr>
              <a:t>    --y;</a:t>
            </a:r>
          </a:p>
          <a:p>
            <a:pPr eaLnBrk="1" hangingPunct="1">
              <a:lnSpc>
                <a:spcPct val="90000"/>
              </a:lnSpc>
              <a:buFontTx/>
              <a:buNone/>
            </a:pPr>
            <a:r>
              <a:rPr lang="en-US" altLang="de-DE" sz="2000" dirty="0">
                <a:latin typeface="Consolas" panose="020B0609020204030204" pitchFamily="49" charset="0"/>
              </a:rPr>
              <a:t>    a=</a:t>
            </a:r>
            <a:r>
              <a:rPr lang="en-US" altLang="de-DE" sz="2000" dirty="0" err="1">
                <a:latin typeface="Consolas" panose="020B0609020204030204" pitchFamily="49" charset="0"/>
              </a:rPr>
              <a:t>a+y+z</a:t>
            </a:r>
            <a:r>
              <a:rPr lang="en-US" altLang="de-DE" sz="2000" dirty="0">
                <a:latin typeface="Consolas" panose="020B0609020204030204" pitchFamily="49" charset="0"/>
              </a:rPr>
              <a:t>;</a:t>
            </a:r>
          </a:p>
          <a:p>
            <a:pPr eaLnBrk="1" hangingPunct="1">
              <a:lnSpc>
                <a:spcPct val="90000"/>
              </a:lnSpc>
              <a:buFontTx/>
              <a:buNone/>
            </a:pPr>
            <a:r>
              <a:rPr lang="en-US" altLang="de-DE" sz="2000" dirty="0">
                <a:latin typeface="Consolas" panose="020B0609020204030204" pitchFamily="49" charset="0"/>
              </a:rPr>
              <a:t>  }</a:t>
            </a:r>
          </a:p>
          <a:p>
            <a:pPr eaLnBrk="1" hangingPunct="1">
              <a:lnSpc>
                <a:spcPct val="90000"/>
              </a:lnSpc>
              <a:buFontTx/>
              <a:buNone/>
            </a:pPr>
            <a:r>
              <a:rPr lang="en-US" altLang="de-DE" sz="2000" dirty="0">
                <a:latin typeface="Consolas" panose="020B0609020204030204" pitchFamily="49" charset="0"/>
              </a:rPr>
              <a:t>  return a;</a:t>
            </a:r>
          </a:p>
          <a:p>
            <a:pPr eaLnBrk="1" hangingPunct="1">
              <a:lnSpc>
                <a:spcPct val="90000"/>
              </a:lnSpc>
              <a:buFontTx/>
              <a:buNone/>
            </a:pPr>
            <a:r>
              <a:rPr lang="en-US" altLang="de-DE" sz="2000" dirty="0">
                <a:latin typeface="Consolas" panose="020B0609020204030204" pitchFamily="49" charset="0"/>
              </a:rPr>
              <a:t>}</a:t>
            </a:r>
            <a:endParaRPr lang="de-DE" altLang="de-DE" sz="2000" dirty="0">
              <a:latin typeface="Consolas" panose="020B0609020204030204" pitchFamily="49" charset="0"/>
            </a:endParaRPr>
          </a:p>
        </p:txBody>
      </p:sp>
      <p:sp>
        <p:nvSpPr>
          <p:cNvPr id="353286" name="Text Box 5"/>
          <p:cNvSpPr txBox="1">
            <a:spLocks noChangeArrowheads="1"/>
          </p:cNvSpPr>
          <p:nvPr/>
        </p:nvSpPr>
        <p:spPr bwMode="auto">
          <a:xfrm>
            <a:off x="2771775" y="1739900"/>
            <a:ext cx="5545108" cy="453201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altLang="de-DE" sz="2000" b="1" dirty="0">
                <a:latin typeface="Consolas" panose="020B0609020204030204" pitchFamily="49" charset="0"/>
              </a:rPr>
              <a:t>public int ref(int x, int y, int z){</a:t>
            </a:r>
          </a:p>
          <a:p>
            <a:pPr eaLnBrk="1" hangingPunct="1">
              <a:lnSpc>
                <a:spcPct val="90000"/>
              </a:lnSpc>
            </a:pPr>
            <a:r>
              <a:rPr lang="en-US" altLang="de-DE" sz="2000" b="1" dirty="0">
                <a:latin typeface="Consolas" panose="020B0609020204030204" pitchFamily="49" charset="0"/>
              </a:rPr>
              <a:t>  int a=0;</a:t>
            </a:r>
          </a:p>
          <a:p>
            <a:pPr eaLnBrk="1" hangingPunct="1">
              <a:lnSpc>
                <a:spcPct val="90000"/>
              </a:lnSpc>
            </a:pPr>
            <a:r>
              <a:rPr lang="en-US" altLang="de-DE" sz="2000" b="1" dirty="0">
                <a:latin typeface="Consolas" panose="020B0609020204030204" pitchFamily="49" charset="0"/>
              </a:rPr>
              <a:t>  if(x&gt;0){</a:t>
            </a:r>
          </a:p>
          <a:p>
            <a:pPr eaLnBrk="1" hangingPunct="1">
              <a:lnSpc>
                <a:spcPct val="90000"/>
              </a:lnSpc>
            </a:pPr>
            <a:r>
              <a:rPr lang="en-US" altLang="de-DE" sz="2000" b="1" dirty="0">
                <a:latin typeface="Consolas" panose="020B0609020204030204" pitchFamily="49" charset="0"/>
              </a:rPr>
              <a:t>    a = </a:t>
            </a:r>
            <a:r>
              <a:rPr lang="en-US" altLang="de-DE" sz="2000" b="1" dirty="0" err="1">
                <a:latin typeface="Consolas" panose="020B0609020204030204" pitchFamily="49" charset="0"/>
              </a:rPr>
              <a:t>mach</a:t>
            </a:r>
            <a:r>
              <a:rPr lang="en-US" altLang="de-DE" sz="2000" b="1" dirty="0">
                <a:latin typeface="Consolas" panose="020B0609020204030204" pitchFamily="49" charset="0"/>
              </a:rPr>
              <a:t>(x, y, z);</a:t>
            </a:r>
          </a:p>
          <a:p>
            <a:pPr eaLnBrk="1" hangingPunct="1">
              <a:lnSpc>
                <a:spcPct val="90000"/>
              </a:lnSpc>
            </a:pPr>
            <a:r>
              <a:rPr lang="en-US" altLang="de-DE" sz="2000" b="1" dirty="0">
                <a:latin typeface="Consolas" panose="020B0609020204030204" pitchFamily="49" charset="0"/>
              </a:rPr>
              <a:t>  }</a:t>
            </a:r>
          </a:p>
          <a:p>
            <a:pPr eaLnBrk="1" hangingPunct="1">
              <a:lnSpc>
                <a:spcPct val="90000"/>
              </a:lnSpc>
            </a:pPr>
            <a:r>
              <a:rPr lang="en-US" altLang="de-DE" sz="2000" b="1" dirty="0">
                <a:latin typeface="Consolas" panose="020B0609020204030204" pitchFamily="49" charset="0"/>
              </a:rPr>
              <a:t>  return a;</a:t>
            </a:r>
          </a:p>
          <a:p>
            <a:pPr eaLnBrk="1" hangingPunct="1">
              <a:lnSpc>
                <a:spcPct val="90000"/>
              </a:lnSpc>
            </a:pPr>
            <a:r>
              <a:rPr lang="en-US" altLang="de-DE" sz="2000" b="1" dirty="0">
                <a:latin typeface="Consolas" panose="020B0609020204030204" pitchFamily="49" charset="0"/>
              </a:rPr>
              <a:t>}</a:t>
            </a:r>
          </a:p>
          <a:p>
            <a:pPr eaLnBrk="1" hangingPunct="1">
              <a:lnSpc>
                <a:spcPct val="90000"/>
              </a:lnSpc>
            </a:pPr>
            <a:r>
              <a:rPr lang="en-US" altLang="de-DE" sz="2000" b="1" dirty="0">
                <a:latin typeface="Consolas" panose="020B0609020204030204" pitchFamily="49" charset="0"/>
              </a:rPr>
              <a:t>  </a:t>
            </a:r>
          </a:p>
          <a:p>
            <a:pPr eaLnBrk="1" hangingPunct="1">
              <a:lnSpc>
                <a:spcPct val="90000"/>
              </a:lnSpc>
            </a:pPr>
            <a:r>
              <a:rPr lang="en-US" altLang="de-DE" sz="2000" b="1" dirty="0">
                <a:latin typeface="Consolas" panose="020B0609020204030204" pitchFamily="49" charset="0"/>
              </a:rPr>
              <a:t>private int </a:t>
            </a:r>
            <a:r>
              <a:rPr lang="en-US" altLang="de-DE" sz="2000" b="1" dirty="0" err="1">
                <a:latin typeface="Consolas" panose="020B0609020204030204" pitchFamily="49" charset="0"/>
              </a:rPr>
              <a:t>mach</a:t>
            </a:r>
            <a:r>
              <a:rPr lang="en-US" altLang="de-DE" sz="2000" b="1" dirty="0">
                <a:latin typeface="Consolas" panose="020B0609020204030204" pitchFamily="49" charset="0"/>
              </a:rPr>
              <a:t>(int x, int y, int z){</a:t>
            </a:r>
          </a:p>
          <a:p>
            <a:pPr eaLnBrk="1" hangingPunct="1">
              <a:lnSpc>
                <a:spcPct val="90000"/>
              </a:lnSpc>
            </a:pPr>
            <a:r>
              <a:rPr lang="en-US" altLang="de-DE" sz="2000" b="1" dirty="0">
                <a:latin typeface="Consolas" panose="020B0609020204030204" pitchFamily="49" charset="0"/>
              </a:rPr>
              <a:t>  int a;</a:t>
            </a:r>
          </a:p>
          <a:p>
            <a:pPr eaLnBrk="1" hangingPunct="1">
              <a:lnSpc>
                <a:spcPct val="90000"/>
              </a:lnSpc>
            </a:pPr>
            <a:r>
              <a:rPr lang="en-US" altLang="de-DE" sz="2000" b="1" dirty="0">
                <a:latin typeface="Consolas" panose="020B0609020204030204" pitchFamily="49" charset="0"/>
              </a:rPr>
              <a:t>  a=x;</a:t>
            </a:r>
          </a:p>
          <a:p>
            <a:pPr eaLnBrk="1" hangingPunct="1">
              <a:lnSpc>
                <a:spcPct val="90000"/>
              </a:lnSpc>
            </a:pPr>
            <a:r>
              <a:rPr lang="en-US" altLang="de-DE" sz="2000" b="1" dirty="0">
                <a:latin typeface="Consolas" panose="020B0609020204030204" pitchFamily="49" charset="0"/>
              </a:rPr>
              <a:t>  x++;</a:t>
            </a:r>
          </a:p>
          <a:p>
            <a:pPr eaLnBrk="1" hangingPunct="1">
              <a:lnSpc>
                <a:spcPct val="90000"/>
              </a:lnSpc>
            </a:pPr>
            <a:r>
              <a:rPr lang="en-US" altLang="de-DE" sz="2000" b="1" dirty="0">
                <a:latin typeface="Consolas" panose="020B0609020204030204" pitchFamily="49" charset="0"/>
              </a:rPr>
              <a:t>  --y;</a:t>
            </a:r>
          </a:p>
          <a:p>
            <a:pPr eaLnBrk="1" hangingPunct="1">
              <a:lnSpc>
                <a:spcPct val="90000"/>
              </a:lnSpc>
            </a:pPr>
            <a:r>
              <a:rPr lang="en-US" altLang="de-DE" sz="2000" b="1" dirty="0">
                <a:latin typeface="Consolas" panose="020B0609020204030204" pitchFamily="49" charset="0"/>
              </a:rPr>
              <a:t>  a=</a:t>
            </a:r>
            <a:r>
              <a:rPr lang="en-US" altLang="de-DE" sz="2000" b="1" dirty="0" err="1">
                <a:latin typeface="Consolas" panose="020B0609020204030204" pitchFamily="49" charset="0"/>
              </a:rPr>
              <a:t>a+y+z</a:t>
            </a:r>
            <a:r>
              <a:rPr lang="en-US" altLang="de-DE" sz="2000" b="1" dirty="0">
                <a:latin typeface="Consolas" panose="020B0609020204030204" pitchFamily="49" charset="0"/>
              </a:rPr>
              <a:t>;</a:t>
            </a:r>
          </a:p>
          <a:p>
            <a:pPr eaLnBrk="1" hangingPunct="1">
              <a:lnSpc>
                <a:spcPct val="90000"/>
              </a:lnSpc>
            </a:pPr>
            <a:r>
              <a:rPr lang="en-US" altLang="de-DE" sz="2000" b="1" dirty="0">
                <a:latin typeface="Consolas" panose="020B0609020204030204" pitchFamily="49" charset="0"/>
              </a:rPr>
              <a:t>  return a;</a:t>
            </a:r>
          </a:p>
          <a:p>
            <a:pPr eaLnBrk="1" hangingPunct="1">
              <a:lnSpc>
                <a:spcPct val="90000"/>
              </a:lnSpc>
            </a:pPr>
            <a:r>
              <a:rPr lang="en-US" altLang="de-DE" sz="2000" b="1" dirty="0">
                <a:latin typeface="Consolas" panose="020B0609020204030204" pitchFamily="49" charset="0"/>
              </a:rPr>
              <a:t>}</a:t>
            </a:r>
            <a:endParaRPr lang="de-DE" altLang="de-DE" sz="2000" b="1" dirty="0">
              <a:latin typeface="Consolas" panose="020B0609020204030204" pitchFamily="49" charset="0"/>
            </a:endParaRPr>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54307" name="Rectangle 2"/>
          <p:cNvSpPr>
            <a:spLocks noChangeArrowheads="1"/>
          </p:cNvSpPr>
          <p:nvPr/>
        </p:nvSpPr>
        <p:spPr bwMode="auto">
          <a:xfrm>
            <a:off x="971550" y="3284538"/>
            <a:ext cx="1368425" cy="136842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54308" name="Rectangle 3"/>
          <p:cNvSpPr>
            <a:spLocks noGrp="1" noChangeArrowheads="1"/>
          </p:cNvSpPr>
          <p:nvPr>
            <p:ph type="title"/>
          </p:nvPr>
        </p:nvSpPr>
        <p:spPr/>
        <p:txBody>
          <a:bodyPr/>
          <a:lstStyle/>
          <a:p>
            <a:pPr eaLnBrk="1" hangingPunct="1"/>
            <a:r>
              <a:rPr lang="de-DE" altLang="de-DE"/>
              <a:t>Refactoring – nicht einfaches Beispiel </a:t>
            </a:r>
          </a:p>
        </p:txBody>
      </p:sp>
      <p:sp>
        <p:nvSpPr>
          <p:cNvPr id="354309" name="Rectangle 4"/>
          <p:cNvSpPr>
            <a:spLocks noGrp="1" noChangeArrowheads="1"/>
          </p:cNvSpPr>
          <p:nvPr>
            <p:ph type="body" idx="1"/>
          </p:nvPr>
        </p:nvSpPr>
        <p:spPr/>
        <p:txBody>
          <a:bodyPr/>
          <a:lstStyle/>
          <a:p>
            <a:pPr eaLnBrk="1" hangingPunct="1">
              <a:buFontTx/>
              <a:buNone/>
            </a:pPr>
            <a:r>
              <a:rPr lang="en-US" altLang="de-DE" dirty="0">
                <a:latin typeface="Consolas" panose="020B0609020204030204" pitchFamily="49" charset="0"/>
              </a:rPr>
              <a:t>public int ref2(int x){</a:t>
            </a:r>
          </a:p>
          <a:p>
            <a:pPr eaLnBrk="1" hangingPunct="1">
              <a:buFontTx/>
              <a:buNone/>
            </a:pPr>
            <a:r>
              <a:rPr lang="en-US" altLang="de-DE" dirty="0">
                <a:latin typeface="Consolas" panose="020B0609020204030204" pitchFamily="49" charset="0"/>
              </a:rPr>
              <a:t>  int a=0;</a:t>
            </a:r>
          </a:p>
          <a:p>
            <a:pPr eaLnBrk="1" hangingPunct="1">
              <a:buFontTx/>
              <a:buNone/>
            </a:pPr>
            <a:r>
              <a:rPr lang="en-US" altLang="de-DE" dirty="0">
                <a:latin typeface="Consolas" panose="020B0609020204030204" pitchFamily="49" charset="0"/>
              </a:rPr>
              <a:t>  int b=0;</a:t>
            </a:r>
          </a:p>
          <a:p>
            <a:pPr eaLnBrk="1" hangingPunct="1">
              <a:buFontTx/>
              <a:buNone/>
            </a:pPr>
            <a:r>
              <a:rPr lang="en-US" altLang="de-DE" dirty="0">
                <a:latin typeface="Consolas" panose="020B0609020204030204" pitchFamily="49" charset="0"/>
              </a:rPr>
              <a:t>  int c=0;</a:t>
            </a:r>
          </a:p>
          <a:p>
            <a:pPr eaLnBrk="1" hangingPunct="1">
              <a:buFontTx/>
              <a:buNone/>
            </a:pPr>
            <a:r>
              <a:rPr lang="en-US" altLang="de-DE" dirty="0">
                <a:latin typeface="Consolas" panose="020B0609020204030204" pitchFamily="49" charset="0"/>
              </a:rPr>
              <a:t>  if(x&gt;0){</a:t>
            </a:r>
          </a:p>
          <a:p>
            <a:pPr eaLnBrk="1" hangingPunct="1">
              <a:buFontTx/>
              <a:buNone/>
            </a:pPr>
            <a:r>
              <a:rPr lang="en-US" altLang="de-DE" dirty="0">
                <a:latin typeface="Consolas" panose="020B0609020204030204" pitchFamily="49" charset="0"/>
              </a:rPr>
              <a:t>    a=x;</a:t>
            </a:r>
          </a:p>
          <a:p>
            <a:pPr eaLnBrk="1" hangingPunct="1">
              <a:buFontTx/>
              <a:buNone/>
            </a:pPr>
            <a:r>
              <a:rPr lang="en-US" altLang="de-DE" dirty="0">
                <a:latin typeface="Consolas" panose="020B0609020204030204" pitchFamily="49" charset="0"/>
              </a:rPr>
              <a:t>    b=x;</a:t>
            </a:r>
          </a:p>
          <a:p>
            <a:pPr eaLnBrk="1" hangingPunct="1">
              <a:buFontTx/>
              <a:buNone/>
            </a:pPr>
            <a:r>
              <a:rPr lang="en-US" altLang="de-DE" dirty="0">
                <a:latin typeface="Consolas" panose="020B0609020204030204" pitchFamily="49" charset="0"/>
              </a:rPr>
              <a:t>    c=x;</a:t>
            </a:r>
          </a:p>
          <a:p>
            <a:pPr eaLnBrk="1" hangingPunct="1">
              <a:buFontTx/>
              <a:buNone/>
            </a:pPr>
            <a:r>
              <a:rPr lang="en-US" altLang="de-DE" dirty="0">
                <a:latin typeface="Consolas" panose="020B0609020204030204" pitchFamily="49" charset="0"/>
              </a:rPr>
              <a:t>  }</a:t>
            </a:r>
          </a:p>
          <a:p>
            <a:pPr eaLnBrk="1" hangingPunct="1">
              <a:buFontTx/>
              <a:buNone/>
            </a:pPr>
            <a:r>
              <a:rPr lang="en-US" altLang="de-DE" dirty="0">
                <a:latin typeface="Consolas" panose="020B0609020204030204" pitchFamily="49" charset="0"/>
              </a:rPr>
              <a:t>  return </a:t>
            </a:r>
            <a:r>
              <a:rPr lang="en-US" altLang="de-DE" dirty="0" err="1">
                <a:latin typeface="Consolas" panose="020B0609020204030204" pitchFamily="49" charset="0"/>
              </a:rPr>
              <a:t>a+b+c</a:t>
            </a:r>
            <a:r>
              <a:rPr lang="en-US" altLang="de-DE" dirty="0">
                <a:latin typeface="Consolas" panose="020B0609020204030204" pitchFamily="49" charset="0"/>
              </a:rPr>
              <a:t>;</a:t>
            </a:r>
          </a:p>
          <a:p>
            <a:pPr eaLnBrk="1" hangingPunct="1">
              <a:buFontTx/>
              <a:buNone/>
            </a:pPr>
            <a:r>
              <a:rPr lang="en-US" altLang="de-DE" dirty="0">
                <a:latin typeface="Consolas" panose="020B0609020204030204" pitchFamily="49" charset="0"/>
              </a:rPr>
              <a:t>}</a:t>
            </a:r>
            <a:endParaRPr lang="de-DE" altLang="de-DE" dirty="0">
              <a:latin typeface="Consolas" panose="020B0609020204030204" pitchFamily="49" charset="0"/>
            </a:endParaRPr>
          </a:p>
        </p:txBody>
      </p:sp>
      <p:graphicFrame>
        <p:nvGraphicFramePr>
          <p:cNvPr id="354310" name="Object 5"/>
          <p:cNvGraphicFramePr>
            <a:graphicFrameLocks noChangeAspect="1"/>
          </p:cNvGraphicFramePr>
          <p:nvPr/>
        </p:nvGraphicFramePr>
        <p:xfrm>
          <a:off x="2555875" y="2798763"/>
          <a:ext cx="6264275" cy="2070100"/>
        </p:xfrm>
        <a:graphic>
          <a:graphicData uri="http://schemas.openxmlformats.org/presentationml/2006/ole">
            <mc:AlternateContent xmlns:mc="http://schemas.openxmlformats.org/markup-compatibility/2006">
              <mc:Choice xmlns:v="urn:schemas-microsoft-com:vml" Requires="v">
                <p:oleObj spid="_x0000_s354323" name="Photo Editor-Foto" r:id="rId4" imgW="4210638" imgH="1390844" progId="MSPhotoEd.3">
                  <p:embed/>
                </p:oleObj>
              </mc:Choice>
              <mc:Fallback>
                <p:oleObj name="Photo Editor-Foto" r:id="rId4" imgW="4210638" imgH="1390844" progId="MSPhotoEd.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2798763"/>
                        <a:ext cx="6264275" cy="207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55331" name="Rectangle 2"/>
          <p:cNvSpPr>
            <a:spLocks noGrp="1" noChangeArrowheads="1"/>
          </p:cNvSpPr>
          <p:nvPr>
            <p:ph type="title"/>
          </p:nvPr>
        </p:nvSpPr>
        <p:spPr/>
        <p:txBody>
          <a:bodyPr/>
          <a:lstStyle/>
          <a:p>
            <a:pPr eaLnBrk="1" hangingPunct="1"/>
            <a:r>
              <a:rPr lang="de-DE" altLang="de-DE"/>
              <a:t>Refactoring – (nicht) einfaches Beispiel in C++</a:t>
            </a:r>
          </a:p>
        </p:txBody>
      </p:sp>
      <p:sp>
        <p:nvSpPr>
          <p:cNvPr id="355332" name="Rectangle 3"/>
          <p:cNvSpPr>
            <a:spLocks noGrp="1" noChangeArrowheads="1"/>
          </p:cNvSpPr>
          <p:nvPr>
            <p:ph type="body" idx="1"/>
          </p:nvPr>
        </p:nvSpPr>
        <p:spPr/>
        <p:txBody>
          <a:bodyPr/>
          <a:lstStyle/>
          <a:p>
            <a:pPr eaLnBrk="1" hangingPunct="1">
              <a:lnSpc>
                <a:spcPct val="80000"/>
              </a:lnSpc>
              <a:buFontTx/>
              <a:buNone/>
            </a:pPr>
            <a:r>
              <a:rPr lang="de-DE" altLang="de-DE" sz="2000" dirty="0">
                <a:latin typeface="Consolas" panose="020B0609020204030204" pitchFamily="49" charset="0"/>
              </a:rPr>
              <a:t>int Rechnung::ref2(int x){</a:t>
            </a:r>
          </a:p>
          <a:p>
            <a:pPr eaLnBrk="1" hangingPunct="1">
              <a:lnSpc>
                <a:spcPct val="80000"/>
              </a:lnSpc>
              <a:buFontTx/>
              <a:buNone/>
            </a:pPr>
            <a:r>
              <a:rPr lang="de-DE" altLang="de-DE" sz="2000" dirty="0">
                <a:latin typeface="Consolas" panose="020B0609020204030204" pitchFamily="49" charset="0"/>
              </a:rPr>
              <a:t>  int a=0;</a:t>
            </a:r>
          </a:p>
          <a:p>
            <a:pPr eaLnBrk="1" hangingPunct="1">
              <a:lnSpc>
                <a:spcPct val="80000"/>
              </a:lnSpc>
              <a:buFontTx/>
              <a:buNone/>
            </a:pPr>
            <a:r>
              <a:rPr lang="de-DE" altLang="de-DE" sz="2000" dirty="0">
                <a:latin typeface="Consolas" panose="020B0609020204030204" pitchFamily="49" charset="0"/>
              </a:rPr>
              <a:t>  int b=0;</a:t>
            </a:r>
          </a:p>
          <a:p>
            <a:pPr eaLnBrk="1" hangingPunct="1">
              <a:lnSpc>
                <a:spcPct val="80000"/>
              </a:lnSpc>
              <a:buFontTx/>
              <a:buNone/>
            </a:pPr>
            <a:r>
              <a:rPr lang="de-DE" altLang="de-DE" sz="2000" dirty="0">
                <a:latin typeface="Consolas" panose="020B0609020204030204" pitchFamily="49" charset="0"/>
              </a:rPr>
              <a:t>  int c=0;</a:t>
            </a:r>
          </a:p>
          <a:p>
            <a:pPr eaLnBrk="1" hangingPunct="1">
              <a:lnSpc>
                <a:spcPct val="80000"/>
              </a:lnSpc>
              <a:buFontTx/>
              <a:buNone/>
            </a:pPr>
            <a:r>
              <a:rPr lang="de-DE" altLang="de-DE" sz="2000" dirty="0">
                <a:latin typeface="Consolas" panose="020B0609020204030204" pitchFamily="49" charset="0"/>
              </a:rPr>
              <a:t>  if(x&gt;0){</a:t>
            </a:r>
          </a:p>
          <a:p>
            <a:pPr eaLnBrk="1" hangingPunct="1">
              <a:lnSpc>
                <a:spcPct val="8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abcAnpassen</a:t>
            </a:r>
            <a:r>
              <a:rPr lang="de-DE" altLang="de-DE" sz="2000" dirty="0">
                <a:latin typeface="Consolas" panose="020B0609020204030204" pitchFamily="49" charset="0"/>
              </a:rPr>
              <a:t>(</a:t>
            </a:r>
            <a:r>
              <a:rPr lang="de-DE" altLang="de-DE" sz="2000" dirty="0" err="1">
                <a:latin typeface="Consolas" panose="020B0609020204030204" pitchFamily="49" charset="0"/>
              </a:rPr>
              <a:t>a,b,c,x</a:t>
            </a:r>
            <a:r>
              <a:rPr lang="de-DE" altLang="de-DE" sz="2000" dirty="0">
                <a:latin typeface="Consolas" panose="020B0609020204030204" pitchFamily="49" charset="0"/>
              </a:rPr>
              <a:t>);</a:t>
            </a:r>
          </a:p>
          <a:p>
            <a:pPr eaLnBrk="1" hangingPunct="1">
              <a:lnSpc>
                <a:spcPct val="80000"/>
              </a:lnSpc>
              <a:buFontTx/>
              <a:buNone/>
            </a:pPr>
            <a:r>
              <a:rPr lang="de-DE" altLang="de-DE" sz="2000" dirty="0">
                <a:latin typeface="Consolas" panose="020B0609020204030204" pitchFamily="49" charset="0"/>
              </a:rPr>
              <a:t>  }</a:t>
            </a:r>
          </a:p>
          <a:p>
            <a:pPr eaLnBrk="1" hangingPunct="1">
              <a:lnSpc>
                <a:spcPct val="8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return</a:t>
            </a:r>
            <a:r>
              <a:rPr lang="de-DE" altLang="de-DE" sz="2000" dirty="0">
                <a:latin typeface="Consolas" panose="020B0609020204030204" pitchFamily="49" charset="0"/>
              </a:rPr>
              <a:t> </a:t>
            </a:r>
            <a:r>
              <a:rPr lang="de-DE" altLang="de-DE" sz="2000" dirty="0" err="1">
                <a:latin typeface="Consolas" panose="020B0609020204030204" pitchFamily="49" charset="0"/>
              </a:rPr>
              <a:t>a+b+c</a:t>
            </a:r>
            <a:r>
              <a:rPr lang="de-DE" altLang="de-DE" sz="2000" dirty="0">
                <a:latin typeface="Consolas" panose="020B0609020204030204" pitchFamily="49" charset="0"/>
              </a:rPr>
              <a:t>;</a:t>
            </a:r>
          </a:p>
          <a:p>
            <a:pPr eaLnBrk="1" hangingPunct="1">
              <a:lnSpc>
                <a:spcPct val="80000"/>
              </a:lnSpc>
              <a:buFontTx/>
              <a:buNone/>
            </a:pPr>
            <a:r>
              <a:rPr lang="de-DE" altLang="de-DE" sz="2000" dirty="0">
                <a:latin typeface="Consolas" panose="020B0609020204030204" pitchFamily="49" charset="0"/>
              </a:rPr>
              <a:t>}</a:t>
            </a:r>
          </a:p>
          <a:p>
            <a:pPr eaLnBrk="1" hangingPunct="1">
              <a:lnSpc>
                <a:spcPct val="80000"/>
              </a:lnSpc>
              <a:buFontTx/>
              <a:buNone/>
            </a:pPr>
            <a:endParaRPr lang="de-DE" altLang="de-DE" sz="2000" dirty="0">
              <a:latin typeface="Consolas" panose="020B0609020204030204" pitchFamily="49" charset="0"/>
            </a:endParaRPr>
          </a:p>
          <a:p>
            <a:pPr eaLnBrk="1" hangingPunct="1">
              <a:lnSpc>
                <a:spcPct val="80000"/>
              </a:lnSpc>
              <a:buFontTx/>
              <a:buNone/>
            </a:pPr>
            <a:r>
              <a:rPr lang="de-DE" altLang="de-DE" sz="2000" dirty="0">
                <a:latin typeface="Consolas" panose="020B0609020204030204" pitchFamily="49" charset="0"/>
              </a:rPr>
              <a:t>void Rechnung::</a:t>
            </a:r>
            <a:r>
              <a:rPr lang="de-DE" altLang="de-DE" sz="2000" dirty="0" err="1">
                <a:latin typeface="Consolas" panose="020B0609020204030204" pitchFamily="49" charset="0"/>
              </a:rPr>
              <a:t>abcAnpassen</a:t>
            </a:r>
            <a:r>
              <a:rPr lang="de-DE" altLang="de-DE" sz="2000" dirty="0">
                <a:latin typeface="Consolas" panose="020B0609020204030204" pitchFamily="49" charset="0"/>
              </a:rPr>
              <a:t>(int&amp; a, int&amp; b, int&amp; c, </a:t>
            </a:r>
          </a:p>
          <a:p>
            <a:pPr eaLnBrk="1" hangingPunct="1">
              <a:lnSpc>
                <a:spcPct val="80000"/>
              </a:lnSpc>
              <a:buFontTx/>
              <a:buNone/>
            </a:pPr>
            <a:r>
              <a:rPr lang="de-DE" altLang="de-DE" sz="2000" dirty="0">
                <a:latin typeface="Consolas" panose="020B0609020204030204" pitchFamily="49" charset="0"/>
              </a:rPr>
              <a:t>                           int x){</a:t>
            </a:r>
          </a:p>
          <a:p>
            <a:pPr eaLnBrk="1" hangingPunct="1">
              <a:lnSpc>
                <a:spcPct val="80000"/>
              </a:lnSpc>
              <a:buFontTx/>
              <a:buNone/>
            </a:pPr>
            <a:r>
              <a:rPr lang="de-DE" altLang="de-DE" sz="2000" dirty="0">
                <a:latin typeface="Consolas" panose="020B0609020204030204" pitchFamily="49" charset="0"/>
              </a:rPr>
              <a:t>  a=x;</a:t>
            </a:r>
          </a:p>
          <a:p>
            <a:pPr eaLnBrk="1" hangingPunct="1">
              <a:lnSpc>
                <a:spcPct val="80000"/>
              </a:lnSpc>
              <a:buFontTx/>
              <a:buNone/>
            </a:pPr>
            <a:r>
              <a:rPr lang="de-DE" altLang="de-DE" sz="2000" dirty="0">
                <a:latin typeface="Consolas" panose="020B0609020204030204" pitchFamily="49" charset="0"/>
              </a:rPr>
              <a:t>  b=x;</a:t>
            </a:r>
          </a:p>
          <a:p>
            <a:pPr eaLnBrk="1" hangingPunct="1">
              <a:lnSpc>
                <a:spcPct val="80000"/>
              </a:lnSpc>
              <a:buFontTx/>
              <a:buNone/>
            </a:pPr>
            <a:r>
              <a:rPr lang="de-DE" altLang="de-DE" sz="2000" dirty="0">
                <a:latin typeface="Consolas" panose="020B0609020204030204" pitchFamily="49" charset="0"/>
              </a:rPr>
              <a:t>  c=x;</a:t>
            </a:r>
          </a:p>
          <a:p>
            <a:pPr eaLnBrk="1" hangingPunct="1">
              <a:lnSpc>
                <a:spcPct val="80000"/>
              </a:lnSpc>
              <a:buFontTx/>
              <a:buNone/>
            </a:pPr>
            <a:r>
              <a:rPr lang="de-DE" altLang="de-DE" sz="2000" dirty="0">
                <a:latin typeface="Consolas" panose="020B0609020204030204" pitchFamily="49" charset="0"/>
              </a:rPr>
              <a:t>}</a:t>
            </a:r>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56355" name="Rectangle 2"/>
          <p:cNvSpPr>
            <a:spLocks noGrp="1" noChangeArrowheads="1"/>
          </p:cNvSpPr>
          <p:nvPr>
            <p:ph type="title"/>
          </p:nvPr>
        </p:nvSpPr>
        <p:spPr/>
        <p:txBody>
          <a:bodyPr/>
          <a:lstStyle/>
          <a:p>
            <a:pPr eaLnBrk="1" hangingPunct="1"/>
            <a:endParaRPr lang="de-DE" altLang="de-DE"/>
          </a:p>
        </p:txBody>
      </p:sp>
      <p:sp>
        <p:nvSpPr>
          <p:cNvPr id="356356" name="Rectangle 3"/>
          <p:cNvSpPr>
            <a:spLocks noGrp="1" noChangeArrowheads="1"/>
          </p:cNvSpPr>
          <p:nvPr>
            <p:ph type="body" idx="1"/>
          </p:nvPr>
        </p:nvSpPr>
        <p:spPr>
          <a:xfrm>
            <a:off x="468313" y="1125538"/>
            <a:ext cx="8424862" cy="5256212"/>
          </a:xfrm>
        </p:spPr>
        <p:txBody>
          <a:bodyPr/>
          <a:lstStyle/>
          <a:p>
            <a:pPr algn="ctr" eaLnBrk="1" hangingPunct="1">
              <a:buFontTx/>
              <a:buNone/>
            </a:pPr>
            <a:endParaRPr lang="de-DE" altLang="de-DE" sz="2000"/>
          </a:p>
          <a:p>
            <a:pPr algn="ctr" eaLnBrk="1" hangingPunct="1">
              <a:buFontTx/>
              <a:buNone/>
            </a:pPr>
            <a:r>
              <a:rPr lang="de-DE" altLang="de-DE" sz="4800"/>
              <a:t>10. Oberflächengestaltung</a:t>
            </a:r>
          </a:p>
          <a:p>
            <a:pPr algn="ctr" eaLnBrk="1" hangingPunct="1">
              <a:buFontTx/>
              <a:buNone/>
            </a:pPr>
            <a:endParaRPr lang="de-DE" altLang="de-DE" sz="2000"/>
          </a:p>
          <a:p>
            <a:pPr eaLnBrk="1" hangingPunct="1">
              <a:buFontTx/>
              <a:buNone/>
            </a:pPr>
            <a:r>
              <a:rPr lang="de-DE" altLang="ja-JP">
                <a:ea typeface="ＭＳ Ｐゴシック" pitchFamily="34" charset="-128"/>
              </a:rPr>
              <a:t>		10.1  Hintergründe der Oberflächengestaltung</a:t>
            </a:r>
          </a:p>
          <a:p>
            <a:pPr eaLnBrk="1" hangingPunct="1">
              <a:buFontTx/>
              <a:buNone/>
            </a:pPr>
            <a:r>
              <a:rPr lang="de-DE" altLang="ja-JP">
                <a:ea typeface="ＭＳ Ｐゴシック" pitchFamily="34" charset="-128"/>
              </a:rPr>
              <a:t>		10.2  Konkretisierung des Nutzbarkeitsbegriffs</a:t>
            </a:r>
          </a:p>
          <a:p>
            <a:pPr eaLnBrk="1" hangingPunct="1">
              <a:buFontTx/>
              <a:buNone/>
            </a:pPr>
            <a:r>
              <a:rPr lang="de-DE" altLang="ja-JP">
                <a:ea typeface="ＭＳ Ｐゴシック" pitchFamily="34" charset="-128"/>
              </a:rPr>
              <a:t>		10.3  Berücksichtigung der Ergonomie im 			Software-Entwicklungsprozess</a:t>
            </a:r>
          </a:p>
          <a:p>
            <a:pPr eaLnBrk="1" hangingPunct="1">
              <a:buFontTx/>
              <a:buNone/>
            </a:pPr>
            <a:r>
              <a:rPr lang="de-DE" altLang="ja-JP">
                <a:ea typeface="ＭＳ Ｐゴシック" pitchFamily="34" charset="-128"/>
              </a:rPr>
              <a:t>		10.4  Prüfung der Nutzbarkeit</a:t>
            </a:r>
          </a:p>
          <a:p>
            <a:pPr algn="ctr" eaLnBrk="1" hangingPunct="1">
              <a:buFontTx/>
              <a:buNone/>
            </a:pPr>
            <a:endParaRPr lang="de-DE" altLang="de-DE" sz="4800"/>
          </a:p>
          <a:p>
            <a:pPr algn="ctr" eaLnBrk="1" hangingPunct="1">
              <a:buFontTx/>
              <a:buNone/>
            </a:pPr>
            <a:endParaRPr lang="de-DE" altLang="de-DE" sz="4800"/>
          </a:p>
        </p:txBody>
      </p:sp>
      <p:sp>
        <p:nvSpPr>
          <p:cNvPr id="356357" name="Text Box 4"/>
          <p:cNvSpPr txBox="1">
            <a:spLocks noChangeArrowheads="1"/>
          </p:cNvSpPr>
          <p:nvPr/>
        </p:nvSpPr>
        <p:spPr bwMode="auto">
          <a:xfrm>
            <a:off x="539750" y="5262563"/>
            <a:ext cx="7797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dirty="0">
                <a:hlinkClick r:id="rId3"/>
              </a:rPr>
              <a:t>https://www.usability-in-germany.de/glossar/usability-evaluation</a:t>
            </a:r>
            <a:r>
              <a:rPr lang="de-DE" altLang="de-DE" b="1" dirty="0"/>
              <a:t> </a:t>
            </a:r>
          </a:p>
          <a:p>
            <a:pPr eaLnBrk="1" hangingPunct="1"/>
            <a:r>
              <a:rPr lang="de-DE" altLang="de-DE" b="1" dirty="0">
                <a:hlinkClick r:id="rId4"/>
              </a:rPr>
              <a:t>https://webstandards.hhs.gov/guidelines/</a:t>
            </a:r>
            <a:r>
              <a:rPr lang="de-DE" altLang="de-DE" b="1" dirty="0"/>
              <a:t> (U.S. Department </a:t>
            </a:r>
            <a:r>
              <a:rPr lang="de-DE" altLang="de-DE" b="1" dirty="0" err="1"/>
              <a:t>of</a:t>
            </a:r>
            <a:r>
              <a:rPr lang="de-DE" altLang="de-DE" b="1" dirty="0"/>
              <a:t> </a:t>
            </a:r>
            <a:r>
              <a:rPr lang="de-DE" altLang="de-DE" b="1" dirty="0" err="1"/>
              <a:t>Health</a:t>
            </a:r>
            <a:r>
              <a:rPr lang="de-DE" altLang="de-DE" b="1" dirty="0"/>
              <a:t> </a:t>
            </a:r>
            <a:r>
              <a:rPr lang="de-DE" altLang="de-DE" b="1" dirty="0" err="1"/>
              <a:t>and</a:t>
            </a:r>
            <a:r>
              <a:rPr lang="de-DE" altLang="de-DE" b="1" dirty="0"/>
              <a:t> Human Services)</a:t>
            </a:r>
          </a:p>
        </p:txBody>
      </p:sp>
      <p:sp>
        <p:nvSpPr>
          <p:cNvPr id="356358" name="Rectangle 5">
            <a:hlinkClick r:id="rId5" action="ppaction://hlinksldjump"/>
          </p:cNvPr>
          <p:cNvSpPr>
            <a:spLocks noChangeArrowheads="1"/>
          </p:cNvSpPr>
          <p:nvPr/>
        </p:nvSpPr>
        <p:spPr bwMode="auto">
          <a:xfrm>
            <a:off x="1042988" y="3305175"/>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56359" name="Rectangle 6">
            <a:hlinkClick r:id="rId6" action="ppaction://hlinksldjump"/>
          </p:cNvPr>
          <p:cNvSpPr>
            <a:spLocks noChangeArrowheads="1"/>
          </p:cNvSpPr>
          <p:nvPr/>
        </p:nvSpPr>
        <p:spPr bwMode="auto">
          <a:xfrm>
            <a:off x="1042988" y="2852738"/>
            <a:ext cx="215900" cy="212725"/>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56360" name="Rectangle 7">
            <a:hlinkClick r:id="rId7" action="ppaction://hlinksldjump"/>
          </p:cNvPr>
          <p:cNvSpPr>
            <a:spLocks noChangeArrowheads="1"/>
          </p:cNvSpPr>
          <p:nvPr/>
        </p:nvSpPr>
        <p:spPr bwMode="auto">
          <a:xfrm>
            <a:off x="1042988" y="3743325"/>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56361" name="Rectangle 8">
            <a:hlinkClick r:id="rId8" action="ppaction://hlinksldjump"/>
          </p:cNvPr>
          <p:cNvSpPr>
            <a:spLocks noChangeArrowheads="1"/>
          </p:cNvSpPr>
          <p:nvPr/>
        </p:nvSpPr>
        <p:spPr bwMode="auto">
          <a:xfrm>
            <a:off x="1042988" y="4549775"/>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123" name="Rectangle 2"/>
          <p:cNvSpPr>
            <a:spLocks noGrp="1" noChangeArrowheads="1"/>
          </p:cNvSpPr>
          <p:nvPr>
            <p:ph type="title"/>
          </p:nvPr>
        </p:nvSpPr>
        <p:spPr/>
        <p:txBody>
          <a:bodyPr/>
          <a:lstStyle/>
          <a:p>
            <a:pPr eaLnBrk="1" hangingPunct="1"/>
            <a:r>
              <a:rPr lang="de-DE" altLang="de-DE"/>
              <a:t>Historie des SW-Engineering (1/4)</a:t>
            </a:r>
          </a:p>
        </p:txBody>
      </p:sp>
      <p:sp>
        <p:nvSpPr>
          <p:cNvPr id="5124" name="Rectangle 3"/>
          <p:cNvSpPr>
            <a:spLocks noGrp="1" noChangeArrowheads="1"/>
          </p:cNvSpPr>
          <p:nvPr>
            <p:ph type="body" idx="1"/>
          </p:nvPr>
        </p:nvSpPr>
        <p:spPr/>
        <p:txBody>
          <a:bodyPr/>
          <a:lstStyle/>
          <a:p>
            <a:pPr marL="381000" indent="-381000" eaLnBrk="1" hangingPunct="1"/>
            <a:r>
              <a:rPr lang="de-DE" altLang="de-DE" sz="2000"/>
              <a:t>Ende 60er</a:t>
            </a:r>
          </a:p>
          <a:p>
            <a:pPr marL="800100" lvl="1" indent="-342900" eaLnBrk="1" hangingPunct="1"/>
            <a:r>
              <a:rPr lang="de-DE" altLang="de-DE" sz="2000"/>
              <a:t>Bedarf für Softwaretechnik neben der reinen Programmierung erstmals voll erkannt </a:t>
            </a:r>
          </a:p>
          <a:p>
            <a:pPr marL="800100" lvl="1" indent="-342900" eaLnBrk="1" hangingPunct="1"/>
            <a:r>
              <a:rPr lang="de-DE" altLang="de-DE" sz="2000"/>
              <a:t>Vorher sind zahlreiche große Programmentwicklungen (möglich durch verbesserte Hardwareeigenschaften) gescheitert </a:t>
            </a:r>
          </a:p>
          <a:p>
            <a:pPr marL="800100" lvl="1" indent="-342900" eaLnBrk="1" hangingPunct="1"/>
            <a:r>
              <a:rPr lang="de-DE" altLang="de-DE" sz="2000"/>
              <a:t>Arbeiten von Dijkstra 1968 (u.a. gegen Verwendung von GOTO) und Royce 1970 (Software-Lebenszyklus), </a:t>
            </a:r>
          </a:p>
          <a:p>
            <a:pPr marL="1257300" lvl="2" indent="-342900" eaLnBrk="1" hangingPunct="1"/>
            <a:r>
              <a:rPr lang="de-DE" altLang="de-DE" sz="2000"/>
              <a:t>Top-Down-Entwurf, graphische Veranschaulichungen (Nassi-Shneiderman Diagramme)</a:t>
            </a:r>
          </a:p>
          <a:p>
            <a:pPr marL="381000" indent="-381000" eaLnBrk="1" hangingPunct="1"/>
            <a:r>
              <a:rPr lang="de-DE" altLang="de-DE" sz="2000"/>
              <a:t>Mitte 70er	  </a:t>
            </a:r>
          </a:p>
          <a:p>
            <a:pPr marL="800100" lvl="1" indent="-342900" eaLnBrk="1" hangingPunct="1"/>
            <a:r>
              <a:rPr lang="de-DE" altLang="de-DE" sz="2000"/>
              <a:t>Top-Down-Entwurf für große Programme nicht ausreichend, zusätzlich Modularisierung erforderlich</a:t>
            </a:r>
          </a:p>
          <a:p>
            <a:pPr marL="800100" lvl="1" indent="-342900" eaLnBrk="1" hangingPunct="1"/>
            <a:r>
              <a:rPr lang="de-DE" altLang="de-DE" sz="2000"/>
              <a:t>Entwicklung der Begriffe </a:t>
            </a:r>
            <a:r>
              <a:rPr lang="de-DE" altLang="de-DE" sz="2000" i="1"/>
              <a:t>Abstrakter Datentyp,</a:t>
            </a:r>
            <a:r>
              <a:rPr lang="de-DE" altLang="de-DE" sz="2000"/>
              <a:t> </a:t>
            </a:r>
            <a:r>
              <a:rPr lang="de-DE" altLang="de-DE" sz="2000" i="1"/>
              <a:t>Datenkapselung </a:t>
            </a:r>
            <a:r>
              <a:rPr lang="de-DE" altLang="de-DE" sz="2000"/>
              <a:t>und </a:t>
            </a:r>
            <a:r>
              <a:rPr lang="de-DE" altLang="de-DE" sz="2000" i="1"/>
              <a:t>Information Hiding</a:t>
            </a:r>
            <a:endParaRPr lang="de-DE" altLang="de-DE" sz="2000"/>
          </a:p>
        </p:txBody>
      </p:sp>
      <p:sp>
        <p:nvSpPr>
          <p:cNvPr id="5125" name="Rectangle 4"/>
          <p:cNvSpPr>
            <a:spLocks noChangeArrowheads="1"/>
          </p:cNvSpPr>
          <p:nvPr/>
        </p:nvSpPr>
        <p:spPr bwMode="auto">
          <a:xfrm>
            <a:off x="0" y="2347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5126" name="Rectangle 5"/>
          <p:cNvSpPr>
            <a:spLocks noChangeArrowheads="1"/>
          </p:cNvSpPr>
          <p:nvPr/>
        </p:nvSpPr>
        <p:spPr bwMode="auto">
          <a:xfrm>
            <a:off x="0" y="1852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5127" name="Rectangle 6"/>
          <p:cNvSpPr>
            <a:spLocks noChangeArrowheads="1"/>
          </p:cNvSpPr>
          <p:nvPr/>
        </p:nvSpPr>
        <p:spPr bwMode="auto">
          <a:xfrm>
            <a:off x="0" y="1795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1987" name="Rectangle 2"/>
          <p:cNvSpPr>
            <a:spLocks noGrp="1" noChangeArrowheads="1"/>
          </p:cNvSpPr>
          <p:nvPr>
            <p:ph type="title"/>
          </p:nvPr>
        </p:nvSpPr>
        <p:spPr/>
        <p:txBody>
          <a:bodyPr/>
          <a:lstStyle/>
          <a:p>
            <a:pPr eaLnBrk="1" hangingPunct="1"/>
            <a:r>
              <a:rPr lang="de-DE" altLang="de-DE"/>
              <a:t>Iterative Entwicklung</a:t>
            </a:r>
          </a:p>
        </p:txBody>
      </p:sp>
      <p:sp>
        <p:nvSpPr>
          <p:cNvPr id="41988" name="Rectangle 3"/>
          <p:cNvSpPr>
            <a:spLocks noGrp="1" noChangeArrowheads="1"/>
          </p:cNvSpPr>
          <p:nvPr>
            <p:ph type="body" idx="1"/>
          </p:nvPr>
        </p:nvSpPr>
        <p:spPr>
          <a:xfrm>
            <a:off x="3059113" y="1125538"/>
            <a:ext cx="5627687" cy="5256212"/>
          </a:xfrm>
        </p:spPr>
        <p:txBody>
          <a:bodyPr/>
          <a:lstStyle/>
          <a:p>
            <a:pPr marL="176213" indent="-176213">
              <a:lnSpc>
                <a:spcPct val="90000"/>
              </a:lnSpc>
              <a:spcBef>
                <a:spcPct val="0"/>
              </a:spcBef>
              <a:buFontTx/>
              <a:buNone/>
            </a:pPr>
            <a:r>
              <a:rPr lang="de-DE" altLang="de-DE" sz="2000" b="0" i="1"/>
              <a:t>Merkmale:</a:t>
            </a:r>
          </a:p>
          <a:p>
            <a:pPr marL="176213" indent="-176213" eaLnBrk="1" hangingPunct="1">
              <a:lnSpc>
                <a:spcPct val="90000"/>
              </a:lnSpc>
              <a:buFontTx/>
              <a:buChar char="-"/>
            </a:pPr>
            <a:r>
              <a:rPr lang="de-DE" altLang="de-DE" sz="2000" b="0"/>
              <a:t>Erweiterung der Prototypidee; SW wird in Iterationen entwickelt</a:t>
            </a:r>
          </a:p>
          <a:p>
            <a:pPr marL="176213" indent="-176213" eaLnBrk="1" hangingPunct="1">
              <a:lnSpc>
                <a:spcPct val="90000"/>
              </a:lnSpc>
              <a:buFontTx/>
              <a:buChar char="-"/>
            </a:pPr>
            <a:r>
              <a:rPr lang="de-DE" altLang="de-DE" sz="2000" b="0"/>
              <a:t>In jeder Iteration wird System weiter verfeinert</a:t>
            </a:r>
          </a:p>
          <a:p>
            <a:pPr marL="176213" indent="-176213" eaLnBrk="1" hangingPunct="1">
              <a:lnSpc>
                <a:spcPct val="90000"/>
              </a:lnSpc>
              <a:buFontTx/>
              <a:buChar char="-"/>
            </a:pPr>
            <a:r>
              <a:rPr lang="de-DE" altLang="de-DE" sz="2000" b="0"/>
              <a:t>In ersten Iterationen Schwerpunkt auf Analyse und Machbarkeit; später auf Realisierung</a:t>
            </a:r>
          </a:p>
          <a:p>
            <a:pPr marL="176213" indent="-176213" eaLnBrk="1" hangingPunct="1">
              <a:lnSpc>
                <a:spcPct val="90000"/>
              </a:lnSpc>
              <a:buFontTx/>
              <a:buNone/>
            </a:pPr>
            <a:r>
              <a:rPr lang="de-DE" altLang="de-DE" sz="2000" b="0" i="1"/>
              <a:t>große Vorteile:</a:t>
            </a:r>
          </a:p>
          <a:p>
            <a:pPr marL="176213" indent="-176213" eaLnBrk="1" hangingPunct="1">
              <a:lnSpc>
                <a:spcPct val="90000"/>
              </a:lnSpc>
              <a:buFontTx/>
              <a:buChar char="-"/>
            </a:pPr>
            <a:r>
              <a:rPr lang="de-DE" altLang="de-DE" sz="2000" b="0"/>
              <a:t>dynamische Reaktion auf Risiken</a:t>
            </a:r>
          </a:p>
          <a:p>
            <a:pPr marL="176213" indent="-176213" eaLnBrk="1" hangingPunct="1">
              <a:lnSpc>
                <a:spcPct val="90000"/>
              </a:lnSpc>
              <a:buFontTx/>
              <a:buChar char="-"/>
            </a:pPr>
            <a:r>
              <a:rPr lang="de-DE" altLang="de-DE" sz="2000" b="0"/>
              <a:t>Teilergebnisse mit Kunden diskutierbar</a:t>
            </a:r>
          </a:p>
          <a:p>
            <a:pPr marL="176213" indent="-176213" eaLnBrk="1" hangingPunct="1">
              <a:lnSpc>
                <a:spcPct val="90000"/>
              </a:lnSpc>
              <a:buFontTx/>
              <a:buNone/>
            </a:pPr>
            <a:r>
              <a:rPr lang="de-DE" altLang="de-DE" sz="2000" b="0" i="1"/>
              <a:t>Nachteile im Detail:</a:t>
            </a:r>
          </a:p>
          <a:p>
            <a:pPr marL="176213" indent="-176213" eaLnBrk="1" hangingPunct="1">
              <a:lnSpc>
                <a:spcPct val="90000"/>
              </a:lnSpc>
              <a:buFontTx/>
              <a:buChar char="-"/>
            </a:pPr>
            <a:r>
              <a:rPr lang="de-DE" altLang="de-DE" sz="2000" b="0"/>
              <a:t>schwierige Projektplanung</a:t>
            </a:r>
          </a:p>
          <a:p>
            <a:pPr marL="176213" indent="-176213" eaLnBrk="1" hangingPunct="1">
              <a:lnSpc>
                <a:spcPct val="90000"/>
              </a:lnSpc>
              <a:buFontTx/>
              <a:buChar char="-"/>
            </a:pPr>
            <a:r>
              <a:rPr lang="de-DE" altLang="de-DE" sz="2000" b="0"/>
              <a:t>schwierige Vertragssituation</a:t>
            </a:r>
          </a:p>
          <a:p>
            <a:pPr marL="176213" indent="-176213" eaLnBrk="1" hangingPunct="1">
              <a:lnSpc>
                <a:spcPct val="90000"/>
              </a:lnSpc>
              <a:buFontTx/>
              <a:buChar char="-"/>
            </a:pPr>
            <a:r>
              <a:rPr lang="de-DE" altLang="de-DE" sz="2000" b="0"/>
              <a:t>Kunde erwartet zu schnell Endergebnis</a:t>
            </a:r>
          </a:p>
          <a:p>
            <a:pPr marL="176213" indent="-176213" eaLnBrk="1" hangingPunct="1">
              <a:lnSpc>
                <a:spcPct val="90000"/>
              </a:lnSpc>
              <a:buFontTx/>
              <a:buChar char="-"/>
            </a:pPr>
            <a:r>
              <a:rPr lang="de-DE" altLang="de-DE" sz="2000" b="0"/>
              <a:t>Kunde sieht Anforderungen als beliebig änderbar</a:t>
            </a:r>
          </a:p>
          <a:p>
            <a:pPr marL="176213" indent="-176213">
              <a:lnSpc>
                <a:spcPct val="90000"/>
              </a:lnSpc>
              <a:spcBef>
                <a:spcPct val="0"/>
              </a:spcBef>
              <a:buFontTx/>
              <a:buChar char="-"/>
            </a:pPr>
            <a:endParaRPr lang="de-DE" altLang="de-DE" sz="2000" b="0"/>
          </a:p>
        </p:txBody>
      </p:sp>
      <p:grpSp>
        <p:nvGrpSpPr>
          <p:cNvPr id="41989" name="Group 4"/>
          <p:cNvGrpSpPr>
            <a:grpSpLocks/>
          </p:cNvGrpSpPr>
          <p:nvPr/>
        </p:nvGrpSpPr>
        <p:grpSpPr bwMode="auto">
          <a:xfrm>
            <a:off x="706438" y="1484313"/>
            <a:ext cx="2209800" cy="4495800"/>
            <a:chOff x="139" y="1056"/>
            <a:chExt cx="2064" cy="2832"/>
          </a:xfrm>
        </p:grpSpPr>
        <p:grpSp>
          <p:nvGrpSpPr>
            <p:cNvPr id="41993" name="Group 5"/>
            <p:cNvGrpSpPr>
              <a:grpSpLocks/>
            </p:cNvGrpSpPr>
            <p:nvPr/>
          </p:nvGrpSpPr>
          <p:grpSpPr bwMode="auto">
            <a:xfrm>
              <a:off x="139" y="1056"/>
              <a:ext cx="2064" cy="2832"/>
              <a:chOff x="432" y="1056"/>
              <a:chExt cx="2064" cy="2832"/>
            </a:xfrm>
          </p:grpSpPr>
          <p:sp>
            <p:nvSpPr>
              <p:cNvPr id="41998" name="AutoShape 6"/>
              <p:cNvSpPr>
                <a:spLocks noChangeArrowheads="1"/>
              </p:cNvSpPr>
              <p:nvPr/>
            </p:nvSpPr>
            <p:spPr bwMode="auto">
              <a:xfrm>
                <a:off x="432" y="1056"/>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latin typeface="Arial Narrow" pitchFamily="34" charset="0"/>
                  </a:rPr>
                  <a:t>Anforderungsanalyse</a:t>
                </a:r>
              </a:p>
            </p:txBody>
          </p:sp>
          <p:sp>
            <p:nvSpPr>
              <p:cNvPr id="41999" name="AutoShape 7"/>
              <p:cNvSpPr>
                <a:spLocks noChangeArrowheads="1"/>
              </p:cNvSpPr>
              <p:nvPr/>
            </p:nvSpPr>
            <p:spPr bwMode="auto">
              <a:xfrm>
                <a:off x="432" y="1680"/>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t>Grobdesign</a:t>
                </a:r>
              </a:p>
            </p:txBody>
          </p:sp>
          <p:sp>
            <p:nvSpPr>
              <p:cNvPr id="42000" name="AutoShape 8"/>
              <p:cNvSpPr>
                <a:spLocks noChangeArrowheads="1"/>
              </p:cNvSpPr>
              <p:nvPr/>
            </p:nvSpPr>
            <p:spPr bwMode="auto">
              <a:xfrm>
                <a:off x="432" y="2304"/>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t>Feindesign</a:t>
                </a:r>
              </a:p>
            </p:txBody>
          </p:sp>
          <p:sp>
            <p:nvSpPr>
              <p:cNvPr id="42001" name="AutoShape 9"/>
              <p:cNvSpPr>
                <a:spLocks noChangeArrowheads="1"/>
              </p:cNvSpPr>
              <p:nvPr/>
            </p:nvSpPr>
            <p:spPr bwMode="auto">
              <a:xfrm>
                <a:off x="432" y="2928"/>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t>Implementierung</a:t>
                </a:r>
              </a:p>
            </p:txBody>
          </p:sp>
          <p:sp>
            <p:nvSpPr>
              <p:cNvPr id="42002" name="AutoShape 10"/>
              <p:cNvSpPr>
                <a:spLocks noChangeArrowheads="1"/>
              </p:cNvSpPr>
              <p:nvPr/>
            </p:nvSpPr>
            <p:spPr bwMode="auto">
              <a:xfrm>
                <a:off x="432" y="3552"/>
                <a:ext cx="2064" cy="33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latin typeface="Arial Narrow" pitchFamily="34" charset="0"/>
                  </a:rPr>
                  <a:t>Test und Integration</a:t>
                </a:r>
              </a:p>
            </p:txBody>
          </p:sp>
        </p:grpSp>
        <p:sp>
          <p:nvSpPr>
            <p:cNvPr id="41994" name="Line 11"/>
            <p:cNvSpPr>
              <a:spLocks noChangeShapeType="1"/>
            </p:cNvSpPr>
            <p:nvPr/>
          </p:nvSpPr>
          <p:spPr bwMode="auto">
            <a:xfrm>
              <a:off x="1147" y="1392"/>
              <a:ext cx="0" cy="28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1995" name="Line 12"/>
            <p:cNvSpPr>
              <a:spLocks noChangeShapeType="1"/>
            </p:cNvSpPr>
            <p:nvPr/>
          </p:nvSpPr>
          <p:spPr bwMode="auto">
            <a:xfrm>
              <a:off x="1147" y="2016"/>
              <a:ext cx="0" cy="28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1996" name="Line 13"/>
            <p:cNvSpPr>
              <a:spLocks noChangeShapeType="1"/>
            </p:cNvSpPr>
            <p:nvPr/>
          </p:nvSpPr>
          <p:spPr bwMode="auto">
            <a:xfrm>
              <a:off x="1147" y="2640"/>
              <a:ext cx="0" cy="28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1997" name="Line 14"/>
            <p:cNvSpPr>
              <a:spLocks noChangeShapeType="1"/>
            </p:cNvSpPr>
            <p:nvPr/>
          </p:nvSpPr>
          <p:spPr bwMode="auto">
            <a:xfrm>
              <a:off x="1147" y="3264"/>
              <a:ext cx="0" cy="28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41990" name="Line 16"/>
          <p:cNvSpPr>
            <a:spLocks noChangeShapeType="1"/>
          </p:cNvSpPr>
          <p:nvPr/>
        </p:nvSpPr>
        <p:spPr bwMode="auto">
          <a:xfrm rot="5400000" flipH="1" flipV="1">
            <a:off x="647701" y="1593850"/>
            <a:ext cx="0" cy="358775"/>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1991" name="Freeform 17"/>
          <p:cNvSpPr>
            <a:spLocks/>
          </p:cNvSpPr>
          <p:nvPr/>
        </p:nvSpPr>
        <p:spPr bwMode="auto">
          <a:xfrm>
            <a:off x="461963" y="1751013"/>
            <a:ext cx="242887" cy="3900487"/>
          </a:xfrm>
          <a:custGeom>
            <a:avLst/>
            <a:gdLst>
              <a:gd name="T0" fmla="*/ 2147483647 w 153"/>
              <a:gd name="T1" fmla="*/ 0 h 2457"/>
              <a:gd name="T2" fmla="*/ 0 w 153"/>
              <a:gd name="T3" fmla="*/ 2147483647 h 2457"/>
              <a:gd name="T4" fmla="*/ 2147483647 w 153"/>
              <a:gd name="T5" fmla="*/ 2147483647 h 2457"/>
              <a:gd name="T6" fmla="*/ 0 60000 65536"/>
              <a:gd name="T7" fmla="*/ 0 60000 65536"/>
              <a:gd name="T8" fmla="*/ 0 60000 65536"/>
            </a:gdLst>
            <a:ahLst/>
            <a:cxnLst>
              <a:cxn ang="T6">
                <a:pos x="T0" y="T1"/>
              </a:cxn>
              <a:cxn ang="T7">
                <a:pos x="T2" y="T3"/>
              </a:cxn>
              <a:cxn ang="T8">
                <a:pos x="T4" y="T5"/>
              </a:cxn>
            </a:cxnLst>
            <a:rect l="0" t="0" r="r" b="b"/>
            <a:pathLst>
              <a:path w="153" h="2457">
                <a:moveTo>
                  <a:pt x="7" y="0"/>
                </a:moveTo>
                <a:lnTo>
                  <a:pt x="0" y="2457"/>
                </a:lnTo>
                <a:lnTo>
                  <a:pt x="153" y="2457"/>
                </a:lnTo>
              </a:path>
            </a:pathLst>
          </a:custGeom>
          <a:noFill/>
          <a:ln w="31750">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1992" name="Text Box 18"/>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3.4</a:t>
            </a:r>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57379" name="Rectangle 2"/>
          <p:cNvSpPr>
            <a:spLocks noGrp="1" noChangeArrowheads="1"/>
          </p:cNvSpPr>
          <p:nvPr>
            <p:ph type="title"/>
          </p:nvPr>
        </p:nvSpPr>
        <p:spPr/>
        <p:txBody>
          <a:bodyPr/>
          <a:lstStyle/>
          <a:p>
            <a:pPr eaLnBrk="1" hangingPunct="1"/>
            <a:r>
              <a:rPr lang="de-DE" altLang="de-DE"/>
              <a:t>Begriff: Ergonomie</a:t>
            </a:r>
          </a:p>
        </p:txBody>
      </p:sp>
      <p:sp>
        <p:nvSpPr>
          <p:cNvPr id="357380" name="Rectangle 3"/>
          <p:cNvSpPr>
            <a:spLocks noGrp="1" noChangeArrowheads="1"/>
          </p:cNvSpPr>
          <p:nvPr>
            <p:ph type="body" idx="1"/>
          </p:nvPr>
        </p:nvSpPr>
        <p:spPr>
          <a:xfrm>
            <a:off x="457200" y="1270000"/>
            <a:ext cx="8229600" cy="5399088"/>
          </a:xfrm>
        </p:spPr>
        <p:txBody>
          <a:bodyPr/>
          <a:lstStyle/>
          <a:p>
            <a:pPr eaLnBrk="1" hangingPunct="1"/>
            <a:r>
              <a:rPr lang="de-DE" altLang="de-DE" sz="2000"/>
              <a:t>Der Begriff "Ergonomie" setzt sich aus den griechischen Wörtern</a:t>
            </a:r>
            <a:br>
              <a:rPr lang="de-DE" altLang="de-DE" sz="2000"/>
            </a:br>
            <a:br>
              <a:rPr lang="de-DE" altLang="de-DE" sz="2000"/>
            </a:br>
            <a:r>
              <a:rPr lang="de-DE" altLang="de-DE" sz="2000"/>
              <a:t>ergon = Arbeit, Werk und </a:t>
            </a:r>
            <a:br>
              <a:rPr lang="de-DE" altLang="de-DE" sz="2000"/>
            </a:br>
            <a:r>
              <a:rPr lang="de-DE" altLang="de-DE" sz="2000"/>
              <a:t>nomos = Gesetz, Regel zusammen. </a:t>
            </a:r>
            <a:br>
              <a:rPr lang="de-DE" altLang="de-DE" sz="2000"/>
            </a:br>
            <a:br>
              <a:rPr lang="de-DE" altLang="de-DE" sz="2000"/>
            </a:br>
            <a:r>
              <a:rPr lang="de-DE" altLang="de-DE" sz="2000"/>
              <a:t>Nach Auffassung der International Ergonomics Association wird unter Ergonomie die Lehre von der menschlichen Arbeit und die Erkenntnis ihrer Gesetzmäßigkeiten verstanden.</a:t>
            </a:r>
          </a:p>
          <a:p>
            <a:pPr eaLnBrk="1" hangingPunct="1"/>
            <a:endParaRPr lang="de-DE" altLang="de-DE" sz="2000"/>
          </a:p>
          <a:p>
            <a:pPr eaLnBrk="1" hangingPunct="1"/>
            <a:r>
              <a:rPr lang="de-DE" altLang="de-DE" sz="2000"/>
              <a:t>Laut der offiziellen Definition der internationalen ISO-Norm verwendet Ergonomie wissenschaftliche Erkenntnisse, um Arbeitsaufgaben, Arbeitsumgebungen und Produkte an die physischen und mentalen Fähigkeiten und Grenzen von Menschen anzupassen. Hierbei soll Gesundheit, Sicherheit, Wohlbefinden und Leistungsvermögen verbessert werden.</a:t>
            </a:r>
          </a:p>
          <a:p>
            <a:pPr eaLnBrk="1" hangingPunct="1"/>
            <a:endParaRPr lang="de-DE" altLang="de-DE" sz="2000"/>
          </a:p>
        </p:txBody>
      </p:sp>
      <p:sp>
        <p:nvSpPr>
          <p:cNvPr id="357381" name="Text Box 4"/>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10.1</a:t>
            </a:r>
          </a:p>
        </p:txBody>
      </p:sp>
    </p:spTree>
  </p:cSld>
  <p:clrMapOvr>
    <a:masterClrMapping/>
  </p:clrMapOvr>
  <p:transition/>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58403" name="Rectangle 2"/>
          <p:cNvSpPr>
            <a:spLocks noGrp="1" noChangeArrowheads="1"/>
          </p:cNvSpPr>
          <p:nvPr>
            <p:ph type="title"/>
          </p:nvPr>
        </p:nvSpPr>
        <p:spPr/>
        <p:txBody>
          <a:bodyPr/>
          <a:lstStyle/>
          <a:p>
            <a:pPr eaLnBrk="1" hangingPunct="1"/>
            <a:r>
              <a:rPr lang="de-DE" altLang="de-DE"/>
              <a:t>Ergonomie als Schnittstelle der Forschung</a:t>
            </a:r>
          </a:p>
        </p:txBody>
      </p:sp>
      <p:sp>
        <p:nvSpPr>
          <p:cNvPr id="358404" name="Rectangle 3"/>
          <p:cNvSpPr>
            <a:spLocks noGrp="1" noChangeArrowheads="1"/>
          </p:cNvSpPr>
          <p:nvPr>
            <p:ph type="body" idx="1"/>
          </p:nvPr>
        </p:nvSpPr>
        <p:spPr/>
        <p:txBody>
          <a:bodyPr/>
          <a:lstStyle/>
          <a:p>
            <a:pPr eaLnBrk="1" hangingPunct="1">
              <a:lnSpc>
                <a:spcPct val="90000"/>
              </a:lnSpc>
            </a:pPr>
            <a:r>
              <a:rPr lang="de-DE" altLang="ja-JP" sz="2000">
                <a:ea typeface="ＭＳ Ｐゴシック" pitchFamily="34" charset="-128"/>
              </a:rPr>
              <a:t>Psychologie: In der Gestaltungspsychologie wird u. a. untersucht, welche Wirkungen Farben und Formen haben. Dabei ist zu beachten, dass Fragen im Kontext betrachtet werden müssen. </a:t>
            </a:r>
          </a:p>
          <a:p>
            <a:pPr eaLnBrk="1" hangingPunct="1">
              <a:lnSpc>
                <a:spcPct val="90000"/>
              </a:lnSpc>
            </a:pPr>
            <a:r>
              <a:rPr lang="de-DE" altLang="ja-JP" sz="2000">
                <a:ea typeface="ＭＳ Ｐゴシック" pitchFamily="34" charset="-128"/>
              </a:rPr>
              <a:t>Arbeitswissenschaft: Ein Teil der Arbeitswissenschaften beschäftigt sich mit der ergonomischen Gestaltung von Arbeitsplätzen. Dabei ist eine zentrale Forderung, dass die Arbeitsumgebung und die Arbeitsmittel zur Aufgabe passen. Software ist dabei in vielen Berufen ein zentrales Arbeitsmittel von vielen Personen, die sich nicht mit der Software-Entwicklung beschäftigen. Für diese Personen muss der Zugang zur IT aus ihrer Sicht intuitiv sein. </a:t>
            </a:r>
          </a:p>
          <a:p>
            <a:pPr eaLnBrk="1" hangingPunct="1">
              <a:lnSpc>
                <a:spcPct val="90000"/>
              </a:lnSpc>
            </a:pPr>
            <a:r>
              <a:rPr lang="de-DE" altLang="ja-JP" sz="2000">
                <a:ea typeface="ＭＳ Ｐゴシック" pitchFamily="34" charset="-128"/>
              </a:rPr>
              <a:t>Software-Ergonomie: In der Software-Ergonomie als Informatik-Disziplin beschäftigt man sich mit der Umsetzung der Ideen der vorher genannten Arbeitsgebiete in der Software. Dabei muss als besondere Randbedingung die Realisierbarkeit von gestalterischen Ideen berücksichtigt werden. </a:t>
            </a:r>
            <a:endParaRPr lang="de-DE" altLang="de-DE" sz="2000"/>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graphicFrame>
        <p:nvGraphicFramePr>
          <p:cNvPr id="2613250" name="Group 2"/>
          <p:cNvGraphicFramePr>
            <a:graphicFrameLocks noGrp="1"/>
          </p:cNvGraphicFramePr>
          <p:nvPr/>
        </p:nvGraphicFramePr>
        <p:xfrm>
          <a:off x="457200" y="1143000"/>
          <a:ext cx="8458200" cy="4954586"/>
        </p:xfrm>
        <a:graphic>
          <a:graphicData uri="http://schemas.openxmlformats.org/drawingml/2006/table">
            <a:tbl>
              <a:tblPr/>
              <a:tblGrid>
                <a:gridCol w="1377950">
                  <a:extLst>
                    <a:ext uri="{9D8B030D-6E8A-4147-A177-3AD203B41FA5}">
                      <a16:colId xmlns:a16="http://schemas.microsoft.com/office/drawing/2014/main" val="20000"/>
                    </a:ext>
                  </a:extLst>
                </a:gridCol>
                <a:gridCol w="7080250">
                  <a:extLst>
                    <a:ext uri="{9D8B030D-6E8A-4147-A177-3AD203B41FA5}">
                      <a16:colId xmlns:a16="http://schemas.microsoft.com/office/drawing/2014/main" val="20001"/>
                    </a:ext>
                  </a:extLst>
                </a:gridCol>
              </a:tblGrid>
              <a:tr h="4064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Farbe</a:t>
                      </a:r>
                      <a:endParaRPr kumimoji="0" lang="de-AT" sz="2000" b="1" i="0" u="none" strike="noStrike" cap="none" normalizeH="0" baseline="0">
                        <a:ln>
                          <a:noFill/>
                        </a:ln>
                        <a:solidFill>
                          <a:schemeClr val="tx1"/>
                        </a:solidFill>
                        <a:effectLst/>
                        <a:latin typeface="Arial" charset="0"/>
                      </a:endParaRP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Assoziation</a:t>
                      </a:r>
                      <a:endParaRPr kumimoji="0" lang="de-AT" sz="2000" b="1" i="0" u="none" strike="noStrike" cap="none" normalizeH="0" baseline="0">
                        <a:ln>
                          <a:noFill/>
                        </a:ln>
                        <a:solidFill>
                          <a:schemeClr val="tx1"/>
                        </a:solidFill>
                        <a:effectLst/>
                        <a:latin typeface="Arial" charset="0"/>
                      </a:endParaRP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weiß</a:t>
                      </a:r>
                      <a:endParaRPr kumimoji="0" lang="de-AT" sz="2000" b="1" i="0" u="none" strike="noStrike" cap="none" normalizeH="0" baseline="0">
                        <a:ln>
                          <a:noFill/>
                        </a:ln>
                        <a:solidFill>
                          <a:schemeClr val="tx1"/>
                        </a:solidFill>
                        <a:effectLst/>
                        <a:latin typeface="Arial" charset="0"/>
                      </a:endParaRP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Reinheit, Unschuld (Asien: Trauer)</a:t>
                      </a:r>
                      <a:endParaRPr kumimoji="0" lang="de-AT" sz="2000" b="1" i="0" u="none" strike="noStrike" cap="none" normalizeH="0" baseline="0">
                        <a:ln>
                          <a:noFill/>
                        </a:ln>
                        <a:solidFill>
                          <a:schemeClr val="tx1"/>
                        </a:solidFill>
                        <a:effectLst/>
                        <a:latin typeface="Arial" charset="0"/>
                      </a:endParaRP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4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schwarz</a:t>
                      </a:r>
                      <a:endParaRPr kumimoji="0" lang="de-AT" sz="2000" b="1" i="0" u="none" strike="noStrike" cap="none" normalizeH="0" baseline="0">
                        <a:ln>
                          <a:noFill/>
                        </a:ln>
                        <a:solidFill>
                          <a:schemeClr val="tx1"/>
                        </a:solidFill>
                        <a:effectLst/>
                        <a:latin typeface="Arial" charset="0"/>
                      </a:endParaRP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Tod, Trauer, Eleganz, Schwere, Ernst</a:t>
                      </a:r>
                      <a:endParaRPr kumimoji="0" lang="de-AT" sz="2000" b="1" i="0" u="none" strike="noStrike" cap="none" normalizeH="0" baseline="0">
                        <a:ln>
                          <a:noFill/>
                        </a:ln>
                        <a:solidFill>
                          <a:schemeClr val="tx1"/>
                        </a:solidFill>
                        <a:effectLst/>
                        <a:latin typeface="Arial" charset="0"/>
                      </a:endParaRP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grau</a:t>
                      </a:r>
                      <a:endParaRPr kumimoji="0" lang="de-AT" sz="2000" b="1" i="0" u="none" strike="noStrike" cap="none" normalizeH="0" baseline="0">
                        <a:ln>
                          <a:noFill/>
                        </a:ln>
                        <a:solidFill>
                          <a:schemeClr val="tx1"/>
                        </a:solidFill>
                        <a:effectLst/>
                        <a:latin typeface="Arial" charset="0"/>
                      </a:endParaRP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Neutral, spannungslos</a:t>
                      </a:r>
                      <a:endParaRPr kumimoji="0" lang="de-AT" sz="2000" b="1" i="0" u="none" strike="noStrike" cap="none" normalizeH="0" baseline="0">
                        <a:ln>
                          <a:noFill/>
                        </a:ln>
                        <a:solidFill>
                          <a:schemeClr val="tx1"/>
                        </a:solidFill>
                        <a:effectLst/>
                        <a:latin typeface="Arial" charset="0"/>
                      </a:endParaRP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3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blau</a:t>
                      </a:r>
                      <a:endParaRPr kumimoji="0" lang="de-AT" sz="2000" b="1" i="0" u="none" strike="noStrike" cap="none" normalizeH="0" baseline="0">
                        <a:ln>
                          <a:noFill/>
                        </a:ln>
                        <a:solidFill>
                          <a:schemeClr val="tx1"/>
                        </a:solidFill>
                        <a:effectLst/>
                        <a:latin typeface="Arial" charset="0"/>
                      </a:endParaRP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Geist, Kosmos, Ewigkeit, wirkt kühl, steigert in Kombination die Wirkung warmer Farbtöne</a:t>
                      </a:r>
                      <a:endParaRPr kumimoji="0" lang="de-AT" sz="2000" b="1" i="0" u="none" strike="noStrike" cap="none" normalizeH="0" baseline="0">
                        <a:ln>
                          <a:noFill/>
                        </a:ln>
                        <a:solidFill>
                          <a:schemeClr val="tx1"/>
                        </a:solidFill>
                        <a:effectLst/>
                        <a:latin typeface="Arial" charset="0"/>
                      </a:endParaRP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rot</a:t>
                      </a:r>
                      <a:endParaRPr kumimoji="0" lang="de-AT" sz="2000" b="1" i="0" u="none" strike="noStrike" cap="none" normalizeH="0" baseline="0">
                        <a:ln>
                          <a:noFill/>
                        </a:ln>
                        <a:solidFill>
                          <a:schemeClr val="tx1"/>
                        </a:solidFill>
                        <a:effectLst/>
                        <a:latin typeface="Arial" charset="0"/>
                      </a:endParaRP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Dynamik, Aktivität, Wärme, Warnfarbe</a:t>
                      </a:r>
                      <a:endParaRPr kumimoji="0" lang="de-AT" sz="2000" b="1" i="0" u="none" strike="noStrike" cap="none" normalizeH="0" baseline="0">
                        <a:ln>
                          <a:noFill/>
                        </a:ln>
                        <a:solidFill>
                          <a:schemeClr val="tx1"/>
                        </a:solidFill>
                        <a:effectLst/>
                        <a:latin typeface="Arial" charset="0"/>
                      </a:endParaRP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03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gelb</a:t>
                      </a:r>
                      <a:endParaRPr kumimoji="0" lang="de-AT" sz="2000" b="1" i="0" u="none" strike="noStrike" cap="none" normalizeH="0" baseline="0">
                        <a:ln>
                          <a:noFill/>
                        </a:ln>
                        <a:solidFill>
                          <a:schemeClr val="tx1"/>
                        </a:solidFill>
                        <a:effectLst/>
                        <a:latin typeface="Arial" charset="0"/>
                      </a:endParaRP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Anregend, heiter, dynamisch, kalte Farben wirken durch Zusatz von gelb kälter, warme Farben wärmer</a:t>
                      </a:r>
                      <a:endParaRPr kumimoji="0" lang="de-AT" sz="2000" b="1" i="0" u="none" strike="noStrike" cap="none" normalizeH="0" baseline="0">
                        <a:ln>
                          <a:noFill/>
                        </a:ln>
                        <a:solidFill>
                          <a:schemeClr val="tx1"/>
                        </a:solidFill>
                        <a:effectLst/>
                        <a:latin typeface="Arial" charset="0"/>
                      </a:endParaRP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3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orange</a:t>
                      </a:r>
                      <a:endParaRPr kumimoji="0" lang="de-AT" sz="2000" b="1" i="0" u="none" strike="noStrike" cap="none" normalizeH="0" baseline="0">
                        <a:ln>
                          <a:noFill/>
                        </a:ln>
                        <a:solidFill>
                          <a:schemeClr val="tx1"/>
                        </a:solidFill>
                        <a:effectLst/>
                        <a:latin typeface="Arial" charset="0"/>
                      </a:endParaRP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Hohes Maß an Aktivität und Dynamik, erregt Aufmerksamkeit, Warnfarbe</a:t>
                      </a:r>
                      <a:endParaRPr kumimoji="0" lang="de-AT" sz="2000" b="1" i="0" u="none" strike="noStrike" cap="none" normalizeH="0" baseline="0">
                        <a:ln>
                          <a:noFill/>
                        </a:ln>
                        <a:solidFill>
                          <a:schemeClr val="tx1"/>
                        </a:solidFill>
                        <a:effectLst/>
                        <a:latin typeface="Arial" charset="0"/>
                      </a:endParaRP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64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violett</a:t>
                      </a:r>
                      <a:endParaRPr kumimoji="0" lang="de-AT" sz="2000" b="1" i="0" u="none" strike="noStrike" cap="none" normalizeH="0" baseline="0">
                        <a:ln>
                          <a:noFill/>
                        </a:ln>
                        <a:solidFill>
                          <a:schemeClr val="tx1"/>
                        </a:solidFill>
                        <a:effectLst/>
                        <a:latin typeface="Arial" charset="0"/>
                      </a:endParaRP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Ernst, feierlich, je nach Blauanteil kühl oder warm</a:t>
                      </a:r>
                      <a:endParaRPr kumimoji="0" lang="de-AT" sz="2000" b="1" i="0" u="none" strike="noStrike" cap="none" normalizeH="0" baseline="0">
                        <a:ln>
                          <a:noFill/>
                        </a:ln>
                        <a:solidFill>
                          <a:schemeClr val="tx1"/>
                        </a:solidFill>
                        <a:effectLst/>
                        <a:latin typeface="Arial" charset="0"/>
                      </a:endParaRP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064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grün</a:t>
                      </a:r>
                      <a:endParaRPr kumimoji="0" lang="de-AT" sz="2000" b="1" i="0" u="none" strike="noStrike" cap="none" normalizeH="0" baseline="0">
                        <a:ln>
                          <a:noFill/>
                        </a:ln>
                        <a:solidFill>
                          <a:schemeClr val="tx1"/>
                        </a:solidFill>
                        <a:effectLst/>
                        <a:latin typeface="Arial" charset="0"/>
                      </a:endParaRP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Natur, Wachstum, beruhigend (langweilig)</a:t>
                      </a:r>
                      <a:endParaRPr kumimoji="0" lang="de-AT" sz="2000" b="1" i="0" u="none" strike="noStrike" cap="none" normalizeH="0" baseline="0">
                        <a:ln>
                          <a:noFill/>
                        </a:ln>
                        <a:solidFill>
                          <a:schemeClr val="tx1"/>
                        </a:solidFill>
                        <a:effectLst/>
                        <a:latin typeface="Arial" charset="0"/>
                      </a:endParaRP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359462" name="Rectangle 37"/>
          <p:cNvSpPr>
            <a:spLocks noGrp="1" noChangeArrowheads="1"/>
          </p:cNvSpPr>
          <p:nvPr>
            <p:ph type="title"/>
          </p:nvPr>
        </p:nvSpPr>
        <p:spPr/>
        <p:txBody>
          <a:bodyPr/>
          <a:lstStyle/>
          <a:p>
            <a:pPr eaLnBrk="1" hangingPunct="1"/>
            <a:r>
              <a:rPr lang="de-DE" altLang="de-DE"/>
              <a:t>Psychologie: Beispiel Farbwahl</a:t>
            </a:r>
          </a:p>
        </p:txBody>
      </p:sp>
    </p:spTree>
  </p:cSld>
  <p:clrMapOvr>
    <a:masterClrMapping/>
  </p:clrMapOvr>
  <p:transition/>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60451" name="Rectangle 2"/>
          <p:cNvSpPr>
            <a:spLocks noGrp="1" noChangeArrowheads="1"/>
          </p:cNvSpPr>
          <p:nvPr>
            <p:ph type="title"/>
          </p:nvPr>
        </p:nvSpPr>
        <p:spPr/>
        <p:txBody>
          <a:bodyPr/>
          <a:lstStyle/>
          <a:p>
            <a:pPr eaLnBrk="1" hangingPunct="1"/>
            <a:r>
              <a:rPr lang="de-DE" altLang="de-DE"/>
              <a:t>Zusammenhang der Normen ISO 9241</a:t>
            </a:r>
          </a:p>
        </p:txBody>
      </p:sp>
      <p:pic>
        <p:nvPicPr>
          <p:cNvPr id="360452" name="Picture 5" descr="Kap10ISO9241Ueberbl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625" y="1125538"/>
            <a:ext cx="7777163"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0453" name="Text Box 6"/>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10.2</a:t>
            </a:r>
          </a:p>
        </p:txBody>
      </p:sp>
    </p:spTree>
  </p:cSld>
  <p:clrMapOvr>
    <a:masterClrMapping/>
  </p:clrMapOvr>
  <p:transition/>
</p:sld>
</file>

<file path=ppt/slides/slide4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147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2616322" name="Rectangle 2"/>
          <p:cNvSpPr>
            <a:spLocks noGrp="1" noChangeArrowheads="1"/>
          </p:cNvSpPr>
          <p:nvPr>
            <p:ph type="body" idx="1"/>
          </p:nvPr>
        </p:nvSpPr>
        <p:spPr/>
        <p:txBody>
          <a:bodyPr/>
          <a:lstStyle/>
          <a:p>
            <a:pPr eaLnBrk="1" hangingPunct="1">
              <a:buFontTx/>
              <a:buNone/>
            </a:pPr>
            <a:r>
              <a:rPr lang="de-DE" altLang="de-DE"/>
              <a:t>Software-ergonomische Grundsätze der Dialoggestaltung</a:t>
            </a:r>
          </a:p>
          <a:p>
            <a:pPr eaLnBrk="1" hangingPunct="1">
              <a:buFontTx/>
              <a:buNone/>
            </a:pPr>
            <a:endParaRPr lang="de-DE" altLang="de-DE"/>
          </a:p>
          <a:p>
            <a:pPr eaLnBrk="1" hangingPunct="1"/>
            <a:r>
              <a:rPr lang="de-DE" altLang="de-DE"/>
              <a:t>Lernförderlichkeit</a:t>
            </a:r>
          </a:p>
          <a:p>
            <a:pPr eaLnBrk="1" hangingPunct="1"/>
            <a:r>
              <a:rPr lang="de-DE" altLang="de-DE"/>
              <a:t>Fehlertoleranz</a:t>
            </a:r>
          </a:p>
          <a:p>
            <a:pPr eaLnBrk="1" hangingPunct="1"/>
            <a:r>
              <a:rPr lang="de-DE" altLang="de-DE"/>
              <a:t>Erwartungskonformität</a:t>
            </a:r>
          </a:p>
          <a:p>
            <a:pPr eaLnBrk="1" hangingPunct="1"/>
            <a:r>
              <a:rPr lang="de-DE" altLang="de-DE"/>
              <a:t>Aufgabenangemessenheit</a:t>
            </a:r>
          </a:p>
          <a:p>
            <a:pPr eaLnBrk="1" hangingPunct="1"/>
            <a:r>
              <a:rPr lang="de-DE" altLang="de-DE"/>
              <a:t>Selbstbeschreibungsfähigkeit</a:t>
            </a:r>
          </a:p>
          <a:p>
            <a:pPr eaLnBrk="1" hangingPunct="1"/>
            <a:r>
              <a:rPr lang="de-DE" altLang="de-DE"/>
              <a:t>Steuerbarkeit</a:t>
            </a:r>
          </a:p>
          <a:p>
            <a:pPr eaLnBrk="1" hangingPunct="1"/>
            <a:r>
              <a:rPr lang="de-DE" altLang="de-DE"/>
              <a:t>Individualisierbarkeit</a:t>
            </a:r>
          </a:p>
        </p:txBody>
      </p:sp>
      <p:sp>
        <p:nvSpPr>
          <p:cNvPr id="361476" name="Rectangle 3"/>
          <p:cNvSpPr>
            <a:spLocks noGrp="1" noChangeArrowheads="1"/>
          </p:cNvSpPr>
          <p:nvPr>
            <p:ph type="title"/>
          </p:nvPr>
        </p:nvSpPr>
        <p:spPr/>
        <p:txBody>
          <a:bodyPr/>
          <a:lstStyle/>
          <a:p>
            <a:pPr eaLnBrk="1" hangingPunct="1"/>
            <a:r>
              <a:rPr lang="de-DE" altLang="de-DE"/>
              <a:t>Leitlinien aus ISO 9241-110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163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1632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1632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1632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616322">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616322">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616322">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61632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6322" grpId="0" build="p" autoUpdateAnimBg="0"/>
    </p:bld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62499" name="Rectangle 2"/>
          <p:cNvSpPr>
            <a:spLocks noGrp="1" noChangeArrowheads="1"/>
          </p:cNvSpPr>
          <p:nvPr>
            <p:ph type="title"/>
          </p:nvPr>
        </p:nvSpPr>
        <p:spPr/>
        <p:txBody>
          <a:bodyPr/>
          <a:lstStyle/>
          <a:p>
            <a:pPr eaLnBrk="1" hangingPunct="1"/>
            <a:r>
              <a:rPr lang="de-DE" altLang="de-DE"/>
              <a:t>Lernförderlichkeit</a:t>
            </a:r>
          </a:p>
        </p:txBody>
      </p:sp>
      <p:sp>
        <p:nvSpPr>
          <p:cNvPr id="362500" name="Rectangle 3"/>
          <p:cNvSpPr>
            <a:spLocks noGrp="1" noChangeArrowheads="1"/>
          </p:cNvSpPr>
          <p:nvPr>
            <p:ph type="body" idx="1"/>
          </p:nvPr>
        </p:nvSpPr>
        <p:spPr/>
        <p:txBody>
          <a:bodyPr/>
          <a:lstStyle/>
          <a:p>
            <a:pPr eaLnBrk="1" hangingPunct="1"/>
            <a:r>
              <a:rPr lang="de-DE" altLang="de-DE"/>
              <a:t>Ein Dialog ist lernförderlich, wenn er den Benutzer beim Erlernen des Dialogsystems unterstützt und anleitet.</a:t>
            </a:r>
          </a:p>
          <a:p>
            <a:pPr lvl="4" eaLnBrk="1" hangingPunct="1"/>
            <a:endParaRPr lang="de-DE" altLang="de-DE"/>
          </a:p>
          <a:p>
            <a:pPr eaLnBrk="1" hangingPunct="1"/>
            <a:r>
              <a:rPr lang="de-DE" altLang="de-DE"/>
              <a:t>Praktische Anforderungen:</a:t>
            </a:r>
          </a:p>
          <a:p>
            <a:pPr lvl="4" eaLnBrk="1" hangingPunct="1"/>
            <a:endParaRPr lang="de-DE" altLang="de-DE"/>
          </a:p>
          <a:p>
            <a:pPr lvl="1" eaLnBrk="1" hangingPunct="1"/>
            <a:r>
              <a:rPr lang="de-DE" altLang="de-DE"/>
              <a:t>Kann der Benutzer sich ohne Hindernisse in die Nutzung des Systems einarbeiten?</a:t>
            </a:r>
          </a:p>
          <a:p>
            <a:pPr lvl="1" eaLnBrk="1" hangingPunct="1"/>
            <a:r>
              <a:rPr lang="de-DE" altLang="de-DE"/>
              <a:t>Kann der Benutzer das System ausprobieren, ohne dafür „bestraft“ zu werden?</a:t>
            </a:r>
          </a:p>
          <a:p>
            <a:pPr lvl="1" eaLnBrk="1" hangingPunct="1"/>
            <a:r>
              <a:rPr lang="de-DE" altLang="de-DE"/>
              <a:t>Begriffe sinnfällig wählen</a:t>
            </a:r>
          </a:p>
          <a:p>
            <a:pPr lvl="1" eaLnBrk="1" hangingPunct="1"/>
            <a:r>
              <a:rPr lang="de-DE" altLang="de-DE"/>
              <a:t>Gleicher Aufbau von Grundstrukturen</a:t>
            </a:r>
          </a:p>
          <a:p>
            <a:pPr lvl="1" eaLnBrk="1" hangingPunct="1"/>
            <a:endParaRPr lang="de-DE" altLang="de-DE"/>
          </a:p>
        </p:txBody>
      </p:sp>
    </p:spTree>
  </p:cSld>
  <p:clrMapOvr>
    <a:masterClrMapping/>
  </p:clrMapOvr>
  <p:transition/>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63523" name="Rectangle 2"/>
          <p:cNvSpPr>
            <a:spLocks noGrp="1" noChangeArrowheads="1"/>
          </p:cNvSpPr>
          <p:nvPr>
            <p:ph type="title"/>
          </p:nvPr>
        </p:nvSpPr>
        <p:spPr/>
        <p:txBody>
          <a:bodyPr/>
          <a:lstStyle/>
          <a:p>
            <a:pPr eaLnBrk="1" hangingPunct="1"/>
            <a:r>
              <a:rPr lang="de-DE" altLang="de-DE"/>
              <a:t>Fehlertoleranz</a:t>
            </a:r>
          </a:p>
        </p:txBody>
      </p:sp>
      <p:sp>
        <p:nvSpPr>
          <p:cNvPr id="363524" name="Rectangle 3"/>
          <p:cNvSpPr>
            <a:spLocks noGrp="1" noChangeArrowheads="1"/>
          </p:cNvSpPr>
          <p:nvPr>
            <p:ph type="body" idx="1"/>
          </p:nvPr>
        </p:nvSpPr>
        <p:spPr/>
        <p:txBody>
          <a:bodyPr/>
          <a:lstStyle/>
          <a:p>
            <a:pPr eaLnBrk="1" hangingPunct="1"/>
            <a:r>
              <a:rPr lang="de-DE" altLang="de-DE"/>
              <a:t>Ein System ist fehlertolerant, wenn das beabsichtigte Arbeitsergebnis trotz erkennbar fehlerhafter Eingaben entweder mit keinem oder mit minimalem Korrekturaufwand durch den Benutzer erreicht werden kann.</a:t>
            </a:r>
          </a:p>
          <a:p>
            <a:pPr lvl="4" eaLnBrk="1" hangingPunct="1"/>
            <a:endParaRPr lang="de-DE" altLang="de-DE"/>
          </a:p>
          <a:p>
            <a:pPr eaLnBrk="1" hangingPunct="1"/>
            <a:r>
              <a:rPr lang="de-DE" altLang="de-DE"/>
              <a:t>Praktische Anforderungen:</a:t>
            </a:r>
          </a:p>
          <a:p>
            <a:pPr lvl="4" eaLnBrk="1" hangingPunct="1"/>
            <a:endParaRPr lang="de-DE" altLang="de-DE"/>
          </a:p>
          <a:p>
            <a:pPr lvl="1" eaLnBrk="1" hangingPunct="1"/>
            <a:r>
              <a:rPr lang="de-DE" altLang="de-DE"/>
              <a:t>Ist die Software gegen Fehleingaben robust?</a:t>
            </a:r>
          </a:p>
          <a:p>
            <a:pPr lvl="1" eaLnBrk="1" hangingPunct="1"/>
            <a:r>
              <a:rPr lang="de-DE" altLang="de-DE"/>
              <a:t>Kann der Benutzer Fehlersituationen leicht korrigieren? Werden Vorschläge generiert?</a:t>
            </a:r>
          </a:p>
          <a:p>
            <a:pPr lvl="1" eaLnBrk="1" hangingPunct="1"/>
            <a:r>
              <a:rPr lang="de-DE" altLang="de-DE"/>
              <a:t>Warnung vor folgenschweren Fehlern</a:t>
            </a:r>
          </a:p>
          <a:p>
            <a:pPr lvl="1" eaLnBrk="1" hangingPunct="1"/>
            <a:r>
              <a:rPr lang="de-DE" altLang="de-DE"/>
              <a:t>Keine Werturteile („Unsinnige Eingabe!“)</a:t>
            </a:r>
          </a:p>
          <a:p>
            <a:pPr lvl="1" eaLnBrk="1" hangingPunct="1"/>
            <a:endParaRPr lang="de-DE" altLang="de-DE"/>
          </a:p>
        </p:txBody>
      </p:sp>
    </p:spTree>
  </p:cSld>
  <p:clrMapOvr>
    <a:masterClrMapping/>
  </p:clrMapOvr>
  <p:transition/>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64547" name="Rectangle 2"/>
          <p:cNvSpPr>
            <a:spLocks noGrp="1" noChangeArrowheads="1"/>
          </p:cNvSpPr>
          <p:nvPr>
            <p:ph type="title"/>
          </p:nvPr>
        </p:nvSpPr>
        <p:spPr/>
        <p:txBody>
          <a:bodyPr/>
          <a:lstStyle/>
          <a:p>
            <a:pPr eaLnBrk="1" hangingPunct="1"/>
            <a:r>
              <a:rPr lang="de-DE" altLang="de-DE"/>
              <a:t>Erwartungskonformität</a:t>
            </a:r>
          </a:p>
        </p:txBody>
      </p:sp>
      <p:sp>
        <p:nvSpPr>
          <p:cNvPr id="364548" name="Rectangle 3"/>
          <p:cNvSpPr>
            <a:spLocks noGrp="1" noChangeArrowheads="1"/>
          </p:cNvSpPr>
          <p:nvPr>
            <p:ph type="body" idx="1"/>
          </p:nvPr>
        </p:nvSpPr>
        <p:spPr/>
        <p:txBody>
          <a:bodyPr/>
          <a:lstStyle/>
          <a:p>
            <a:pPr eaLnBrk="1" hangingPunct="1"/>
            <a:r>
              <a:rPr lang="de-DE" altLang="de-DE" sz="2000"/>
              <a:t>Ein Dialog ist erwartungskonform, wenn er konsistent ist und den Merkmalen des Benutzers entspricht, z.B. den Kenntnissen aus dem Arbeitsgebiet, der Ausbildung und der Erfahrung sowie allgemein anerkannten Konventionen.</a:t>
            </a:r>
          </a:p>
          <a:p>
            <a:pPr lvl="4" eaLnBrk="1" hangingPunct="1"/>
            <a:endParaRPr lang="de-DE" altLang="de-DE"/>
          </a:p>
          <a:p>
            <a:pPr eaLnBrk="1" hangingPunct="1"/>
            <a:r>
              <a:rPr lang="de-DE" altLang="de-DE" sz="2000"/>
              <a:t>Praktische Anforderungen:</a:t>
            </a:r>
          </a:p>
          <a:p>
            <a:pPr lvl="4" eaLnBrk="1" hangingPunct="1"/>
            <a:endParaRPr lang="de-DE" altLang="de-DE"/>
          </a:p>
          <a:p>
            <a:pPr lvl="1" eaLnBrk="1" hangingPunct="1"/>
            <a:r>
              <a:rPr lang="de-DE" altLang="de-DE" sz="2000"/>
              <a:t>Reagiert das System so, wie der Benutzer es erwartet?</a:t>
            </a:r>
          </a:p>
          <a:p>
            <a:pPr lvl="1" eaLnBrk="1" hangingPunct="1"/>
            <a:r>
              <a:rPr lang="de-DE" altLang="de-DE" sz="2000"/>
              <a:t>Entsprechen in Menüfolgen die suggerierten Abläufe dem typischen Arbeitsablauf?</a:t>
            </a:r>
          </a:p>
          <a:p>
            <a:pPr lvl="1" eaLnBrk="1" hangingPunct="1"/>
            <a:r>
              <a:rPr lang="de-DE" altLang="de-DE" sz="2000"/>
              <a:t>Kann der Benutzer das Systemverhalten voraussagen?</a:t>
            </a:r>
          </a:p>
          <a:p>
            <a:pPr lvl="1" eaLnBrk="1" hangingPunct="1"/>
            <a:r>
              <a:rPr lang="de-DE" altLang="de-DE" sz="2000"/>
              <a:t>Konsistenz – anwendungsintern und anwendungsübergreifend:</a:t>
            </a:r>
            <a:br>
              <a:rPr lang="de-DE" altLang="de-DE" sz="2000"/>
            </a:br>
            <a:r>
              <a:rPr lang="de-DE" altLang="de-DE" sz="2000"/>
              <a:t>Platzierung, wiederkehrende Ablaufschemata, einheitliche Funktionstastenbelegung, Sprache, Screen und Print</a:t>
            </a:r>
          </a:p>
        </p:txBody>
      </p:sp>
    </p:spTree>
  </p:cSld>
  <p:clrMapOvr>
    <a:masterClrMapping/>
  </p:clrMapOvr>
  <p:transition/>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65571" name="Rectangle 2"/>
          <p:cNvSpPr>
            <a:spLocks noGrp="1" noChangeArrowheads="1"/>
          </p:cNvSpPr>
          <p:nvPr>
            <p:ph type="title"/>
          </p:nvPr>
        </p:nvSpPr>
        <p:spPr/>
        <p:txBody>
          <a:bodyPr/>
          <a:lstStyle/>
          <a:p>
            <a:pPr eaLnBrk="1" hangingPunct="1"/>
            <a:r>
              <a:rPr lang="de-DE" altLang="de-DE"/>
              <a:t>Aufgabenangemessenheit</a:t>
            </a:r>
          </a:p>
        </p:txBody>
      </p:sp>
      <p:sp>
        <p:nvSpPr>
          <p:cNvPr id="365572" name="Rectangle 3"/>
          <p:cNvSpPr>
            <a:spLocks noGrp="1" noChangeArrowheads="1"/>
          </p:cNvSpPr>
          <p:nvPr>
            <p:ph type="body" idx="1"/>
          </p:nvPr>
        </p:nvSpPr>
        <p:spPr/>
        <p:txBody>
          <a:bodyPr/>
          <a:lstStyle/>
          <a:p>
            <a:pPr eaLnBrk="1" hangingPunct="1">
              <a:lnSpc>
                <a:spcPct val="90000"/>
              </a:lnSpc>
            </a:pPr>
            <a:r>
              <a:rPr lang="de-DE" altLang="de-DE"/>
              <a:t>Ein System ist aufgabenangemessen, wenn es den Benutzer unterstützt, seine Aufgabe effektiv und effizient zu erledigen.</a:t>
            </a:r>
          </a:p>
          <a:p>
            <a:pPr eaLnBrk="1" hangingPunct="1">
              <a:lnSpc>
                <a:spcPct val="90000"/>
              </a:lnSpc>
            </a:pPr>
            <a:endParaRPr lang="de-DE" altLang="de-DE"/>
          </a:p>
          <a:p>
            <a:pPr eaLnBrk="1" hangingPunct="1">
              <a:lnSpc>
                <a:spcPct val="90000"/>
              </a:lnSpc>
            </a:pPr>
            <a:r>
              <a:rPr lang="de-DE" altLang="de-DE"/>
              <a:t>Praktische Anforderungen:</a:t>
            </a:r>
          </a:p>
          <a:p>
            <a:pPr lvl="4" eaLnBrk="1" hangingPunct="1">
              <a:lnSpc>
                <a:spcPct val="90000"/>
              </a:lnSpc>
            </a:pPr>
            <a:endParaRPr lang="de-DE" altLang="de-DE"/>
          </a:p>
          <a:p>
            <a:pPr lvl="1" eaLnBrk="1" hangingPunct="1">
              <a:lnSpc>
                <a:spcPct val="90000"/>
              </a:lnSpc>
            </a:pPr>
            <a:r>
              <a:rPr lang="de-DE" altLang="de-DE"/>
              <a:t>Muss der Benutzer unnötige Dialogschritte durchführen?</a:t>
            </a:r>
          </a:p>
          <a:p>
            <a:pPr lvl="1" eaLnBrk="1" hangingPunct="1">
              <a:lnSpc>
                <a:spcPct val="90000"/>
              </a:lnSpc>
            </a:pPr>
            <a:r>
              <a:rPr lang="de-DE" altLang="de-DE"/>
              <a:t>Sind überflüssige / ablenkende Informationen vorhanden, die mit der Aufgabe nichts zu tun haben?</a:t>
            </a:r>
          </a:p>
          <a:p>
            <a:pPr lvl="1" eaLnBrk="1" hangingPunct="1">
              <a:lnSpc>
                <a:spcPct val="90000"/>
              </a:lnSpc>
            </a:pPr>
            <a:r>
              <a:rPr lang="de-DE" altLang="de-DE"/>
              <a:t>Erhält der Benutzer alle gewünschten Ergebnisse?</a:t>
            </a:r>
          </a:p>
          <a:p>
            <a:pPr lvl="1" eaLnBrk="1" hangingPunct="1">
              <a:lnSpc>
                <a:spcPct val="90000"/>
              </a:lnSpc>
            </a:pPr>
            <a:r>
              <a:rPr lang="de-DE" altLang="de-DE"/>
              <a:t>Vorgaben von Standardwerten, wenn sinnvoll</a:t>
            </a:r>
          </a:p>
          <a:p>
            <a:pPr lvl="1" eaLnBrk="1" hangingPunct="1">
              <a:lnSpc>
                <a:spcPct val="90000"/>
              </a:lnSpc>
            </a:pPr>
            <a:endParaRPr lang="de-DE" altLang="de-DE"/>
          </a:p>
        </p:txBody>
      </p:sp>
    </p:spTree>
  </p:cSld>
  <p:clrMapOvr>
    <a:masterClrMapping/>
  </p:clrMapOvr>
  <p:transition/>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66595" name="Rectangle 2"/>
          <p:cNvSpPr>
            <a:spLocks noGrp="1" noChangeArrowheads="1"/>
          </p:cNvSpPr>
          <p:nvPr>
            <p:ph type="title"/>
          </p:nvPr>
        </p:nvSpPr>
        <p:spPr/>
        <p:txBody>
          <a:bodyPr/>
          <a:lstStyle/>
          <a:p>
            <a:pPr eaLnBrk="1" hangingPunct="1"/>
            <a:r>
              <a:rPr lang="de-DE" altLang="de-DE"/>
              <a:t>Selbstbeschreibungsfähigkeit</a:t>
            </a:r>
          </a:p>
        </p:txBody>
      </p:sp>
      <p:sp>
        <p:nvSpPr>
          <p:cNvPr id="366596" name="Rectangle 3"/>
          <p:cNvSpPr>
            <a:spLocks noGrp="1" noChangeArrowheads="1"/>
          </p:cNvSpPr>
          <p:nvPr>
            <p:ph type="body" idx="1"/>
          </p:nvPr>
        </p:nvSpPr>
        <p:spPr/>
        <p:txBody>
          <a:bodyPr/>
          <a:lstStyle/>
          <a:p>
            <a:pPr eaLnBrk="1" hangingPunct="1">
              <a:lnSpc>
                <a:spcPct val="90000"/>
              </a:lnSpc>
            </a:pPr>
            <a:r>
              <a:rPr lang="de-DE" altLang="de-DE"/>
              <a:t>Ein Dialog ist selbstbeschreibungsfähig, wenn jeder einzelne Dialogschritt durch Rückmeldung des Systems unmittelbar verständlich ist oder auf Anfrage erklärt wird.</a:t>
            </a:r>
          </a:p>
          <a:p>
            <a:pPr lvl="4" eaLnBrk="1" hangingPunct="1">
              <a:lnSpc>
                <a:spcPct val="90000"/>
              </a:lnSpc>
            </a:pPr>
            <a:endParaRPr lang="de-DE" altLang="de-DE"/>
          </a:p>
          <a:p>
            <a:pPr eaLnBrk="1" hangingPunct="1">
              <a:lnSpc>
                <a:spcPct val="90000"/>
              </a:lnSpc>
            </a:pPr>
            <a:r>
              <a:rPr lang="de-DE" altLang="de-DE"/>
              <a:t>Praktische Anforderungen:</a:t>
            </a:r>
          </a:p>
          <a:p>
            <a:pPr lvl="4" eaLnBrk="1" hangingPunct="1">
              <a:lnSpc>
                <a:spcPct val="90000"/>
              </a:lnSpc>
            </a:pPr>
            <a:endParaRPr lang="de-DE" altLang="de-DE"/>
          </a:p>
          <a:p>
            <a:pPr lvl="1" eaLnBrk="1" hangingPunct="1">
              <a:lnSpc>
                <a:spcPct val="90000"/>
              </a:lnSpc>
            </a:pPr>
            <a:r>
              <a:rPr lang="de-DE" altLang="de-DE"/>
              <a:t>Sind alle für einen Arbeitsschritt benötigten Informationen übersichtlich am Bildschirm vorhanden?</a:t>
            </a:r>
          </a:p>
          <a:p>
            <a:pPr lvl="1" eaLnBrk="1" hangingPunct="1">
              <a:lnSpc>
                <a:spcPct val="90000"/>
              </a:lnSpc>
            </a:pPr>
            <a:r>
              <a:rPr lang="de-DE" altLang="de-DE"/>
              <a:t>Weiß der Benutzer, was er als nächstes tun kann?</a:t>
            </a:r>
          </a:p>
          <a:p>
            <a:pPr lvl="1" eaLnBrk="1" hangingPunct="1">
              <a:lnSpc>
                <a:spcPct val="90000"/>
              </a:lnSpc>
            </a:pPr>
            <a:r>
              <a:rPr lang="de-DE" altLang="de-DE"/>
              <a:t>Präzise, unmissverständliche und einfache Systemmeldungen </a:t>
            </a:r>
          </a:p>
          <a:p>
            <a:pPr lvl="1" eaLnBrk="1" hangingPunct="1">
              <a:lnSpc>
                <a:spcPct val="90000"/>
              </a:lnSpc>
            </a:pPr>
            <a:r>
              <a:rPr lang="de-DE" altLang="de-DE"/>
              <a:t>weiß der Nutzer, was das System macht?</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grpSp>
        <p:nvGrpSpPr>
          <p:cNvPr id="43011" name="Group 2"/>
          <p:cNvGrpSpPr>
            <a:grpSpLocks/>
          </p:cNvGrpSpPr>
          <p:nvPr/>
        </p:nvGrpSpPr>
        <p:grpSpPr bwMode="auto">
          <a:xfrm>
            <a:off x="468313" y="5343525"/>
            <a:ext cx="3352800" cy="533400"/>
            <a:chOff x="288" y="2784"/>
            <a:chExt cx="2112" cy="336"/>
          </a:xfrm>
        </p:grpSpPr>
        <p:sp>
          <p:nvSpPr>
            <p:cNvPr id="43060" name="AutoShape 3"/>
            <p:cNvSpPr>
              <a:spLocks noChangeArrowheads="1"/>
            </p:cNvSpPr>
            <p:nvPr/>
          </p:nvSpPr>
          <p:spPr bwMode="auto">
            <a:xfrm>
              <a:off x="816" y="2784"/>
              <a:ext cx="528" cy="336"/>
            </a:xfrm>
            <a:prstGeom prst="roundRect">
              <a:avLst>
                <a:gd name="adj" fmla="val 16667"/>
              </a:avLst>
            </a:prstGeom>
            <a:solidFill>
              <a:srgbClr val="DDDDD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sp>
          <p:nvSpPr>
            <p:cNvPr id="43061" name="AutoShape 4"/>
            <p:cNvSpPr>
              <a:spLocks noChangeArrowheads="1"/>
            </p:cNvSpPr>
            <p:nvPr/>
          </p:nvSpPr>
          <p:spPr bwMode="auto">
            <a:xfrm>
              <a:off x="1344" y="2784"/>
              <a:ext cx="528" cy="336"/>
            </a:xfrm>
            <a:prstGeom prst="roundRect">
              <a:avLst>
                <a:gd name="adj" fmla="val 16667"/>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sp>
          <p:nvSpPr>
            <p:cNvPr id="43062" name="AutoShape 5"/>
            <p:cNvSpPr>
              <a:spLocks noChangeArrowheads="1"/>
            </p:cNvSpPr>
            <p:nvPr/>
          </p:nvSpPr>
          <p:spPr bwMode="auto">
            <a:xfrm>
              <a:off x="1872" y="2784"/>
              <a:ext cx="528" cy="336"/>
            </a:xfrm>
            <a:prstGeom prst="roundRect">
              <a:avLst>
                <a:gd name="adj" fmla="val 16667"/>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sp>
          <p:nvSpPr>
            <p:cNvPr id="43063" name="AutoShape 6"/>
            <p:cNvSpPr>
              <a:spLocks noChangeArrowheads="1"/>
            </p:cNvSpPr>
            <p:nvPr/>
          </p:nvSpPr>
          <p:spPr bwMode="auto">
            <a:xfrm>
              <a:off x="288" y="2784"/>
              <a:ext cx="528" cy="336"/>
            </a:xfrm>
            <a:prstGeom prst="roundRect">
              <a:avLst>
                <a:gd name="adj" fmla="val 16667"/>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grpSp>
      <p:grpSp>
        <p:nvGrpSpPr>
          <p:cNvPr id="43012" name="Group 7"/>
          <p:cNvGrpSpPr>
            <a:grpSpLocks/>
          </p:cNvGrpSpPr>
          <p:nvPr/>
        </p:nvGrpSpPr>
        <p:grpSpPr bwMode="auto">
          <a:xfrm>
            <a:off x="468313" y="4352925"/>
            <a:ext cx="3352800" cy="533400"/>
            <a:chOff x="288" y="2784"/>
            <a:chExt cx="2112" cy="336"/>
          </a:xfrm>
        </p:grpSpPr>
        <p:sp>
          <p:nvSpPr>
            <p:cNvPr id="43056" name="AutoShape 8"/>
            <p:cNvSpPr>
              <a:spLocks noChangeArrowheads="1"/>
            </p:cNvSpPr>
            <p:nvPr/>
          </p:nvSpPr>
          <p:spPr bwMode="auto">
            <a:xfrm>
              <a:off x="816" y="2784"/>
              <a:ext cx="528" cy="336"/>
            </a:xfrm>
            <a:prstGeom prst="roundRect">
              <a:avLst>
                <a:gd name="adj" fmla="val 16667"/>
              </a:avLst>
            </a:prstGeom>
            <a:solidFill>
              <a:srgbClr val="DDDDD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sp>
          <p:nvSpPr>
            <p:cNvPr id="43057" name="AutoShape 9"/>
            <p:cNvSpPr>
              <a:spLocks noChangeArrowheads="1"/>
            </p:cNvSpPr>
            <p:nvPr/>
          </p:nvSpPr>
          <p:spPr bwMode="auto">
            <a:xfrm>
              <a:off x="1344" y="2784"/>
              <a:ext cx="528" cy="336"/>
            </a:xfrm>
            <a:prstGeom prst="roundRect">
              <a:avLst>
                <a:gd name="adj" fmla="val 16667"/>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sp>
          <p:nvSpPr>
            <p:cNvPr id="43058" name="AutoShape 10"/>
            <p:cNvSpPr>
              <a:spLocks noChangeArrowheads="1"/>
            </p:cNvSpPr>
            <p:nvPr/>
          </p:nvSpPr>
          <p:spPr bwMode="auto">
            <a:xfrm>
              <a:off x="1872" y="2784"/>
              <a:ext cx="528" cy="336"/>
            </a:xfrm>
            <a:prstGeom prst="roundRect">
              <a:avLst>
                <a:gd name="adj" fmla="val 16667"/>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sp>
          <p:nvSpPr>
            <p:cNvPr id="43059" name="AutoShape 11"/>
            <p:cNvSpPr>
              <a:spLocks noChangeArrowheads="1"/>
            </p:cNvSpPr>
            <p:nvPr/>
          </p:nvSpPr>
          <p:spPr bwMode="auto">
            <a:xfrm>
              <a:off x="288" y="2784"/>
              <a:ext cx="528" cy="336"/>
            </a:xfrm>
            <a:prstGeom prst="roundRect">
              <a:avLst>
                <a:gd name="adj" fmla="val 16667"/>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grpSp>
      <p:grpSp>
        <p:nvGrpSpPr>
          <p:cNvPr id="43013" name="Group 12"/>
          <p:cNvGrpSpPr>
            <a:grpSpLocks/>
          </p:cNvGrpSpPr>
          <p:nvPr/>
        </p:nvGrpSpPr>
        <p:grpSpPr bwMode="auto">
          <a:xfrm>
            <a:off x="468313" y="3362325"/>
            <a:ext cx="3352800" cy="533400"/>
            <a:chOff x="288" y="2784"/>
            <a:chExt cx="2112" cy="336"/>
          </a:xfrm>
        </p:grpSpPr>
        <p:sp>
          <p:nvSpPr>
            <p:cNvPr id="43052" name="AutoShape 13"/>
            <p:cNvSpPr>
              <a:spLocks noChangeArrowheads="1"/>
            </p:cNvSpPr>
            <p:nvPr/>
          </p:nvSpPr>
          <p:spPr bwMode="auto">
            <a:xfrm>
              <a:off x="816" y="2784"/>
              <a:ext cx="528" cy="336"/>
            </a:xfrm>
            <a:prstGeom prst="roundRect">
              <a:avLst>
                <a:gd name="adj" fmla="val 16667"/>
              </a:avLst>
            </a:prstGeom>
            <a:solidFill>
              <a:srgbClr val="DDDDD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sp>
          <p:nvSpPr>
            <p:cNvPr id="43053" name="AutoShape 14"/>
            <p:cNvSpPr>
              <a:spLocks noChangeArrowheads="1"/>
            </p:cNvSpPr>
            <p:nvPr/>
          </p:nvSpPr>
          <p:spPr bwMode="auto">
            <a:xfrm>
              <a:off x="1344" y="2784"/>
              <a:ext cx="528" cy="336"/>
            </a:xfrm>
            <a:prstGeom prst="roundRect">
              <a:avLst>
                <a:gd name="adj" fmla="val 16667"/>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sp>
          <p:nvSpPr>
            <p:cNvPr id="43054" name="AutoShape 15"/>
            <p:cNvSpPr>
              <a:spLocks noChangeArrowheads="1"/>
            </p:cNvSpPr>
            <p:nvPr/>
          </p:nvSpPr>
          <p:spPr bwMode="auto">
            <a:xfrm>
              <a:off x="1872" y="2784"/>
              <a:ext cx="528" cy="336"/>
            </a:xfrm>
            <a:prstGeom prst="roundRect">
              <a:avLst>
                <a:gd name="adj" fmla="val 16667"/>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sp>
          <p:nvSpPr>
            <p:cNvPr id="43055" name="AutoShape 16"/>
            <p:cNvSpPr>
              <a:spLocks noChangeArrowheads="1"/>
            </p:cNvSpPr>
            <p:nvPr/>
          </p:nvSpPr>
          <p:spPr bwMode="auto">
            <a:xfrm>
              <a:off x="288" y="2784"/>
              <a:ext cx="528" cy="336"/>
            </a:xfrm>
            <a:prstGeom prst="roundRect">
              <a:avLst>
                <a:gd name="adj" fmla="val 16667"/>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grpSp>
      <p:grpSp>
        <p:nvGrpSpPr>
          <p:cNvPr id="43014" name="Group 17"/>
          <p:cNvGrpSpPr>
            <a:grpSpLocks/>
          </p:cNvGrpSpPr>
          <p:nvPr/>
        </p:nvGrpSpPr>
        <p:grpSpPr bwMode="auto">
          <a:xfrm>
            <a:off x="468313" y="2371725"/>
            <a:ext cx="3352800" cy="533400"/>
            <a:chOff x="288" y="2784"/>
            <a:chExt cx="2112" cy="336"/>
          </a:xfrm>
        </p:grpSpPr>
        <p:sp>
          <p:nvSpPr>
            <p:cNvPr id="43048" name="AutoShape 18"/>
            <p:cNvSpPr>
              <a:spLocks noChangeArrowheads="1"/>
            </p:cNvSpPr>
            <p:nvPr/>
          </p:nvSpPr>
          <p:spPr bwMode="auto">
            <a:xfrm>
              <a:off x="816" y="2784"/>
              <a:ext cx="528" cy="336"/>
            </a:xfrm>
            <a:prstGeom prst="roundRect">
              <a:avLst>
                <a:gd name="adj" fmla="val 16667"/>
              </a:avLst>
            </a:prstGeom>
            <a:solidFill>
              <a:srgbClr val="DDDDD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sp>
          <p:nvSpPr>
            <p:cNvPr id="43049" name="AutoShape 19"/>
            <p:cNvSpPr>
              <a:spLocks noChangeArrowheads="1"/>
            </p:cNvSpPr>
            <p:nvPr/>
          </p:nvSpPr>
          <p:spPr bwMode="auto">
            <a:xfrm>
              <a:off x="1344" y="2784"/>
              <a:ext cx="528" cy="336"/>
            </a:xfrm>
            <a:prstGeom prst="roundRect">
              <a:avLst>
                <a:gd name="adj" fmla="val 16667"/>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sp>
          <p:nvSpPr>
            <p:cNvPr id="43050" name="AutoShape 20"/>
            <p:cNvSpPr>
              <a:spLocks noChangeArrowheads="1"/>
            </p:cNvSpPr>
            <p:nvPr/>
          </p:nvSpPr>
          <p:spPr bwMode="auto">
            <a:xfrm>
              <a:off x="1872" y="2784"/>
              <a:ext cx="528" cy="336"/>
            </a:xfrm>
            <a:prstGeom prst="roundRect">
              <a:avLst>
                <a:gd name="adj" fmla="val 16667"/>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sp>
          <p:nvSpPr>
            <p:cNvPr id="43051" name="AutoShape 21"/>
            <p:cNvSpPr>
              <a:spLocks noChangeArrowheads="1"/>
            </p:cNvSpPr>
            <p:nvPr/>
          </p:nvSpPr>
          <p:spPr bwMode="auto">
            <a:xfrm>
              <a:off x="288" y="2784"/>
              <a:ext cx="528" cy="336"/>
            </a:xfrm>
            <a:prstGeom prst="roundRect">
              <a:avLst>
                <a:gd name="adj" fmla="val 16667"/>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grpSp>
      <p:grpSp>
        <p:nvGrpSpPr>
          <p:cNvPr id="43015" name="Group 22"/>
          <p:cNvGrpSpPr>
            <a:grpSpLocks/>
          </p:cNvGrpSpPr>
          <p:nvPr/>
        </p:nvGrpSpPr>
        <p:grpSpPr bwMode="auto">
          <a:xfrm>
            <a:off x="468313" y="1381125"/>
            <a:ext cx="3352800" cy="533400"/>
            <a:chOff x="288" y="2784"/>
            <a:chExt cx="2112" cy="336"/>
          </a:xfrm>
        </p:grpSpPr>
        <p:sp>
          <p:nvSpPr>
            <p:cNvPr id="43044" name="AutoShape 23"/>
            <p:cNvSpPr>
              <a:spLocks noChangeArrowheads="1"/>
            </p:cNvSpPr>
            <p:nvPr/>
          </p:nvSpPr>
          <p:spPr bwMode="auto">
            <a:xfrm>
              <a:off x="816" y="2784"/>
              <a:ext cx="528" cy="336"/>
            </a:xfrm>
            <a:prstGeom prst="roundRect">
              <a:avLst>
                <a:gd name="adj" fmla="val 16667"/>
              </a:avLst>
            </a:prstGeom>
            <a:solidFill>
              <a:srgbClr val="DDDDD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sp>
          <p:nvSpPr>
            <p:cNvPr id="43045" name="AutoShape 24"/>
            <p:cNvSpPr>
              <a:spLocks noChangeArrowheads="1"/>
            </p:cNvSpPr>
            <p:nvPr/>
          </p:nvSpPr>
          <p:spPr bwMode="auto">
            <a:xfrm>
              <a:off x="1344" y="2784"/>
              <a:ext cx="528" cy="336"/>
            </a:xfrm>
            <a:prstGeom prst="roundRect">
              <a:avLst>
                <a:gd name="adj" fmla="val 16667"/>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sp>
          <p:nvSpPr>
            <p:cNvPr id="43046" name="AutoShape 25"/>
            <p:cNvSpPr>
              <a:spLocks noChangeArrowheads="1"/>
            </p:cNvSpPr>
            <p:nvPr/>
          </p:nvSpPr>
          <p:spPr bwMode="auto">
            <a:xfrm>
              <a:off x="1872" y="2784"/>
              <a:ext cx="528" cy="336"/>
            </a:xfrm>
            <a:prstGeom prst="roundRect">
              <a:avLst>
                <a:gd name="adj" fmla="val 16667"/>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sp>
          <p:nvSpPr>
            <p:cNvPr id="43047" name="AutoShape 26"/>
            <p:cNvSpPr>
              <a:spLocks noChangeArrowheads="1"/>
            </p:cNvSpPr>
            <p:nvPr/>
          </p:nvSpPr>
          <p:spPr bwMode="auto">
            <a:xfrm>
              <a:off x="288" y="2784"/>
              <a:ext cx="528" cy="336"/>
            </a:xfrm>
            <a:prstGeom prst="roundRect">
              <a:avLst>
                <a:gd name="adj" fmla="val 16667"/>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e-DE" sz="2400"/>
            </a:p>
          </p:txBody>
        </p:sp>
      </p:grpSp>
      <p:sp>
        <p:nvSpPr>
          <p:cNvPr id="43016" name="Rectangle 27"/>
          <p:cNvSpPr>
            <a:spLocks noGrp="1" noChangeArrowheads="1"/>
          </p:cNvSpPr>
          <p:nvPr>
            <p:ph type="title"/>
          </p:nvPr>
        </p:nvSpPr>
        <p:spPr>
          <a:xfrm>
            <a:off x="468313" y="274638"/>
            <a:ext cx="7632700" cy="777875"/>
          </a:xfrm>
        </p:spPr>
        <p:txBody>
          <a:bodyPr/>
          <a:lstStyle/>
          <a:p>
            <a:pPr eaLnBrk="1" hangingPunct="1"/>
            <a:r>
              <a:rPr lang="de-DE" altLang="de-DE"/>
              <a:t>Iterativ Inkrementelle Entwicklung (State of the Art)</a:t>
            </a:r>
          </a:p>
        </p:txBody>
      </p:sp>
      <p:sp>
        <p:nvSpPr>
          <p:cNvPr id="43017" name="Text Box 28"/>
          <p:cNvSpPr txBox="1">
            <a:spLocks noChangeArrowheads="1"/>
          </p:cNvSpPr>
          <p:nvPr/>
        </p:nvSpPr>
        <p:spPr bwMode="auto">
          <a:xfrm>
            <a:off x="4068763" y="981075"/>
            <a:ext cx="4679950" cy="536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000" i="1"/>
              <a:t>Merkmal:</a:t>
            </a:r>
          </a:p>
          <a:p>
            <a:pPr>
              <a:buFontTx/>
              <a:buChar char="-"/>
            </a:pPr>
            <a:r>
              <a:rPr lang="de-DE" altLang="de-DE" sz="2000"/>
              <a:t> Projekt in kleine Teilschritte zerlegt</a:t>
            </a:r>
          </a:p>
          <a:p>
            <a:pPr>
              <a:buFontTx/>
              <a:buChar char="-"/>
            </a:pPr>
            <a:r>
              <a:rPr lang="de-DE" altLang="de-DE" sz="2000"/>
              <a:t> pro Schritt neue Funktionalität  (Inkrement) + Überarbeitung existierender Ergebnisse (Iteration) </a:t>
            </a:r>
          </a:p>
          <a:p>
            <a:pPr>
              <a:buFontTx/>
              <a:buChar char="-"/>
            </a:pPr>
            <a:r>
              <a:rPr lang="de-DE" altLang="de-DE" sz="2000"/>
              <a:t> n+1-ter Schritt kann Probleme des n-ten Schritts lösen</a:t>
            </a:r>
          </a:p>
          <a:p>
            <a:r>
              <a:rPr lang="de-DE" altLang="de-DE" sz="2000" i="1"/>
              <a:t>Vorteile:</a:t>
            </a:r>
          </a:p>
          <a:p>
            <a:pPr>
              <a:buFontTx/>
              <a:buChar char="-"/>
            </a:pPr>
            <a:r>
              <a:rPr lang="de-DE" altLang="de-DE" sz="2000"/>
              <a:t> siehe „iterativ“</a:t>
            </a:r>
          </a:p>
          <a:p>
            <a:pPr>
              <a:buFontTx/>
              <a:buChar char="-"/>
            </a:pPr>
            <a:r>
              <a:rPr lang="de-DE" altLang="de-DE" sz="2000"/>
              <a:t> flexible Reaktion auf neue funktionale Anforderungen</a:t>
            </a:r>
          </a:p>
          <a:p>
            <a:pPr>
              <a:lnSpc>
                <a:spcPct val="110000"/>
              </a:lnSpc>
            </a:pPr>
            <a:r>
              <a:rPr lang="de-DE" altLang="de-DE" sz="2000" i="1"/>
              <a:t>Nachteile:</a:t>
            </a:r>
          </a:p>
          <a:p>
            <a:pPr>
              <a:buFontTx/>
              <a:buChar char="-"/>
            </a:pPr>
            <a:r>
              <a:rPr lang="de-DE" altLang="de-DE" sz="2000"/>
              <a:t> siehe „iterativ“ (etwas verstärkt)</a:t>
            </a:r>
          </a:p>
          <a:p>
            <a:pPr>
              <a:lnSpc>
                <a:spcPct val="110000"/>
              </a:lnSpc>
            </a:pPr>
            <a:endParaRPr lang="de-DE" altLang="de-DE" sz="2000" i="1"/>
          </a:p>
          <a:p>
            <a:pPr>
              <a:lnSpc>
                <a:spcPct val="110000"/>
              </a:lnSpc>
            </a:pPr>
            <a:r>
              <a:rPr lang="de-DE" altLang="de-DE" sz="2000" i="1"/>
              <a:t>Optimierung/Anpassung:</a:t>
            </a:r>
          </a:p>
          <a:p>
            <a:r>
              <a:rPr lang="de-DE" altLang="de-DE" sz="2000"/>
              <a:t>Anforderungsanalyse am Anfang intensiver durchführen</a:t>
            </a:r>
          </a:p>
        </p:txBody>
      </p:sp>
      <p:sp>
        <p:nvSpPr>
          <p:cNvPr id="43018" name="AutoShape 29"/>
          <p:cNvSpPr>
            <a:spLocks noChangeArrowheads="1"/>
          </p:cNvSpPr>
          <p:nvPr/>
        </p:nvSpPr>
        <p:spPr bwMode="auto">
          <a:xfrm>
            <a:off x="468313" y="1381125"/>
            <a:ext cx="3276600" cy="53340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Anforderungsanalyse</a:t>
            </a:r>
          </a:p>
        </p:txBody>
      </p:sp>
      <p:sp>
        <p:nvSpPr>
          <p:cNvPr id="43019" name="AutoShape 30"/>
          <p:cNvSpPr>
            <a:spLocks noChangeArrowheads="1"/>
          </p:cNvSpPr>
          <p:nvPr/>
        </p:nvSpPr>
        <p:spPr bwMode="auto">
          <a:xfrm>
            <a:off x="468313" y="2371725"/>
            <a:ext cx="3276600" cy="53340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Grobdesign</a:t>
            </a:r>
          </a:p>
        </p:txBody>
      </p:sp>
      <p:sp>
        <p:nvSpPr>
          <p:cNvPr id="43020" name="AutoShape 31"/>
          <p:cNvSpPr>
            <a:spLocks noChangeArrowheads="1"/>
          </p:cNvSpPr>
          <p:nvPr/>
        </p:nvSpPr>
        <p:spPr bwMode="auto">
          <a:xfrm>
            <a:off x="468313" y="3362325"/>
            <a:ext cx="3276600" cy="53340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Feindesign</a:t>
            </a:r>
          </a:p>
        </p:txBody>
      </p:sp>
      <p:sp>
        <p:nvSpPr>
          <p:cNvPr id="43021" name="AutoShape 32"/>
          <p:cNvSpPr>
            <a:spLocks noChangeArrowheads="1"/>
          </p:cNvSpPr>
          <p:nvPr/>
        </p:nvSpPr>
        <p:spPr bwMode="auto">
          <a:xfrm>
            <a:off x="468313" y="4352925"/>
            <a:ext cx="3276600" cy="53340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Implementierung</a:t>
            </a:r>
          </a:p>
        </p:txBody>
      </p:sp>
      <p:sp>
        <p:nvSpPr>
          <p:cNvPr id="43022" name="AutoShape 33"/>
          <p:cNvSpPr>
            <a:spLocks noChangeArrowheads="1"/>
          </p:cNvSpPr>
          <p:nvPr/>
        </p:nvSpPr>
        <p:spPr bwMode="auto">
          <a:xfrm>
            <a:off x="468313" y="5343525"/>
            <a:ext cx="3276600" cy="53340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Test und Integration</a:t>
            </a:r>
          </a:p>
        </p:txBody>
      </p:sp>
      <p:sp>
        <p:nvSpPr>
          <p:cNvPr id="43023" name="Line 34"/>
          <p:cNvSpPr>
            <a:spLocks noChangeShapeType="1"/>
          </p:cNvSpPr>
          <p:nvPr/>
        </p:nvSpPr>
        <p:spPr bwMode="auto">
          <a:xfrm>
            <a:off x="925513" y="1914525"/>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24" name="Line 35"/>
          <p:cNvSpPr>
            <a:spLocks noChangeShapeType="1"/>
          </p:cNvSpPr>
          <p:nvPr/>
        </p:nvSpPr>
        <p:spPr bwMode="auto">
          <a:xfrm>
            <a:off x="925513" y="2905125"/>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25" name="Line 36"/>
          <p:cNvSpPr>
            <a:spLocks noChangeShapeType="1"/>
          </p:cNvSpPr>
          <p:nvPr/>
        </p:nvSpPr>
        <p:spPr bwMode="auto">
          <a:xfrm>
            <a:off x="925513" y="3895725"/>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26" name="Line 37"/>
          <p:cNvSpPr>
            <a:spLocks noChangeShapeType="1"/>
          </p:cNvSpPr>
          <p:nvPr/>
        </p:nvSpPr>
        <p:spPr bwMode="auto">
          <a:xfrm>
            <a:off x="925513" y="4886325"/>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27" name="Line 38"/>
          <p:cNvSpPr>
            <a:spLocks noChangeShapeType="1"/>
          </p:cNvSpPr>
          <p:nvPr/>
        </p:nvSpPr>
        <p:spPr bwMode="auto">
          <a:xfrm>
            <a:off x="1763713" y="1914525"/>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28" name="Line 39"/>
          <p:cNvSpPr>
            <a:spLocks noChangeShapeType="1"/>
          </p:cNvSpPr>
          <p:nvPr/>
        </p:nvSpPr>
        <p:spPr bwMode="auto">
          <a:xfrm>
            <a:off x="1763713" y="2905125"/>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29" name="Line 40"/>
          <p:cNvSpPr>
            <a:spLocks noChangeShapeType="1"/>
          </p:cNvSpPr>
          <p:nvPr/>
        </p:nvSpPr>
        <p:spPr bwMode="auto">
          <a:xfrm>
            <a:off x="1763713" y="3895725"/>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30" name="Line 41"/>
          <p:cNvSpPr>
            <a:spLocks noChangeShapeType="1"/>
          </p:cNvSpPr>
          <p:nvPr/>
        </p:nvSpPr>
        <p:spPr bwMode="auto">
          <a:xfrm>
            <a:off x="1763713" y="4886325"/>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31" name="Line 42"/>
          <p:cNvSpPr>
            <a:spLocks noChangeShapeType="1"/>
          </p:cNvSpPr>
          <p:nvPr/>
        </p:nvSpPr>
        <p:spPr bwMode="auto">
          <a:xfrm>
            <a:off x="2601913" y="1914525"/>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32" name="Line 43"/>
          <p:cNvSpPr>
            <a:spLocks noChangeShapeType="1"/>
          </p:cNvSpPr>
          <p:nvPr/>
        </p:nvSpPr>
        <p:spPr bwMode="auto">
          <a:xfrm>
            <a:off x="2601913" y="2905125"/>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33" name="Line 44"/>
          <p:cNvSpPr>
            <a:spLocks noChangeShapeType="1"/>
          </p:cNvSpPr>
          <p:nvPr/>
        </p:nvSpPr>
        <p:spPr bwMode="auto">
          <a:xfrm>
            <a:off x="2601913" y="3895725"/>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34" name="Line 45"/>
          <p:cNvSpPr>
            <a:spLocks noChangeShapeType="1"/>
          </p:cNvSpPr>
          <p:nvPr/>
        </p:nvSpPr>
        <p:spPr bwMode="auto">
          <a:xfrm>
            <a:off x="2601913" y="4886325"/>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35" name="Line 46"/>
          <p:cNvSpPr>
            <a:spLocks noChangeShapeType="1"/>
          </p:cNvSpPr>
          <p:nvPr/>
        </p:nvSpPr>
        <p:spPr bwMode="auto">
          <a:xfrm>
            <a:off x="3440113" y="1914525"/>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36" name="Line 47"/>
          <p:cNvSpPr>
            <a:spLocks noChangeShapeType="1"/>
          </p:cNvSpPr>
          <p:nvPr/>
        </p:nvSpPr>
        <p:spPr bwMode="auto">
          <a:xfrm>
            <a:off x="3440113" y="2905125"/>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37" name="Line 48"/>
          <p:cNvSpPr>
            <a:spLocks noChangeShapeType="1"/>
          </p:cNvSpPr>
          <p:nvPr/>
        </p:nvSpPr>
        <p:spPr bwMode="auto">
          <a:xfrm>
            <a:off x="3440113" y="3895725"/>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38" name="Line 49"/>
          <p:cNvSpPr>
            <a:spLocks noChangeShapeType="1"/>
          </p:cNvSpPr>
          <p:nvPr/>
        </p:nvSpPr>
        <p:spPr bwMode="auto">
          <a:xfrm>
            <a:off x="3440113" y="4886325"/>
            <a:ext cx="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39" name="Freeform 50"/>
          <p:cNvSpPr>
            <a:spLocks/>
          </p:cNvSpPr>
          <p:nvPr/>
        </p:nvSpPr>
        <p:spPr bwMode="auto">
          <a:xfrm>
            <a:off x="1306513" y="1914525"/>
            <a:ext cx="152400" cy="3657600"/>
          </a:xfrm>
          <a:custGeom>
            <a:avLst/>
            <a:gdLst>
              <a:gd name="T0" fmla="*/ 2147483647 w 86"/>
              <a:gd name="T1" fmla="*/ 0 h 2460"/>
              <a:gd name="T2" fmla="*/ 2147483647 w 86"/>
              <a:gd name="T3" fmla="*/ 2147483647 h 2460"/>
              <a:gd name="T4" fmla="*/ 0 w 86"/>
              <a:gd name="T5" fmla="*/ 2147483647 h 2460"/>
              <a:gd name="T6" fmla="*/ 0 60000 65536"/>
              <a:gd name="T7" fmla="*/ 0 60000 65536"/>
              <a:gd name="T8" fmla="*/ 0 60000 65536"/>
            </a:gdLst>
            <a:ahLst/>
            <a:cxnLst>
              <a:cxn ang="T6">
                <a:pos x="T0" y="T1"/>
              </a:cxn>
              <a:cxn ang="T7">
                <a:pos x="T2" y="T3"/>
              </a:cxn>
              <a:cxn ang="T8">
                <a:pos x="T4" y="T5"/>
              </a:cxn>
            </a:cxnLst>
            <a:rect l="0" t="0" r="r" b="b"/>
            <a:pathLst>
              <a:path w="86" h="2460">
                <a:moveTo>
                  <a:pt x="83" y="0"/>
                </a:moveTo>
                <a:lnTo>
                  <a:pt x="86" y="2460"/>
                </a:lnTo>
                <a:lnTo>
                  <a:pt x="0" y="2448"/>
                </a:lnTo>
              </a:path>
            </a:pathLst>
          </a:custGeom>
          <a:noFill/>
          <a:ln w="31750">
            <a:solidFill>
              <a:schemeClr val="tx1"/>
            </a:solidFill>
            <a:round/>
            <a:headEnd type="triangl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40" name="Freeform 51"/>
          <p:cNvSpPr>
            <a:spLocks/>
          </p:cNvSpPr>
          <p:nvPr/>
        </p:nvSpPr>
        <p:spPr bwMode="auto">
          <a:xfrm>
            <a:off x="2982913" y="1914525"/>
            <a:ext cx="152400" cy="3657600"/>
          </a:xfrm>
          <a:custGeom>
            <a:avLst/>
            <a:gdLst>
              <a:gd name="T0" fmla="*/ 2147483647 w 86"/>
              <a:gd name="T1" fmla="*/ 0 h 2460"/>
              <a:gd name="T2" fmla="*/ 2147483647 w 86"/>
              <a:gd name="T3" fmla="*/ 2147483647 h 2460"/>
              <a:gd name="T4" fmla="*/ 0 w 86"/>
              <a:gd name="T5" fmla="*/ 2147483647 h 2460"/>
              <a:gd name="T6" fmla="*/ 0 60000 65536"/>
              <a:gd name="T7" fmla="*/ 0 60000 65536"/>
              <a:gd name="T8" fmla="*/ 0 60000 65536"/>
            </a:gdLst>
            <a:ahLst/>
            <a:cxnLst>
              <a:cxn ang="T6">
                <a:pos x="T0" y="T1"/>
              </a:cxn>
              <a:cxn ang="T7">
                <a:pos x="T2" y="T3"/>
              </a:cxn>
              <a:cxn ang="T8">
                <a:pos x="T4" y="T5"/>
              </a:cxn>
            </a:cxnLst>
            <a:rect l="0" t="0" r="r" b="b"/>
            <a:pathLst>
              <a:path w="86" h="2460">
                <a:moveTo>
                  <a:pt x="83" y="0"/>
                </a:moveTo>
                <a:lnTo>
                  <a:pt x="86" y="2460"/>
                </a:lnTo>
                <a:lnTo>
                  <a:pt x="0" y="2448"/>
                </a:lnTo>
              </a:path>
            </a:pathLst>
          </a:custGeom>
          <a:noFill/>
          <a:ln w="31750">
            <a:solidFill>
              <a:schemeClr val="tx1"/>
            </a:solidFill>
            <a:round/>
            <a:headEnd type="triangl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41" name="Freeform 52"/>
          <p:cNvSpPr>
            <a:spLocks/>
          </p:cNvSpPr>
          <p:nvPr/>
        </p:nvSpPr>
        <p:spPr bwMode="auto">
          <a:xfrm>
            <a:off x="2144713" y="1914525"/>
            <a:ext cx="152400" cy="3657600"/>
          </a:xfrm>
          <a:custGeom>
            <a:avLst/>
            <a:gdLst>
              <a:gd name="T0" fmla="*/ 2147483647 w 86"/>
              <a:gd name="T1" fmla="*/ 0 h 2460"/>
              <a:gd name="T2" fmla="*/ 2147483647 w 86"/>
              <a:gd name="T3" fmla="*/ 2147483647 h 2460"/>
              <a:gd name="T4" fmla="*/ 0 w 86"/>
              <a:gd name="T5" fmla="*/ 2147483647 h 2460"/>
              <a:gd name="T6" fmla="*/ 0 60000 65536"/>
              <a:gd name="T7" fmla="*/ 0 60000 65536"/>
              <a:gd name="T8" fmla="*/ 0 60000 65536"/>
            </a:gdLst>
            <a:ahLst/>
            <a:cxnLst>
              <a:cxn ang="T6">
                <a:pos x="T0" y="T1"/>
              </a:cxn>
              <a:cxn ang="T7">
                <a:pos x="T2" y="T3"/>
              </a:cxn>
              <a:cxn ang="T8">
                <a:pos x="T4" y="T5"/>
              </a:cxn>
            </a:cxnLst>
            <a:rect l="0" t="0" r="r" b="b"/>
            <a:pathLst>
              <a:path w="86" h="2460">
                <a:moveTo>
                  <a:pt x="83" y="0"/>
                </a:moveTo>
                <a:lnTo>
                  <a:pt x="86" y="2460"/>
                </a:lnTo>
                <a:lnTo>
                  <a:pt x="0" y="2448"/>
                </a:lnTo>
              </a:path>
            </a:pathLst>
          </a:custGeom>
          <a:noFill/>
          <a:ln w="31750">
            <a:solidFill>
              <a:schemeClr val="tx1"/>
            </a:solidFill>
            <a:round/>
            <a:headEnd type="triangl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42" name="Text Box 53"/>
          <p:cNvSpPr txBox="1">
            <a:spLocks noChangeArrowheads="1"/>
          </p:cNvSpPr>
          <p:nvPr/>
        </p:nvSpPr>
        <p:spPr bwMode="auto">
          <a:xfrm>
            <a:off x="468313" y="5924550"/>
            <a:ext cx="3284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400" b="1"/>
              <a:t>Bsp.: vier Inkremente</a:t>
            </a:r>
          </a:p>
        </p:txBody>
      </p:sp>
      <p:sp>
        <p:nvSpPr>
          <p:cNvPr id="43043" name="Text Box 5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3.5</a:t>
            </a:r>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67619" name="Rectangle 2"/>
          <p:cNvSpPr>
            <a:spLocks noGrp="1" noChangeArrowheads="1"/>
          </p:cNvSpPr>
          <p:nvPr>
            <p:ph type="title"/>
          </p:nvPr>
        </p:nvSpPr>
        <p:spPr/>
        <p:txBody>
          <a:bodyPr/>
          <a:lstStyle/>
          <a:p>
            <a:pPr eaLnBrk="1" hangingPunct="1"/>
            <a:r>
              <a:rPr lang="de-DE" altLang="de-DE"/>
              <a:t>Steuerbarkeit</a:t>
            </a:r>
          </a:p>
        </p:txBody>
      </p:sp>
      <p:sp>
        <p:nvSpPr>
          <p:cNvPr id="367620" name="Rectangle 3"/>
          <p:cNvSpPr>
            <a:spLocks noGrp="1" noChangeArrowheads="1"/>
          </p:cNvSpPr>
          <p:nvPr>
            <p:ph type="body" idx="1"/>
          </p:nvPr>
        </p:nvSpPr>
        <p:spPr/>
        <p:txBody>
          <a:bodyPr/>
          <a:lstStyle/>
          <a:p>
            <a:pPr eaLnBrk="1" hangingPunct="1"/>
            <a:r>
              <a:rPr lang="de-DE" altLang="de-DE" sz="2000"/>
              <a:t>Ein Dialog ist steuerbar, wenn der Benutzer in der Lage ist, den Dialogablauf zu starten sowie seine Richtung und Geschwindigkeit zu beeinflussen, bis das Ziel erreicht ist.</a:t>
            </a:r>
          </a:p>
          <a:p>
            <a:pPr lvl="4" eaLnBrk="1" hangingPunct="1"/>
            <a:endParaRPr lang="de-DE" altLang="de-DE" sz="1800"/>
          </a:p>
          <a:p>
            <a:pPr eaLnBrk="1" hangingPunct="1"/>
            <a:r>
              <a:rPr lang="de-DE" altLang="de-DE" sz="2000"/>
              <a:t>Praktische Anforderungen:</a:t>
            </a:r>
          </a:p>
          <a:p>
            <a:pPr lvl="4" eaLnBrk="1" hangingPunct="1"/>
            <a:endParaRPr lang="de-DE" altLang="de-DE" sz="1800"/>
          </a:p>
          <a:p>
            <a:pPr lvl="1" eaLnBrk="1" hangingPunct="1"/>
            <a:r>
              <a:rPr lang="de-DE" altLang="de-DE" sz="2000"/>
              <a:t>Kann der Benutzer seine Arbeitsschritte so steuern, wie es von seiner Aufgabe her notwendig ist?</a:t>
            </a:r>
          </a:p>
          <a:p>
            <a:pPr lvl="1" eaLnBrk="1" hangingPunct="1"/>
            <a:r>
              <a:rPr lang="de-DE" altLang="de-DE" sz="2000"/>
              <a:t>Reihenfolge der Arbeitsschritte wählbar bei variablen oder dynamischen Aufgaben</a:t>
            </a:r>
          </a:p>
          <a:p>
            <a:pPr lvl="1" eaLnBrk="1" hangingPunct="1"/>
            <a:r>
              <a:rPr lang="de-DE" altLang="de-DE" sz="2000"/>
              <a:t>Kann der Benutzer Arbeitsschritte unterbrechen oder abbrechen, wenn dies erforderlich ist?</a:t>
            </a:r>
          </a:p>
          <a:p>
            <a:pPr lvl="1" eaLnBrk="1" hangingPunct="1"/>
            <a:r>
              <a:rPr lang="de-DE" altLang="de-DE" sz="2000"/>
              <a:t>Kann der Nutzer mit Maus und Tastatur manövrieren?</a:t>
            </a:r>
          </a:p>
        </p:txBody>
      </p:sp>
    </p:spTree>
  </p:cSld>
  <p:clrMapOvr>
    <a:masterClrMapping/>
  </p:clrMapOvr>
  <p:transition/>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68643" name="Rectangle 2"/>
          <p:cNvSpPr>
            <a:spLocks noGrp="1" noChangeArrowheads="1"/>
          </p:cNvSpPr>
          <p:nvPr>
            <p:ph type="title"/>
          </p:nvPr>
        </p:nvSpPr>
        <p:spPr/>
        <p:txBody>
          <a:bodyPr/>
          <a:lstStyle/>
          <a:p>
            <a:pPr eaLnBrk="1" hangingPunct="1"/>
            <a:r>
              <a:rPr lang="de-DE" altLang="de-DE"/>
              <a:t>Individualisierbarkeit</a:t>
            </a:r>
          </a:p>
        </p:txBody>
      </p:sp>
      <p:sp>
        <p:nvSpPr>
          <p:cNvPr id="368644" name="Rectangle 3"/>
          <p:cNvSpPr>
            <a:spLocks noGrp="1" noChangeArrowheads="1"/>
          </p:cNvSpPr>
          <p:nvPr>
            <p:ph type="body" idx="1"/>
          </p:nvPr>
        </p:nvSpPr>
        <p:spPr/>
        <p:txBody>
          <a:bodyPr/>
          <a:lstStyle/>
          <a:p>
            <a:pPr eaLnBrk="1" hangingPunct="1"/>
            <a:r>
              <a:rPr lang="de-DE" altLang="de-DE"/>
              <a:t>Ein Dialog ist individualisierbar, wenn das System Anpassungen an die Erfordernisse der Aufgabe, individuelle Vorlieben und Fähigkeiten des Benutzers zulässt.</a:t>
            </a:r>
          </a:p>
          <a:p>
            <a:pPr lvl="4" eaLnBrk="1" hangingPunct="1"/>
            <a:endParaRPr lang="de-DE" altLang="de-DE"/>
          </a:p>
          <a:p>
            <a:pPr eaLnBrk="1" hangingPunct="1"/>
            <a:r>
              <a:rPr lang="de-DE" altLang="de-DE"/>
              <a:t>Praktische Anforderungen:</a:t>
            </a:r>
          </a:p>
          <a:p>
            <a:pPr lvl="4" eaLnBrk="1" hangingPunct="1"/>
            <a:endParaRPr lang="de-DE" altLang="de-DE"/>
          </a:p>
          <a:p>
            <a:pPr lvl="1" eaLnBrk="1" hangingPunct="1"/>
            <a:r>
              <a:rPr lang="de-DE" altLang="de-DE"/>
              <a:t>Kann der Benutzer Layout und Funktion des Systems an seine individuellen Anforderungen anpassen?</a:t>
            </a:r>
          </a:p>
          <a:p>
            <a:pPr lvl="1" eaLnBrk="1" hangingPunct="1"/>
            <a:r>
              <a:rPr lang="de-DE" altLang="de-DE"/>
              <a:t>Können eigene Funktionen (z. B. Macros) definiert werden?</a:t>
            </a:r>
          </a:p>
        </p:txBody>
      </p:sp>
    </p:spTree>
  </p:cSld>
  <p:clrMapOvr>
    <a:masterClrMapping/>
  </p:clrMapOvr>
  <p:transition/>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69667" name="Rectangle 2"/>
          <p:cNvSpPr>
            <a:spLocks noGrp="1" noChangeArrowheads="1"/>
          </p:cNvSpPr>
          <p:nvPr>
            <p:ph type="title"/>
          </p:nvPr>
        </p:nvSpPr>
        <p:spPr/>
        <p:txBody>
          <a:bodyPr/>
          <a:lstStyle/>
          <a:p>
            <a:pPr eaLnBrk="1" hangingPunct="1"/>
            <a:r>
              <a:rPr lang="de-DE" altLang="de-DE"/>
              <a:t>Anforderungsanalyse aus Usability-Sicht</a:t>
            </a:r>
          </a:p>
        </p:txBody>
      </p:sp>
      <p:sp>
        <p:nvSpPr>
          <p:cNvPr id="369668" name="Rectangle 3"/>
          <p:cNvSpPr>
            <a:spLocks noGrp="1" noChangeArrowheads="1"/>
          </p:cNvSpPr>
          <p:nvPr>
            <p:ph type="body" idx="1"/>
          </p:nvPr>
        </p:nvSpPr>
        <p:spPr>
          <a:xfrm>
            <a:off x="457200" y="1341438"/>
            <a:ext cx="8229600" cy="5256212"/>
          </a:xfrm>
        </p:spPr>
        <p:txBody>
          <a:bodyPr/>
          <a:lstStyle/>
          <a:p>
            <a:pPr eaLnBrk="1" hangingPunct="1"/>
            <a:r>
              <a:rPr lang="de-DE" altLang="de-DE" sz="2000"/>
              <a:t>SOLL-Prozesse müssen mit dem Kunden und den Endanwendern geklärt werden</a:t>
            </a:r>
          </a:p>
          <a:p>
            <a:pPr eaLnBrk="1" hangingPunct="1"/>
            <a:r>
              <a:rPr lang="de-DE" altLang="de-DE" sz="2000"/>
              <a:t>Vokabular der Kundenprozesse muss definiert sein</a:t>
            </a:r>
          </a:p>
          <a:p>
            <a:pPr eaLnBrk="1" hangingPunct="1"/>
            <a:r>
              <a:rPr lang="de-DE" altLang="de-DE" sz="2000"/>
              <a:t>potenzielle alternative Prozessabläufe müssen bekannt sein</a:t>
            </a:r>
          </a:p>
          <a:p>
            <a:pPr eaLnBrk="1" hangingPunct="1"/>
            <a:endParaRPr lang="de-DE" altLang="de-DE" sz="800"/>
          </a:p>
          <a:p>
            <a:pPr eaLnBrk="1" hangingPunct="1"/>
            <a:r>
              <a:rPr lang="de-DE" altLang="de-DE" sz="2000"/>
              <a:t>Technische Randbedingungen müssen definiert sein</a:t>
            </a:r>
          </a:p>
          <a:p>
            <a:pPr eaLnBrk="1" hangingPunct="1"/>
            <a:endParaRPr lang="de-DE" altLang="de-DE" sz="800"/>
          </a:p>
          <a:p>
            <a:pPr eaLnBrk="1" hangingPunct="1">
              <a:buFontTx/>
              <a:buNone/>
            </a:pPr>
            <a:r>
              <a:rPr lang="de-DE" altLang="de-DE" sz="2000"/>
              <a:t>Usability (insbesondere Web-Seiten):</a:t>
            </a:r>
          </a:p>
          <a:p>
            <a:pPr eaLnBrk="1" hangingPunct="1"/>
            <a:r>
              <a:rPr lang="de-DE" altLang="de-DE" sz="2000"/>
              <a:t>Welche gewünschten Nutzer haben welche Erfahrungen (Computererfahrung /Alter)?</a:t>
            </a:r>
          </a:p>
          <a:p>
            <a:pPr eaLnBrk="1" hangingPunct="1"/>
            <a:r>
              <a:rPr lang="de-DE" altLang="de-DE" sz="2000"/>
              <a:t>Welche Technologie wird zur Implementierung eingesetzt (Browser, Javascript, ASP, ActiveX, Applets)? [je mehr heterogene Nutzer desto weniger Technik erlaubt]</a:t>
            </a:r>
          </a:p>
          <a:p>
            <a:pPr eaLnBrk="1" hangingPunct="1"/>
            <a:r>
              <a:rPr lang="de-DE" altLang="de-DE" sz="2000"/>
              <a:t>Wie werden erwünschte Nutzer verbunden? [Privat-Nutzer häufiger noch über analoge Modems]</a:t>
            </a:r>
          </a:p>
          <a:p>
            <a:pPr eaLnBrk="1" hangingPunct="1"/>
            <a:endParaRPr lang="de-DE" altLang="de-DE" sz="2000"/>
          </a:p>
        </p:txBody>
      </p:sp>
      <p:sp>
        <p:nvSpPr>
          <p:cNvPr id="369669" name="Text Box 4"/>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10.3</a:t>
            </a:r>
          </a:p>
        </p:txBody>
      </p:sp>
    </p:spTree>
  </p:cSld>
  <p:clrMapOvr>
    <a:masterClrMapping/>
  </p:clrMapOvr>
  <p:transition/>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70691" name="Rectangle 2"/>
          <p:cNvSpPr>
            <a:spLocks noGrp="1" noChangeArrowheads="1"/>
          </p:cNvSpPr>
          <p:nvPr>
            <p:ph type="title"/>
          </p:nvPr>
        </p:nvSpPr>
        <p:spPr/>
        <p:txBody>
          <a:bodyPr/>
          <a:lstStyle/>
          <a:p>
            <a:pPr eaLnBrk="1" hangingPunct="1"/>
            <a:r>
              <a:rPr lang="de-DE" altLang="de-DE"/>
              <a:t>Design aus Usability-Sicht</a:t>
            </a:r>
          </a:p>
        </p:txBody>
      </p:sp>
      <p:sp>
        <p:nvSpPr>
          <p:cNvPr id="370692" name="Rectangle 3"/>
          <p:cNvSpPr>
            <a:spLocks noGrp="1" noChangeArrowheads="1"/>
          </p:cNvSpPr>
          <p:nvPr>
            <p:ph type="body" idx="1"/>
          </p:nvPr>
        </p:nvSpPr>
        <p:spPr>
          <a:xfrm>
            <a:off x="457200" y="1125538"/>
            <a:ext cx="8229600" cy="5327650"/>
          </a:xfrm>
        </p:spPr>
        <p:txBody>
          <a:bodyPr/>
          <a:lstStyle/>
          <a:p>
            <a:pPr eaLnBrk="1" hangingPunct="1"/>
            <a:r>
              <a:rPr lang="de-DE" altLang="de-DE"/>
              <a:t>Typischerweise wird SW in Paketen und Schichten entwickelt, meist wird die graphische Oberfläche als eine Schicht in getrennten Paketen entwickelt</a:t>
            </a:r>
          </a:p>
          <a:p>
            <a:pPr eaLnBrk="1" hangingPunct="1"/>
            <a:r>
              <a:rPr lang="de-DE" altLang="de-DE"/>
              <a:t>Ansatz garantiert, dass Darstellung und Inhalt konsequent getrennt werden, einheitliche Darstellung wird erleichtert</a:t>
            </a:r>
          </a:p>
          <a:p>
            <a:pPr eaLnBrk="1" hangingPunct="1"/>
            <a:r>
              <a:rPr lang="de-DE" altLang="de-DE"/>
              <a:t>Ansatz hat Problem, dass die Schnittstelle sehr breit wird, muss frühzeitig abgesprochen werden</a:t>
            </a:r>
          </a:p>
          <a:p>
            <a:pPr eaLnBrk="1" hangingPunct="1"/>
            <a:r>
              <a:rPr lang="de-DE" altLang="de-DE"/>
              <a:t>Entwicklung unterschiedlicher Oberflächenmasken orientiert sich an gewünschten Prozessabläufen (ähnlich zu einem Storyboard im Trickfilm)</a:t>
            </a:r>
          </a:p>
          <a:p>
            <a:pPr eaLnBrk="1" hangingPunct="1"/>
            <a:r>
              <a:rPr lang="de-DE" altLang="de-DE"/>
              <a:t>Gute Oberflächengestaltung ist Designern zu überlassen (die Prozesse verstehen müssen)</a:t>
            </a:r>
          </a:p>
        </p:txBody>
      </p:sp>
    </p:spTree>
  </p:cSld>
  <p:clrMapOvr>
    <a:masterClrMapping/>
  </p:clrMapOvr>
  <p:transition/>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Titel 1"/>
          <p:cNvSpPr>
            <a:spLocks noGrp="1"/>
          </p:cNvSpPr>
          <p:nvPr>
            <p:ph type="title"/>
          </p:nvPr>
        </p:nvSpPr>
        <p:spPr/>
        <p:txBody>
          <a:bodyPr/>
          <a:lstStyle/>
          <a:p>
            <a:pPr eaLnBrk="1" hangingPunct="1"/>
            <a:r>
              <a:rPr lang="de-DE" altLang="de-DE"/>
              <a:t>Integration der Oberflächenentwicklung</a:t>
            </a:r>
          </a:p>
        </p:txBody>
      </p:sp>
      <p:sp>
        <p:nvSpPr>
          <p:cNvPr id="371715"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pic>
        <p:nvPicPr>
          <p:cNvPr id="371716" name="Picture 2" descr="F:\workspaces\workspace_SS13\SWEBuch3\Abbildungen\Kap10IntegrationDerOberflaechenentwicklung.jpg"/>
          <p:cNvPicPr>
            <a:picLocks noChangeAspect="1" noChangeArrowheads="1"/>
          </p:cNvPicPr>
          <p:nvPr/>
        </p:nvPicPr>
        <p:blipFill>
          <a:blip r:embed="rId2">
            <a:extLst>
              <a:ext uri="{28A0092B-C50C-407E-A947-70E740481C1C}">
                <a14:useLocalDpi xmlns:a14="http://schemas.microsoft.com/office/drawing/2010/main" val="0"/>
              </a:ext>
            </a:extLst>
          </a:blip>
          <a:srcRect l="4561" t="10799" r="1604" b="3891"/>
          <a:stretch>
            <a:fillRect/>
          </a:stretch>
        </p:blipFill>
        <p:spPr bwMode="auto">
          <a:xfrm>
            <a:off x="360363" y="1196975"/>
            <a:ext cx="8532812"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72739" name="Rectangle 2"/>
          <p:cNvSpPr>
            <a:spLocks noGrp="1" noChangeArrowheads="1"/>
          </p:cNvSpPr>
          <p:nvPr>
            <p:ph type="title"/>
          </p:nvPr>
        </p:nvSpPr>
        <p:spPr/>
        <p:txBody>
          <a:bodyPr/>
          <a:lstStyle/>
          <a:p>
            <a:pPr eaLnBrk="1" hangingPunct="1"/>
            <a:r>
              <a:rPr lang="de-DE" altLang="de-DE"/>
              <a:t>Überblick über Usability-Testmethoden</a:t>
            </a:r>
          </a:p>
        </p:txBody>
      </p:sp>
      <p:sp>
        <p:nvSpPr>
          <p:cNvPr id="372740" name="Rectangle 3"/>
          <p:cNvSpPr>
            <a:spLocks noGrp="1" noChangeArrowheads="1"/>
          </p:cNvSpPr>
          <p:nvPr>
            <p:ph type="body" idx="1"/>
          </p:nvPr>
        </p:nvSpPr>
        <p:spPr>
          <a:xfrm>
            <a:off x="457200" y="1412875"/>
            <a:ext cx="8229600" cy="4824413"/>
          </a:xfrm>
        </p:spPr>
        <p:txBody>
          <a:bodyPr/>
          <a:lstStyle/>
          <a:p>
            <a:pPr eaLnBrk="1" hangingPunct="1"/>
            <a:r>
              <a:rPr lang="de-DE" altLang="de-DE"/>
              <a:t>Expertenzentrierte Methoden </a:t>
            </a:r>
          </a:p>
          <a:p>
            <a:pPr lvl="1" eaLnBrk="1" hangingPunct="1"/>
            <a:r>
              <a:rPr lang="de-DE" altLang="de-DE"/>
              <a:t>heuristische Evaluation </a:t>
            </a:r>
          </a:p>
          <a:p>
            <a:pPr lvl="1" eaLnBrk="1" hangingPunct="1"/>
            <a:r>
              <a:rPr lang="de-DE" altLang="de-DE"/>
              <a:t>Guidelines und Checklisten </a:t>
            </a:r>
          </a:p>
          <a:p>
            <a:pPr eaLnBrk="1" hangingPunct="1"/>
            <a:endParaRPr lang="de-DE" altLang="de-DE"/>
          </a:p>
          <a:p>
            <a:pPr eaLnBrk="1" hangingPunct="1"/>
            <a:r>
              <a:rPr lang="de-DE" altLang="de-DE"/>
              <a:t>Nutzerzentrierte Methoden </a:t>
            </a:r>
          </a:p>
          <a:p>
            <a:pPr lvl="1" eaLnBrk="1" hangingPunct="1"/>
            <a:r>
              <a:rPr lang="de-DE" altLang="de-DE"/>
              <a:t>Befragung</a:t>
            </a:r>
          </a:p>
          <a:p>
            <a:pPr lvl="1" eaLnBrk="1" hangingPunct="1"/>
            <a:r>
              <a:rPr lang="de-DE" altLang="de-DE"/>
              <a:t>Task-based Testing / Discount Usability Testing </a:t>
            </a:r>
          </a:p>
          <a:p>
            <a:pPr lvl="1" eaLnBrk="1" hangingPunct="1"/>
            <a:r>
              <a:rPr lang="de-DE" altLang="de-DE"/>
              <a:t>Thinking-Aloud-Tests </a:t>
            </a:r>
          </a:p>
          <a:p>
            <a:pPr eaLnBrk="1" hangingPunct="1"/>
            <a:r>
              <a:rPr lang="de-DE" altLang="de-DE"/>
              <a:t>Kombinationen der genannten Verfahren </a:t>
            </a:r>
          </a:p>
        </p:txBody>
      </p:sp>
      <p:sp>
        <p:nvSpPr>
          <p:cNvPr id="372741" name="Text Box 4"/>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10.4</a:t>
            </a:r>
          </a:p>
        </p:txBody>
      </p:sp>
    </p:spTree>
  </p:cSld>
  <p:clrMapOvr>
    <a:masterClrMapping/>
  </p:clrMapOvr>
  <p:transition/>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73763" name="Rectangle 2"/>
          <p:cNvSpPr>
            <a:spLocks noGrp="1" noChangeArrowheads="1"/>
          </p:cNvSpPr>
          <p:nvPr>
            <p:ph type="title"/>
          </p:nvPr>
        </p:nvSpPr>
        <p:spPr/>
        <p:txBody>
          <a:bodyPr/>
          <a:lstStyle/>
          <a:p>
            <a:pPr eaLnBrk="1" hangingPunct="1"/>
            <a:r>
              <a:rPr lang="de-DE" altLang="de-DE"/>
              <a:t>Heuristische Evaluation</a:t>
            </a:r>
          </a:p>
        </p:txBody>
      </p:sp>
      <p:sp>
        <p:nvSpPr>
          <p:cNvPr id="373764" name="Rectangle 3"/>
          <p:cNvSpPr>
            <a:spLocks noGrp="1" noChangeArrowheads="1"/>
          </p:cNvSpPr>
          <p:nvPr>
            <p:ph type="body" idx="1"/>
          </p:nvPr>
        </p:nvSpPr>
        <p:spPr/>
        <p:txBody>
          <a:bodyPr/>
          <a:lstStyle/>
          <a:p>
            <a:pPr eaLnBrk="1" hangingPunct="1">
              <a:lnSpc>
                <a:spcPct val="90000"/>
              </a:lnSpc>
              <a:buFontTx/>
              <a:buNone/>
            </a:pPr>
            <a:r>
              <a:rPr lang="de-DE" altLang="de-DE"/>
              <a:t>= eine Gruppe von externen Gutachtern untersucht eine Website und überprüft, inwieweit diese mit grundlegenden Prinzipien der Usability (sog. Heuristiken) übereinstimmt. </a:t>
            </a:r>
          </a:p>
          <a:p>
            <a:pPr eaLnBrk="1" hangingPunct="1">
              <a:lnSpc>
                <a:spcPct val="90000"/>
              </a:lnSpc>
            </a:pPr>
            <a:r>
              <a:rPr lang="de-DE" altLang="de-DE"/>
              <a:t>Die individuellen Einschätzungen werden zuerst schriftlich fixiert und danach von der Gutachtergruppe bewertet bzw. eingestuft. </a:t>
            </a:r>
          </a:p>
          <a:p>
            <a:pPr eaLnBrk="1" hangingPunct="1">
              <a:lnSpc>
                <a:spcPct val="90000"/>
              </a:lnSpc>
            </a:pPr>
            <a:r>
              <a:rPr lang="de-DE" altLang="de-DE"/>
              <a:t>Vorteile: </a:t>
            </a:r>
          </a:p>
          <a:p>
            <a:pPr lvl="1" eaLnBrk="1" hangingPunct="1">
              <a:lnSpc>
                <a:spcPct val="90000"/>
              </a:lnSpc>
            </a:pPr>
            <a:r>
              <a:rPr lang="de-DE" altLang="de-DE"/>
              <a:t>konkrete Benennung der einzelnen Defizite </a:t>
            </a:r>
          </a:p>
          <a:p>
            <a:pPr lvl="1" eaLnBrk="1" hangingPunct="1">
              <a:lnSpc>
                <a:spcPct val="90000"/>
              </a:lnSpc>
            </a:pPr>
            <a:r>
              <a:rPr lang="de-DE" altLang="de-DE"/>
              <a:t>Empfehlungen zur Behebung derselben </a:t>
            </a:r>
          </a:p>
          <a:p>
            <a:pPr eaLnBrk="1" hangingPunct="1">
              <a:lnSpc>
                <a:spcPct val="90000"/>
              </a:lnSpc>
            </a:pPr>
            <a:r>
              <a:rPr lang="de-DE" altLang="de-DE"/>
              <a:t>Nachteile: </a:t>
            </a:r>
          </a:p>
          <a:p>
            <a:pPr lvl="1" eaLnBrk="1" hangingPunct="1">
              <a:lnSpc>
                <a:spcPct val="90000"/>
              </a:lnSpc>
            </a:pPr>
            <a:r>
              <a:rPr lang="de-DE" altLang="de-DE"/>
              <a:t>zeitintensiver Einsatz von teuren Experten</a:t>
            </a:r>
          </a:p>
          <a:p>
            <a:pPr lvl="1" eaLnBrk="1" hangingPunct="1">
              <a:lnSpc>
                <a:spcPct val="90000"/>
              </a:lnSpc>
            </a:pPr>
            <a:r>
              <a:rPr lang="de-DE" altLang="de-DE"/>
              <a:t>passende Experten müssen gefunden werden</a:t>
            </a:r>
          </a:p>
        </p:txBody>
      </p:sp>
    </p:spTree>
  </p:cSld>
  <p:clrMapOvr>
    <a:masterClrMapping/>
  </p:clrMapOvr>
  <p:transition/>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74787" name="Rectangle 2"/>
          <p:cNvSpPr>
            <a:spLocks noGrp="1" noChangeArrowheads="1"/>
          </p:cNvSpPr>
          <p:nvPr>
            <p:ph type="title"/>
          </p:nvPr>
        </p:nvSpPr>
        <p:spPr/>
        <p:txBody>
          <a:bodyPr/>
          <a:lstStyle/>
          <a:p>
            <a:pPr eaLnBrk="1" hangingPunct="1"/>
            <a:r>
              <a:rPr lang="de-DE" altLang="de-DE"/>
              <a:t>Guidelines und Checklisten</a:t>
            </a:r>
          </a:p>
        </p:txBody>
      </p:sp>
      <p:sp>
        <p:nvSpPr>
          <p:cNvPr id="374788" name="Rectangle 3"/>
          <p:cNvSpPr>
            <a:spLocks noGrp="1" noChangeArrowheads="1"/>
          </p:cNvSpPr>
          <p:nvPr>
            <p:ph type="body" idx="1"/>
          </p:nvPr>
        </p:nvSpPr>
        <p:spPr>
          <a:xfrm>
            <a:off x="457200" y="1052513"/>
            <a:ext cx="8229600" cy="5327650"/>
          </a:xfrm>
        </p:spPr>
        <p:txBody>
          <a:bodyPr/>
          <a:lstStyle/>
          <a:p>
            <a:pPr eaLnBrk="1" hangingPunct="1">
              <a:lnSpc>
                <a:spcPct val="90000"/>
              </a:lnSpc>
              <a:buFontTx/>
              <a:buNone/>
            </a:pPr>
            <a:r>
              <a:rPr lang="de-DE" altLang="de-DE"/>
              <a:t>= eine Gruppe von (externen oder internen) Gutachtern untersucht eine SW anhand von Guidelines und Checklisten, in denen Usability-Kriterien zusammengestellt sind. </a:t>
            </a:r>
          </a:p>
          <a:p>
            <a:pPr eaLnBrk="1" hangingPunct="1">
              <a:lnSpc>
                <a:spcPct val="90000"/>
              </a:lnSpc>
            </a:pPr>
            <a:r>
              <a:rPr lang="de-DE" altLang="de-DE"/>
              <a:t>Antwortvorgaben resultieren in Zahlenwerten / Noten. </a:t>
            </a:r>
          </a:p>
          <a:p>
            <a:pPr eaLnBrk="1" hangingPunct="1">
              <a:lnSpc>
                <a:spcPct val="90000"/>
              </a:lnSpc>
            </a:pPr>
            <a:r>
              <a:rPr lang="de-DE" altLang="de-DE"/>
              <a:t>Besonders geeignet für ähnliche Websites. </a:t>
            </a:r>
          </a:p>
          <a:p>
            <a:pPr eaLnBrk="1" hangingPunct="1">
              <a:lnSpc>
                <a:spcPct val="90000"/>
              </a:lnSpc>
            </a:pPr>
            <a:r>
              <a:rPr lang="de-DE" altLang="de-DE"/>
              <a:t>Vorteile: </a:t>
            </a:r>
          </a:p>
          <a:p>
            <a:pPr lvl="1" eaLnBrk="1" hangingPunct="1">
              <a:lnSpc>
                <a:spcPct val="90000"/>
              </a:lnSpc>
            </a:pPr>
            <a:r>
              <a:rPr lang="de-DE" altLang="de-DE"/>
              <a:t>schnell und computergestützt realisierbar</a:t>
            </a:r>
          </a:p>
          <a:p>
            <a:pPr lvl="1" eaLnBrk="1" hangingPunct="1">
              <a:lnSpc>
                <a:spcPct val="90000"/>
              </a:lnSpc>
            </a:pPr>
            <a:r>
              <a:rPr lang="de-DE" altLang="de-DE"/>
              <a:t>Ergebnisse erlauben unterschiedlichste Auswertungen (Abhängigkeiten) </a:t>
            </a:r>
          </a:p>
          <a:p>
            <a:pPr eaLnBrk="1" hangingPunct="1">
              <a:lnSpc>
                <a:spcPct val="90000"/>
              </a:lnSpc>
            </a:pPr>
            <a:r>
              <a:rPr lang="de-DE" altLang="de-DE"/>
              <a:t> Nachteile: </a:t>
            </a:r>
          </a:p>
          <a:p>
            <a:pPr lvl="1" eaLnBrk="1" hangingPunct="1">
              <a:lnSpc>
                <a:spcPct val="90000"/>
              </a:lnSpc>
            </a:pPr>
            <a:r>
              <a:rPr lang="de-DE" altLang="de-DE"/>
              <a:t>stark formalisierte Ergebnisse (Gewichtungen?) </a:t>
            </a:r>
          </a:p>
          <a:p>
            <a:pPr lvl="1" eaLnBrk="1" hangingPunct="1">
              <a:lnSpc>
                <a:spcPct val="90000"/>
              </a:lnSpc>
            </a:pPr>
            <a:r>
              <a:rPr lang="de-DE" altLang="de-DE"/>
              <a:t>Anpassungsbedarf für Einsatzbereich der Seite</a:t>
            </a:r>
          </a:p>
        </p:txBody>
      </p:sp>
    </p:spTree>
  </p:cSld>
  <p:clrMapOvr>
    <a:masterClrMapping/>
  </p:clrMapOvr>
  <p:transition/>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75811" name="Rectangle 2"/>
          <p:cNvSpPr>
            <a:spLocks noGrp="1" noChangeArrowheads="1"/>
          </p:cNvSpPr>
          <p:nvPr>
            <p:ph type="title"/>
          </p:nvPr>
        </p:nvSpPr>
        <p:spPr/>
        <p:txBody>
          <a:bodyPr/>
          <a:lstStyle/>
          <a:p>
            <a:pPr eaLnBrk="1" hangingPunct="1"/>
            <a:r>
              <a:rPr lang="de-DE" altLang="de-DE"/>
              <a:t>Nutzerbefragung</a:t>
            </a:r>
          </a:p>
        </p:txBody>
      </p:sp>
      <p:sp>
        <p:nvSpPr>
          <p:cNvPr id="375812" name="Rectangle 3"/>
          <p:cNvSpPr>
            <a:spLocks noGrp="1" noChangeArrowheads="1"/>
          </p:cNvSpPr>
          <p:nvPr>
            <p:ph type="body" idx="1"/>
          </p:nvPr>
        </p:nvSpPr>
        <p:spPr/>
        <p:txBody>
          <a:bodyPr/>
          <a:lstStyle/>
          <a:p>
            <a:pPr eaLnBrk="1" hangingPunct="1">
              <a:lnSpc>
                <a:spcPct val="90000"/>
              </a:lnSpc>
            </a:pPr>
            <a:r>
              <a:rPr lang="de-DE" altLang="de-DE" sz="2000"/>
              <a:t>= mündlich, schriftlich (in Seite integriert, e-mail, online-Chat, ...); anhand von standardisierten Fragebögen oder als qualitative Interviews; </a:t>
            </a:r>
          </a:p>
          <a:p>
            <a:pPr eaLnBrk="1" hangingPunct="1">
              <a:lnSpc>
                <a:spcPct val="90000"/>
              </a:lnSpc>
            </a:pPr>
            <a:r>
              <a:rPr lang="de-DE" altLang="de-DE" sz="2000"/>
              <a:t>Zielgruppen sind (potenzielle) Benutzer</a:t>
            </a:r>
          </a:p>
          <a:p>
            <a:pPr eaLnBrk="1" hangingPunct="1">
              <a:lnSpc>
                <a:spcPct val="90000"/>
              </a:lnSpc>
            </a:pPr>
            <a:r>
              <a:rPr lang="de-DE" altLang="de-DE" sz="2000"/>
              <a:t>mögliche Erkenntnisziele: </a:t>
            </a:r>
          </a:p>
          <a:p>
            <a:pPr lvl="1" eaLnBrk="1" hangingPunct="1">
              <a:lnSpc>
                <a:spcPct val="90000"/>
              </a:lnSpc>
            </a:pPr>
            <a:r>
              <a:rPr lang="de-DE" altLang="de-DE" sz="2000"/>
              <a:t>Erwartungen einer Zielgruppe </a:t>
            </a:r>
          </a:p>
          <a:p>
            <a:pPr lvl="1" eaLnBrk="1" hangingPunct="1">
              <a:lnSpc>
                <a:spcPct val="90000"/>
              </a:lnSpc>
            </a:pPr>
            <a:r>
              <a:rPr lang="de-DE" altLang="de-DE" sz="2000"/>
              <a:t>Nutzungsformen und Gründe dafür </a:t>
            </a:r>
          </a:p>
          <a:p>
            <a:pPr lvl="1" eaLnBrk="1" hangingPunct="1">
              <a:lnSpc>
                <a:spcPct val="90000"/>
              </a:lnSpc>
            </a:pPr>
            <a:r>
              <a:rPr lang="de-DE" altLang="de-DE" sz="2000"/>
              <a:t>Vorkenntnisse und Nutzungsverhalten </a:t>
            </a:r>
          </a:p>
          <a:p>
            <a:pPr lvl="1" eaLnBrk="1" hangingPunct="1">
              <a:lnSpc>
                <a:spcPct val="90000"/>
              </a:lnSpc>
            </a:pPr>
            <a:r>
              <a:rPr lang="de-DE" altLang="de-DE" sz="2000"/>
              <a:t>subjektive Erfahrungen von Versuchspersonen </a:t>
            </a:r>
          </a:p>
          <a:p>
            <a:pPr eaLnBrk="1" hangingPunct="1">
              <a:lnSpc>
                <a:spcPct val="90000"/>
              </a:lnSpc>
            </a:pPr>
            <a:r>
              <a:rPr lang="de-DE" altLang="de-DE" sz="2000"/>
              <a:t>Vorteile: </a:t>
            </a:r>
          </a:p>
          <a:p>
            <a:pPr lvl="1" eaLnBrk="1" hangingPunct="1">
              <a:lnSpc>
                <a:spcPct val="90000"/>
              </a:lnSpc>
            </a:pPr>
            <a:r>
              <a:rPr lang="de-DE" altLang="de-DE" sz="2000"/>
              <a:t>viele Einschätzungen einholbar</a:t>
            </a:r>
          </a:p>
          <a:p>
            <a:pPr lvl="1" eaLnBrk="1" hangingPunct="1">
              <a:lnSpc>
                <a:spcPct val="90000"/>
              </a:lnSpc>
            </a:pPr>
            <a:r>
              <a:rPr lang="de-DE" altLang="de-DE" sz="2000"/>
              <a:t>unmittelbarer Kontakt mit Endnutzern </a:t>
            </a:r>
          </a:p>
          <a:p>
            <a:pPr eaLnBrk="1" hangingPunct="1">
              <a:lnSpc>
                <a:spcPct val="90000"/>
              </a:lnSpc>
            </a:pPr>
            <a:r>
              <a:rPr lang="de-DE" altLang="de-DE" sz="2000"/>
              <a:t>Nachteile: </a:t>
            </a:r>
          </a:p>
          <a:p>
            <a:pPr lvl="1" eaLnBrk="1" hangingPunct="1">
              <a:lnSpc>
                <a:spcPct val="90000"/>
              </a:lnSpc>
            </a:pPr>
            <a:r>
              <a:rPr lang="de-DE" altLang="de-DE" sz="2000"/>
              <a:t>Subjektivität  der Ergebnisse (wer antwortet warum)</a:t>
            </a:r>
          </a:p>
          <a:p>
            <a:pPr lvl="1" eaLnBrk="1" hangingPunct="1">
              <a:lnSpc>
                <a:spcPct val="90000"/>
              </a:lnSpc>
            </a:pPr>
            <a:r>
              <a:rPr lang="de-DE" altLang="de-DE" sz="2000"/>
              <a:t>mögliche Heterogenität der Ergebnisse</a:t>
            </a:r>
          </a:p>
          <a:p>
            <a:pPr eaLnBrk="1" hangingPunct="1">
              <a:lnSpc>
                <a:spcPct val="90000"/>
              </a:lnSpc>
            </a:pPr>
            <a:endParaRPr lang="de-DE" altLang="de-DE" sz="2000"/>
          </a:p>
        </p:txBody>
      </p:sp>
    </p:spTree>
  </p:cSld>
  <p:clrMapOvr>
    <a:masterClrMapping/>
  </p:clrMapOvr>
  <p:transition/>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76835" name="Rectangle 2"/>
          <p:cNvSpPr>
            <a:spLocks noGrp="1" noChangeArrowheads="1"/>
          </p:cNvSpPr>
          <p:nvPr>
            <p:ph type="title"/>
          </p:nvPr>
        </p:nvSpPr>
        <p:spPr/>
        <p:txBody>
          <a:bodyPr/>
          <a:lstStyle/>
          <a:p>
            <a:pPr eaLnBrk="1" hangingPunct="1"/>
            <a:r>
              <a:rPr lang="de-DE" altLang="de-DE"/>
              <a:t>Task-based Testing / Discount Usability Testing</a:t>
            </a:r>
          </a:p>
        </p:txBody>
      </p:sp>
      <p:sp>
        <p:nvSpPr>
          <p:cNvPr id="376836" name="Rectangle 3"/>
          <p:cNvSpPr>
            <a:spLocks noGrp="1" noChangeArrowheads="1"/>
          </p:cNvSpPr>
          <p:nvPr>
            <p:ph type="body" idx="1"/>
          </p:nvPr>
        </p:nvSpPr>
        <p:spPr/>
        <p:txBody>
          <a:bodyPr/>
          <a:lstStyle/>
          <a:p>
            <a:pPr eaLnBrk="1" hangingPunct="1">
              <a:buFontTx/>
              <a:buNone/>
            </a:pPr>
            <a:r>
              <a:rPr lang="de-DE" altLang="de-DE"/>
              <a:t>= typische Anfragen bzw. Aufgaben werden von für die Zielgruppe typischen Nutzern bearbeitet</a:t>
            </a:r>
          </a:p>
          <a:p>
            <a:pPr eaLnBrk="1" hangingPunct="1"/>
            <a:r>
              <a:rPr lang="de-DE" altLang="de-DE"/>
              <a:t>Die Probanden werden dabei beobachtet, ihre Reaktionen notiert und später evaluiert</a:t>
            </a:r>
          </a:p>
          <a:p>
            <a:pPr eaLnBrk="1" hangingPunct="1"/>
            <a:r>
              <a:rPr lang="de-DE" altLang="de-DE"/>
              <a:t>Vorteile: </a:t>
            </a:r>
          </a:p>
          <a:p>
            <a:pPr lvl="1" eaLnBrk="1" hangingPunct="1"/>
            <a:r>
              <a:rPr lang="de-DE" altLang="de-DE"/>
              <a:t>geringe Anzahl von Testpersonen erbringt schon aussagekräftige Ergebnisse</a:t>
            </a:r>
          </a:p>
          <a:p>
            <a:pPr lvl="1" eaLnBrk="1" hangingPunct="1"/>
            <a:r>
              <a:rPr lang="de-DE" altLang="de-DE"/>
              <a:t>man sieht, wie Ergebnis von anderen genutzt wird </a:t>
            </a:r>
          </a:p>
          <a:p>
            <a:pPr eaLnBrk="1" hangingPunct="1"/>
            <a:r>
              <a:rPr lang="de-DE" altLang="de-DE"/>
              <a:t>Nachteile: </a:t>
            </a:r>
          </a:p>
          <a:p>
            <a:pPr lvl="1" eaLnBrk="1" hangingPunct="1"/>
            <a:r>
              <a:rPr lang="de-DE" altLang="de-DE"/>
              <a:t>Vorkenntnisse und Voreinstellungen der Tester können die Analyse verzerren</a:t>
            </a:r>
          </a:p>
          <a:p>
            <a:pPr lvl="1" eaLnBrk="1" hangingPunct="1"/>
            <a:r>
              <a:rPr lang="de-DE" altLang="de-DE"/>
              <a:t>teilweise schwierige Findung typischer Anfragen</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4035" name="Rectangle 2"/>
          <p:cNvSpPr>
            <a:spLocks noGrp="1" noChangeArrowheads="1"/>
          </p:cNvSpPr>
          <p:nvPr>
            <p:ph type="title"/>
          </p:nvPr>
        </p:nvSpPr>
        <p:spPr/>
        <p:txBody>
          <a:bodyPr/>
          <a:lstStyle/>
          <a:p>
            <a:pPr eaLnBrk="1" hangingPunct="1"/>
            <a:r>
              <a:rPr lang="de-DE" altLang="de-DE"/>
              <a:t>Fertigstellung mit Iterationen</a:t>
            </a:r>
          </a:p>
        </p:txBody>
      </p:sp>
      <p:pic>
        <p:nvPicPr>
          <p:cNvPr id="44036" name="Picture 4" descr="Kap03FertigstellungMitIteration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338" y="1231900"/>
            <a:ext cx="8569325"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77859" name="Rectangle 2"/>
          <p:cNvSpPr>
            <a:spLocks noGrp="1" noChangeArrowheads="1"/>
          </p:cNvSpPr>
          <p:nvPr>
            <p:ph type="title"/>
          </p:nvPr>
        </p:nvSpPr>
        <p:spPr/>
        <p:txBody>
          <a:bodyPr/>
          <a:lstStyle/>
          <a:p>
            <a:pPr eaLnBrk="1" hangingPunct="1"/>
            <a:r>
              <a:rPr lang="de-DE" altLang="de-DE"/>
              <a:t>Thinking-Aloud-Tests (1/2)</a:t>
            </a:r>
          </a:p>
        </p:txBody>
      </p:sp>
      <p:sp>
        <p:nvSpPr>
          <p:cNvPr id="377860" name="Rectangle 3"/>
          <p:cNvSpPr>
            <a:spLocks noGrp="1" noChangeArrowheads="1"/>
          </p:cNvSpPr>
          <p:nvPr>
            <p:ph type="body" idx="1"/>
          </p:nvPr>
        </p:nvSpPr>
        <p:spPr/>
        <p:txBody>
          <a:bodyPr/>
          <a:lstStyle/>
          <a:p>
            <a:pPr eaLnBrk="1" hangingPunct="1">
              <a:buFontTx/>
              <a:buNone/>
            </a:pPr>
            <a:r>
              <a:rPr lang="de-DE" altLang="de-DE"/>
              <a:t>= Personen aus der gewünschten Nutzergruppe bearbeiten ein zumeist vorgegebenes Aufgabenszenario. Während der Bearbeitung sollen sie ihre diesbezüglichen Gedanken und ihr Handeln laut aussprechen bzw. kommentieren. </a:t>
            </a:r>
          </a:p>
          <a:p>
            <a:pPr eaLnBrk="1" hangingPunct="1"/>
            <a:r>
              <a:rPr lang="de-DE" altLang="de-DE"/>
              <a:t>Während des Tests werden in einem sog. Usability- Labor Ton und Bild von der Versuchsperson sowie Kopien des Bildschirminhalts aufgezeichnet. </a:t>
            </a:r>
          </a:p>
          <a:p>
            <a:pPr eaLnBrk="1" hangingPunct="1"/>
            <a:r>
              <a:rPr lang="de-DE" altLang="de-DE"/>
              <a:t>Ergänzend werden mit einem Screenrecorder die Bewegungen auf dem Bildschirm aufgezeichnet. </a:t>
            </a:r>
          </a:p>
          <a:p>
            <a:pPr eaLnBrk="1" hangingPunct="1"/>
            <a:r>
              <a:rPr lang="de-DE" altLang="de-DE"/>
              <a:t>Anschließend werden die Daten zur Bewertung in eine analysierbare Form gebracht. </a:t>
            </a:r>
          </a:p>
          <a:p>
            <a:pPr eaLnBrk="1" hangingPunct="1"/>
            <a:endParaRPr lang="de-DE" altLang="de-DE"/>
          </a:p>
        </p:txBody>
      </p:sp>
    </p:spTree>
  </p:cSld>
  <p:clrMapOvr>
    <a:masterClrMapping/>
  </p:clrMapOvr>
  <p:transition/>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78883" name="Rectangle 2"/>
          <p:cNvSpPr>
            <a:spLocks noGrp="1" noChangeArrowheads="1"/>
          </p:cNvSpPr>
          <p:nvPr>
            <p:ph type="title"/>
          </p:nvPr>
        </p:nvSpPr>
        <p:spPr/>
        <p:txBody>
          <a:bodyPr/>
          <a:lstStyle/>
          <a:p>
            <a:pPr eaLnBrk="1" hangingPunct="1"/>
            <a:r>
              <a:rPr lang="de-DE" altLang="de-DE"/>
              <a:t>Thinking-Aloud-Tests (2/2)</a:t>
            </a:r>
          </a:p>
        </p:txBody>
      </p:sp>
      <p:sp>
        <p:nvSpPr>
          <p:cNvPr id="378884" name="Rectangle 3"/>
          <p:cNvSpPr>
            <a:spLocks noGrp="1" noChangeArrowheads="1"/>
          </p:cNvSpPr>
          <p:nvPr>
            <p:ph type="body" idx="1"/>
          </p:nvPr>
        </p:nvSpPr>
        <p:spPr/>
        <p:txBody>
          <a:bodyPr/>
          <a:lstStyle/>
          <a:p>
            <a:pPr eaLnBrk="1" hangingPunct="1"/>
            <a:r>
              <a:rPr lang="de-DE" altLang="de-DE"/>
              <a:t>Vorteile: </a:t>
            </a:r>
          </a:p>
          <a:p>
            <a:pPr lvl="1" eaLnBrk="1" hangingPunct="1"/>
            <a:r>
              <a:rPr lang="de-DE" altLang="de-DE"/>
              <a:t>genaue Daten aus unterschiedlicher Perspektive </a:t>
            </a:r>
          </a:p>
          <a:p>
            <a:pPr lvl="1" eaLnBrk="1" hangingPunct="1"/>
            <a:r>
              <a:rPr lang="de-DE" altLang="de-DE"/>
              <a:t>wenige Probanden ergeben gute Einsichten </a:t>
            </a:r>
          </a:p>
          <a:p>
            <a:pPr eaLnBrk="1" hangingPunct="1"/>
            <a:r>
              <a:rPr lang="de-DE" altLang="de-DE"/>
              <a:t>Nachteile: </a:t>
            </a:r>
          </a:p>
          <a:p>
            <a:pPr lvl="1" eaLnBrk="1" hangingPunct="1"/>
            <a:r>
              <a:rPr lang="de-DE" altLang="de-DE"/>
              <a:t>aufwändige und teure Grundausstattung incl. geschultem Personal nötig </a:t>
            </a:r>
          </a:p>
          <a:p>
            <a:pPr lvl="1" eaLnBrk="1" hangingPunct="1"/>
            <a:r>
              <a:rPr lang="de-DE" altLang="de-DE"/>
              <a:t>Fähigkeit der Testpersonen zur Verbalisierung ihres Handelns und Denkens ist unterschiedlich </a:t>
            </a:r>
          </a:p>
          <a:p>
            <a:pPr lvl="1" eaLnBrk="1" hangingPunct="1"/>
            <a:r>
              <a:rPr lang="de-DE" altLang="de-DE"/>
              <a:t>ggf. ist Spontanität “ausgebremst” (Laborsituation) </a:t>
            </a:r>
          </a:p>
          <a:p>
            <a:pPr lvl="1" eaLnBrk="1" hangingPunct="1"/>
            <a:r>
              <a:rPr lang="de-DE" altLang="de-DE"/>
              <a:t>Vorkenntnisse und Voreinstellungen der Tester können die Analyse verzerren</a:t>
            </a:r>
          </a:p>
        </p:txBody>
      </p:sp>
    </p:spTree>
  </p:cSld>
  <p:clrMapOvr>
    <a:masterClrMapping/>
  </p:clrMapOvr>
  <p:transition/>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79907" name="Rectangle 2"/>
          <p:cNvSpPr>
            <a:spLocks noGrp="1" noChangeArrowheads="1"/>
          </p:cNvSpPr>
          <p:nvPr>
            <p:ph type="title"/>
          </p:nvPr>
        </p:nvSpPr>
        <p:spPr/>
        <p:txBody>
          <a:bodyPr/>
          <a:lstStyle/>
          <a:p>
            <a:pPr eaLnBrk="1" hangingPunct="1"/>
            <a:r>
              <a:rPr lang="de-DE" altLang="de-DE"/>
              <a:t>Notwendige Anzahl von Testnutzern</a:t>
            </a:r>
          </a:p>
        </p:txBody>
      </p:sp>
      <p:graphicFrame>
        <p:nvGraphicFramePr>
          <p:cNvPr id="379908" name="Object 3"/>
          <p:cNvGraphicFramePr>
            <a:graphicFrameLocks noGrp="1" noChangeAspect="1"/>
          </p:cNvGraphicFramePr>
          <p:nvPr>
            <p:ph idx="1"/>
          </p:nvPr>
        </p:nvGraphicFramePr>
        <p:xfrm>
          <a:off x="611188" y="1125538"/>
          <a:ext cx="7623175" cy="5227637"/>
        </p:xfrm>
        <a:graphic>
          <a:graphicData uri="http://schemas.openxmlformats.org/presentationml/2006/ole">
            <mc:AlternateContent xmlns:mc="http://schemas.openxmlformats.org/markup-compatibility/2006">
              <mc:Choice xmlns:v="urn:schemas-microsoft-com:vml" Requires="v">
                <p:oleObj spid="_x0000_s379921" name="Photo Editor-Foto" r:id="rId4" imgW="11133333" imgH="7609524" progId="MSPhotoEd.3">
                  <p:embed/>
                </p:oleObj>
              </mc:Choice>
              <mc:Fallback>
                <p:oleObj name="Photo Editor-Foto" r:id="rId4" imgW="11133333" imgH="7609524" progId="MSPhotoEd.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r="323"/>
                      <a:stretch>
                        <a:fillRect/>
                      </a:stretch>
                    </p:blipFill>
                    <p:spPr bwMode="auto">
                      <a:xfrm>
                        <a:off x="611188" y="1125538"/>
                        <a:ext cx="7623175" cy="522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80931" name="Rectangle 2"/>
          <p:cNvSpPr>
            <a:spLocks noGrp="1" noChangeArrowheads="1"/>
          </p:cNvSpPr>
          <p:nvPr>
            <p:ph type="title"/>
          </p:nvPr>
        </p:nvSpPr>
        <p:spPr/>
        <p:txBody>
          <a:bodyPr/>
          <a:lstStyle/>
          <a:p>
            <a:pPr eaLnBrk="1" hangingPunct="1"/>
            <a:endParaRPr lang="de-DE" altLang="de-DE"/>
          </a:p>
        </p:txBody>
      </p:sp>
      <p:sp>
        <p:nvSpPr>
          <p:cNvPr id="380932" name="Rectangle 3"/>
          <p:cNvSpPr>
            <a:spLocks noGrp="1" noChangeArrowheads="1"/>
          </p:cNvSpPr>
          <p:nvPr>
            <p:ph type="body" idx="1"/>
          </p:nvPr>
        </p:nvSpPr>
        <p:spPr>
          <a:xfrm>
            <a:off x="1187450" y="1125538"/>
            <a:ext cx="7499350" cy="5256212"/>
          </a:xfrm>
        </p:spPr>
        <p:txBody>
          <a:bodyPr/>
          <a:lstStyle/>
          <a:p>
            <a:pPr algn="ctr" eaLnBrk="1" hangingPunct="1">
              <a:buFontTx/>
              <a:buNone/>
            </a:pPr>
            <a:endParaRPr lang="de-DE" altLang="de-DE" sz="1800"/>
          </a:p>
          <a:p>
            <a:pPr algn="ctr" eaLnBrk="1" hangingPunct="1">
              <a:buFontTx/>
              <a:buNone/>
            </a:pPr>
            <a:r>
              <a:rPr lang="de-DE" altLang="de-DE" sz="4400"/>
              <a:t>11. Qualitätssicherung</a:t>
            </a:r>
          </a:p>
          <a:p>
            <a:pPr algn="ctr" eaLnBrk="1" hangingPunct="1">
              <a:buFontTx/>
              <a:buNone/>
            </a:pPr>
            <a:endParaRPr lang="de-DE" altLang="de-DE" sz="1800"/>
          </a:p>
          <a:p>
            <a:pPr eaLnBrk="1" hangingPunct="1">
              <a:buFontTx/>
              <a:buNone/>
            </a:pPr>
            <a:r>
              <a:rPr lang="de-DE" altLang="ja-JP" sz="2000">
                <a:ea typeface="ＭＳ Ｐゴシック" pitchFamily="34" charset="-128"/>
              </a:rPr>
              <a:t>11.1  Formale Korrektheit</a:t>
            </a:r>
          </a:p>
          <a:p>
            <a:pPr eaLnBrk="1" hangingPunct="1">
              <a:buFontTx/>
              <a:buNone/>
            </a:pPr>
            <a:r>
              <a:rPr lang="de-DE" altLang="ja-JP" sz="2000">
                <a:ea typeface="ＭＳ Ｐゴシック" pitchFamily="34" charset="-128"/>
              </a:rPr>
              <a:t>11.2  Zusicherungen</a:t>
            </a:r>
          </a:p>
          <a:p>
            <a:pPr eaLnBrk="1" hangingPunct="1">
              <a:buFontTx/>
              <a:buNone/>
            </a:pPr>
            <a:r>
              <a:rPr lang="de-DE" altLang="ja-JP" sz="2000">
                <a:ea typeface="ＭＳ Ｐゴシック" pitchFamily="34" charset="-128"/>
              </a:rPr>
              <a:t>11.3  Unit-Tests</a:t>
            </a:r>
          </a:p>
          <a:p>
            <a:pPr eaLnBrk="1" hangingPunct="1">
              <a:buFontTx/>
              <a:buNone/>
            </a:pPr>
            <a:r>
              <a:rPr lang="de-DE" altLang="ja-JP" sz="2000">
                <a:ea typeface="ＭＳ Ｐゴシック" pitchFamily="34" charset="-128"/>
              </a:rPr>
              <a:t>11.4  Testbarkeit von Systemen herstellen</a:t>
            </a:r>
          </a:p>
          <a:p>
            <a:pPr eaLnBrk="1" hangingPunct="1">
              <a:buFontTx/>
              <a:buNone/>
            </a:pPr>
            <a:r>
              <a:rPr lang="de-DE" altLang="ja-JP" sz="2000">
                <a:ea typeface="ＭＳ Ｐゴシック" pitchFamily="34" charset="-128"/>
              </a:rPr>
              <a:t>11.5  Äquivalenzklassentests</a:t>
            </a:r>
          </a:p>
          <a:p>
            <a:pPr eaLnBrk="1" hangingPunct="1">
              <a:buFontTx/>
              <a:buNone/>
            </a:pPr>
            <a:r>
              <a:rPr lang="de-DE" altLang="ja-JP" sz="2000">
                <a:ea typeface="ＭＳ Ｐゴシック" pitchFamily="34" charset="-128"/>
              </a:rPr>
              <a:t>11.6  Kontrollflussbezogene Testverfahren</a:t>
            </a:r>
          </a:p>
          <a:p>
            <a:pPr eaLnBrk="1" hangingPunct="1">
              <a:buFontTx/>
              <a:buNone/>
            </a:pPr>
            <a:r>
              <a:rPr lang="de-DE" altLang="ja-JP" sz="2000">
                <a:ea typeface="ＭＳ Ｐゴシック" pitchFamily="34" charset="-128"/>
              </a:rPr>
              <a:t>11.7  Testarten und Testumfeld</a:t>
            </a:r>
          </a:p>
          <a:p>
            <a:pPr eaLnBrk="1" hangingPunct="1">
              <a:buFontTx/>
              <a:buNone/>
            </a:pPr>
            <a:r>
              <a:rPr lang="de-DE" altLang="ja-JP" sz="2000">
                <a:ea typeface="ＭＳ Ｐゴシック" pitchFamily="34" charset="-128"/>
              </a:rPr>
              <a:t>11.8  Metriken</a:t>
            </a:r>
          </a:p>
          <a:p>
            <a:pPr eaLnBrk="1" hangingPunct="1">
              <a:buFontTx/>
              <a:buNone/>
            </a:pPr>
            <a:r>
              <a:rPr lang="de-DE" altLang="ja-JP" sz="2000">
                <a:ea typeface="ＭＳ Ｐゴシック" pitchFamily="34" charset="-128"/>
              </a:rPr>
              <a:t>11.9  Konstruktive Qualitätssicherung</a:t>
            </a:r>
          </a:p>
          <a:p>
            <a:pPr eaLnBrk="1" hangingPunct="1">
              <a:buFontTx/>
              <a:buNone/>
            </a:pPr>
            <a:r>
              <a:rPr lang="de-DE" altLang="ja-JP" sz="2000">
                <a:ea typeface="ＭＳ Ｐゴシック" pitchFamily="34" charset="-128"/>
              </a:rPr>
              <a:t>11.10  Manuelle Prüfverfahren</a:t>
            </a:r>
          </a:p>
          <a:p>
            <a:pPr algn="ctr" eaLnBrk="1" hangingPunct="1">
              <a:buFontTx/>
              <a:buNone/>
            </a:pPr>
            <a:endParaRPr lang="de-DE" altLang="de-DE" sz="4400"/>
          </a:p>
          <a:p>
            <a:pPr algn="ctr" eaLnBrk="1" hangingPunct="1">
              <a:buFontTx/>
              <a:buNone/>
            </a:pPr>
            <a:endParaRPr lang="de-DE" altLang="de-DE" sz="4400"/>
          </a:p>
        </p:txBody>
      </p:sp>
      <p:sp>
        <p:nvSpPr>
          <p:cNvPr id="380933" name="Rectangle 5">
            <a:hlinkClick r:id="rId3" action="ppaction://hlinksldjump"/>
          </p:cNvPr>
          <p:cNvSpPr>
            <a:spLocks noChangeArrowheads="1"/>
          </p:cNvSpPr>
          <p:nvPr/>
        </p:nvSpPr>
        <p:spPr bwMode="auto">
          <a:xfrm>
            <a:off x="827088" y="2695575"/>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80934" name="Rectangle 6">
            <a:hlinkClick r:id="rId4" action="ppaction://hlinksldjump"/>
          </p:cNvPr>
          <p:cNvSpPr>
            <a:spLocks noChangeArrowheads="1"/>
          </p:cNvSpPr>
          <p:nvPr/>
        </p:nvSpPr>
        <p:spPr bwMode="auto">
          <a:xfrm>
            <a:off x="827088" y="3036888"/>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80935" name="Rectangle 7">
            <a:hlinkClick r:id="rId5" action="ppaction://hlinksldjump"/>
          </p:cNvPr>
          <p:cNvSpPr>
            <a:spLocks noChangeArrowheads="1"/>
          </p:cNvSpPr>
          <p:nvPr/>
        </p:nvSpPr>
        <p:spPr bwMode="auto">
          <a:xfrm>
            <a:off x="827088" y="3398838"/>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80936" name="Rectangle 8">
            <a:hlinkClick r:id="rId6" action="ppaction://hlinksldjump"/>
          </p:cNvPr>
          <p:cNvSpPr>
            <a:spLocks noChangeArrowheads="1"/>
          </p:cNvSpPr>
          <p:nvPr/>
        </p:nvSpPr>
        <p:spPr bwMode="auto">
          <a:xfrm>
            <a:off x="827088" y="4868863"/>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80937" name="Rectangle 9">
            <a:hlinkClick r:id="rId7" action="ppaction://hlinksldjump"/>
          </p:cNvPr>
          <p:cNvSpPr>
            <a:spLocks noChangeArrowheads="1"/>
          </p:cNvSpPr>
          <p:nvPr/>
        </p:nvSpPr>
        <p:spPr bwMode="auto">
          <a:xfrm>
            <a:off x="827088" y="4149725"/>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80938" name="Rectangle 10">
            <a:hlinkClick r:id="rId8" action="ppaction://hlinksldjump"/>
          </p:cNvPr>
          <p:cNvSpPr>
            <a:spLocks noChangeArrowheads="1"/>
          </p:cNvSpPr>
          <p:nvPr/>
        </p:nvSpPr>
        <p:spPr bwMode="auto">
          <a:xfrm>
            <a:off x="827088" y="4514850"/>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80939" name="Rectangle 11">
            <a:hlinkClick r:id="rId9" action="ppaction://hlinksldjump"/>
          </p:cNvPr>
          <p:cNvSpPr>
            <a:spLocks noChangeArrowheads="1"/>
          </p:cNvSpPr>
          <p:nvPr/>
        </p:nvSpPr>
        <p:spPr bwMode="auto">
          <a:xfrm>
            <a:off x="827088" y="5229225"/>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80940" name="Rectangle 12">
            <a:hlinkClick r:id="rId10" action="ppaction://hlinksldjump"/>
          </p:cNvPr>
          <p:cNvSpPr>
            <a:spLocks noChangeArrowheads="1"/>
          </p:cNvSpPr>
          <p:nvPr/>
        </p:nvSpPr>
        <p:spPr bwMode="auto">
          <a:xfrm>
            <a:off x="827088" y="5586413"/>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80941" name="Rectangle 13">
            <a:hlinkClick r:id="rId11" action="ppaction://hlinksldjump"/>
          </p:cNvPr>
          <p:cNvSpPr>
            <a:spLocks noChangeArrowheads="1"/>
          </p:cNvSpPr>
          <p:nvPr/>
        </p:nvSpPr>
        <p:spPr bwMode="auto">
          <a:xfrm>
            <a:off x="827088" y="5956300"/>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380942" name="Rectangle 14">
            <a:hlinkClick r:id="rId12" action="ppaction://hlinksldjump"/>
          </p:cNvPr>
          <p:cNvSpPr>
            <a:spLocks noChangeArrowheads="1"/>
          </p:cNvSpPr>
          <p:nvPr/>
        </p:nvSpPr>
        <p:spPr bwMode="auto">
          <a:xfrm>
            <a:off x="827088" y="3776663"/>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81955" name="Rectangle 2"/>
          <p:cNvSpPr>
            <a:spLocks noGrp="1" noChangeArrowheads="1"/>
          </p:cNvSpPr>
          <p:nvPr>
            <p:ph type="title"/>
          </p:nvPr>
        </p:nvSpPr>
        <p:spPr/>
        <p:txBody>
          <a:bodyPr/>
          <a:lstStyle/>
          <a:p>
            <a:pPr eaLnBrk="1" hangingPunct="1"/>
            <a:r>
              <a:rPr lang="de-DE" altLang="de-DE"/>
              <a:t>Korrektheit</a:t>
            </a:r>
          </a:p>
        </p:txBody>
      </p:sp>
      <p:sp>
        <p:nvSpPr>
          <p:cNvPr id="381956" name="Rectangle 3"/>
          <p:cNvSpPr>
            <a:spLocks noGrp="1" noChangeArrowheads="1"/>
          </p:cNvSpPr>
          <p:nvPr>
            <p:ph type="body" idx="1"/>
          </p:nvPr>
        </p:nvSpPr>
        <p:spPr>
          <a:xfrm>
            <a:off x="457200" y="1412875"/>
            <a:ext cx="8229600" cy="4895850"/>
          </a:xfrm>
        </p:spPr>
        <p:txBody>
          <a:bodyPr/>
          <a:lstStyle/>
          <a:p>
            <a:pPr eaLnBrk="1" hangingPunct="1">
              <a:lnSpc>
                <a:spcPct val="90000"/>
              </a:lnSpc>
            </a:pPr>
            <a:r>
              <a:rPr lang="de-DE" altLang="de-DE" sz="2000" dirty="0"/>
              <a:t>Korrekt bedeutet: Unter folgenden Vorbedingungen sollen die Ergebnisse des Programms folgende Nachbedingungen erfüllen</a:t>
            </a:r>
          </a:p>
          <a:p>
            <a:pPr eaLnBrk="1" hangingPunct="1">
              <a:lnSpc>
                <a:spcPct val="90000"/>
              </a:lnSpc>
            </a:pPr>
            <a:r>
              <a:rPr lang="de-DE" altLang="de-DE" sz="2000" dirty="0"/>
              <a:t>Wunsch alles zu testen meist nicht erfüllbar</a:t>
            </a:r>
          </a:p>
          <a:p>
            <a:pPr lvl="1" eaLnBrk="1" hangingPunct="1">
              <a:lnSpc>
                <a:spcPct val="70000"/>
              </a:lnSpc>
              <a:buFontTx/>
              <a:buNone/>
            </a:pPr>
            <a:r>
              <a:rPr lang="en-GB" altLang="ja-JP" sz="2000" dirty="0">
                <a:latin typeface="Consolas" panose="020B0609020204030204" pitchFamily="49" charset="0"/>
                <a:ea typeface="ＭＳ Ｐゴシック" pitchFamily="34" charset="-128"/>
              </a:rPr>
              <a:t>public static </a:t>
            </a:r>
            <a:r>
              <a:rPr lang="en-GB" altLang="ja-JP" sz="2000" dirty="0" err="1">
                <a:latin typeface="Consolas" panose="020B0609020204030204" pitchFamily="49" charset="0"/>
                <a:ea typeface="ＭＳ Ｐゴシック" pitchFamily="34" charset="-128"/>
              </a:rPr>
              <a:t>boolean</a:t>
            </a:r>
            <a:r>
              <a:rPr lang="en-GB" altLang="ja-JP" sz="2000" dirty="0">
                <a:latin typeface="Consolas" panose="020B0609020204030204" pitchFamily="49" charset="0"/>
                <a:ea typeface="ＭＳ Ｐゴシック" pitchFamily="34" charset="-128"/>
              </a:rPr>
              <a:t> </a:t>
            </a:r>
            <a:r>
              <a:rPr lang="en-GB" altLang="ja-JP" sz="2000" dirty="0" err="1">
                <a:latin typeface="Consolas" panose="020B0609020204030204" pitchFamily="49" charset="0"/>
                <a:ea typeface="ＭＳ Ｐゴシック" pitchFamily="34" charset="-128"/>
              </a:rPr>
              <a:t>impliziert</a:t>
            </a:r>
            <a:r>
              <a:rPr lang="en-GB" altLang="ja-JP" sz="2000" dirty="0">
                <a:latin typeface="Consolas" panose="020B0609020204030204" pitchFamily="49" charset="0"/>
                <a:ea typeface="ＭＳ Ｐゴシック" pitchFamily="34" charset="-128"/>
              </a:rPr>
              <a:t>(</a:t>
            </a:r>
            <a:r>
              <a:rPr lang="en-GB" altLang="ja-JP" sz="2000" dirty="0" err="1">
                <a:latin typeface="Consolas" panose="020B0609020204030204" pitchFamily="49" charset="0"/>
                <a:ea typeface="ＭＳ Ｐゴシック" pitchFamily="34" charset="-128"/>
              </a:rPr>
              <a:t>boolean</a:t>
            </a:r>
            <a:r>
              <a:rPr lang="en-GB" altLang="ja-JP" sz="2000" dirty="0">
                <a:latin typeface="Consolas" panose="020B0609020204030204" pitchFamily="49" charset="0"/>
                <a:ea typeface="ＭＳ Ｐゴシック" pitchFamily="34" charset="-128"/>
              </a:rPr>
              <a:t> a,</a:t>
            </a:r>
          </a:p>
          <a:p>
            <a:pPr lvl="1" eaLnBrk="1" hangingPunct="1">
              <a:lnSpc>
                <a:spcPct val="70000"/>
              </a:lnSpc>
              <a:buFontTx/>
              <a:buNone/>
            </a:pPr>
            <a:r>
              <a:rPr lang="en-GB" altLang="ja-JP" sz="2000" dirty="0">
                <a:latin typeface="Consolas" panose="020B0609020204030204" pitchFamily="49" charset="0"/>
                <a:ea typeface="ＭＳ Ｐゴシック" pitchFamily="34" charset="-128"/>
              </a:rPr>
              <a:t>							</a:t>
            </a:r>
            <a:r>
              <a:rPr lang="en-GB" altLang="ja-JP" sz="2000" dirty="0" err="1">
                <a:latin typeface="Consolas" panose="020B0609020204030204" pitchFamily="49" charset="0"/>
                <a:ea typeface="ＭＳ Ｐゴシック" pitchFamily="34" charset="-128"/>
              </a:rPr>
              <a:t>boolean</a:t>
            </a:r>
            <a:r>
              <a:rPr lang="en-GB" altLang="ja-JP" sz="2000" dirty="0">
                <a:latin typeface="Consolas" panose="020B0609020204030204" pitchFamily="49" charset="0"/>
                <a:ea typeface="ＭＳ Ｐゴシック" pitchFamily="34" charset="-128"/>
              </a:rPr>
              <a:t> b){</a:t>
            </a:r>
          </a:p>
          <a:p>
            <a:pPr lvl="1" eaLnBrk="1" hangingPunct="1">
              <a:lnSpc>
                <a:spcPct val="70000"/>
              </a:lnSpc>
              <a:buFontTx/>
              <a:buNone/>
            </a:pPr>
            <a:r>
              <a:rPr lang="en-GB" altLang="ja-JP" sz="2000" dirty="0">
                <a:latin typeface="Consolas" panose="020B0609020204030204" pitchFamily="49" charset="0"/>
                <a:ea typeface="ＭＳ Ｐゴシック" pitchFamily="34" charset="-128"/>
              </a:rPr>
              <a:t>		return !a || b;</a:t>
            </a:r>
          </a:p>
          <a:p>
            <a:pPr lvl="1" eaLnBrk="1" hangingPunct="1">
              <a:lnSpc>
                <a:spcPct val="70000"/>
              </a:lnSpc>
              <a:buFontTx/>
              <a:buNone/>
            </a:pPr>
            <a:r>
              <a:rPr lang="de-DE" altLang="ja-JP" sz="2000" dirty="0">
                <a:latin typeface="Consolas" panose="020B0609020204030204" pitchFamily="49" charset="0"/>
                <a:ea typeface="ＭＳ Ｐゴシック" pitchFamily="34" charset="-128"/>
              </a:rPr>
              <a:t>} </a:t>
            </a:r>
          </a:p>
          <a:p>
            <a:pPr lvl="1" eaLnBrk="1" hangingPunct="1">
              <a:lnSpc>
                <a:spcPct val="70000"/>
              </a:lnSpc>
              <a:buFontTx/>
              <a:buNone/>
            </a:pPr>
            <a:r>
              <a:rPr lang="en-GB" altLang="ja-JP" sz="2000" dirty="0">
                <a:latin typeface="Consolas" panose="020B0609020204030204" pitchFamily="49" charset="0"/>
                <a:ea typeface="ＭＳ Ｐゴシック" pitchFamily="34" charset="-128"/>
              </a:rPr>
              <a:t>public static void main(String[] </a:t>
            </a:r>
            <a:r>
              <a:rPr lang="en-GB" altLang="ja-JP" sz="2000" dirty="0" err="1">
                <a:latin typeface="Consolas" panose="020B0609020204030204" pitchFamily="49" charset="0"/>
                <a:ea typeface="ＭＳ Ｐゴシック" pitchFamily="34" charset="-128"/>
              </a:rPr>
              <a:t>args</a:t>
            </a:r>
            <a:r>
              <a:rPr lang="en-GB" altLang="ja-JP" sz="2000" dirty="0">
                <a:latin typeface="Consolas" panose="020B0609020204030204" pitchFamily="49" charset="0"/>
                <a:ea typeface="ＭＳ Ｐゴシック" pitchFamily="34" charset="-128"/>
              </a:rPr>
              <a:t>) { // Tests</a:t>
            </a:r>
          </a:p>
          <a:p>
            <a:pPr lvl="1" eaLnBrk="1" hangingPunct="1">
              <a:lnSpc>
                <a:spcPct val="70000"/>
              </a:lnSpc>
              <a:buFontTx/>
              <a:buNone/>
            </a:pPr>
            <a:r>
              <a:rPr lang="en-GB" altLang="ja-JP" sz="2000" dirty="0">
                <a:latin typeface="Consolas" panose="020B0609020204030204" pitchFamily="49" charset="0"/>
                <a:ea typeface="ＭＳ Ｐゴシック" pitchFamily="34" charset="-128"/>
              </a:rPr>
              <a:t>  </a:t>
            </a:r>
            <a:r>
              <a:rPr lang="en-GB" altLang="ja-JP" sz="2000" dirty="0" err="1">
                <a:latin typeface="Consolas" panose="020B0609020204030204" pitchFamily="49" charset="0"/>
                <a:ea typeface="ＭＳ Ｐゴシック" pitchFamily="34" charset="-128"/>
              </a:rPr>
              <a:t>boolean</a:t>
            </a:r>
            <a:r>
              <a:rPr lang="en-GB" altLang="ja-JP" sz="2000" dirty="0">
                <a:latin typeface="Consolas" panose="020B0609020204030204" pitchFamily="49" charset="0"/>
                <a:ea typeface="ＭＳ Ｐゴシック" pitchFamily="34" charset="-128"/>
              </a:rPr>
              <a:t> </a:t>
            </a:r>
            <a:r>
              <a:rPr lang="en-GB" altLang="ja-JP" sz="2000" dirty="0" err="1">
                <a:latin typeface="Consolas" panose="020B0609020204030204" pitchFamily="49" charset="0"/>
                <a:ea typeface="ＭＳ Ｐゴシック" pitchFamily="34" charset="-128"/>
              </a:rPr>
              <a:t>werte</a:t>
            </a:r>
            <a:r>
              <a:rPr lang="en-GB" altLang="ja-JP" sz="2000" dirty="0">
                <a:latin typeface="Consolas" panose="020B0609020204030204" pitchFamily="49" charset="0"/>
                <a:ea typeface="ＭＳ Ｐゴシック" pitchFamily="34" charset="-128"/>
              </a:rPr>
              <a:t>[]={</a:t>
            </a:r>
            <a:r>
              <a:rPr lang="en-GB" altLang="ja-JP" sz="2000" dirty="0" err="1">
                <a:latin typeface="Consolas" panose="020B0609020204030204" pitchFamily="49" charset="0"/>
                <a:ea typeface="ＭＳ Ｐゴシック" pitchFamily="34" charset="-128"/>
              </a:rPr>
              <a:t>true,false</a:t>
            </a:r>
            <a:r>
              <a:rPr lang="en-GB" altLang="ja-JP" sz="2000" dirty="0">
                <a:latin typeface="Consolas" panose="020B0609020204030204" pitchFamily="49" charset="0"/>
                <a:ea typeface="ＭＳ Ｐゴシック" pitchFamily="34" charset="-128"/>
              </a:rPr>
              <a:t>};</a:t>
            </a:r>
          </a:p>
          <a:p>
            <a:pPr lvl="1" eaLnBrk="1" hangingPunct="1">
              <a:lnSpc>
                <a:spcPct val="70000"/>
              </a:lnSpc>
              <a:buFontTx/>
              <a:buNone/>
            </a:pPr>
            <a:r>
              <a:rPr lang="en-GB" altLang="ja-JP" sz="2000" dirty="0">
                <a:latin typeface="Consolas" panose="020B0609020204030204" pitchFamily="49" charset="0"/>
                <a:ea typeface="ＭＳ Ｐゴシック" pitchFamily="34" charset="-128"/>
              </a:rPr>
              <a:t>  for(</a:t>
            </a:r>
            <a:r>
              <a:rPr lang="en-GB" altLang="ja-JP" sz="2000" dirty="0" err="1">
                <a:latin typeface="Consolas" panose="020B0609020204030204" pitchFamily="49" charset="0"/>
                <a:ea typeface="ＭＳ Ｐゴシック" pitchFamily="34" charset="-128"/>
              </a:rPr>
              <a:t>boolean</a:t>
            </a:r>
            <a:r>
              <a:rPr lang="en-GB" altLang="ja-JP" sz="2000" dirty="0">
                <a:latin typeface="Consolas" panose="020B0609020204030204" pitchFamily="49" charset="0"/>
                <a:ea typeface="ＭＳ Ｐゴシック" pitchFamily="34" charset="-128"/>
              </a:rPr>
              <a:t> a:werte)</a:t>
            </a:r>
          </a:p>
          <a:p>
            <a:pPr lvl="1" eaLnBrk="1" hangingPunct="1">
              <a:lnSpc>
                <a:spcPct val="70000"/>
              </a:lnSpc>
              <a:buFontTx/>
              <a:buNone/>
            </a:pPr>
            <a:r>
              <a:rPr lang="en-GB" altLang="ja-JP" sz="2000" dirty="0">
                <a:latin typeface="Consolas" panose="020B0609020204030204" pitchFamily="49" charset="0"/>
                <a:ea typeface="ＭＳ Ｐゴシック" pitchFamily="34" charset="-128"/>
              </a:rPr>
              <a:t>    for(</a:t>
            </a:r>
            <a:r>
              <a:rPr lang="en-GB" altLang="ja-JP" sz="2000" dirty="0" err="1">
                <a:latin typeface="Consolas" panose="020B0609020204030204" pitchFamily="49" charset="0"/>
                <a:ea typeface="ＭＳ Ｐゴシック" pitchFamily="34" charset="-128"/>
              </a:rPr>
              <a:t>boolean</a:t>
            </a:r>
            <a:r>
              <a:rPr lang="en-GB" altLang="ja-JP" sz="2000" dirty="0">
                <a:latin typeface="Consolas" panose="020B0609020204030204" pitchFamily="49" charset="0"/>
                <a:ea typeface="ＭＳ Ｐゴシック" pitchFamily="34" charset="-128"/>
              </a:rPr>
              <a:t> b:werte)</a:t>
            </a:r>
          </a:p>
          <a:p>
            <a:pPr lvl="1" eaLnBrk="1" hangingPunct="1">
              <a:lnSpc>
                <a:spcPct val="70000"/>
              </a:lnSpc>
              <a:buFontTx/>
              <a:buNone/>
            </a:pPr>
            <a:r>
              <a:rPr lang="en-GB" altLang="ja-JP" sz="2000" dirty="0">
                <a:latin typeface="Consolas" panose="020B0609020204030204" pitchFamily="49" charset="0"/>
                <a:ea typeface="ＭＳ Ｐゴシック" pitchFamily="34" charset="-128"/>
              </a:rPr>
              <a:t>      System.out.println("a="+a+" b="+b</a:t>
            </a:r>
          </a:p>
          <a:p>
            <a:pPr lvl="1" eaLnBrk="1" hangingPunct="1">
              <a:lnSpc>
                <a:spcPct val="70000"/>
              </a:lnSpc>
              <a:buFontTx/>
              <a:buNone/>
            </a:pPr>
            <a:r>
              <a:rPr lang="en-GB" altLang="ja-JP" sz="2000" dirty="0">
                <a:latin typeface="Consolas" panose="020B0609020204030204" pitchFamily="49" charset="0"/>
                <a:ea typeface="ＭＳ Ｐゴシック" pitchFamily="34" charset="-128"/>
              </a:rPr>
              <a:t>                   </a:t>
            </a:r>
            <a:r>
              <a:rPr lang="de-DE" altLang="ja-JP" sz="2000" dirty="0">
                <a:latin typeface="Consolas" panose="020B0609020204030204" pitchFamily="49" charset="0"/>
                <a:ea typeface="ＭＳ Ｐゴシック" pitchFamily="34" charset="-128"/>
              </a:rPr>
              <a:t>+" liefert "+impliziert(</a:t>
            </a:r>
            <a:r>
              <a:rPr lang="de-DE" altLang="ja-JP" sz="2000" dirty="0" err="1">
                <a:latin typeface="Consolas" panose="020B0609020204030204" pitchFamily="49" charset="0"/>
                <a:ea typeface="ＭＳ Ｐゴシック" pitchFamily="34" charset="-128"/>
              </a:rPr>
              <a:t>a,b</a:t>
            </a:r>
            <a:r>
              <a:rPr lang="de-DE" altLang="ja-JP" sz="2000" dirty="0">
                <a:latin typeface="Consolas" panose="020B0609020204030204" pitchFamily="49" charset="0"/>
                <a:ea typeface="ＭＳ Ｐゴシック" pitchFamily="34" charset="-128"/>
              </a:rPr>
              <a:t>));</a:t>
            </a:r>
          </a:p>
          <a:p>
            <a:pPr lvl="1" eaLnBrk="1" hangingPunct="1">
              <a:lnSpc>
                <a:spcPct val="70000"/>
              </a:lnSpc>
              <a:buFontTx/>
              <a:buNone/>
            </a:pPr>
            <a:r>
              <a:rPr lang="de-DE" altLang="ja-JP" sz="2000" dirty="0">
                <a:latin typeface="Consolas" panose="020B0609020204030204" pitchFamily="49" charset="0"/>
                <a:ea typeface="ＭＳ Ｐゴシック" pitchFamily="34" charset="-128"/>
              </a:rPr>
              <a:t>}</a:t>
            </a:r>
            <a:endParaRPr lang="de-DE" altLang="de-DE" sz="2000" dirty="0">
              <a:latin typeface="Consolas" panose="020B0609020204030204" pitchFamily="49" charset="0"/>
            </a:endParaRPr>
          </a:p>
          <a:p>
            <a:pPr eaLnBrk="1" hangingPunct="1">
              <a:lnSpc>
                <a:spcPct val="90000"/>
              </a:lnSpc>
            </a:pPr>
            <a:r>
              <a:rPr lang="de-DE" altLang="de-DE" sz="2000" dirty="0"/>
              <a:t>Tests sollen möglichst viele möglichst kritische Fehler finden können</a:t>
            </a:r>
          </a:p>
        </p:txBody>
      </p:sp>
      <p:sp>
        <p:nvSpPr>
          <p:cNvPr id="381957" name="Text Box 4"/>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11.1</a:t>
            </a:r>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82979" name="Rectangle 2"/>
          <p:cNvSpPr>
            <a:spLocks noGrp="1" noChangeArrowheads="1"/>
          </p:cNvSpPr>
          <p:nvPr>
            <p:ph type="title"/>
          </p:nvPr>
        </p:nvSpPr>
        <p:spPr/>
        <p:txBody>
          <a:bodyPr/>
          <a:lstStyle/>
          <a:p>
            <a:pPr eaLnBrk="1" hangingPunct="1"/>
            <a:r>
              <a:rPr lang="de-DE" altLang="de-DE"/>
              <a:t>Ansatz: Model Checking</a:t>
            </a:r>
          </a:p>
        </p:txBody>
      </p:sp>
      <p:sp>
        <p:nvSpPr>
          <p:cNvPr id="382980" name="Rectangle 3"/>
          <p:cNvSpPr>
            <a:spLocks noGrp="1" noChangeArrowheads="1"/>
          </p:cNvSpPr>
          <p:nvPr>
            <p:ph type="body" idx="1"/>
          </p:nvPr>
        </p:nvSpPr>
        <p:spPr/>
        <p:txBody>
          <a:bodyPr/>
          <a:lstStyle/>
          <a:p>
            <a:pPr eaLnBrk="1" hangingPunct="1">
              <a:lnSpc>
                <a:spcPct val="90000"/>
              </a:lnSpc>
            </a:pPr>
            <a:r>
              <a:rPr lang="de-DE" altLang="de-DE"/>
              <a:t>Idee: Gegeben ist ein Modell (oder Spezifikation) und eine Anforderung, dann überprüft der Model-Checking-Algorithmus, ob das Modell die Anforderung erfüllt oder nicht. Falls das Modell die Anforderung nicht erfüllt, sollte der Algorithmus ein Gegenbeispiel liefern</a:t>
            </a:r>
          </a:p>
          <a:p>
            <a:pPr eaLnBrk="1" hangingPunct="1">
              <a:lnSpc>
                <a:spcPct val="90000"/>
              </a:lnSpc>
            </a:pPr>
            <a:r>
              <a:rPr lang="de-DE" altLang="de-DE"/>
              <a:t>Theoretisches Ergebnis: Generell gibt es so ein Verfahren nicht (unentscheidbar), man muss Modellierungssprache und Anforderungslogik einschränken</a:t>
            </a:r>
          </a:p>
          <a:p>
            <a:pPr eaLnBrk="1" hangingPunct="1">
              <a:lnSpc>
                <a:spcPct val="90000"/>
              </a:lnSpc>
            </a:pPr>
            <a:r>
              <a:rPr lang="de-DE" altLang="de-DE"/>
              <a:t>Ansatz: Berechne alle erreichbaren Zustände und analysiere sie</a:t>
            </a:r>
          </a:p>
          <a:p>
            <a:pPr eaLnBrk="1" hangingPunct="1">
              <a:lnSpc>
                <a:spcPct val="90000"/>
              </a:lnSpc>
            </a:pPr>
            <a:r>
              <a:rPr lang="de-DE" altLang="de-DE"/>
              <a:t>Beispiel: SPIN entwickelt von Gerard Holzmann, zunächst als Simulator, dann Verifikationswerkzeug (www.spinroot.com)</a:t>
            </a:r>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84003" name="Rectangle 2"/>
          <p:cNvSpPr>
            <a:spLocks noGrp="1" noChangeArrowheads="1"/>
          </p:cNvSpPr>
          <p:nvPr>
            <p:ph type="title"/>
          </p:nvPr>
        </p:nvSpPr>
        <p:spPr/>
        <p:txBody>
          <a:bodyPr/>
          <a:lstStyle/>
          <a:p>
            <a:pPr eaLnBrk="1" hangingPunct="1"/>
            <a:r>
              <a:rPr lang="de-DE" altLang="de-DE"/>
              <a:t>Assertions in JDK ab Version 1.4</a:t>
            </a:r>
          </a:p>
        </p:txBody>
      </p:sp>
      <p:sp>
        <p:nvSpPr>
          <p:cNvPr id="384004" name="Rectangle 3"/>
          <p:cNvSpPr>
            <a:spLocks noGrp="1" noChangeArrowheads="1"/>
          </p:cNvSpPr>
          <p:nvPr>
            <p:ph type="body" idx="1"/>
          </p:nvPr>
        </p:nvSpPr>
        <p:spPr>
          <a:xfrm>
            <a:off x="519113" y="1268413"/>
            <a:ext cx="8229600" cy="5256212"/>
          </a:xfrm>
        </p:spPr>
        <p:txBody>
          <a:bodyPr/>
          <a:lstStyle/>
          <a:p>
            <a:pPr eaLnBrk="1" hangingPunct="1"/>
            <a:r>
              <a:rPr lang="de-DE" altLang="de-DE" sz="2000" dirty="0"/>
              <a:t> Sprachänderung</a:t>
            </a:r>
          </a:p>
          <a:p>
            <a:pPr lvl="1" eaLnBrk="1" hangingPunct="1"/>
            <a:r>
              <a:rPr lang="de-DE" altLang="de-DE" sz="2000" dirty="0"/>
              <a:t>neues Keyword </a:t>
            </a:r>
            <a:r>
              <a:rPr lang="de-DE" altLang="de-DE" sz="2000" dirty="0" err="1">
                <a:latin typeface="Consolas" panose="020B0609020204030204" pitchFamily="49" charset="0"/>
              </a:rPr>
              <a:t>assert</a:t>
            </a:r>
            <a:endParaRPr lang="de-DE" altLang="de-DE" sz="2000" dirty="0">
              <a:latin typeface="Consolas" panose="020B0609020204030204" pitchFamily="49" charset="0"/>
            </a:endParaRPr>
          </a:p>
          <a:p>
            <a:pPr eaLnBrk="1" hangingPunct="1"/>
            <a:r>
              <a:rPr lang="de-DE" altLang="de-DE" sz="2000" dirty="0"/>
              <a:t> Erweiterung des </a:t>
            </a:r>
            <a:r>
              <a:rPr lang="de-DE" altLang="de-DE" sz="2000" dirty="0" err="1"/>
              <a:t>java.lang</a:t>
            </a:r>
            <a:r>
              <a:rPr lang="de-DE" altLang="de-DE" sz="2000" dirty="0"/>
              <a:t>-Pakets</a:t>
            </a:r>
          </a:p>
          <a:p>
            <a:pPr eaLnBrk="1" hangingPunct="1">
              <a:buFontTx/>
              <a:buNone/>
            </a:pPr>
            <a:r>
              <a:rPr lang="de-DE" altLang="de-DE" sz="2000" dirty="0"/>
              <a:t>	 </a:t>
            </a:r>
            <a:r>
              <a:rPr lang="de-DE" altLang="de-DE" sz="2000" dirty="0" err="1">
                <a:latin typeface="Consolas" panose="020B0609020204030204" pitchFamily="49" charset="0"/>
              </a:rPr>
              <a:t>java.lang.AssertionError</a:t>
            </a:r>
            <a:endParaRPr lang="de-DE" altLang="de-DE" sz="2000" dirty="0">
              <a:latin typeface="Consolas" panose="020B0609020204030204" pitchFamily="49" charset="0"/>
            </a:endParaRPr>
          </a:p>
          <a:p>
            <a:pPr eaLnBrk="1" hangingPunct="1"/>
            <a:r>
              <a:rPr lang="de-DE" altLang="de-DE" sz="2000" dirty="0"/>
              <a:t> Neue Dokumentation</a:t>
            </a:r>
          </a:p>
          <a:p>
            <a:pPr lvl="1" eaLnBrk="1" hangingPunct="1"/>
            <a:r>
              <a:rPr lang="de-DE" altLang="de-DE" sz="2000" dirty="0"/>
              <a:t> unter Guide </a:t>
            </a:r>
            <a:r>
              <a:rPr lang="de-DE" altLang="de-DE" sz="2000" dirty="0" err="1"/>
              <a:t>to</a:t>
            </a:r>
            <a:r>
              <a:rPr lang="de-DE" altLang="de-DE" sz="2000" dirty="0"/>
              <a:t> Features</a:t>
            </a:r>
          </a:p>
          <a:p>
            <a:pPr lvl="1" eaLnBrk="1" hangingPunct="1"/>
            <a:r>
              <a:rPr lang="de-DE" altLang="de-DE" sz="2000" dirty="0"/>
              <a:t> unter Assertion Facility</a:t>
            </a:r>
          </a:p>
          <a:p>
            <a:pPr lvl="1" eaLnBrk="1" hangingPunct="1"/>
            <a:r>
              <a:rPr lang="de-DE" altLang="de-DE" sz="2000" dirty="0"/>
              <a:t> unter </a:t>
            </a:r>
            <a:r>
              <a:rPr lang="de-DE" altLang="de-DE" sz="2000" dirty="0" err="1"/>
              <a:t>javadoc</a:t>
            </a:r>
            <a:endParaRPr lang="de-DE" altLang="de-DE" sz="2000" dirty="0"/>
          </a:p>
          <a:p>
            <a:pPr eaLnBrk="1" hangingPunct="1">
              <a:buFontTx/>
              <a:buNone/>
            </a:pPr>
            <a:r>
              <a:rPr lang="de-DE" altLang="de-DE" sz="2000" dirty="0"/>
              <a:t>		</a:t>
            </a:r>
            <a:r>
              <a:rPr lang="de-DE" altLang="de-DE" sz="2000" dirty="0" err="1"/>
              <a:t>doc</a:t>
            </a:r>
            <a:r>
              <a:rPr lang="de-DE" altLang="de-DE" sz="2000" dirty="0"/>
              <a:t>/</a:t>
            </a:r>
            <a:r>
              <a:rPr lang="de-DE" altLang="de-DE" sz="2000" dirty="0" err="1"/>
              <a:t>guide</a:t>
            </a:r>
            <a:r>
              <a:rPr lang="de-DE" altLang="de-DE" sz="2000" dirty="0"/>
              <a:t>/lang/assert.html</a:t>
            </a:r>
          </a:p>
          <a:p>
            <a:pPr eaLnBrk="1" hangingPunct="1"/>
            <a:r>
              <a:rPr lang="de-DE" altLang="de-DE" sz="2000" dirty="0"/>
              <a:t>Compiler-Option </a:t>
            </a:r>
            <a:r>
              <a:rPr lang="de-DE" altLang="de-DE" sz="2000" dirty="0">
                <a:latin typeface="Consolas" panose="020B0609020204030204" pitchFamily="49" charset="0"/>
              </a:rPr>
              <a:t>–source 1.4</a:t>
            </a:r>
          </a:p>
          <a:p>
            <a:pPr eaLnBrk="1" hangingPunct="1">
              <a:buFontTx/>
              <a:buNone/>
            </a:pPr>
            <a:r>
              <a:rPr lang="de-DE" altLang="de-DE" sz="2000" dirty="0"/>
              <a:t>		</a:t>
            </a:r>
            <a:r>
              <a:rPr lang="de-DE" altLang="de-DE" sz="2000" dirty="0" err="1">
                <a:latin typeface="Consolas" panose="020B0609020204030204" pitchFamily="49" charset="0"/>
              </a:rPr>
              <a:t>javac</a:t>
            </a:r>
            <a:r>
              <a:rPr lang="de-DE" altLang="de-DE" sz="2000" dirty="0">
                <a:latin typeface="Consolas" panose="020B0609020204030204" pitchFamily="49" charset="0"/>
              </a:rPr>
              <a:t> –source 1.4 Klasse.java</a:t>
            </a:r>
          </a:p>
          <a:p>
            <a:pPr eaLnBrk="1" hangingPunct="1">
              <a:buFontTx/>
              <a:buNone/>
            </a:pPr>
            <a:r>
              <a:rPr lang="de-DE" altLang="de-DE" sz="2000" dirty="0"/>
              <a:t>		 damit </a:t>
            </a:r>
            <a:r>
              <a:rPr lang="de-DE" altLang="de-DE" sz="2000" dirty="0" err="1"/>
              <a:t>javac</a:t>
            </a:r>
            <a:r>
              <a:rPr lang="de-DE" altLang="de-DE" sz="2000" dirty="0"/>
              <a:t> </a:t>
            </a:r>
            <a:r>
              <a:rPr lang="de-DE" altLang="de-DE" sz="2000" dirty="0" err="1"/>
              <a:t>assert</a:t>
            </a:r>
            <a:r>
              <a:rPr lang="de-DE" altLang="de-DE" sz="2000" dirty="0"/>
              <a:t> akzeptiert</a:t>
            </a:r>
          </a:p>
          <a:p>
            <a:pPr eaLnBrk="1" hangingPunct="1"/>
            <a:r>
              <a:rPr lang="de-DE" altLang="de-DE" sz="2000" dirty="0"/>
              <a:t>Interpreter-Option </a:t>
            </a:r>
            <a:r>
              <a:rPr lang="de-DE" altLang="de-DE" sz="2000" dirty="0">
                <a:latin typeface="Consolas" panose="020B0609020204030204" pitchFamily="49" charset="0"/>
              </a:rPr>
              <a:t>–</a:t>
            </a:r>
            <a:r>
              <a:rPr lang="de-DE" altLang="de-DE" sz="2000" dirty="0" err="1">
                <a:latin typeface="Consolas" panose="020B0609020204030204" pitchFamily="49" charset="0"/>
              </a:rPr>
              <a:t>ea</a:t>
            </a:r>
            <a:endParaRPr lang="de-DE" altLang="de-DE" sz="2000" dirty="0">
              <a:latin typeface="Consolas" panose="020B0609020204030204" pitchFamily="49" charset="0"/>
            </a:endParaRPr>
          </a:p>
          <a:p>
            <a:pPr eaLnBrk="1" hangingPunct="1">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java</a:t>
            </a:r>
            <a:r>
              <a:rPr lang="de-DE" altLang="de-DE" sz="2000" dirty="0">
                <a:latin typeface="Consolas" panose="020B0609020204030204" pitchFamily="49" charset="0"/>
              </a:rPr>
              <a:t> –</a:t>
            </a:r>
            <a:r>
              <a:rPr lang="de-DE" altLang="de-DE" sz="2000" dirty="0" err="1">
                <a:latin typeface="Consolas" panose="020B0609020204030204" pitchFamily="49" charset="0"/>
              </a:rPr>
              <a:t>ea</a:t>
            </a:r>
            <a:r>
              <a:rPr lang="de-DE" altLang="de-DE" sz="2000" dirty="0">
                <a:latin typeface="Consolas" panose="020B0609020204030204" pitchFamily="49" charset="0"/>
              </a:rPr>
              <a:t> Klasse</a:t>
            </a:r>
          </a:p>
        </p:txBody>
      </p:sp>
      <p:sp>
        <p:nvSpPr>
          <p:cNvPr id="384005" name="Text Box 4"/>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11.2</a:t>
            </a:r>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85027" name="Rectangle 2"/>
          <p:cNvSpPr>
            <a:spLocks noGrp="1" noChangeArrowheads="1"/>
          </p:cNvSpPr>
          <p:nvPr>
            <p:ph type="title"/>
          </p:nvPr>
        </p:nvSpPr>
        <p:spPr/>
        <p:txBody>
          <a:bodyPr/>
          <a:lstStyle/>
          <a:p>
            <a:pPr eaLnBrk="1" hangingPunct="1"/>
            <a:r>
              <a:rPr lang="de-DE" altLang="de-DE"/>
              <a:t>Syntax und Semantik von assert</a:t>
            </a:r>
          </a:p>
        </p:txBody>
      </p:sp>
      <p:sp>
        <p:nvSpPr>
          <p:cNvPr id="385028" name="Rectangle 3"/>
          <p:cNvSpPr>
            <a:spLocks noGrp="1" noChangeArrowheads="1"/>
          </p:cNvSpPr>
          <p:nvPr>
            <p:ph type="body" idx="1"/>
          </p:nvPr>
        </p:nvSpPr>
        <p:spPr>
          <a:xfrm>
            <a:off x="457200" y="1125538"/>
            <a:ext cx="8229600" cy="5327650"/>
          </a:xfrm>
        </p:spPr>
        <p:txBody>
          <a:bodyPr/>
          <a:lstStyle/>
          <a:p>
            <a:pPr eaLnBrk="1" hangingPunct="1">
              <a:buFontTx/>
              <a:buNone/>
            </a:pPr>
            <a:r>
              <a:rPr lang="de-DE" altLang="de-DE" sz="2000" dirty="0" err="1">
                <a:latin typeface="Consolas" panose="020B0609020204030204" pitchFamily="49" charset="0"/>
              </a:rPr>
              <a:t>assert</a:t>
            </a:r>
            <a:r>
              <a:rPr lang="de-DE" altLang="de-DE" sz="2000" dirty="0">
                <a:latin typeface="Consolas" panose="020B0609020204030204" pitchFamily="49" charset="0"/>
              </a:rPr>
              <a:t> </a:t>
            </a:r>
            <a:r>
              <a:rPr lang="de-DE" altLang="de-DE" sz="2000" dirty="0"/>
              <a:t>überprüft zur Laufzeit eine Zusicherung, ist diese nicht erfüllt, wird ein</a:t>
            </a:r>
            <a:r>
              <a:rPr lang="de-DE" altLang="de-DE" sz="2000" dirty="0">
                <a:latin typeface="Consolas" panose="020B0609020204030204" pitchFamily="49" charset="0"/>
              </a:rPr>
              <a:t> </a:t>
            </a:r>
            <a:r>
              <a:rPr lang="de-DE" altLang="de-DE" sz="2000" dirty="0" err="1">
                <a:latin typeface="Consolas" panose="020B0609020204030204" pitchFamily="49" charset="0"/>
              </a:rPr>
              <a:t>AssertionError</a:t>
            </a:r>
            <a:r>
              <a:rPr lang="de-DE" altLang="de-DE" sz="2000" dirty="0">
                <a:latin typeface="Consolas" panose="020B0609020204030204" pitchFamily="49" charset="0"/>
              </a:rPr>
              <a:t> </a:t>
            </a:r>
            <a:r>
              <a:rPr lang="de-DE" altLang="de-DE" sz="2000" dirty="0"/>
              <a:t>ausgelöst</a:t>
            </a:r>
          </a:p>
          <a:p>
            <a:pPr eaLnBrk="1" hangingPunct="1">
              <a:buFontTx/>
              <a:buNone/>
            </a:pPr>
            <a:endParaRPr lang="de-DE" altLang="de-DE" sz="2000" dirty="0">
              <a:latin typeface="Consolas" panose="020B0609020204030204" pitchFamily="49" charset="0"/>
            </a:endParaRPr>
          </a:p>
          <a:p>
            <a:pPr eaLnBrk="1" hangingPunct="1">
              <a:buFontTx/>
              <a:buNone/>
            </a:pPr>
            <a:r>
              <a:rPr lang="de-DE" altLang="de-DE" sz="2000" dirty="0">
                <a:latin typeface="Consolas" panose="020B0609020204030204" pitchFamily="49" charset="0"/>
              </a:rPr>
              <a:t>public void (int a, int b){</a:t>
            </a:r>
          </a:p>
          <a:p>
            <a:pPr eaLnBrk="1" hangingPunct="1">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assert</a:t>
            </a:r>
            <a:r>
              <a:rPr lang="de-DE" altLang="de-DE" sz="2000" dirty="0">
                <a:latin typeface="Consolas" panose="020B0609020204030204" pitchFamily="49" charset="0"/>
              </a:rPr>
              <a:t> a&gt;b &amp;&amp; </a:t>
            </a:r>
            <a:r>
              <a:rPr lang="de-DE" altLang="de-DE" sz="2000" dirty="0" err="1">
                <a:latin typeface="Consolas" panose="020B0609020204030204" pitchFamily="49" charset="0"/>
              </a:rPr>
              <a:t>exemplar</a:t>
            </a:r>
            <a:r>
              <a:rPr lang="de-DE" altLang="de-DE" sz="2000" dirty="0">
                <a:latin typeface="Consolas" panose="020B0609020204030204" pitchFamily="49" charset="0"/>
              </a:rPr>
              <a:t>&gt;5;</a:t>
            </a:r>
          </a:p>
          <a:p>
            <a:pPr eaLnBrk="1" hangingPunct="1">
              <a:buFontTx/>
              <a:buNone/>
            </a:pPr>
            <a:r>
              <a:rPr lang="de-DE" altLang="de-DE" sz="2000" dirty="0">
                <a:latin typeface="Consolas" panose="020B0609020204030204" pitchFamily="49" charset="0"/>
              </a:rPr>
              <a:t>  ...</a:t>
            </a:r>
          </a:p>
          <a:p>
            <a:pPr eaLnBrk="1" hangingPunct="1">
              <a:buFontTx/>
              <a:buNone/>
            </a:pPr>
            <a:r>
              <a:rPr lang="de-DE" altLang="de-DE" sz="2000" dirty="0">
                <a:latin typeface="Consolas" panose="020B0609020204030204" pitchFamily="49" charset="0"/>
              </a:rPr>
              <a:t>}</a:t>
            </a:r>
          </a:p>
          <a:p>
            <a:pPr eaLnBrk="1" hangingPunct="1">
              <a:buFontTx/>
              <a:buNone/>
            </a:pPr>
            <a:endParaRPr lang="de-DE" altLang="de-DE" sz="2000" dirty="0">
              <a:latin typeface="Consolas" panose="020B0609020204030204" pitchFamily="49" charset="0"/>
            </a:endParaRPr>
          </a:p>
          <a:p>
            <a:pPr eaLnBrk="1" hangingPunct="1">
              <a:buFontTx/>
              <a:buNone/>
            </a:pPr>
            <a:r>
              <a:rPr lang="de-DE" altLang="de-DE" sz="2000" dirty="0"/>
              <a:t>Syntax:</a:t>
            </a:r>
          </a:p>
          <a:p>
            <a:pPr eaLnBrk="1" hangingPunct="1">
              <a:buFontTx/>
              <a:buNone/>
            </a:pPr>
            <a:r>
              <a:rPr lang="de-DE" altLang="de-DE" sz="2000" dirty="0" err="1">
                <a:latin typeface="Consolas" panose="020B0609020204030204" pitchFamily="49" charset="0"/>
              </a:rPr>
              <a:t>assert</a:t>
            </a:r>
            <a:r>
              <a:rPr lang="de-DE" altLang="de-DE" sz="2000" dirty="0">
                <a:latin typeface="Consolas" panose="020B0609020204030204" pitchFamily="49" charset="0"/>
              </a:rPr>
              <a:t> &lt;</a:t>
            </a:r>
            <a:r>
              <a:rPr lang="de-DE" altLang="de-DE" sz="2000" dirty="0" err="1">
                <a:latin typeface="Consolas" panose="020B0609020204030204" pitchFamily="49" charset="0"/>
              </a:rPr>
              <a:t>Boolescher_Ausdruck</a:t>
            </a:r>
            <a:r>
              <a:rPr lang="de-DE" altLang="de-DE" sz="2000" dirty="0">
                <a:latin typeface="Consolas" panose="020B0609020204030204" pitchFamily="49" charset="0"/>
              </a:rPr>
              <a:t>&gt;</a:t>
            </a:r>
          </a:p>
          <a:p>
            <a:pPr eaLnBrk="1" hangingPunct="1">
              <a:buFontTx/>
              <a:buNone/>
            </a:pPr>
            <a:r>
              <a:rPr lang="de-DE" altLang="de-DE" sz="2000" dirty="0" err="1">
                <a:latin typeface="Consolas" panose="020B0609020204030204" pitchFamily="49" charset="0"/>
              </a:rPr>
              <a:t>assert</a:t>
            </a:r>
            <a:r>
              <a:rPr lang="de-DE" altLang="de-DE" sz="2000" dirty="0">
                <a:latin typeface="Consolas" panose="020B0609020204030204" pitchFamily="49" charset="0"/>
              </a:rPr>
              <a:t> &lt;</a:t>
            </a:r>
            <a:r>
              <a:rPr lang="de-DE" altLang="de-DE" sz="2000" dirty="0" err="1">
                <a:latin typeface="Consolas" panose="020B0609020204030204" pitchFamily="49" charset="0"/>
              </a:rPr>
              <a:t>Boolescher_Ausdruck</a:t>
            </a:r>
            <a:r>
              <a:rPr lang="de-DE" altLang="de-DE" sz="2000" dirty="0">
                <a:latin typeface="Consolas" panose="020B0609020204030204" pitchFamily="49" charset="0"/>
              </a:rPr>
              <a:t>&gt;:&lt;</a:t>
            </a:r>
            <a:r>
              <a:rPr lang="de-DE" altLang="de-DE" sz="2000" dirty="0" err="1">
                <a:latin typeface="Consolas" panose="020B0609020204030204" pitchFamily="49" charset="0"/>
              </a:rPr>
              <a:t>bel_Objekt</a:t>
            </a:r>
            <a:r>
              <a:rPr lang="de-DE" altLang="de-DE" sz="2000" dirty="0">
                <a:latin typeface="Consolas" panose="020B0609020204030204" pitchFamily="49" charset="0"/>
              </a:rPr>
              <a:t>&gt;</a:t>
            </a:r>
          </a:p>
          <a:p>
            <a:pPr eaLnBrk="1" hangingPunct="1">
              <a:buFontTx/>
              <a:buNone/>
            </a:pPr>
            <a:endParaRPr lang="de-DE" altLang="de-DE" sz="2000" dirty="0">
              <a:latin typeface="Consolas" panose="020B0609020204030204" pitchFamily="49" charset="0"/>
            </a:endParaRPr>
          </a:p>
          <a:p>
            <a:pPr eaLnBrk="1" hangingPunct="1">
              <a:buFontTx/>
              <a:buNone/>
            </a:pPr>
            <a:r>
              <a:rPr lang="de-DE" altLang="de-DE" sz="2000" dirty="0">
                <a:latin typeface="Consolas" panose="020B0609020204030204" pitchFamily="49" charset="0"/>
              </a:rPr>
              <a:t>&lt;</a:t>
            </a:r>
            <a:r>
              <a:rPr lang="de-DE" altLang="de-DE" sz="2000" dirty="0" err="1">
                <a:latin typeface="Consolas" panose="020B0609020204030204" pitchFamily="49" charset="0"/>
              </a:rPr>
              <a:t>bel_Objekt</a:t>
            </a:r>
            <a:r>
              <a:rPr lang="de-DE" altLang="de-DE" sz="2000" dirty="0">
                <a:latin typeface="Consolas" panose="020B0609020204030204" pitchFamily="49" charset="0"/>
              </a:rPr>
              <a:t>&gt; </a:t>
            </a:r>
            <a:r>
              <a:rPr lang="de-DE" altLang="de-DE" sz="2000" dirty="0"/>
              <a:t>ist meist ein</a:t>
            </a:r>
            <a:r>
              <a:rPr lang="de-DE" altLang="de-DE" sz="2000" dirty="0">
                <a:latin typeface="Consolas" panose="020B0609020204030204" pitchFamily="49" charset="0"/>
              </a:rPr>
              <a:t> String</a:t>
            </a:r>
            <a:r>
              <a:rPr lang="de-DE" altLang="de-DE" sz="2000" dirty="0"/>
              <a:t>, der bei der Fehlermeldung mit angezeigt wird</a:t>
            </a:r>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86051" name="Rectangle 2"/>
          <p:cNvSpPr>
            <a:spLocks noGrp="1" noChangeArrowheads="1"/>
          </p:cNvSpPr>
          <p:nvPr>
            <p:ph type="title"/>
          </p:nvPr>
        </p:nvSpPr>
        <p:spPr/>
        <p:txBody>
          <a:bodyPr/>
          <a:lstStyle/>
          <a:p>
            <a:pPr eaLnBrk="1" hangingPunct="1"/>
            <a:r>
              <a:rPr lang="de-DE" altLang="de-DE"/>
              <a:t>Kostenregel</a:t>
            </a:r>
          </a:p>
        </p:txBody>
      </p:sp>
      <p:sp>
        <p:nvSpPr>
          <p:cNvPr id="386052" name="Rectangle 3"/>
          <p:cNvSpPr>
            <a:spLocks noGrp="1" noChangeArrowheads="1"/>
          </p:cNvSpPr>
          <p:nvPr>
            <p:ph type="body" idx="1"/>
          </p:nvPr>
        </p:nvSpPr>
        <p:spPr/>
        <p:txBody>
          <a:bodyPr/>
          <a:lstStyle/>
          <a:p>
            <a:pPr eaLnBrk="1" hangingPunct="1">
              <a:lnSpc>
                <a:spcPct val="90000"/>
              </a:lnSpc>
            </a:pPr>
            <a:r>
              <a:rPr lang="de-DE" altLang="de-DE" sz="2000" dirty="0"/>
              <a:t>Zusicherungen sollen nichts kosten, wenn sie ausgeschaltet sind [nicht immer zu 100% möglich].</a:t>
            </a:r>
          </a:p>
          <a:p>
            <a:pPr eaLnBrk="1" hangingPunct="1">
              <a:lnSpc>
                <a:spcPct val="90000"/>
              </a:lnSpc>
            </a:pPr>
            <a:r>
              <a:rPr lang="de-DE" altLang="de-DE" sz="2000" dirty="0"/>
              <a:t>Falsch:</a:t>
            </a:r>
          </a:p>
          <a:p>
            <a:pPr lvl="1" eaLnBrk="1" hangingPunct="1">
              <a:lnSpc>
                <a:spcPct val="90000"/>
              </a:lnSpc>
              <a:buFontTx/>
              <a:buNone/>
            </a:pPr>
            <a:r>
              <a:rPr lang="de-DE" altLang="de-DE" sz="2000" dirty="0">
                <a:latin typeface="Consolas" panose="020B0609020204030204" pitchFamily="49" charset="0"/>
              </a:rPr>
              <a:t>private static double EPS=0.000001;</a:t>
            </a:r>
          </a:p>
          <a:p>
            <a:pPr lvl="1" eaLnBrk="1" hangingPunct="1">
              <a:lnSpc>
                <a:spcPct val="90000"/>
              </a:lnSpc>
              <a:buFontTx/>
              <a:buNone/>
            </a:pPr>
            <a:endParaRPr lang="de-DE" altLang="de-DE" sz="2000" dirty="0">
              <a:latin typeface="Consolas" panose="020B0609020204030204" pitchFamily="49" charset="0"/>
            </a:endParaRPr>
          </a:p>
          <a:p>
            <a:pPr lvl="1" eaLnBrk="1" hangingPunct="1">
              <a:lnSpc>
                <a:spcPct val="90000"/>
              </a:lnSpc>
              <a:buFontTx/>
              <a:buNone/>
            </a:pPr>
            <a:r>
              <a:rPr lang="de-DE" altLang="de-DE" sz="2000" dirty="0">
                <a:latin typeface="Consolas" panose="020B0609020204030204" pitchFamily="49" charset="0"/>
              </a:rPr>
              <a:t>public static double </a:t>
            </a:r>
            <a:r>
              <a:rPr lang="de-DE" altLang="de-DE" sz="2000" dirty="0" err="1">
                <a:latin typeface="Consolas" panose="020B0609020204030204" pitchFamily="49" charset="0"/>
              </a:rPr>
              <a:t>sqrt</a:t>
            </a:r>
            <a:r>
              <a:rPr lang="de-DE" altLang="de-DE" sz="2000" dirty="0">
                <a:latin typeface="Consolas" panose="020B0609020204030204" pitchFamily="49" charset="0"/>
              </a:rPr>
              <a:t>(double par) {</a:t>
            </a:r>
          </a:p>
          <a:p>
            <a:pPr lvl="1" eaLnBrk="1" hangingPunct="1">
              <a:lnSpc>
                <a:spcPct val="90000"/>
              </a:lnSpc>
              <a:buFontTx/>
              <a:buNone/>
            </a:pPr>
            <a:r>
              <a:rPr lang="de-DE" altLang="de-DE" sz="2000" dirty="0">
                <a:latin typeface="Consolas" panose="020B0609020204030204" pitchFamily="49" charset="0"/>
              </a:rPr>
              <a:t>  double </a:t>
            </a:r>
            <a:r>
              <a:rPr lang="de-DE" altLang="de-DE" sz="2000" dirty="0" err="1">
                <a:latin typeface="Consolas" panose="020B0609020204030204" pitchFamily="49" charset="0"/>
              </a:rPr>
              <a:t>res</a:t>
            </a:r>
            <a:r>
              <a:rPr lang="de-DE" altLang="de-DE" sz="2000" dirty="0">
                <a:latin typeface="Consolas" panose="020B0609020204030204" pitchFamily="49" charset="0"/>
              </a:rPr>
              <a:t> = </a:t>
            </a:r>
            <a:r>
              <a:rPr lang="de-DE" altLang="de-DE" sz="2000" dirty="0" err="1">
                <a:latin typeface="Consolas" panose="020B0609020204030204" pitchFamily="49" charset="0"/>
              </a:rPr>
              <a:t>Math.sqrt</a:t>
            </a:r>
            <a:r>
              <a:rPr lang="de-DE" altLang="de-DE" sz="2000" dirty="0">
                <a:latin typeface="Consolas" panose="020B0609020204030204" pitchFamily="49" charset="0"/>
              </a:rPr>
              <a:t>( par );</a:t>
            </a:r>
          </a:p>
          <a:p>
            <a:pPr lvl="1" eaLnBrk="1" hangingPunct="1">
              <a:lnSpc>
                <a:spcPct val="9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boolean</a:t>
            </a:r>
            <a:r>
              <a:rPr lang="de-DE" altLang="de-DE" sz="2000" dirty="0">
                <a:latin typeface="Consolas" panose="020B0609020204030204" pitchFamily="49" charset="0"/>
              </a:rPr>
              <a:t> </a:t>
            </a:r>
            <a:r>
              <a:rPr lang="de-DE" altLang="de-DE" sz="2000" dirty="0" err="1">
                <a:latin typeface="Consolas" panose="020B0609020204030204" pitchFamily="49" charset="0"/>
              </a:rPr>
              <a:t>test</a:t>
            </a:r>
            <a:r>
              <a:rPr lang="de-DE" altLang="de-DE" sz="2000" dirty="0">
                <a:latin typeface="Consolas" panose="020B0609020204030204" pitchFamily="49" charset="0"/>
              </a:rPr>
              <a:t> = </a:t>
            </a:r>
            <a:r>
              <a:rPr lang="de-DE" altLang="de-DE" sz="2000" dirty="0" err="1">
                <a:latin typeface="Consolas" panose="020B0609020204030204" pitchFamily="49" charset="0"/>
              </a:rPr>
              <a:t>Math.abs</a:t>
            </a:r>
            <a:r>
              <a:rPr lang="de-DE" altLang="de-DE" sz="2000" dirty="0">
                <a:latin typeface="Consolas" panose="020B0609020204030204" pitchFamily="49" charset="0"/>
              </a:rPr>
              <a:t>(par -</a:t>
            </a:r>
            <a:r>
              <a:rPr lang="de-DE" altLang="de-DE" sz="2000" dirty="0" err="1">
                <a:latin typeface="Consolas" panose="020B0609020204030204" pitchFamily="49" charset="0"/>
              </a:rPr>
              <a:t>res</a:t>
            </a:r>
            <a:r>
              <a:rPr lang="de-DE" altLang="de-DE" sz="2000" dirty="0">
                <a:latin typeface="Consolas" panose="020B0609020204030204" pitchFamily="49" charset="0"/>
              </a:rPr>
              <a:t> *</a:t>
            </a:r>
            <a:r>
              <a:rPr lang="de-DE" altLang="de-DE" sz="2000" dirty="0" err="1">
                <a:latin typeface="Consolas" panose="020B0609020204030204" pitchFamily="49" charset="0"/>
              </a:rPr>
              <a:t>res</a:t>
            </a:r>
            <a:r>
              <a:rPr lang="de-DE" altLang="de-DE" sz="2000" dirty="0">
                <a:latin typeface="Consolas" panose="020B0609020204030204" pitchFamily="49" charset="0"/>
              </a:rPr>
              <a:t>) &lt; EPS;</a:t>
            </a:r>
          </a:p>
          <a:p>
            <a:pPr lvl="1" eaLnBrk="1" hangingPunct="1">
              <a:lnSpc>
                <a:spcPct val="9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assert</a:t>
            </a:r>
            <a:r>
              <a:rPr lang="de-DE" altLang="de-DE" sz="2000" dirty="0">
                <a:latin typeface="Consolas" panose="020B0609020204030204" pitchFamily="49" charset="0"/>
              </a:rPr>
              <a:t> </a:t>
            </a:r>
            <a:r>
              <a:rPr lang="de-DE" altLang="de-DE" sz="2000" dirty="0" err="1">
                <a:latin typeface="Consolas" panose="020B0609020204030204" pitchFamily="49" charset="0"/>
              </a:rPr>
              <a:t>test</a:t>
            </a:r>
            <a:r>
              <a:rPr lang="de-DE" altLang="de-DE" sz="2000" dirty="0">
                <a:latin typeface="Consolas" panose="020B0609020204030204" pitchFamily="49" charset="0"/>
              </a:rPr>
              <a:t>;</a:t>
            </a:r>
          </a:p>
          <a:p>
            <a:pPr lvl="1" eaLnBrk="1" hangingPunct="1">
              <a:lnSpc>
                <a:spcPct val="9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return</a:t>
            </a:r>
            <a:r>
              <a:rPr lang="de-DE" altLang="de-DE" sz="2000" dirty="0">
                <a:latin typeface="Consolas" panose="020B0609020204030204" pitchFamily="49" charset="0"/>
              </a:rPr>
              <a:t> </a:t>
            </a:r>
            <a:r>
              <a:rPr lang="de-DE" altLang="de-DE" sz="2000" dirty="0" err="1">
                <a:latin typeface="Consolas" panose="020B0609020204030204" pitchFamily="49" charset="0"/>
              </a:rPr>
              <a:t>res</a:t>
            </a:r>
            <a:r>
              <a:rPr lang="de-DE" altLang="de-DE" sz="2000" dirty="0">
                <a:latin typeface="Consolas" panose="020B0609020204030204" pitchFamily="49" charset="0"/>
              </a:rPr>
              <a:t>;</a:t>
            </a:r>
          </a:p>
          <a:p>
            <a:pPr lvl="1" eaLnBrk="1" hangingPunct="1">
              <a:lnSpc>
                <a:spcPct val="90000"/>
              </a:lnSpc>
              <a:buFontTx/>
              <a:buNone/>
            </a:pPr>
            <a:r>
              <a:rPr lang="de-DE" altLang="de-DE" sz="2000" dirty="0">
                <a:latin typeface="Consolas" panose="020B0609020204030204" pitchFamily="49" charset="0"/>
              </a:rPr>
              <a:t>}</a:t>
            </a:r>
          </a:p>
          <a:p>
            <a:pPr lvl="1" eaLnBrk="1" hangingPunct="1">
              <a:lnSpc>
                <a:spcPct val="90000"/>
              </a:lnSpc>
              <a:buFontTx/>
              <a:buNone/>
            </a:pPr>
            <a:endParaRPr lang="de-DE" altLang="de-DE" sz="2000" dirty="0">
              <a:latin typeface="Consolas" panose="020B0609020204030204" pitchFamily="49" charset="0"/>
            </a:endParaRPr>
          </a:p>
          <a:p>
            <a:pPr eaLnBrk="1" hangingPunct="1">
              <a:lnSpc>
                <a:spcPct val="90000"/>
              </a:lnSpc>
            </a:pPr>
            <a:r>
              <a:rPr lang="de-DE" altLang="de-DE" sz="2000" dirty="0"/>
              <a:t>Richtig:</a:t>
            </a:r>
          </a:p>
          <a:p>
            <a:pPr eaLnBrk="1" hangingPunct="1">
              <a:lnSpc>
                <a:spcPct val="90000"/>
              </a:lnSpc>
              <a:buFontTx/>
              <a:buNone/>
            </a:pPr>
            <a:r>
              <a:rPr lang="de-DE" altLang="de-DE" sz="2000" dirty="0"/>
              <a:t>	</a:t>
            </a:r>
            <a:r>
              <a:rPr lang="de-DE" altLang="de-DE" sz="2000" dirty="0" err="1">
                <a:latin typeface="Consolas" panose="020B0609020204030204" pitchFamily="49" charset="0"/>
              </a:rPr>
              <a:t>assert</a:t>
            </a:r>
            <a:r>
              <a:rPr lang="de-DE" altLang="de-DE" sz="2000" dirty="0">
                <a:latin typeface="Consolas" panose="020B0609020204030204" pitchFamily="49" charset="0"/>
              </a:rPr>
              <a:t> </a:t>
            </a:r>
            <a:r>
              <a:rPr lang="de-DE" altLang="de-DE" sz="2000" dirty="0" err="1">
                <a:latin typeface="Consolas" panose="020B0609020204030204" pitchFamily="49" charset="0"/>
              </a:rPr>
              <a:t>Math.abs</a:t>
            </a:r>
            <a:r>
              <a:rPr lang="de-DE" altLang="de-DE" sz="2000" dirty="0">
                <a:latin typeface="Consolas" panose="020B0609020204030204" pitchFamily="49" charset="0"/>
              </a:rPr>
              <a:t>( par - </a:t>
            </a:r>
            <a:r>
              <a:rPr lang="de-DE" altLang="de-DE" sz="2000" dirty="0" err="1">
                <a:latin typeface="Consolas" panose="020B0609020204030204" pitchFamily="49" charset="0"/>
              </a:rPr>
              <a:t>res</a:t>
            </a:r>
            <a:r>
              <a:rPr lang="de-DE" altLang="de-DE" sz="2000" dirty="0">
                <a:latin typeface="Consolas" panose="020B0609020204030204" pitchFamily="49" charset="0"/>
              </a:rPr>
              <a:t> * </a:t>
            </a:r>
            <a:r>
              <a:rPr lang="de-DE" altLang="de-DE" sz="2000" dirty="0" err="1">
                <a:latin typeface="Consolas" panose="020B0609020204030204" pitchFamily="49" charset="0"/>
              </a:rPr>
              <a:t>res</a:t>
            </a:r>
            <a:r>
              <a:rPr lang="de-DE" altLang="de-DE" sz="2000" dirty="0">
                <a:latin typeface="Consolas" panose="020B0609020204030204" pitchFamily="49" charset="0"/>
              </a:rPr>
              <a:t> ) &lt; EPS;</a:t>
            </a:r>
          </a:p>
          <a:p>
            <a:pPr eaLnBrk="1" hangingPunct="1">
              <a:lnSpc>
                <a:spcPct val="90000"/>
              </a:lnSpc>
            </a:pPr>
            <a:endParaRPr lang="de-DE" altLang="de-DE" sz="2000" dirty="0">
              <a:latin typeface="Consolas" panose="020B0609020204030204" pitchFamily="49" charset="0"/>
            </a:endParaRPr>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87075" name="Rectangle 2"/>
          <p:cNvSpPr>
            <a:spLocks noGrp="1" noChangeArrowheads="1"/>
          </p:cNvSpPr>
          <p:nvPr>
            <p:ph type="title"/>
          </p:nvPr>
        </p:nvSpPr>
        <p:spPr/>
        <p:txBody>
          <a:bodyPr/>
          <a:lstStyle/>
          <a:p>
            <a:pPr eaLnBrk="1" hangingPunct="1"/>
            <a:r>
              <a:rPr lang="de-DE" altLang="de-DE"/>
              <a:t>Vorbedingungsregel</a:t>
            </a:r>
          </a:p>
        </p:txBody>
      </p:sp>
      <p:sp>
        <p:nvSpPr>
          <p:cNvPr id="387076" name="Rectangle 3"/>
          <p:cNvSpPr>
            <a:spLocks noGrp="1" noChangeArrowheads="1"/>
          </p:cNvSpPr>
          <p:nvPr>
            <p:ph type="body" idx="1"/>
          </p:nvPr>
        </p:nvSpPr>
        <p:spPr/>
        <p:txBody>
          <a:bodyPr/>
          <a:lstStyle/>
          <a:p>
            <a:pPr eaLnBrk="1" hangingPunct="1"/>
            <a:r>
              <a:rPr lang="de-DE" altLang="de-DE" sz="2000" dirty="0"/>
              <a:t>nur interne Vorbedingungen mit </a:t>
            </a:r>
            <a:r>
              <a:rPr lang="de-DE" altLang="de-DE" sz="2000" dirty="0" err="1">
                <a:latin typeface="Consolas" panose="020B0609020204030204" pitchFamily="49" charset="0"/>
              </a:rPr>
              <a:t>assert</a:t>
            </a:r>
            <a:r>
              <a:rPr lang="de-DE" altLang="de-DE" sz="2000" dirty="0"/>
              <a:t> prüfen, die bei korrekter Software erfüllt sein müssten</a:t>
            </a:r>
          </a:p>
          <a:p>
            <a:pPr eaLnBrk="1" hangingPunct="1"/>
            <a:r>
              <a:rPr lang="de-DE" altLang="de-DE" sz="2000" dirty="0"/>
              <a:t>kein Ersatz für Ausnahmen</a:t>
            </a:r>
          </a:p>
          <a:p>
            <a:pPr eaLnBrk="1" hangingPunct="1">
              <a:buFontTx/>
              <a:buNone/>
            </a:pPr>
            <a:r>
              <a:rPr lang="de-DE" altLang="de-DE" sz="2000" dirty="0"/>
              <a:t>	Beispiel:</a:t>
            </a:r>
          </a:p>
          <a:p>
            <a:pPr lvl="1" eaLnBrk="1" hangingPunct="1">
              <a:buFontTx/>
              <a:buNone/>
            </a:pPr>
            <a:r>
              <a:rPr lang="de-DE" altLang="de-DE" sz="2000" dirty="0">
                <a:latin typeface="Consolas" panose="020B0609020204030204" pitchFamily="49" charset="0"/>
              </a:rPr>
              <a:t>public double </a:t>
            </a:r>
            <a:r>
              <a:rPr lang="de-DE" altLang="de-DE" sz="2000" dirty="0" err="1">
                <a:latin typeface="Consolas" panose="020B0609020204030204" pitchFamily="49" charset="0"/>
              </a:rPr>
              <a:t>sqrt</a:t>
            </a:r>
            <a:r>
              <a:rPr lang="de-DE" altLang="de-DE" sz="2000" dirty="0">
                <a:latin typeface="Consolas" panose="020B0609020204030204" pitchFamily="49" charset="0"/>
              </a:rPr>
              <a:t>(double </a:t>
            </a:r>
            <a:r>
              <a:rPr lang="de-DE" altLang="de-DE" sz="2000" dirty="0" err="1">
                <a:latin typeface="Consolas" panose="020B0609020204030204" pitchFamily="49" charset="0"/>
              </a:rPr>
              <a:t>param</a:t>
            </a:r>
            <a:r>
              <a:rPr lang="de-DE" altLang="de-DE" sz="2000" dirty="0">
                <a:latin typeface="Consolas" panose="020B0609020204030204" pitchFamily="49" charset="0"/>
              </a:rPr>
              <a:t>) {</a:t>
            </a:r>
          </a:p>
          <a:p>
            <a:pPr lvl="1" eaLnBrk="1" hangingPunct="1">
              <a:buFontTx/>
              <a:buNone/>
            </a:pPr>
            <a:r>
              <a:rPr lang="de-DE" altLang="de-DE" sz="2000" dirty="0">
                <a:latin typeface="Consolas" panose="020B0609020204030204" pitchFamily="49" charset="0"/>
              </a:rPr>
              <a:t>	if ( </a:t>
            </a:r>
            <a:r>
              <a:rPr lang="de-DE" altLang="de-DE" sz="2000" dirty="0" err="1">
                <a:latin typeface="Consolas" panose="020B0609020204030204" pitchFamily="49" charset="0"/>
              </a:rPr>
              <a:t>param</a:t>
            </a:r>
            <a:r>
              <a:rPr lang="de-DE" altLang="de-DE" sz="2000" dirty="0">
                <a:latin typeface="Consolas" panose="020B0609020204030204" pitchFamily="49" charset="0"/>
              </a:rPr>
              <a:t> &lt; 0 ) </a:t>
            </a:r>
            <a:r>
              <a:rPr lang="de-DE" altLang="de-DE" sz="2000" dirty="0" err="1">
                <a:latin typeface="Consolas" panose="020B0609020204030204" pitchFamily="49" charset="0"/>
              </a:rPr>
              <a:t>throw</a:t>
            </a:r>
            <a:r>
              <a:rPr lang="de-DE" altLang="de-DE" sz="2000" dirty="0">
                <a:latin typeface="Consolas" panose="020B0609020204030204" pitchFamily="49" charset="0"/>
              </a:rPr>
              <a:t> </a:t>
            </a:r>
          </a:p>
          <a:p>
            <a:pPr lvl="1" eaLnBrk="1" hangingPunct="1">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new</a:t>
            </a:r>
            <a:r>
              <a:rPr lang="de-DE" altLang="de-DE" sz="2000" dirty="0">
                <a:latin typeface="Consolas" panose="020B0609020204030204" pitchFamily="49" charset="0"/>
              </a:rPr>
              <a:t>	</a:t>
            </a:r>
            <a:r>
              <a:rPr lang="de-DE" altLang="de-DE" sz="2000" dirty="0" err="1">
                <a:latin typeface="Consolas" panose="020B0609020204030204" pitchFamily="49" charset="0"/>
              </a:rPr>
              <a:t>IllegalArgumentException</a:t>
            </a:r>
            <a:r>
              <a:rPr lang="de-DE" altLang="de-DE" sz="2000" dirty="0">
                <a:latin typeface="Consolas" panose="020B0609020204030204" pitchFamily="49" charset="0"/>
              </a:rPr>
              <a:t>("Negativer 						Parameter");</a:t>
            </a:r>
          </a:p>
          <a:p>
            <a:pPr lvl="1" eaLnBrk="1" hangingPunct="1">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return</a:t>
            </a:r>
            <a:r>
              <a:rPr lang="de-DE" altLang="de-DE" sz="2000" dirty="0">
                <a:latin typeface="Consolas" panose="020B0609020204030204" pitchFamily="49" charset="0"/>
              </a:rPr>
              <a:t> </a:t>
            </a:r>
            <a:r>
              <a:rPr lang="de-DE" altLang="de-DE" sz="2000" dirty="0" err="1">
                <a:latin typeface="Consolas" panose="020B0609020204030204" pitchFamily="49" charset="0"/>
              </a:rPr>
              <a:t>Math.sqrt</a:t>
            </a:r>
            <a:r>
              <a:rPr lang="de-DE" altLang="de-DE" sz="2000" dirty="0">
                <a:latin typeface="Consolas" panose="020B0609020204030204" pitchFamily="49" charset="0"/>
              </a:rPr>
              <a:t>( </a:t>
            </a:r>
            <a:r>
              <a:rPr lang="de-DE" altLang="de-DE" sz="2000" dirty="0" err="1">
                <a:latin typeface="Consolas" panose="020B0609020204030204" pitchFamily="49" charset="0"/>
              </a:rPr>
              <a:t>param</a:t>
            </a:r>
            <a:r>
              <a:rPr lang="de-DE" altLang="de-DE" sz="2000" dirty="0">
                <a:latin typeface="Consolas" panose="020B0609020204030204" pitchFamily="49" charset="0"/>
              </a:rPr>
              <a:t> );</a:t>
            </a:r>
          </a:p>
          <a:p>
            <a:pPr lvl="1" eaLnBrk="1" hangingPunct="1">
              <a:buFontTx/>
              <a:buNone/>
            </a:pPr>
            <a:r>
              <a:rPr lang="de-DE" altLang="de-DE" sz="2000" dirty="0">
                <a:latin typeface="Consolas" panose="020B0609020204030204" pitchFamily="49" charset="0"/>
              </a:rPr>
              <a:t>}</a:t>
            </a:r>
          </a:p>
          <a:p>
            <a:pPr eaLnBrk="1" hangingPunct="1"/>
            <a:r>
              <a:rPr lang="de-DE" altLang="de-DE" sz="2000" dirty="0"/>
              <a:t>Nicht als zweite Zeile:</a:t>
            </a:r>
          </a:p>
          <a:p>
            <a:pPr eaLnBrk="1" hangingPunct="1">
              <a:buFontTx/>
              <a:buNone/>
            </a:pPr>
            <a:r>
              <a:rPr lang="de-DE" altLang="de-DE" sz="2000" dirty="0"/>
              <a:t>		</a:t>
            </a:r>
            <a:r>
              <a:rPr lang="de-DE" altLang="de-DE" sz="2000" dirty="0" err="1">
                <a:latin typeface="Consolas" panose="020B0609020204030204" pitchFamily="49" charset="0"/>
              </a:rPr>
              <a:t>assert</a:t>
            </a:r>
            <a:r>
              <a:rPr lang="de-DE" altLang="de-DE" sz="2000" dirty="0">
                <a:latin typeface="Consolas" panose="020B0609020204030204" pitchFamily="49" charset="0"/>
              </a:rPr>
              <a:t> </a:t>
            </a:r>
            <a:r>
              <a:rPr lang="de-DE" altLang="de-DE" sz="2000" dirty="0" err="1">
                <a:latin typeface="Consolas" panose="020B0609020204030204" pitchFamily="49" charset="0"/>
              </a:rPr>
              <a:t>param</a:t>
            </a:r>
            <a:r>
              <a:rPr lang="de-DE" altLang="de-DE" sz="2000" dirty="0">
                <a:latin typeface="Consolas" panose="020B0609020204030204" pitchFamily="49" charset="0"/>
              </a:rPr>
              <a:t> &gt;= 0;</a:t>
            </a:r>
          </a:p>
          <a:p>
            <a:pPr eaLnBrk="1" hangingPunct="1"/>
            <a:r>
              <a:rPr lang="de-DE" altLang="de-DE" sz="2000" dirty="0"/>
              <a:t>deswegen </a:t>
            </a:r>
            <a:r>
              <a:rPr lang="de-DE" altLang="de-DE" sz="2000" dirty="0" err="1"/>
              <a:t>AssertionError</a:t>
            </a:r>
            <a:r>
              <a:rPr lang="de-DE" altLang="de-DE" sz="2000" dirty="0"/>
              <a:t> und nicht </a:t>
            </a:r>
            <a:r>
              <a:rPr lang="de-DE" altLang="de-DE" sz="2000" dirty="0" err="1"/>
              <a:t>AssertionException</a:t>
            </a:r>
            <a:endParaRPr lang="de-DE" altLang="de-DE" sz="2000" dirty="0"/>
          </a:p>
          <a:p>
            <a:pPr eaLnBrk="1" hangingPunct="1"/>
            <a:r>
              <a:rPr lang="de-DE" altLang="de-DE" sz="2000" dirty="0"/>
              <a:t>Assertions dürfen nur in der Entwicklung zu Fehlern führen</a:t>
            </a:r>
          </a:p>
          <a:p>
            <a:pPr eaLnBrk="1" hangingPunct="1"/>
            <a:endParaRPr lang="de-DE" altLang="de-DE" sz="2000" dirty="0">
              <a:latin typeface="Consolas" panose="020B0609020204030204" pitchFamily="49"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5059" name="Rectangle 2"/>
          <p:cNvSpPr>
            <a:spLocks noGrp="1" noChangeArrowheads="1"/>
          </p:cNvSpPr>
          <p:nvPr>
            <p:ph type="title"/>
          </p:nvPr>
        </p:nvSpPr>
        <p:spPr/>
        <p:txBody>
          <a:bodyPr/>
          <a:lstStyle/>
          <a:p>
            <a:pPr eaLnBrk="1" hangingPunct="1"/>
            <a:r>
              <a:rPr lang="de-DE" altLang="de-DE"/>
              <a:t>Bekanntheit von Vorgehensmodellen (1/2)</a:t>
            </a:r>
          </a:p>
        </p:txBody>
      </p:sp>
      <p:pic>
        <p:nvPicPr>
          <p:cNvPr id="45060" name="Picture 4" descr="Kap3BekanntheitVorgehensmodel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 y="1052513"/>
            <a:ext cx="78486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5"/>
          <p:cNvSpPr txBox="1">
            <a:spLocks noChangeArrowheads="1"/>
          </p:cNvSpPr>
          <p:nvPr/>
        </p:nvSpPr>
        <p:spPr bwMode="auto">
          <a:xfrm>
            <a:off x="468313" y="6015038"/>
            <a:ext cx="8045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Quelle: Softwareentwicklung läuft nicht auf Zuruf, Computer Zeitung Nr. 46/05</a:t>
            </a:r>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88099" name="Rectangle 2"/>
          <p:cNvSpPr>
            <a:spLocks noGrp="1" noChangeArrowheads="1"/>
          </p:cNvSpPr>
          <p:nvPr>
            <p:ph type="title"/>
          </p:nvPr>
        </p:nvSpPr>
        <p:spPr/>
        <p:txBody>
          <a:bodyPr/>
          <a:lstStyle/>
          <a:p>
            <a:pPr eaLnBrk="1" hangingPunct="1"/>
            <a:r>
              <a:rPr lang="de-DE" altLang="de-DE"/>
              <a:t>Nachbedingungsregel</a:t>
            </a:r>
          </a:p>
        </p:txBody>
      </p:sp>
      <p:sp>
        <p:nvSpPr>
          <p:cNvPr id="388100" name="Rectangle 3"/>
          <p:cNvSpPr>
            <a:spLocks noGrp="1" noChangeArrowheads="1"/>
          </p:cNvSpPr>
          <p:nvPr>
            <p:ph type="body" idx="1"/>
          </p:nvPr>
        </p:nvSpPr>
        <p:spPr/>
        <p:txBody>
          <a:bodyPr/>
          <a:lstStyle/>
          <a:p>
            <a:pPr eaLnBrk="1" hangingPunct="1"/>
            <a:r>
              <a:rPr lang="de-DE" altLang="de-DE" dirty="0"/>
              <a:t>Nachbedingungen lassen sich immer mit </a:t>
            </a:r>
            <a:r>
              <a:rPr lang="de-DE" altLang="de-DE" dirty="0" err="1">
                <a:latin typeface="Consolas" panose="020B0609020204030204" pitchFamily="49" charset="0"/>
              </a:rPr>
              <a:t>assert</a:t>
            </a:r>
            <a:r>
              <a:rPr lang="de-DE" altLang="de-DE" dirty="0"/>
              <a:t> beschreiben</a:t>
            </a:r>
          </a:p>
          <a:p>
            <a:pPr eaLnBrk="1" hangingPunct="1"/>
            <a:r>
              <a:rPr lang="de-DE" altLang="de-DE" dirty="0"/>
              <a:t>Typisch stehen Nachbedingungen unmittelbar vor jedem </a:t>
            </a:r>
            <a:r>
              <a:rPr lang="de-DE" altLang="de-DE" dirty="0" err="1"/>
              <a:t>return</a:t>
            </a:r>
            <a:r>
              <a:rPr lang="de-DE" altLang="de-DE" dirty="0"/>
              <a:t>-Statement oder der abschließenden geschweiften Klammer</a:t>
            </a:r>
          </a:p>
          <a:p>
            <a:pPr eaLnBrk="1" hangingPunct="1"/>
            <a:r>
              <a:rPr lang="de-DE" altLang="de-DE" dirty="0"/>
              <a:t>Beispiel</a:t>
            </a:r>
          </a:p>
          <a:p>
            <a:pPr lvl="1" eaLnBrk="1" hangingPunct="1">
              <a:buFontTx/>
              <a:buNone/>
            </a:pPr>
            <a:r>
              <a:rPr lang="de-DE" altLang="de-DE" sz="2000" dirty="0">
                <a:latin typeface="Consolas" panose="020B0609020204030204" pitchFamily="49" charset="0"/>
              </a:rPr>
              <a:t>private static double EPS=0.000001;</a:t>
            </a:r>
          </a:p>
          <a:p>
            <a:pPr lvl="1" eaLnBrk="1" hangingPunct="1">
              <a:buFontTx/>
              <a:buNone/>
            </a:pPr>
            <a:r>
              <a:rPr lang="de-DE" altLang="de-DE" sz="2000" dirty="0">
                <a:latin typeface="Consolas" panose="020B0609020204030204" pitchFamily="49" charset="0"/>
              </a:rPr>
              <a:t>public static double </a:t>
            </a:r>
            <a:r>
              <a:rPr lang="de-DE" altLang="de-DE" sz="2000" dirty="0" err="1">
                <a:latin typeface="Consolas" panose="020B0609020204030204" pitchFamily="49" charset="0"/>
              </a:rPr>
              <a:t>sqrt</a:t>
            </a:r>
            <a:r>
              <a:rPr lang="de-DE" altLang="de-DE" sz="2000" dirty="0">
                <a:latin typeface="Consolas" panose="020B0609020204030204" pitchFamily="49" charset="0"/>
              </a:rPr>
              <a:t>(double par) {</a:t>
            </a:r>
          </a:p>
          <a:p>
            <a:pPr lvl="1" eaLnBrk="1" hangingPunct="1">
              <a:buFontTx/>
              <a:buNone/>
            </a:pPr>
            <a:r>
              <a:rPr lang="de-DE" altLang="de-DE" sz="2000" dirty="0">
                <a:latin typeface="Consolas" panose="020B0609020204030204" pitchFamily="49" charset="0"/>
              </a:rPr>
              <a:t>  double </a:t>
            </a:r>
            <a:r>
              <a:rPr lang="de-DE" altLang="de-DE" sz="2000" dirty="0" err="1">
                <a:latin typeface="Consolas" panose="020B0609020204030204" pitchFamily="49" charset="0"/>
              </a:rPr>
              <a:t>res</a:t>
            </a:r>
            <a:r>
              <a:rPr lang="de-DE" altLang="de-DE" sz="2000" dirty="0">
                <a:latin typeface="Consolas" panose="020B0609020204030204" pitchFamily="49" charset="0"/>
              </a:rPr>
              <a:t> = </a:t>
            </a:r>
            <a:r>
              <a:rPr lang="de-DE" altLang="de-DE" sz="2000" dirty="0" err="1">
                <a:latin typeface="Consolas" panose="020B0609020204030204" pitchFamily="49" charset="0"/>
              </a:rPr>
              <a:t>Math.sqrt</a:t>
            </a:r>
            <a:r>
              <a:rPr lang="de-DE" altLang="de-DE" sz="2000" dirty="0">
                <a:latin typeface="Consolas" panose="020B0609020204030204" pitchFamily="49" charset="0"/>
              </a:rPr>
              <a:t>( par );</a:t>
            </a:r>
          </a:p>
          <a:p>
            <a:pPr eaLnBrk="1" hangingPunct="1">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assert</a:t>
            </a:r>
            <a:r>
              <a:rPr lang="de-DE" altLang="de-DE" sz="2000" dirty="0">
                <a:latin typeface="Consolas" panose="020B0609020204030204" pitchFamily="49" charset="0"/>
              </a:rPr>
              <a:t> </a:t>
            </a:r>
            <a:r>
              <a:rPr lang="de-DE" altLang="de-DE" sz="2000" dirty="0" err="1">
                <a:latin typeface="Consolas" panose="020B0609020204030204" pitchFamily="49" charset="0"/>
              </a:rPr>
              <a:t>Math.abs</a:t>
            </a:r>
            <a:r>
              <a:rPr lang="de-DE" altLang="de-DE" sz="2000" dirty="0">
                <a:latin typeface="Consolas" panose="020B0609020204030204" pitchFamily="49" charset="0"/>
              </a:rPr>
              <a:t>( par - </a:t>
            </a:r>
            <a:r>
              <a:rPr lang="de-DE" altLang="de-DE" sz="2000" dirty="0" err="1">
                <a:latin typeface="Consolas" panose="020B0609020204030204" pitchFamily="49" charset="0"/>
              </a:rPr>
              <a:t>res</a:t>
            </a:r>
            <a:r>
              <a:rPr lang="de-DE" altLang="de-DE" sz="2000" dirty="0">
                <a:latin typeface="Consolas" panose="020B0609020204030204" pitchFamily="49" charset="0"/>
              </a:rPr>
              <a:t> * </a:t>
            </a:r>
            <a:r>
              <a:rPr lang="de-DE" altLang="de-DE" sz="2000" dirty="0" err="1">
                <a:latin typeface="Consolas" panose="020B0609020204030204" pitchFamily="49" charset="0"/>
              </a:rPr>
              <a:t>res</a:t>
            </a:r>
            <a:r>
              <a:rPr lang="de-DE" altLang="de-DE" sz="2000" dirty="0">
                <a:latin typeface="Consolas" panose="020B0609020204030204" pitchFamily="49" charset="0"/>
              </a:rPr>
              <a:t> ) &lt; EPS;</a:t>
            </a:r>
          </a:p>
          <a:p>
            <a:pPr lvl="1" eaLnBrk="1" hangingPunct="1">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return</a:t>
            </a:r>
            <a:r>
              <a:rPr lang="de-DE" altLang="de-DE" sz="2000" dirty="0">
                <a:latin typeface="Consolas" panose="020B0609020204030204" pitchFamily="49" charset="0"/>
              </a:rPr>
              <a:t> </a:t>
            </a:r>
            <a:r>
              <a:rPr lang="de-DE" altLang="de-DE" sz="2000" dirty="0" err="1">
                <a:latin typeface="Consolas" panose="020B0609020204030204" pitchFamily="49" charset="0"/>
              </a:rPr>
              <a:t>res</a:t>
            </a:r>
            <a:r>
              <a:rPr lang="de-DE" altLang="de-DE" sz="2000" dirty="0">
                <a:latin typeface="Consolas" panose="020B0609020204030204" pitchFamily="49" charset="0"/>
              </a:rPr>
              <a:t>;</a:t>
            </a:r>
          </a:p>
          <a:p>
            <a:pPr lvl="1" eaLnBrk="1" hangingPunct="1">
              <a:buFontTx/>
              <a:buNone/>
            </a:pPr>
            <a:r>
              <a:rPr lang="de-DE" altLang="de-DE" sz="2000" dirty="0">
                <a:latin typeface="Consolas" panose="020B0609020204030204" pitchFamily="49" charset="0"/>
              </a:rPr>
              <a:t>}</a:t>
            </a:r>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89123" name="Rectangle 2"/>
          <p:cNvSpPr>
            <a:spLocks noGrp="1" noChangeArrowheads="1"/>
          </p:cNvSpPr>
          <p:nvPr>
            <p:ph type="title"/>
          </p:nvPr>
        </p:nvSpPr>
        <p:spPr/>
        <p:txBody>
          <a:bodyPr/>
          <a:lstStyle/>
          <a:p>
            <a:pPr eaLnBrk="1" hangingPunct="1"/>
            <a:r>
              <a:rPr lang="de-DE" altLang="de-DE"/>
              <a:t>Invariantenregel</a:t>
            </a:r>
          </a:p>
        </p:txBody>
      </p:sp>
      <p:sp>
        <p:nvSpPr>
          <p:cNvPr id="389124" name="Rectangle 3"/>
          <p:cNvSpPr>
            <a:spLocks noGrp="1" noChangeArrowheads="1"/>
          </p:cNvSpPr>
          <p:nvPr>
            <p:ph type="body" idx="1"/>
          </p:nvPr>
        </p:nvSpPr>
        <p:spPr>
          <a:xfrm>
            <a:off x="457200" y="981075"/>
            <a:ext cx="8229600" cy="5327650"/>
          </a:xfrm>
        </p:spPr>
        <p:txBody>
          <a:bodyPr/>
          <a:lstStyle/>
          <a:p>
            <a:pPr eaLnBrk="1" hangingPunct="1"/>
            <a:r>
              <a:rPr lang="de-DE" altLang="de-DE" sz="2000" dirty="0"/>
              <a:t>Invarianten von Objekten werden nach außen nie verletzt (bei internen Berechnungen erlaubt)</a:t>
            </a:r>
          </a:p>
          <a:p>
            <a:pPr eaLnBrk="1" hangingPunct="1"/>
            <a:endParaRPr lang="de-DE" altLang="de-DE" sz="2000" dirty="0"/>
          </a:p>
          <a:p>
            <a:pPr eaLnBrk="1" hangingPunct="1"/>
            <a:r>
              <a:rPr lang="de-DE" altLang="de-DE" sz="2000" dirty="0"/>
              <a:t>Ansatz: Invariante wird als eigenständige Methode implementiert</a:t>
            </a:r>
          </a:p>
          <a:p>
            <a:pPr lvl="1" eaLnBrk="1" hangingPunct="1">
              <a:buFontTx/>
              <a:buNone/>
            </a:pPr>
            <a:r>
              <a:rPr lang="de-DE" altLang="de-DE" sz="2000" dirty="0">
                <a:latin typeface="Consolas" panose="020B0609020204030204" pitchFamily="49" charset="0"/>
              </a:rPr>
              <a:t>private </a:t>
            </a:r>
            <a:r>
              <a:rPr lang="de-DE" altLang="de-DE" sz="2000" dirty="0" err="1">
                <a:latin typeface="Consolas" panose="020B0609020204030204" pitchFamily="49" charset="0"/>
              </a:rPr>
              <a:t>boolean</a:t>
            </a:r>
            <a:r>
              <a:rPr lang="de-DE" altLang="de-DE" sz="2000" dirty="0">
                <a:latin typeface="Consolas" panose="020B0609020204030204" pitchFamily="49" charset="0"/>
              </a:rPr>
              <a:t> invariant(...){</a:t>
            </a:r>
          </a:p>
          <a:p>
            <a:pPr lvl="1" eaLnBrk="1" hangingPunct="1">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boolean</a:t>
            </a:r>
            <a:r>
              <a:rPr lang="de-DE" altLang="de-DE" sz="2000" dirty="0">
                <a:latin typeface="Consolas" panose="020B0609020204030204" pitchFamily="49" charset="0"/>
              </a:rPr>
              <a:t> </a:t>
            </a:r>
            <a:r>
              <a:rPr lang="de-DE" altLang="de-DE" sz="2000" dirty="0" err="1">
                <a:latin typeface="Consolas" panose="020B0609020204030204" pitchFamily="49" charset="0"/>
              </a:rPr>
              <a:t>erg</a:t>
            </a:r>
            <a:r>
              <a:rPr lang="de-DE" altLang="de-DE" sz="2000" dirty="0">
                <a:latin typeface="Consolas" panose="020B0609020204030204" pitchFamily="49" charset="0"/>
              </a:rPr>
              <a:t> = &lt;</a:t>
            </a:r>
            <a:r>
              <a:rPr lang="de-DE" altLang="de-DE" sz="2000" dirty="0" err="1">
                <a:latin typeface="Consolas" panose="020B0609020204030204" pitchFamily="49" charset="0"/>
              </a:rPr>
              <a:t>Invariantenberechnung</a:t>
            </a:r>
            <a:r>
              <a:rPr lang="de-DE" altLang="de-DE" sz="2000" dirty="0">
                <a:latin typeface="Consolas" panose="020B0609020204030204" pitchFamily="49" charset="0"/>
              </a:rPr>
              <a:t>&gt;;</a:t>
            </a:r>
          </a:p>
          <a:p>
            <a:pPr lvl="1" eaLnBrk="1" hangingPunct="1">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return</a:t>
            </a:r>
            <a:r>
              <a:rPr lang="de-DE" altLang="de-DE" sz="2000" dirty="0">
                <a:latin typeface="Consolas" panose="020B0609020204030204" pitchFamily="49" charset="0"/>
              </a:rPr>
              <a:t> </a:t>
            </a:r>
            <a:r>
              <a:rPr lang="de-DE" altLang="de-DE" sz="2000" dirty="0" err="1">
                <a:latin typeface="Consolas" panose="020B0609020204030204" pitchFamily="49" charset="0"/>
              </a:rPr>
              <a:t>erg</a:t>
            </a:r>
            <a:r>
              <a:rPr lang="de-DE" altLang="de-DE" sz="2000" dirty="0">
                <a:latin typeface="Consolas" panose="020B0609020204030204" pitchFamily="49" charset="0"/>
              </a:rPr>
              <a:t>;</a:t>
            </a:r>
          </a:p>
          <a:p>
            <a:pPr lvl="1" eaLnBrk="1" hangingPunct="1">
              <a:buFontTx/>
              <a:buNone/>
            </a:pPr>
            <a:r>
              <a:rPr lang="de-DE" altLang="de-DE" sz="2000" dirty="0">
                <a:latin typeface="Consolas" panose="020B0609020204030204" pitchFamily="49" charset="0"/>
              </a:rPr>
              <a:t>}</a:t>
            </a:r>
          </a:p>
          <a:p>
            <a:pPr lvl="1" eaLnBrk="1" hangingPunct="1">
              <a:buFontTx/>
              <a:buNone/>
            </a:pPr>
            <a:endParaRPr lang="de-DE" altLang="de-DE" sz="2000" dirty="0">
              <a:latin typeface="Consolas" panose="020B0609020204030204" pitchFamily="49" charset="0"/>
            </a:endParaRPr>
          </a:p>
          <a:p>
            <a:pPr eaLnBrk="1" hangingPunct="1"/>
            <a:r>
              <a:rPr lang="de-DE" altLang="de-DE" sz="2000" dirty="0"/>
              <a:t>Überprüfung der Invariante </a:t>
            </a:r>
            <a:r>
              <a:rPr lang="de-DE" altLang="de-DE" sz="2000" dirty="0" err="1">
                <a:latin typeface="Consolas" panose="020B0609020204030204" pitchFamily="49" charset="0"/>
              </a:rPr>
              <a:t>assert</a:t>
            </a:r>
            <a:r>
              <a:rPr lang="de-DE" altLang="de-DE" sz="2000" dirty="0">
                <a:latin typeface="Consolas" panose="020B0609020204030204" pitchFamily="49" charset="0"/>
              </a:rPr>
              <a:t> invariant(...);</a:t>
            </a:r>
            <a:r>
              <a:rPr lang="de-DE" altLang="de-DE" sz="2000" dirty="0"/>
              <a:t> am </a:t>
            </a:r>
          </a:p>
          <a:p>
            <a:pPr lvl="1" eaLnBrk="1" hangingPunct="1"/>
            <a:r>
              <a:rPr lang="de-DE" altLang="de-DE" sz="2000" dirty="0"/>
              <a:t>Ende eines jeden Konstruktors</a:t>
            </a:r>
            <a:endParaRPr lang="de-DE" altLang="de-DE" sz="2000" dirty="0">
              <a:latin typeface="Consolas" panose="020B0609020204030204" pitchFamily="49" charset="0"/>
            </a:endParaRPr>
          </a:p>
          <a:p>
            <a:pPr lvl="1" eaLnBrk="1" hangingPunct="1"/>
            <a:r>
              <a:rPr lang="de-DE" altLang="de-DE" sz="2000" dirty="0"/>
              <a:t>am Anfang jeder public-Methode</a:t>
            </a:r>
          </a:p>
          <a:p>
            <a:pPr lvl="1" eaLnBrk="1" hangingPunct="1"/>
            <a:r>
              <a:rPr lang="de-DE" altLang="de-DE" sz="2000" dirty="0"/>
              <a:t>am Ende jeder public-Methode</a:t>
            </a:r>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90147" name="Rectangle 2"/>
          <p:cNvSpPr>
            <a:spLocks noGrp="1" noChangeArrowheads="1"/>
          </p:cNvSpPr>
          <p:nvPr>
            <p:ph type="title"/>
          </p:nvPr>
        </p:nvSpPr>
        <p:spPr/>
        <p:txBody>
          <a:bodyPr/>
          <a:lstStyle/>
          <a:p>
            <a:pPr eaLnBrk="1" hangingPunct="1"/>
            <a:r>
              <a:rPr lang="de-DE" altLang="de-DE"/>
              <a:t>Fehlermöglichkeiten mit assert</a:t>
            </a:r>
          </a:p>
        </p:txBody>
      </p:sp>
      <p:sp>
        <p:nvSpPr>
          <p:cNvPr id="390148" name="Rectangle 3"/>
          <p:cNvSpPr>
            <a:spLocks noGrp="1" noChangeArrowheads="1"/>
          </p:cNvSpPr>
          <p:nvPr>
            <p:ph type="body" idx="1"/>
          </p:nvPr>
        </p:nvSpPr>
        <p:spPr>
          <a:xfrm>
            <a:off x="457200" y="1125538"/>
            <a:ext cx="8229600" cy="5327650"/>
          </a:xfrm>
        </p:spPr>
        <p:txBody>
          <a:bodyPr/>
          <a:lstStyle/>
          <a:p>
            <a:pPr lvl="1" eaLnBrk="1" hangingPunct="1">
              <a:lnSpc>
                <a:spcPct val="90000"/>
              </a:lnSpc>
              <a:buFontTx/>
              <a:buNone/>
            </a:pPr>
            <a:r>
              <a:rPr lang="de-DE" altLang="de-DE" dirty="0" err="1">
                <a:latin typeface="Consolas" panose="020B0609020204030204" pitchFamily="49" charset="0"/>
              </a:rPr>
              <a:t>while</a:t>
            </a:r>
            <a:r>
              <a:rPr lang="de-DE" altLang="de-DE" dirty="0">
                <a:latin typeface="Consolas" panose="020B0609020204030204" pitchFamily="49" charset="0"/>
              </a:rPr>
              <a:t> (</a:t>
            </a:r>
            <a:r>
              <a:rPr lang="de-DE" altLang="de-DE" dirty="0" err="1">
                <a:latin typeface="Consolas" panose="020B0609020204030204" pitchFamily="49" charset="0"/>
              </a:rPr>
              <a:t>iter.hasNext</a:t>
            </a:r>
            <a:r>
              <a:rPr lang="de-DE" altLang="de-DE" dirty="0">
                <a:latin typeface="Consolas" panose="020B0609020204030204" pitchFamily="49" charset="0"/>
              </a:rPr>
              <a:t>()) {</a:t>
            </a:r>
          </a:p>
          <a:p>
            <a:pPr lvl="1" eaLnBrk="1" hangingPunct="1">
              <a:lnSpc>
                <a:spcPct val="90000"/>
              </a:lnSpc>
              <a:buFontTx/>
              <a:buNone/>
            </a:pPr>
            <a:r>
              <a:rPr lang="de-DE" altLang="de-DE" dirty="0">
                <a:latin typeface="Consolas" panose="020B0609020204030204" pitchFamily="49" charset="0"/>
              </a:rPr>
              <a:t>	</a:t>
            </a:r>
            <a:r>
              <a:rPr lang="de-DE" altLang="de-DE" dirty="0" err="1">
                <a:latin typeface="Consolas" panose="020B0609020204030204" pitchFamily="49" charset="0"/>
              </a:rPr>
              <a:t>assert</a:t>
            </a:r>
            <a:r>
              <a:rPr lang="de-DE" altLang="de-DE" dirty="0">
                <a:latin typeface="Consolas" panose="020B0609020204030204" pitchFamily="49" charset="0"/>
              </a:rPr>
              <a:t> </a:t>
            </a:r>
            <a:r>
              <a:rPr lang="de-DE" altLang="de-DE" dirty="0" err="1">
                <a:latin typeface="Consolas" panose="020B0609020204030204" pitchFamily="49" charset="0"/>
              </a:rPr>
              <a:t>iter.next</a:t>
            </a:r>
            <a:r>
              <a:rPr lang="de-DE" altLang="de-DE" dirty="0">
                <a:latin typeface="Consolas" panose="020B0609020204030204" pitchFamily="49" charset="0"/>
              </a:rPr>
              <a:t>() != null;</a:t>
            </a:r>
          </a:p>
          <a:p>
            <a:pPr lvl="1" eaLnBrk="1" hangingPunct="1">
              <a:lnSpc>
                <a:spcPct val="90000"/>
              </a:lnSpc>
              <a:buFontTx/>
              <a:buNone/>
            </a:pPr>
            <a:r>
              <a:rPr lang="de-DE" altLang="de-DE" dirty="0">
                <a:latin typeface="Consolas" panose="020B0609020204030204" pitchFamily="49" charset="0"/>
              </a:rPr>
              <a:t>	</a:t>
            </a:r>
            <a:r>
              <a:rPr lang="de-DE" altLang="de-DE" dirty="0" err="1">
                <a:latin typeface="Consolas" panose="020B0609020204030204" pitchFamily="49" charset="0"/>
              </a:rPr>
              <a:t>do_something</a:t>
            </a:r>
            <a:r>
              <a:rPr lang="de-DE" altLang="de-DE" dirty="0">
                <a:latin typeface="Consolas" panose="020B0609020204030204" pitchFamily="49" charset="0"/>
              </a:rPr>
              <a:t>( </a:t>
            </a:r>
            <a:r>
              <a:rPr lang="de-DE" altLang="de-DE" dirty="0" err="1">
                <a:latin typeface="Consolas" panose="020B0609020204030204" pitchFamily="49" charset="0"/>
              </a:rPr>
              <a:t>iter.next</a:t>
            </a:r>
            <a:r>
              <a:rPr lang="de-DE" altLang="de-DE" dirty="0">
                <a:latin typeface="Consolas" panose="020B0609020204030204" pitchFamily="49" charset="0"/>
              </a:rPr>
              <a:t>() );</a:t>
            </a:r>
          </a:p>
          <a:p>
            <a:pPr lvl="1" eaLnBrk="1" hangingPunct="1">
              <a:lnSpc>
                <a:spcPct val="90000"/>
              </a:lnSpc>
              <a:buFontTx/>
              <a:buNone/>
            </a:pPr>
            <a:r>
              <a:rPr lang="de-DE" altLang="de-DE" dirty="0">
                <a:latin typeface="Consolas" panose="020B0609020204030204" pitchFamily="49" charset="0"/>
              </a:rPr>
              <a:t>}</a:t>
            </a:r>
          </a:p>
          <a:p>
            <a:pPr lvl="1" eaLnBrk="1" hangingPunct="1">
              <a:lnSpc>
                <a:spcPct val="90000"/>
              </a:lnSpc>
              <a:buFontTx/>
              <a:buNone/>
            </a:pPr>
            <a:endParaRPr lang="de-DE" altLang="de-DE" dirty="0">
              <a:latin typeface="Consolas" panose="020B0609020204030204" pitchFamily="49" charset="0"/>
            </a:endParaRPr>
          </a:p>
          <a:p>
            <a:pPr lvl="1" eaLnBrk="1" hangingPunct="1">
              <a:lnSpc>
                <a:spcPct val="90000"/>
              </a:lnSpc>
              <a:buFontTx/>
              <a:buNone/>
            </a:pPr>
            <a:r>
              <a:rPr lang="de-DE" altLang="de-DE" dirty="0">
                <a:latin typeface="Consolas" panose="020B0609020204030204" pitchFamily="49" charset="0"/>
              </a:rPr>
              <a:t>public </a:t>
            </a:r>
            <a:r>
              <a:rPr lang="de-DE" altLang="de-DE" dirty="0" err="1">
                <a:latin typeface="Consolas" panose="020B0609020204030204" pitchFamily="49" charset="0"/>
              </a:rPr>
              <a:t>class</a:t>
            </a:r>
            <a:r>
              <a:rPr lang="de-DE" altLang="de-DE" dirty="0">
                <a:latin typeface="Consolas" panose="020B0609020204030204" pitchFamily="49" charset="0"/>
              </a:rPr>
              <a:t> Stack {</a:t>
            </a:r>
          </a:p>
          <a:p>
            <a:pPr lvl="1" eaLnBrk="1" hangingPunct="1">
              <a:lnSpc>
                <a:spcPct val="90000"/>
              </a:lnSpc>
              <a:buFontTx/>
              <a:buNone/>
            </a:pPr>
            <a:r>
              <a:rPr lang="de-DE" altLang="de-DE" dirty="0">
                <a:latin typeface="Consolas" panose="020B0609020204030204" pitchFamily="49" charset="0"/>
              </a:rPr>
              <a:t>	int </a:t>
            </a:r>
            <a:r>
              <a:rPr lang="de-DE" altLang="de-DE" dirty="0" err="1">
                <a:latin typeface="Consolas" panose="020B0609020204030204" pitchFamily="49" charset="0"/>
              </a:rPr>
              <a:t>size</a:t>
            </a:r>
            <a:r>
              <a:rPr lang="de-DE" altLang="de-DE" dirty="0">
                <a:latin typeface="Consolas" panose="020B0609020204030204" pitchFamily="49" charset="0"/>
              </a:rPr>
              <a:t> = 0;</a:t>
            </a:r>
          </a:p>
          <a:p>
            <a:pPr lvl="1" eaLnBrk="1" hangingPunct="1">
              <a:lnSpc>
                <a:spcPct val="90000"/>
              </a:lnSpc>
              <a:buFontTx/>
              <a:buNone/>
            </a:pPr>
            <a:r>
              <a:rPr lang="de-DE" altLang="de-DE" dirty="0">
                <a:latin typeface="Consolas" panose="020B0609020204030204" pitchFamily="49" charset="0"/>
              </a:rPr>
              <a:t>	...</a:t>
            </a:r>
          </a:p>
          <a:p>
            <a:pPr lvl="1" eaLnBrk="1" hangingPunct="1">
              <a:lnSpc>
                <a:spcPct val="90000"/>
              </a:lnSpc>
              <a:buFontTx/>
              <a:buNone/>
            </a:pPr>
            <a:r>
              <a:rPr lang="de-DE" altLang="de-DE" dirty="0">
                <a:latin typeface="Consolas" panose="020B0609020204030204" pitchFamily="49" charset="0"/>
              </a:rPr>
              <a:t>	public int </a:t>
            </a:r>
            <a:r>
              <a:rPr lang="de-DE" altLang="de-DE" dirty="0" err="1">
                <a:latin typeface="Consolas" panose="020B0609020204030204" pitchFamily="49" charset="0"/>
              </a:rPr>
              <a:t>length</a:t>
            </a:r>
            <a:r>
              <a:rPr lang="de-DE" altLang="de-DE" dirty="0">
                <a:latin typeface="Consolas" panose="020B0609020204030204" pitchFamily="49" charset="0"/>
              </a:rPr>
              <a:t>() {</a:t>
            </a:r>
          </a:p>
          <a:p>
            <a:pPr lvl="1" eaLnBrk="1" hangingPunct="1">
              <a:lnSpc>
                <a:spcPct val="90000"/>
              </a:lnSpc>
              <a:buFontTx/>
              <a:buNone/>
            </a:pPr>
            <a:r>
              <a:rPr lang="de-DE" altLang="de-DE" dirty="0">
                <a:latin typeface="Consolas" panose="020B0609020204030204" pitchFamily="49" charset="0"/>
              </a:rPr>
              <a:t>		</a:t>
            </a:r>
            <a:r>
              <a:rPr lang="de-DE" altLang="de-DE" dirty="0" err="1">
                <a:latin typeface="Consolas" panose="020B0609020204030204" pitchFamily="49" charset="0"/>
              </a:rPr>
              <a:t>assert</a:t>
            </a:r>
            <a:r>
              <a:rPr lang="de-DE" altLang="de-DE" dirty="0">
                <a:latin typeface="Consolas" panose="020B0609020204030204" pitchFamily="49" charset="0"/>
              </a:rPr>
              <a:t> </a:t>
            </a:r>
            <a:r>
              <a:rPr lang="de-DE" altLang="de-DE" dirty="0" err="1">
                <a:latin typeface="Consolas" panose="020B0609020204030204" pitchFamily="49" charset="0"/>
              </a:rPr>
              <a:t>this.length</a:t>
            </a:r>
            <a:r>
              <a:rPr lang="de-DE" altLang="de-DE" dirty="0">
                <a:latin typeface="Consolas" panose="020B0609020204030204" pitchFamily="49" charset="0"/>
              </a:rPr>
              <a:t>() &gt;= 0;</a:t>
            </a:r>
          </a:p>
          <a:p>
            <a:pPr lvl="1" eaLnBrk="1" hangingPunct="1">
              <a:lnSpc>
                <a:spcPct val="90000"/>
              </a:lnSpc>
              <a:buFontTx/>
              <a:buNone/>
            </a:pPr>
            <a:r>
              <a:rPr lang="de-DE" altLang="de-DE" dirty="0">
                <a:latin typeface="Consolas" panose="020B0609020204030204" pitchFamily="49" charset="0"/>
              </a:rPr>
              <a:t>		</a:t>
            </a:r>
            <a:r>
              <a:rPr lang="de-DE" altLang="de-DE" dirty="0" err="1">
                <a:latin typeface="Consolas" panose="020B0609020204030204" pitchFamily="49" charset="0"/>
              </a:rPr>
              <a:t>return</a:t>
            </a:r>
            <a:r>
              <a:rPr lang="de-DE" altLang="de-DE" dirty="0">
                <a:latin typeface="Consolas" panose="020B0609020204030204" pitchFamily="49" charset="0"/>
              </a:rPr>
              <a:t> </a:t>
            </a:r>
            <a:r>
              <a:rPr lang="de-DE" altLang="de-DE" dirty="0" err="1">
                <a:latin typeface="Consolas" panose="020B0609020204030204" pitchFamily="49" charset="0"/>
              </a:rPr>
              <a:t>size</a:t>
            </a:r>
            <a:r>
              <a:rPr lang="de-DE" altLang="de-DE" dirty="0">
                <a:latin typeface="Consolas" panose="020B0609020204030204" pitchFamily="49" charset="0"/>
              </a:rPr>
              <a:t>;</a:t>
            </a:r>
          </a:p>
          <a:p>
            <a:pPr lvl="1" eaLnBrk="1" hangingPunct="1">
              <a:lnSpc>
                <a:spcPct val="90000"/>
              </a:lnSpc>
              <a:buFontTx/>
              <a:buNone/>
            </a:pPr>
            <a:r>
              <a:rPr lang="de-DE" altLang="de-DE" dirty="0">
                <a:latin typeface="Consolas" panose="020B0609020204030204" pitchFamily="49" charset="0"/>
              </a:rPr>
              <a:t>	} // </a:t>
            </a:r>
            <a:r>
              <a:rPr lang="de-DE" altLang="de-DE" dirty="0" err="1">
                <a:latin typeface="Consolas" panose="020B0609020204030204" pitchFamily="49" charset="0"/>
              </a:rPr>
              <a:t>length</a:t>
            </a:r>
            <a:endParaRPr lang="de-DE" altLang="de-DE" dirty="0">
              <a:latin typeface="Consolas" panose="020B0609020204030204" pitchFamily="49" charset="0"/>
            </a:endParaRPr>
          </a:p>
          <a:p>
            <a:pPr lvl="1" eaLnBrk="1" hangingPunct="1">
              <a:lnSpc>
                <a:spcPct val="90000"/>
              </a:lnSpc>
              <a:buFontTx/>
              <a:buNone/>
            </a:pPr>
            <a:r>
              <a:rPr lang="de-DE" altLang="de-DE" dirty="0">
                <a:latin typeface="Consolas" panose="020B0609020204030204" pitchFamily="49" charset="0"/>
              </a:rPr>
              <a:t>} // Stack</a:t>
            </a:r>
          </a:p>
        </p:txBody>
      </p:sp>
      <p:sp>
        <p:nvSpPr>
          <p:cNvPr id="390149" name="Line 4"/>
          <p:cNvSpPr>
            <a:spLocks noChangeShapeType="1"/>
          </p:cNvSpPr>
          <p:nvPr/>
        </p:nvSpPr>
        <p:spPr bwMode="auto">
          <a:xfrm>
            <a:off x="250825" y="2924175"/>
            <a:ext cx="85693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91171" name="Rectangle 3"/>
          <p:cNvSpPr>
            <a:spLocks noGrp="1" noChangeArrowheads="1"/>
          </p:cNvSpPr>
          <p:nvPr>
            <p:ph type="title"/>
          </p:nvPr>
        </p:nvSpPr>
        <p:spPr/>
        <p:txBody>
          <a:bodyPr/>
          <a:lstStyle/>
          <a:p>
            <a:pPr eaLnBrk="1" hangingPunct="1"/>
            <a:r>
              <a:rPr lang="de-CH" altLang="de-DE"/>
              <a:t>JUnit</a:t>
            </a:r>
            <a:endParaRPr lang="en-GB" altLang="de-DE"/>
          </a:p>
        </p:txBody>
      </p:sp>
      <p:sp>
        <p:nvSpPr>
          <p:cNvPr id="391172" name="Rectangle 4"/>
          <p:cNvSpPr>
            <a:spLocks noGrp="1" noChangeArrowheads="1"/>
          </p:cNvSpPr>
          <p:nvPr>
            <p:ph type="body" idx="1"/>
          </p:nvPr>
        </p:nvSpPr>
        <p:spPr>
          <a:xfrm>
            <a:off x="457200" y="1268413"/>
            <a:ext cx="8075613" cy="5256212"/>
          </a:xfrm>
        </p:spPr>
        <p:txBody>
          <a:bodyPr/>
          <a:lstStyle/>
          <a:p>
            <a:pPr eaLnBrk="1" hangingPunct="1"/>
            <a:r>
              <a:rPr lang="de-CH" altLang="de-DE"/>
              <a:t>Framework, um den Unit-Test eines Java-Programms zu automatisieren</a:t>
            </a:r>
          </a:p>
          <a:p>
            <a:pPr eaLnBrk="1" hangingPunct="1"/>
            <a:r>
              <a:rPr lang="de-CH" altLang="de-DE"/>
              <a:t>einfacher Aufbau </a:t>
            </a:r>
          </a:p>
          <a:p>
            <a:pPr eaLnBrk="1" hangingPunct="1"/>
            <a:r>
              <a:rPr lang="de-CH" altLang="de-DE"/>
              <a:t>leicht erlernbar</a:t>
            </a:r>
          </a:p>
          <a:p>
            <a:pPr eaLnBrk="1" hangingPunct="1"/>
            <a:endParaRPr lang="de-CH" altLang="de-DE"/>
          </a:p>
          <a:p>
            <a:pPr eaLnBrk="1" hangingPunct="1"/>
            <a:r>
              <a:rPr lang="de-CH" altLang="de-DE"/>
              <a:t>geht auf SUnit </a:t>
            </a:r>
          </a:p>
          <a:p>
            <a:pPr eaLnBrk="1" hangingPunct="1">
              <a:buFontTx/>
              <a:buNone/>
            </a:pPr>
            <a:r>
              <a:rPr lang="de-CH" altLang="de-DE"/>
              <a:t>	(Smalltalk) zurück</a:t>
            </a:r>
          </a:p>
          <a:p>
            <a:pPr eaLnBrk="1" hangingPunct="1"/>
            <a:r>
              <a:rPr lang="de-CH" altLang="de-DE"/>
              <a:t>mittlerweile für   </a:t>
            </a:r>
          </a:p>
          <a:p>
            <a:pPr eaLnBrk="1" hangingPunct="1">
              <a:buFontTx/>
              <a:buNone/>
            </a:pPr>
            <a:r>
              <a:rPr lang="de-CH" altLang="de-DE"/>
              <a:t>	viele Sprachen</a:t>
            </a:r>
          </a:p>
          <a:p>
            <a:pPr eaLnBrk="1" hangingPunct="1">
              <a:buFontTx/>
              <a:buNone/>
            </a:pPr>
            <a:r>
              <a:rPr lang="de-CH" altLang="de-DE"/>
              <a:t>	verfügbar</a:t>
            </a:r>
            <a:endParaRPr lang="en-GB" altLang="de-DE"/>
          </a:p>
        </p:txBody>
      </p:sp>
      <p:pic>
        <p:nvPicPr>
          <p:cNvPr id="391173" name="Picture 5" descr="Kap11JUnitBeispielausga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103438"/>
            <a:ext cx="4895850"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174" name="Text Box 6"/>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11.3</a:t>
            </a:r>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92195" name="Rectangle 2"/>
          <p:cNvSpPr>
            <a:spLocks noGrp="1" noChangeArrowheads="1"/>
          </p:cNvSpPr>
          <p:nvPr>
            <p:ph type="title"/>
          </p:nvPr>
        </p:nvSpPr>
        <p:spPr/>
        <p:txBody>
          <a:bodyPr/>
          <a:lstStyle/>
          <a:p>
            <a:pPr eaLnBrk="1" hangingPunct="1"/>
            <a:r>
              <a:rPr lang="de-CH" altLang="de-DE"/>
              <a:t>Konstruktiver Ansatz</a:t>
            </a:r>
            <a:endParaRPr lang="en-GB" altLang="de-DE"/>
          </a:p>
        </p:txBody>
      </p:sp>
      <p:sp>
        <p:nvSpPr>
          <p:cNvPr id="392196" name="Rectangle 3"/>
          <p:cNvSpPr>
            <a:spLocks noGrp="1" noChangeArrowheads="1"/>
          </p:cNvSpPr>
          <p:nvPr>
            <p:ph type="body" idx="1"/>
          </p:nvPr>
        </p:nvSpPr>
        <p:spPr/>
        <p:txBody>
          <a:bodyPr/>
          <a:lstStyle/>
          <a:p>
            <a:pPr eaLnBrk="1" hangingPunct="1"/>
            <a:r>
              <a:rPr lang="de-DE" altLang="de-DE" dirty="0"/>
              <a:t>Testfälle werden in Java programmiert, keine spezielle Skriptsprache notwendig</a:t>
            </a:r>
          </a:p>
          <a:p>
            <a:pPr eaLnBrk="1" hangingPunct="1"/>
            <a:r>
              <a:rPr lang="de-DE" altLang="de-DE" dirty="0"/>
              <a:t>Idee ist inkrementeller Aufbau der Testfälle parallel zur Entwicklung</a:t>
            </a:r>
          </a:p>
          <a:p>
            <a:pPr lvl="1" eaLnBrk="1" hangingPunct="1"/>
            <a:r>
              <a:rPr lang="de-DE" altLang="de-DE" dirty="0"/>
              <a:t>Pro Klasse wird mindestens eine Test-Klasse implementiert</a:t>
            </a:r>
          </a:p>
          <a:p>
            <a:pPr eaLnBrk="1" hangingPunct="1"/>
            <a:r>
              <a:rPr lang="de-DE" altLang="de-DE" dirty="0"/>
              <a:t>JUnit ist in Entwicklungsumgebungen integriert, sonst muss das Paket </a:t>
            </a:r>
            <a:r>
              <a:rPr lang="de-DE" altLang="de-DE" dirty="0">
                <a:latin typeface="Consolas" panose="020B0609020204030204" pitchFamily="49" charset="0"/>
                <a:cs typeface="Times New Roman" pitchFamily="18" charset="0"/>
              </a:rPr>
              <a:t>junit.jar</a:t>
            </a:r>
            <a:r>
              <a:rPr lang="de-DE" altLang="de-DE" dirty="0">
                <a:cs typeface="Times New Roman" pitchFamily="18" charset="0"/>
              </a:rPr>
              <a:t> zu CLASSPATH hinzugefügt werden</a:t>
            </a:r>
          </a:p>
          <a:p>
            <a:pPr eaLnBrk="1" hangingPunct="1"/>
            <a:endParaRPr lang="de-DE" altLang="de-DE" dirty="0"/>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   </a:t>
            </a:r>
          </a:p>
        </p:txBody>
      </p:sp>
      <p:sp>
        <p:nvSpPr>
          <p:cNvPr id="393219" name="Rectangle 2"/>
          <p:cNvSpPr>
            <a:spLocks noGrp="1" noChangeArrowheads="1"/>
          </p:cNvSpPr>
          <p:nvPr>
            <p:ph type="title"/>
          </p:nvPr>
        </p:nvSpPr>
        <p:spPr/>
        <p:txBody>
          <a:bodyPr/>
          <a:lstStyle/>
          <a:p>
            <a:pPr eaLnBrk="1" hangingPunct="1"/>
            <a:r>
              <a:rPr lang="de-DE" altLang="de-DE"/>
              <a:t>Testen mit JUnit</a:t>
            </a:r>
          </a:p>
        </p:txBody>
      </p:sp>
      <p:sp>
        <p:nvSpPr>
          <p:cNvPr id="1514499" name="Rectangle 3"/>
          <p:cNvSpPr>
            <a:spLocks noGrp="1" noChangeArrowheads="1"/>
          </p:cNvSpPr>
          <p:nvPr>
            <p:ph type="body" idx="1"/>
          </p:nvPr>
        </p:nvSpPr>
        <p:spPr/>
        <p:txBody>
          <a:bodyPr/>
          <a:lstStyle/>
          <a:p>
            <a:pPr eaLnBrk="1" hangingPunct="1">
              <a:defRPr/>
            </a:pPr>
            <a:r>
              <a:rPr lang="de-DE" sz="2000" dirty="0"/>
              <a:t>Tests werden mit Methoden durchgeführt, die mit Annotation </a:t>
            </a:r>
            <a:r>
              <a:rPr lang="de-DE" sz="2000" dirty="0">
                <a:latin typeface="Consolas" panose="020B0609020204030204" pitchFamily="49" charset="0"/>
              </a:rPr>
              <a:t>@Test </a:t>
            </a:r>
            <a:r>
              <a:rPr lang="de-DE" sz="2000" dirty="0"/>
              <a:t>markiert sind</a:t>
            </a:r>
          </a:p>
          <a:p>
            <a:pPr eaLnBrk="1" hangingPunct="1">
              <a:defRPr/>
            </a:pPr>
            <a:r>
              <a:rPr lang="de-DE" sz="2000" dirty="0"/>
              <a:t>Testmethoden haben typischerweise keinen Rückgabewert (nicht verboten)</a:t>
            </a:r>
          </a:p>
          <a:p>
            <a:pPr eaLnBrk="1" hangingPunct="1">
              <a:defRPr/>
            </a:pPr>
            <a:r>
              <a:rPr lang="de-DE" sz="2000" dirty="0"/>
              <a:t>Tests stehen typischerweise in eigener Klasse; für Klasse X eine Testklasse </a:t>
            </a:r>
            <a:r>
              <a:rPr lang="de-DE" sz="2000" dirty="0" err="1"/>
              <a:t>XTest</a:t>
            </a:r>
            <a:r>
              <a:rPr lang="de-DE" sz="2000" dirty="0"/>
              <a:t> (können auch in zu testender Klasse stehen)</a:t>
            </a:r>
          </a:p>
          <a:p>
            <a:pPr eaLnBrk="1" hangingPunct="1">
              <a:defRPr/>
            </a:pPr>
            <a:r>
              <a:rPr lang="de-DE" sz="2000" dirty="0"/>
              <a:t>Mit Klassenmethoden der Klasse Assertions werden gewünschte Eigenschaften geprüft</a:t>
            </a:r>
          </a:p>
          <a:p>
            <a:pPr lvl="2" eaLnBrk="1" hangingPunct="1">
              <a:buFontTx/>
              <a:buNone/>
              <a:defRPr/>
            </a:pPr>
            <a:r>
              <a:rPr lang="de-DE" sz="2000" dirty="0" err="1">
                <a:latin typeface="Consolas" panose="020B0609020204030204" pitchFamily="49" charset="0"/>
                <a:ea typeface="+mn-ea"/>
                <a:cs typeface="+mn-cs"/>
              </a:rPr>
              <a:t>Assertions.assertTrue</a:t>
            </a:r>
            <a:r>
              <a:rPr lang="de-DE" sz="2000" dirty="0">
                <a:latin typeface="Consolas" panose="020B0609020204030204" pitchFamily="49" charset="0"/>
                <a:ea typeface="+mn-ea"/>
                <a:cs typeface="+mn-cs"/>
              </a:rPr>
              <a:t>(            </a:t>
            </a:r>
          </a:p>
          <a:p>
            <a:pPr lvl="2" eaLnBrk="1" hangingPunct="1">
              <a:buFontTx/>
              <a:buNone/>
              <a:defRPr/>
            </a:pPr>
            <a:r>
              <a:rPr lang="de-DE" sz="2000" dirty="0">
                <a:latin typeface="Consolas" panose="020B0609020204030204" pitchFamily="49" charset="0"/>
                <a:ea typeface="+mn-ea"/>
                <a:cs typeface="+mn-cs"/>
              </a:rPr>
              <a:t>   </a:t>
            </a:r>
            <a:r>
              <a:rPr lang="de-DE" sz="2000" dirty="0" err="1">
                <a:latin typeface="Consolas" panose="020B0609020204030204" pitchFamily="49" charset="0"/>
                <a:ea typeface="+mn-ea"/>
                <a:cs typeface="+mn-cs"/>
              </a:rPr>
              <a:t>m.getVorname</a:t>
            </a:r>
            <a:r>
              <a:rPr lang="de-DE" sz="2000" dirty="0">
                <a:latin typeface="Consolas" panose="020B0609020204030204" pitchFamily="49" charset="0"/>
                <a:ea typeface="+mn-ea"/>
                <a:cs typeface="+mn-cs"/>
              </a:rPr>
              <a:t>().</a:t>
            </a:r>
            <a:r>
              <a:rPr lang="de-DE" sz="2000" dirty="0" err="1">
                <a:latin typeface="Consolas" panose="020B0609020204030204" pitchFamily="49" charset="0"/>
                <a:ea typeface="+mn-ea"/>
                <a:cs typeface="+mn-cs"/>
              </a:rPr>
              <a:t>equals</a:t>
            </a:r>
            <a:r>
              <a:rPr lang="de-DE" sz="2000" dirty="0">
                <a:latin typeface="Consolas" panose="020B0609020204030204" pitchFamily="49" charset="0"/>
                <a:ea typeface="+mn-ea"/>
                <a:cs typeface="+mn-cs"/>
              </a:rPr>
              <a:t>("Ute")</a:t>
            </a:r>
          </a:p>
          <a:p>
            <a:pPr lvl="2" eaLnBrk="1" hangingPunct="1">
              <a:buFontTx/>
              <a:buNone/>
              <a:defRPr/>
            </a:pPr>
            <a:r>
              <a:rPr lang="de-DE" sz="2000" dirty="0">
                <a:latin typeface="Consolas" panose="020B0609020204030204" pitchFamily="49" charset="0"/>
                <a:ea typeface="+mn-ea"/>
                <a:cs typeface="+mn-cs"/>
              </a:rPr>
              <a:t>   ,</a:t>
            </a:r>
            <a:r>
              <a:rPr lang="de-DE" sz="2000" dirty="0">
                <a:latin typeface="Consolas" panose="020B0609020204030204" pitchFamily="49" charset="0"/>
              </a:rPr>
              <a:t> "korrekter Vorname"</a:t>
            </a:r>
            <a:r>
              <a:rPr lang="de-DE" sz="2000" dirty="0">
                <a:latin typeface="Consolas" panose="020B0609020204030204" pitchFamily="49" charset="0"/>
                <a:ea typeface="+mn-ea"/>
                <a:cs typeface="+mn-cs"/>
              </a:rPr>
              <a:t>);</a:t>
            </a:r>
          </a:p>
          <a:p>
            <a:pPr eaLnBrk="1" hangingPunct="1">
              <a:defRPr/>
            </a:pPr>
            <a:r>
              <a:rPr lang="de-DE" sz="2000" dirty="0"/>
              <a:t>JUnit steuert Testausführung, Verstöße bei Prüfungen werden protokolliert</a:t>
            </a:r>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94243" name="Rectangle 2"/>
          <p:cNvSpPr>
            <a:spLocks noGrp="1" noChangeArrowheads="1"/>
          </p:cNvSpPr>
          <p:nvPr>
            <p:ph type="title"/>
          </p:nvPr>
        </p:nvSpPr>
        <p:spPr/>
        <p:txBody>
          <a:bodyPr/>
          <a:lstStyle/>
          <a:p>
            <a:pPr eaLnBrk="1" hangingPunct="1"/>
            <a:r>
              <a:rPr lang="de-CH" altLang="de-DE" dirty="0"/>
              <a:t>Assertions (1/2)</a:t>
            </a:r>
            <a:endParaRPr lang="en-GB" altLang="de-DE" dirty="0"/>
          </a:p>
        </p:txBody>
      </p:sp>
      <p:sp>
        <p:nvSpPr>
          <p:cNvPr id="394244" name="Rectangle 3"/>
          <p:cNvSpPr>
            <a:spLocks noGrp="1" noChangeArrowheads="1"/>
          </p:cNvSpPr>
          <p:nvPr>
            <p:ph type="body" idx="1"/>
          </p:nvPr>
        </p:nvSpPr>
        <p:spPr>
          <a:xfrm>
            <a:off x="457200" y="1052513"/>
            <a:ext cx="8229600" cy="5399087"/>
          </a:xfrm>
        </p:spPr>
        <p:txBody>
          <a:bodyPr/>
          <a:lstStyle/>
          <a:p>
            <a:pPr eaLnBrk="1" hangingPunct="1"/>
            <a:r>
              <a:rPr lang="de-CH" altLang="de-DE" sz="2000" dirty="0"/>
              <a:t>Die Klasse </a:t>
            </a:r>
            <a:r>
              <a:rPr lang="de-CH" altLang="de-DE" sz="2000" dirty="0">
                <a:latin typeface="Consolas" panose="020B0609020204030204" pitchFamily="49" charset="0"/>
              </a:rPr>
              <a:t>Assertions</a:t>
            </a:r>
            <a:r>
              <a:rPr lang="de-CH" altLang="de-DE" sz="2000" dirty="0"/>
              <a:t> definiert eine Menge von </a:t>
            </a:r>
            <a:r>
              <a:rPr lang="de-CH" altLang="de-DE" sz="2000" dirty="0" err="1">
                <a:latin typeface="Consolas" panose="020B0609020204030204" pitchFamily="49" charset="0"/>
              </a:rPr>
              <a:t>assertXY</a:t>
            </a:r>
            <a:r>
              <a:rPr lang="de-CH" altLang="de-DE" sz="2000" dirty="0"/>
              <a:t> Methoden, welche die Testklassen erben.</a:t>
            </a:r>
          </a:p>
          <a:p>
            <a:pPr eaLnBrk="1" hangingPunct="1"/>
            <a:r>
              <a:rPr lang="de-CH" altLang="de-DE" sz="2000" dirty="0"/>
              <a:t>Mit den </a:t>
            </a:r>
            <a:r>
              <a:rPr lang="de-CH" altLang="de-DE" sz="2000" dirty="0" err="1">
                <a:latin typeface="Consolas" panose="020B0609020204030204" pitchFamily="49" charset="0"/>
              </a:rPr>
              <a:t>assertXY</a:t>
            </a:r>
            <a:r>
              <a:rPr lang="de-CH" altLang="de-DE" sz="2000" dirty="0"/>
              <a:t> Methoden können unterschiedliche Behauptungen über den zu testenden Code aufgestellt werden.</a:t>
            </a:r>
          </a:p>
          <a:p>
            <a:pPr eaLnBrk="1" hangingPunct="1"/>
            <a:r>
              <a:rPr lang="de-CH" altLang="de-DE" sz="2000" dirty="0"/>
              <a:t>Trifft eine Behauptung nicht zu, wird ein Testfehler protokolliert.</a:t>
            </a:r>
          </a:p>
          <a:p>
            <a:pPr eaLnBrk="1" hangingPunct="1"/>
            <a:r>
              <a:rPr lang="de-CH" altLang="de-DE" sz="2000" dirty="0" err="1">
                <a:latin typeface="Consolas" panose="020B0609020204030204" pitchFamily="49" charset="0"/>
              </a:rPr>
              <a:t>assertTrue</a:t>
            </a:r>
            <a:r>
              <a:rPr lang="de-CH" altLang="de-DE" sz="2000" dirty="0">
                <a:latin typeface="Consolas" panose="020B0609020204030204" pitchFamily="49" charset="0"/>
              </a:rPr>
              <a:t> (</a:t>
            </a:r>
            <a:r>
              <a:rPr lang="de-CH" altLang="de-DE" sz="2000" dirty="0" err="1">
                <a:latin typeface="Consolas" panose="020B0609020204030204" pitchFamily="49" charset="0"/>
              </a:rPr>
              <a:t>boolean</a:t>
            </a:r>
            <a:r>
              <a:rPr lang="de-CH" altLang="de-DE" sz="2000" dirty="0">
                <a:latin typeface="Consolas" panose="020B0609020204030204" pitchFamily="49" charset="0"/>
              </a:rPr>
              <a:t> </a:t>
            </a:r>
            <a:r>
              <a:rPr lang="de-CH" altLang="de-DE" sz="2000" dirty="0" err="1">
                <a:latin typeface="Consolas" panose="020B0609020204030204" pitchFamily="49" charset="0"/>
              </a:rPr>
              <a:t>condition</a:t>
            </a:r>
            <a:r>
              <a:rPr lang="de-CH" altLang="de-DE" sz="2000" dirty="0">
                <a:latin typeface="Consolas" panose="020B0609020204030204" pitchFamily="49" charset="0"/>
              </a:rPr>
              <a:t>)</a:t>
            </a:r>
            <a:br>
              <a:rPr lang="de-CH" altLang="de-DE" sz="2000" dirty="0">
                <a:latin typeface="Consolas" panose="020B0609020204030204" pitchFamily="49" charset="0"/>
              </a:rPr>
            </a:br>
            <a:r>
              <a:rPr lang="de-CH" altLang="de-DE" sz="2000" dirty="0"/>
              <a:t>verifiziert, ob einen Bedingung wahr ist.</a:t>
            </a:r>
          </a:p>
          <a:p>
            <a:pPr eaLnBrk="1" hangingPunct="1"/>
            <a:r>
              <a:rPr lang="de-CH" altLang="de-DE" sz="2000" dirty="0" err="1">
                <a:latin typeface="Consolas" panose="020B0609020204030204" pitchFamily="49" charset="0"/>
              </a:rPr>
              <a:t>assertEquals</a:t>
            </a:r>
            <a:r>
              <a:rPr lang="de-CH" altLang="de-DE" sz="2000" dirty="0">
                <a:latin typeface="Consolas" panose="020B0609020204030204" pitchFamily="49" charset="0"/>
              </a:rPr>
              <a:t>(</a:t>
            </a:r>
            <a:r>
              <a:rPr lang="de-CH" altLang="de-DE" sz="2000" dirty="0" err="1">
                <a:latin typeface="Consolas" panose="020B0609020204030204" pitchFamily="49" charset="0"/>
              </a:rPr>
              <a:t>Object</a:t>
            </a:r>
            <a:r>
              <a:rPr lang="de-CH" altLang="de-DE" sz="2000" dirty="0">
                <a:latin typeface="Consolas" panose="020B0609020204030204" pitchFamily="49" charset="0"/>
              </a:rPr>
              <a:t> </a:t>
            </a:r>
            <a:r>
              <a:rPr lang="de-CH" altLang="de-DE" sz="2000" dirty="0" err="1">
                <a:latin typeface="Consolas" panose="020B0609020204030204" pitchFamily="49" charset="0"/>
              </a:rPr>
              <a:t>expected</a:t>
            </a:r>
            <a:r>
              <a:rPr lang="de-CH" altLang="de-DE" sz="2000" dirty="0">
                <a:latin typeface="Consolas" panose="020B0609020204030204" pitchFamily="49" charset="0"/>
              </a:rPr>
              <a:t>, </a:t>
            </a:r>
            <a:r>
              <a:rPr lang="de-CH" altLang="de-DE" sz="2000" dirty="0" err="1">
                <a:latin typeface="Consolas" panose="020B0609020204030204" pitchFamily="49" charset="0"/>
              </a:rPr>
              <a:t>Object</a:t>
            </a:r>
            <a:r>
              <a:rPr lang="de-CH" altLang="de-DE" sz="2000" dirty="0">
                <a:latin typeface="Consolas" panose="020B0609020204030204" pitchFamily="49" charset="0"/>
              </a:rPr>
              <a:t> </a:t>
            </a:r>
            <a:r>
              <a:rPr lang="de-CH" altLang="de-DE" sz="2000" dirty="0" err="1">
                <a:latin typeface="Consolas" panose="020B0609020204030204" pitchFamily="49" charset="0"/>
              </a:rPr>
              <a:t>actual</a:t>
            </a:r>
            <a:r>
              <a:rPr lang="de-CH" altLang="de-DE" sz="2000" dirty="0">
                <a:latin typeface="Consolas" panose="020B0609020204030204" pitchFamily="49" charset="0"/>
              </a:rPr>
              <a:t>)</a:t>
            </a:r>
            <a:br>
              <a:rPr lang="de-CH" altLang="de-DE" sz="2000" dirty="0"/>
            </a:br>
            <a:r>
              <a:rPr lang="de-CH" altLang="de-DE" sz="2000" dirty="0"/>
              <a:t>verifiziert, ob zwei Objekte gleich sind. Der Vergleich erfolgt mit der </a:t>
            </a:r>
            <a:r>
              <a:rPr lang="de-CH" altLang="de-DE" sz="2000" dirty="0" err="1">
                <a:latin typeface="Consolas" panose="020B0609020204030204" pitchFamily="49" charset="0"/>
              </a:rPr>
              <a:t>equals</a:t>
            </a:r>
            <a:r>
              <a:rPr lang="de-CH" altLang="de-DE" sz="2000" dirty="0"/>
              <a:t> Methode.</a:t>
            </a:r>
          </a:p>
          <a:p>
            <a:pPr eaLnBrk="1" hangingPunct="1"/>
            <a:r>
              <a:rPr lang="de-CH" altLang="de-DE" sz="2000" dirty="0" err="1">
                <a:latin typeface="Consolas" panose="020B0609020204030204" pitchFamily="49" charset="0"/>
              </a:rPr>
              <a:t>assertEquals</a:t>
            </a:r>
            <a:r>
              <a:rPr lang="de-CH" altLang="de-DE" sz="2000" dirty="0">
                <a:latin typeface="Consolas" panose="020B0609020204030204" pitchFamily="49" charset="0"/>
              </a:rPr>
              <a:t>(int </a:t>
            </a:r>
            <a:r>
              <a:rPr lang="de-CH" altLang="de-DE" sz="2000" dirty="0" err="1">
                <a:latin typeface="Consolas" panose="020B0609020204030204" pitchFamily="49" charset="0"/>
              </a:rPr>
              <a:t>expected</a:t>
            </a:r>
            <a:r>
              <a:rPr lang="de-CH" altLang="de-DE" sz="2000" dirty="0">
                <a:latin typeface="Consolas" panose="020B0609020204030204" pitchFamily="49" charset="0"/>
              </a:rPr>
              <a:t>, int </a:t>
            </a:r>
            <a:r>
              <a:rPr lang="de-CH" altLang="de-DE" sz="2000" dirty="0" err="1">
                <a:latin typeface="Consolas" panose="020B0609020204030204" pitchFamily="49" charset="0"/>
              </a:rPr>
              <a:t>actual</a:t>
            </a:r>
            <a:r>
              <a:rPr lang="de-CH" altLang="de-DE" sz="2000" dirty="0">
                <a:latin typeface="Consolas" panose="020B0609020204030204" pitchFamily="49" charset="0"/>
              </a:rPr>
              <a:t>)</a:t>
            </a:r>
            <a:br>
              <a:rPr lang="de-CH" altLang="de-DE" sz="2000" dirty="0">
                <a:latin typeface="Consolas" panose="020B0609020204030204" pitchFamily="49" charset="0"/>
              </a:rPr>
            </a:br>
            <a:r>
              <a:rPr lang="de-CH" altLang="de-DE" sz="2000" dirty="0"/>
              <a:t>verifiziert, ob zwei ganze Zahlen gleich sind. Der Vergleich erfolgt mit dem </a:t>
            </a:r>
            <a:r>
              <a:rPr lang="de-CH" altLang="de-DE" sz="2000" dirty="0">
                <a:latin typeface="Consolas" panose="020B0609020204030204" pitchFamily="49" charset="0"/>
              </a:rPr>
              <a:t>== -</a:t>
            </a:r>
            <a:r>
              <a:rPr lang="de-CH" altLang="de-DE" sz="2000" dirty="0"/>
              <a:t>Operator.</a:t>
            </a:r>
          </a:p>
          <a:p>
            <a:pPr eaLnBrk="1" hangingPunct="1"/>
            <a:r>
              <a:rPr lang="de-CH" altLang="de-DE" sz="2000" dirty="0" err="1">
                <a:latin typeface="Consolas" panose="020B0609020204030204" pitchFamily="49" charset="0"/>
              </a:rPr>
              <a:t>assertNull</a:t>
            </a:r>
            <a:r>
              <a:rPr lang="de-CH" altLang="de-DE" sz="2000" dirty="0">
                <a:latin typeface="Consolas" panose="020B0609020204030204" pitchFamily="49" charset="0"/>
              </a:rPr>
              <a:t>(</a:t>
            </a:r>
            <a:r>
              <a:rPr lang="de-CH" altLang="de-DE" sz="2000" dirty="0" err="1">
                <a:latin typeface="Consolas" panose="020B0609020204030204" pitchFamily="49" charset="0"/>
              </a:rPr>
              <a:t>Object</a:t>
            </a:r>
            <a:r>
              <a:rPr lang="de-CH" altLang="de-DE" sz="2000" dirty="0">
                <a:latin typeface="Consolas" panose="020B0609020204030204" pitchFamily="49" charset="0"/>
              </a:rPr>
              <a:t> </a:t>
            </a:r>
            <a:r>
              <a:rPr lang="de-CH" altLang="de-DE" sz="2000" dirty="0" err="1">
                <a:latin typeface="Consolas" panose="020B0609020204030204" pitchFamily="49" charset="0"/>
              </a:rPr>
              <a:t>object</a:t>
            </a:r>
            <a:r>
              <a:rPr lang="de-CH" altLang="de-DE" sz="2000" dirty="0">
                <a:latin typeface="Consolas" panose="020B0609020204030204" pitchFamily="49" charset="0"/>
              </a:rPr>
              <a:t>)</a:t>
            </a:r>
            <a:br>
              <a:rPr lang="de-CH" altLang="de-DE" sz="2000" dirty="0"/>
            </a:br>
            <a:r>
              <a:rPr lang="de-CH" altLang="de-DE" sz="2000" dirty="0"/>
              <a:t>verifiziert, ob einen Objektreferenz </a:t>
            </a:r>
            <a:r>
              <a:rPr lang="de-CH" altLang="de-DE" sz="2000" dirty="0">
                <a:latin typeface="Consolas" panose="020B0609020204030204" pitchFamily="49" charset="0"/>
              </a:rPr>
              <a:t>null </a:t>
            </a:r>
            <a:r>
              <a:rPr lang="de-CH" altLang="de-DE" sz="2000" dirty="0"/>
              <a:t>ist.</a:t>
            </a:r>
            <a:endParaRPr lang="en-GB" altLang="de-DE" sz="2000" dirty="0"/>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95267" name="Rectangle 2"/>
          <p:cNvSpPr>
            <a:spLocks noGrp="1" noChangeArrowheads="1"/>
          </p:cNvSpPr>
          <p:nvPr>
            <p:ph type="title"/>
          </p:nvPr>
        </p:nvSpPr>
        <p:spPr/>
        <p:txBody>
          <a:bodyPr/>
          <a:lstStyle/>
          <a:p>
            <a:pPr eaLnBrk="1" hangingPunct="1"/>
            <a:r>
              <a:rPr lang="de-CH" altLang="de-DE" dirty="0"/>
              <a:t>Assertions (2/2)</a:t>
            </a:r>
            <a:endParaRPr lang="en-GB" altLang="de-DE" dirty="0"/>
          </a:p>
        </p:txBody>
      </p:sp>
      <p:sp>
        <p:nvSpPr>
          <p:cNvPr id="395268" name="Rectangle 3"/>
          <p:cNvSpPr>
            <a:spLocks noGrp="1" noChangeArrowheads="1"/>
          </p:cNvSpPr>
          <p:nvPr>
            <p:ph type="body" idx="1"/>
          </p:nvPr>
        </p:nvSpPr>
        <p:spPr>
          <a:xfrm>
            <a:off x="457200" y="1125538"/>
            <a:ext cx="8291513" cy="5327650"/>
          </a:xfrm>
        </p:spPr>
        <p:txBody>
          <a:bodyPr/>
          <a:lstStyle/>
          <a:p>
            <a:pPr eaLnBrk="1" hangingPunct="1"/>
            <a:r>
              <a:rPr lang="de-CH" altLang="de-DE" sz="2000" dirty="0" err="1">
                <a:latin typeface="Consolas" panose="020B0609020204030204" pitchFamily="49" charset="0"/>
              </a:rPr>
              <a:t>assertEquals</a:t>
            </a:r>
            <a:r>
              <a:rPr lang="de-CH" altLang="de-DE" sz="2000" dirty="0">
                <a:latin typeface="Consolas" panose="020B0609020204030204" pitchFamily="49" charset="0"/>
              </a:rPr>
              <a:t>(double </a:t>
            </a:r>
            <a:r>
              <a:rPr lang="de-CH" altLang="de-DE" sz="2000" dirty="0" err="1">
                <a:latin typeface="Consolas" panose="020B0609020204030204" pitchFamily="49" charset="0"/>
              </a:rPr>
              <a:t>expected</a:t>
            </a:r>
            <a:r>
              <a:rPr lang="de-CH" altLang="de-DE" sz="2000" dirty="0">
                <a:latin typeface="Consolas" panose="020B0609020204030204" pitchFamily="49" charset="0"/>
              </a:rPr>
              <a:t>, double </a:t>
            </a:r>
            <a:r>
              <a:rPr lang="de-CH" altLang="de-DE" sz="2000" dirty="0" err="1">
                <a:latin typeface="Consolas" panose="020B0609020204030204" pitchFamily="49" charset="0"/>
              </a:rPr>
              <a:t>actual</a:t>
            </a:r>
            <a:r>
              <a:rPr lang="de-CH" altLang="de-DE" sz="2000" dirty="0">
                <a:latin typeface="Consolas" panose="020B0609020204030204" pitchFamily="49" charset="0"/>
              </a:rPr>
              <a:t>, double </a:t>
            </a:r>
            <a:r>
              <a:rPr lang="de-CH" altLang="de-DE" sz="2000" dirty="0" err="1">
                <a:latin typeface="Consolas" panose="020B0609020204030204" pitchFamily="49" charset="0"/>
              </a:rPr>
              <a:t>delta</a:t>
            </a:r>
            <a:r>
              <a:rPr lang="de-CH" altLang="de-DE" sz="2000" dirty="0">
                <a:latin typeface="Consolas" panose="020B0609020204030204" pitchFamily="49" charset="0"/>
              </a:rPr>
              <a:t>)</a:t>
            </a:r>
            <a:br>
              <a:rPr lang="de-CH" altLang="de-DE" sz="2000" dirty="0">
                <a:latin typeface="Consolas" panose="020B0609020204030204" pitchFamily="49" charset="0"/>
              </a:rPr>
            </a:br>
            <a:r>
              <a:rPr lang="de-CH" altLang="de-DE" sz="2000" dirty="0"/>
              <a:t>verifiziert, ob zwei Fließkommazahlen gleich sind. Da Fließkommazahlen nicht mit unendlicher Genauigkeit verglichen werden können, kann mit </a:t>
            </a:r>
            <a:r>
              <a:rPr lang="de-CH" altLang="de-DE" sz="2000" dirty="0" err="1">
                <a:latin typeface="Consolas" panose="020B0609020204030204" pitchFamily="49" charset="0"/>
              </a:rPr>
              <a:t>delta</a:t>
            </a:r>
            <a:r>
              <a:rPr lang="de-CH" altLang="de-DE" sz="2000" dirty="0"/>
              <a:t> ein Toleranzwert angegeben werden.</a:t>
            </a:r>
          </a:p>
          <a:p>
            <a:pPr eaLnBrk="1" hangingPunct="1"/>
            <a:r>
              <a:rPr lang="de-CH" altLang="de-DE" sz="2000" dirty="0" err="1">
                <a:latin typeface="Consolas" panose="020B0609020204030204" pitchFamily="49" charset="0"/>
              </a:rPr>
              <a:t>assertNotNull</a:t>
            </a:r>
            <a:r>
              <a:rPr lang="de-CH" altLang="de-DE" sz="2000" dirty="0">
                <a:latin typeface="Consolas" panose="020B0609020204030204" pitchFamily="49" charset="0"/>
              </a:rPr>
              <a:t>(</a:t>
            </a:r>
            <a:r>
              <a:rPr lang="de-CH" altLang="de-DE" sz="2000" dirty="0" err="1">
                <a:latin typeface="Consolas" panose="020B0609020204030204" pitchFamily="49" charset="0"/>
              </a:rPr>
              <a:t>Object</a:t>
            </a:r>
            <a:r>
              <a:rPr lang="de-CH" altLang="de-DE" sz="2000" dirty="0">
                <a:latin typeface="Consolas" panose="020B0609020204030204" pitchFamily="49" charset="0"/>
              </a:rPr>
              <a:t> </a:t>
            </a:r>
            <a:r>
              <a:rPr lang="de-CH" altLang="de-DE" sz="2000" dirty="0" err="1">
                <a:latin typeface="Consolas" panose="020B0609020204030204" pitchFamily="49" charset="0"/>
              </a:rPr>
              <a:t>object</a:t>
            </a:r>
            <a:r>
              <a:rPr lang="de-CH" altLang="de-DE" sz="2000" dirty="0">
                <a:latin typeface="Consolas" panose="020B0609020204030204" pitchFamily="49" charset="0"/>
              </a:rPr>
              <a:t>)</a:t>
            </a:r>
            <a:br>
              <a:rPr lang="de-CH" altLang="de-DE" sz="2000" dirty="0"/>
            </a:br>
            <a:r>
              <a:rPr lang="de-CH" altLang="de-DE" sz="2000" dirty="0"/>
              <a:t>verifiziert, ob eine Objektreferenz nicht </a:t>
            </a:r>
            <a:r>
              <a:rPr lang="de-CH" altLang="de-DE" sz="2000" dirty="0">
                <a:latin typeface="Consolas" panose="020B0609020204030204" pitchFamily="49" charset="0"/>
              </a:rPr>
              <a:t>null</a:t>
            </a:r>
            <a:r>
              <a:rPr lang="de-CH" altLang="de-DE" sz="2000" dirty="0"/>
              <a:t> ist.</a:t>
            </a:r>
            <a:endParaRPr lang="en-GB" altLang="de-DE" sz="2000" dirty="0"/>
          </a:p>
          <a:p>
            <a:pPr eaLnBrk="1" hangingPunct="1"/>
            <a:r>
              <a:rPr lang="de-CH" altLang="de-DE" sz="2000" dirty="0" err="1">
                <a:latin typeface="Consolas" panose="020B0609020204030204" pitchFamily="49" charset="0"/>
              </a:rPr>
              <a:t>assertSame</a:t>
            </a:r>
            <a:r>
              <a:rPr lang="de-CH" altLang="de-DE" sz="2000" dirty="0">
                <a:latin typeface="Consolas" panose="020B0609020204030204" pitchFamily="49" charset="0"/>
              </a:rPr>
              <a:t>(</a:t>
            </a:r>
            <a:r>
              <a:rPr lang="de-CH" altLang="de-DE" sz="2000" dirty="0" err="1">
                <a:latin typeface="Consolas" panose="020B0609020204030204" pitchFamily="49" charset="0"/>
              </a:rPr>
              <a:t>Object</a:t>
            </a:r>
            <a:r>
              <a:rPr lang="de-CH" altLang="de-DE" sz="2000" dirty="0">
                <a:latin typeface="Consolas" panose="020B0609020204030204" pitchFamily="49" charset="0"/>
              </a:rPr>
              <a:t> </a:t>
            </a:r>
            <a:r>
              <a:rPr lang="de-CH" altLang="de-DE" sz="2000" dirty="0" err="1">
                <a:latin typeface="Consolas" panose="020B0609020204030204" pitchFamily="49" charset="0"/>
              </a:rPr>
              <a:t>expected</a:t>
            </a:r>
            <a:r>
              <a:rPr lang="de-CH" altLang="de-DE" sz="2000" dirty="0">
                <a:latin typeface="Consolas" panose="020B0609020204030204" pitchFamily="49" charset="0"/>
              </a:rPr>
              <a:t>, </a:t>
            </a:r>
            <a:r>
              <a:rPr lang="de-CH" altLang="de-DE" sz="2000" dirty="0" err="1">
                <a:latin typeface="Consolas" panose="020B0609020204030204" pitchFamily="49" charset="0"/>
              </a:rPr>
              <a:t>Object</a:t>
            </a:r>
            <a:r>
              <a:rPr lang="de-CH" altLang="de-DE" sz="2000" dirty="0">
                <a:latin typeface="Consolas" panose="020B0609020204030204" pitchFamily="49" charset="0"/>
              </a:rPr>
              <a:t> </a:t>
            </a:r>
            <a:r>
              <a:rPr lang="de-CH" altLang="de-DE" sz="2000" dirty="0" err="1">
                <a:latin typeface="Consolas" panose="020B0609020204030204" pitchFamily="49" charset="0"/>
              </a:rPr>
              <a:t>actual</a:t>
            </a:r>
            <a:r>
              <a:rPr lang="de-CH" altLang="de-DE" sz="2000" dirty="0">
                <a:latin typeface="Consolas" panose="020B0609020204030204" pitchFamily="49" charset="0"/>
              </a:rPr>
              <a:t>)</a:t>
            </a:r>
            <a:br>
              <a:rPr lang="de-CH" altLang="de-DE" sz="2000" dirty="0">
                <a:latin typeface="Consolas" panose="020B0609020204030204" pitchFamily="49" charset="0"/>
              </a:rPr>
            </a:br>
            <a:r>
              <a:rPr lang="de-CH" altLang="de-DE" sz="2000" dirty="0"/>
              <a:t>verifiziert, ob zwei Referenzen auf das gleiche Objekt verweisen.</a:t>
            </a:r>
          </a:p>
          <a:p>
            <a:pPr eaLnBrk="1" hangingPunct="1"/>
            <a:r>
              <a:rPr lang="de-CH" altLang="de-DE" sz="2000" dirty="0"/>
              <a:t>Für die primitiven Datentypen </a:t>
            </a:r>
            <a:r>
              <a:rPr lang="de-CH" altLang="de-DE" sz="2000" dirty="0" err="1">
                <a:latin typeface="Consolas" panose="020B0609020204030204" pitchFamily="49" charset="0"/>
              </a:rPr>
              <a:t>float</a:t>
            </a:r>
            <a:r>
              <a:rPr lang="de-CH" altLang="de-DE" sz="2000" dirty="0">
                <a:latin typeface="Consolas" panose="020B0609020204030204" pitchFamily="49" charset="0"/>
              </a:rPr>
              <a:t>, </a:t>
            </a:r>
            <a:r>
              <a:rPr lang="de-CH" altLang="de-DE" sz="2000" dirty="0" err="1">
                <a:latin typeface="Consolas" panose="020B0609020204030204" pitchFamily="49" charset="0"/>
              </a:rPr>
              <a:t>long</a:t>
            </a:r>
            <a:r>
              <a:rPr lang="de-CH" altLang="de-DE" sz="2000" dirty="0">
                <a:latin typeface="Consolas" panose="020B0609020204030204" pitchFamily="49" charset="0"/>
              </a:rPr>
              <a:t>, </a:t>
            </a:r>
            <a:r>
              <a:rPr lang="de-CH" altLang="de-DE" sz="2000" dirty="0" err="1">
                <a:latin typeface="Consolas" panose="020B0609020204030204" pitchFamily="49" charset="0"/>
              </a:rPr>
              <a:t>boolean</a:t>
            </a:r>
            <a:r>
              <a:rPr lang="de-CH" altLang="de-DE" sz="2000" dirty="0">
                <a:latin typeface="Consolas" panose="020B0609020204030204" pitchFamily="49" charset="0"/>
              </a:rPr>
              <a:t>, </a:t>
            </a:r>
            <a:r>
              <a:rPr lang="de-CH" altLang="de-DE" sz="2000" dirty="0" err="1">
                <a:latin typeface="Consolas" panose="020B0609020204030204" pitchFamily="49" charset="0"/>
              </a:rPr>
              <a:t>byte</a:t>
            </a:r>
            <a:r>
              <a:rPr lang="de-CH" altLang="de-DE" sz="2000" dirty="0">
                <a:latin typeface="Consolas" panose="020B0609020204030204" pitchFamily="49" charset="0"/>
              </a:rPr>
              <a:t>, </a:t>
            </a:r>
            <a:r>
              <a:rPr lang="de-CH" altLang="de-DE" sz="2000" dirty="0" err="1">
                <a:latin typeface="Consolas" panose="020B0609020204030204" pitchFamily="49" charset="0"/>
              </a:rPr>
              <a:t>char</a:t>
            </a:r>
            <a:r>
              <a:rPr lang="de-CH" altLang="de-DE" sz="2000" dirty="0"/>
              <a:t> und </a:t>
            </a:r>
            <a:r>
              <a:rPr lang="de-CH" altLang="de-DE" sz="2000" dirty="0" err="1">
                <a:latin typeface="Consolas" panose="020B0609020204030204" pitchFamily="49" charset="0"/>
              </a:rPr>
              <a:t>short</a:t>
            </a:r>
            <a:r>
              <a:rPr lang="de-CH" altLang="de-DE" sz="2000" dirty="0"/>
              <a:t> existieren ebenfalls </a:t>
            </a:r>
            <a:r>
              <a:rPr lang="de-CH" altLang="de-DE" sz="2000" dirty="0" err="1">
                <a:latin typeface="Consolas" panose="020B0609020204030204" pitchFamily="49" charset="0"/>
              </a:rPr>
              <a:t>assertEquals</a:t>
            </a:r>
            <a:r>
              <a:rPr lang="de-CH" altLang="de-DE" sz="2000" dirty="0"/>
              <a:t> Methoden.</a:t>
            </a:r>
          </a:p>
          <a:p>
            <a:pPr eaLnBrk="1" hangingPunct="1"/>
            <a:r>
              <a:rPr lang="de-CH" altLang="de-DE" sz="2000" dirty="0"/>
              <a:t>Jede Assertions-Methode gibt es mit einem zusätzlichen ersten Parameter vom Typ String, dieser String wird zum Fehler ausgegeben (also sinnvoll diese Methoden zu nutzen)</a:t>
            </a:r>
          </a:p>
          <a:p>
            <a:pPr eaLnBrk="1" hangingPunct="1">
              <a:buFontTx/>
              <a:buNone/>
            </a:pPr>
            <a:endParaRPr lang="en-GB" altLang="de-DE" sz="2000" dirty="0"/>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96291" name="Rectangle 2"/>
          <p:cNvSpPr>
            <a:spLocks noGrp="1" noChangeArrowheads="1"/>
          </p:cNvSpPr>
          <p:nvPr>
            <p:ph type="title"/>
          </p:nvPr>
        </p:nvSpPr>
        <p:spPr/>
        <p:txBody>
          <a:bodyPr/>
          <a:lstStyle/>
          <a:p>
            <a:pPr eaLnBrk="1" hangingPunct="1"/>
            <a:r>
              <a:rPr lang="de-DE" altLang="de-DE"/>
              <a:t>Anmerkungen</a:t>
            </a:r>
          </a:p>
        </p:txBody>
      </p:sp>
      <p:sp>
        <p:nvSpPr>
          <p:cNvPr id="396292" name="Rectangle 3"/>
          <p:cNvSpPr>
            <a:spLocks noGrp="1" noChangeArrowheads="1"/>
          </p:cNvSpPr>
          <p:nvPr>
            <p:ph type="body" idx="1"/>
          </p:nvPr>
        </p:nvSpPr>
        <p:spPr>
          <a:xfrm>
            <a:off x="457200" y="908720"/>
            <a:ext cx="8229600" cy="5256213"/>
          </a:xfrm>
        </p:spPr>
        <p:txBody>
          <a:bodyPr/>
          <a:lstStyle/>
          <a:p>
            <a:pPr eaLnBrk="1" hangingPunct="1"/>
            <a:r>
              <a:rPr lang="de-DE" altLang="de-DE" dirty="0"/>
              <a:t>meist keine gute Idee: Assertions, weiteres Programm, wieder Assertions (scheitert das Erste, wird Zweite nicht betrachtet -&gt; Tests trennen)</a:t>
            </a:r>
          </a:p>
          <a:p>
            <a:pPr eaLnBrk="1" hangingPunct="1"/>
            <a:r>
              <a:rPr lang="de-DE" altLang="de-DE" dirty="0"/>
              <a:t>Assertions-Methoden haben optionalen zweiten String-Parameter (macht Arbeit deutlich leichter)</a:t>
            </a:r>
          </a:p>
          <a:p>
            <a:pPr eaLnBrk="1" hangingPunct="1"/>
            <a:r>
              <a:rPr lang="de-DE" altLang="de-DE" dirty="0"/>
              <a:t>String kann genauere Informationen über erwartete Werte enthalten, z. B. über </a:t>
            </a:r>
            <a:r>
              <a:rPr lang="de-DE" altLang="de-DE" dirty="0" err="1"/>
              <a:t>toString</a:t>
            </a:r>
            <a:r>
              <a:rPr lang="de-DE" altLang="de-DE" dirty="0"/>
              <a:t>-Methoden der beteiligten Objekte</a:t>
            </a:r>
          </a:p>
          <a:p>
            <a:pPr eaLnBrk="1" hangingPunct="1"/>
            <a:r>
              <a:rPr lang="de-DE" altLang="de-DE" dirty="0"/>
              <a:t>generell reicht </a:t>
            </a:r>
            <a:r>
              <a:rPr lang="de-DE" altLang="de-DE" dirty="0" err="1">
                <a:latin typeface="Consolas" panose="020B0609020204030204" pitchFamily="49" charset="0"/>
              </a:rPr>
              <a:t>Assertions.assertTrue</a:t>
            </a:r>
            <a:r>
              <a:rPr lang="de-DE" altLang="de-DE" dirty="0">
                <a:latin typeface="Consolas" panose="020B0609020204030204" pitchFamily="49" charset="0"/>
              </a:rPr>
              <a:t>()</a:t>
            </a:r>
            <a:r>
              <a:rPr lang="de-DE" altLang="de-DE" sz="2000" dirty="0">
                <a:latin typeface="Consolas" panose="020B0609020204030204" pitchFamily="49" charset="0"/>
              </a:rPr>
              <a:t> </a:t>
            </a:r>
            <a:r>
              <a:rPr lang="de-DE" altLang="de-DE" dirty="0"/>
              <a:t>aus, gibt viele weitere Methoden</a:t>
            </a:r>
          </a:p>
          <a:p>
            <a:pPr eaLnBrk="1" hangingPunct="1"/>
            <a:r>
              <a:rPr lang="de-DE" altLang="de-DE" dirty="0"/>
              <a:t>Um nicht immer die Klasse </a:t>
            </a:r>
            <a:r>
              <a:rPr lang="de-DE" altLang="de-DE" dirty="0" err="1"/>
              <a:t>Assert</a:t>
            </a:r>
            <a:r>
              <a:rPr lang="de-DE" altLang="de-DE" dirty="0"/>
              <a:t> vor Methoden angeben zu müssen, kann man auch (persönlich unschön) folgendes nutzen:</a:t>
            </a:r>
          </a:p>
          <a:p>
            <a:pPr eaLnBrk="1" hangingPunct="1">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import</a:t>
            </a:r>
            <a:r>
              <a:rPr lang="de-DE" altLang="de-DE" sz="2000" dirty="0">
                <a:latin typeface="Consolas" panose="020B0609020204030204" pitchFamily="49" charset="0"/>
              </a:rPr>
              <a:t> static </a:t>
            </a:r>
            <a:r>
              <a:rPr lang="de-DE" altLang="de-DE" sz="2000" dirty="0" err="1">
                <a:latin typeface="Consolas" panose="020B0609020204030204" pitchFamily="49" charset="0"/>
              </a:rPr>
              <a:t>org.junit.jupiter.api.Assertions</a:t>
            </a:r>
            <a:r>
              <a:rPr lang="de-DE" altLang="de-DE" sz="2000" dirty="0">
                <a:latin typeface="Consolas" panose="020B0609020204030204" pitchFamily="49" charset="0"/>
              </a:rPr>
              <a:t>.*;</a:t>
            </a:r>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Software-Qualität   </a:t>
            </a:r>
          </a:p>
        </p:txBody>
      </p:sp>
      <p:sp>
        <p:nvSpPr>
          <p:cNvPr id="397315" name="Rectangle 2"/>
          <p:cNvSpPr>
            <a:spLocks noGrp="1" noChangeArrowheads="1"/>
          </p:cNvSpPr>
          <p:nvPr>
            <p:ph type="title"/>
          </p:nvPr>
        </p:nvSpPr>
        <p:spPr/>
        <p:txBody>
          <a:bodyPr/>
          <a:lstStyle/>
          <a:p>
            <a:pPr eaLnBrk="1" hangingPunct="1"/>
            <a:r>
              <a:rPr lang="de-CH" altLang="de-DE"/>
              <a:t>Test-Fixture</a:t>
            </a:r>
            <a:endParaRPr lang="en-GB" altLang="de-DE"/>
          </a:p>
        </p:txBody>
      </p:sp>
      <p:sp>
        <p:nvSpPr>
          <p:cNvPr id="397316" name="Rectangle 3"/>
          <p:cNvSpPr>
            <a:spLocks noGrp="1" noChangeArrowheads="1"/>
          </p:cNvSpPr>
          <p:nvPr>
            <p:ph type="body" idx="1"/>
          </p:nvPr>
        </p:nvSpPr>
        <p:spPr>
          <a:xfrm>
            <a:off x="519113" y="981075"/>
            <a:ext cx="8229600" cy="5040313"/>
          </a:xfrm>
        </p:spPr>
        <p:txBody>
          <a:bodyPr/>
          <a:lstStyle/>
          <a:p>
            <a:pPr eaLnBrk="1" hangingPunct="1"/>
            <a:r>
              <a:rPr lang="de-CH" altLang="de-DE" dirty="0"/>
              <a:t>Testfall sieht in der Regel so aus, dass eine bestimmte Konfiguration von Objekten aufgebaut wird, gegen die der Test läuft</a:t>
            </a:r>
          </a:p>
          <a:p>
            <a:pPr eaLnBrk="1" hangingPunct="1"/>
            <a:r>
              <a:rPr lang="de-CH" altLang="de-DE" dirty="0"/>
              <a:t>Menge von Testobjekten heißt Test-</a:t>
            </a:r>
            <a:r>
              <a:rPr lang="de-CH" altLang="de-DE" dirty="0" err="1"/>
              <a:t>Fixture</a:t>
            </a:r>
            <a:endParaRPr lang="de-CH" altLang="de-DE" dirty="0"/>
          </a:p>
          <a:p>
            <a:pPr eaLnBrk="1" hangingPunct="1"/>
            <a:r>
              <a:rPr lang="de-CH" altLang="de-DE" dirty="0"/>
              <a:t>Damit fehlerhafte Testfälle nicht andere Testfälle beeinflussen können, wird die Test-</a:t>
            </a:r>
            <a:r>
              <a:rPr lang="de-CH" altLang="de-DE" dirty="0" err="1"/>
              <a:t>Fixture</a:t>
            </a:r>
            <a:r>
              <a:rPr lang="de-CH" altLang="de-DE" dirty="0"/>
              <a:t> für jeden Testfall neu initialisiert</a:t>
            </a:r>
          </a:p>
          <a:p>
            <a:pPr eaLnBrk="1" hangingPunct="1"/>
            <a:endParaRPr lang="de-CH" altLang="de-DE" sz="1400" dirty="0"/>
          </a:p>
          <a:p>
            <a:pPr eaLnBrk="1" hangingPunct="1"/>
            <a:r>
              <a:rPr lang="de-CH" altLang="de-DE" dirty="0"/>
              <a:t>In der mit </a:t>
            </a:r>
            <a:r>
              <a:rPr lang="de-CH" altLang="de-DE" sz="2000" dirty="0">
                <a:latin typeface="Consolas" panose="020B0609020204030204" pitchFamily="49" charset="0"/>
              </a:rPr>
              <a:t>@</a:t>
            </a:r>
            <a:r>
              <a:rPr lang="de-CH" altLang="de-DE" sz="2000" dirty="0" err="1">
                <a:latin typeface="Consolas" panose="020B0609020204030204" pitchFamily="49" charset="0"/>
              </a:rPr>
              <a:t>BeforeEach</a:t>
            </a:r>
            <a:r>
              <a:rPr lang="de-CH" altLang="de-DE" sz="2000" dirty="0">
                <a:latin typeface="Consolas" panose="020B0609020204030204" pitchFamily="49" charset="0"/>
              </a:rPr>
              <a:t> </a:t>
            </a:r>
            <a:r>
              <a:rPr lang="de-CH" altLang="de-DE" dirty="0"/>
              <a:t>annotierten Methode werden </a:t>
            </a:r>
            <a:r>
              <a:rPr lang="de-CH" altLang="de-DE" dirty="0" err="1"/>
              <a:t>Exemplarvariablen</a:t>
            </a:r>
            <a:r>
              <a:rPr lang="de-CH" altLang="de-DE" dirty="0"/>
              <a:t> initialisiert</a:t>
            </a:r>
          </a:p>
          <a:p>
            <a:pPr eaLnBrk="1" hangingPunct="1"/>
            <a:r>
              <a:rPr lang="de-CH" altLang="de-DE" dirty="0"/>
              <a:t>In der mit </a:t>
            </a:r>
            <a:r>
              <a:rPr lang="de-CH" altLang="de-DE" sz="2000" dirty="0">
                <a:latin typeface="Consolas" panose="020B0609020204030204" pitchFamily="49" charset="0"/>
              </a:rPr>
              <a:t>@</a:t>
            </a:r>
            <a:r>
              <a:rPr lang="de-CH" altLang="de-DE" sz="2000" dirty="0" err="1">
                <a:latin typeface="Consolas" panose="020B0609020204030204" pitchFamily="49" charset="0"/>
              </a:rPr>
              <a:t>AfterEach</a:t>
            </a:r>
            <a:r>
              <a:rPr lang="de-CH" altLang="de-DE" sz="2000" dirty="0">
                <a:latin typeface="Consolas" panose="020B0609020204030204" pitchFamily="49" charset="0"/>
              </a:rPr>
              <a:t> </a:t>
            </a:r>
            <a:r>
              <a:rPr lang="de-CH" altLang="de-DE" dirty="0"/>
              <a:t>annotierten Methode werden wertvolle Testressourcen wie zum Beispiel Datenbank- oder Netzwerkverbindungen wieder freigegeben</a:t>
            </a:r>
            <a:endParaRPr lang="en-GB" altLang="de-DE"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p:nvPr>
        </p:nvSpPr>
        <p:spPr/>
        <p:txBody>
          <a:bodyPr/>
          <a:lstStyle/>
          <a:p>
            <a:pPr eaLnBrk="1" hangingPunct="1"/>
            <a:r>
              <a:rPr lang="de-DE" altLang="de-DE"/>
              <a:t>Bekanntheit von Vorgehensmodellen (2/2)</a:t>
            </a:r>
          </a:p>
        </p:txBody>
      </p:sp>
      <p:sp>
        <p:nvSpPr>
          <p:cNvPr id="46083"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pic>
        <p:nvPicPr>
          <p:cNvPr id="3" name="Grafik 2">
            <a:extLst>
              <a:ext uri="{FF2B5EF4-FFF2-40B4-BE49-F238E27FC236}">
                <a16:creationId xmlns:a16="http://schemas.microsoft.com/office/drawing/2014/main" id="{AD44EC2E-83F1-4F87-9FBB-EBF843CAA9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8939"/>
            <a:ext cx="9144000" cy="4040122"/>
          </a:xfrm>
          <a:prstGeom prst="rect">
            <a:avLst/>
          </a:prstGeom>
        </p:spPr>
      </p:pic>
      <p:sp>
        <p:nvSpPr>
          <p:cNvPr id="7" name="Text Box 5">
            <a:extLst>
              <a:ext uri="{FF2B5EF4-FFF2-40B4-BE49-F238E27FC236}">
                <a16:creationId xmlns:a16="http://schemas.microsoft.com/office/drawing/2014/main" id="{E3738F6D-6CA7-4A1C-AA44-6E56CB7A778E}"/>
              </a:ext>
            </a:extLst>
          </p:cNvPr>
          <p:cNvSpPr txBox="1">
            <a:spLocks noChangeArrowheads="1"/>
          </p:cNvSpPr>
          <p:nvPr/>
        </p:nvSpPr>
        <p:spPr bwMode="auto">
          <a:xfrm>
            <a:off x="468313" y="5373216"/>
            <a:ext cx="856818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dirty="0"/>
              <a:t>eingesetzte Vorgehensmodelle</a:t>
            </a:r>
          </a:p>
          <a:p>
            <a:pPr eaLnBrk="1" hangingPunct="1"/>
            <a:r>
              <a:rPr lang="en-GB" sz="1000" dirty="0"/>
              <a:t>M. Winter, K. </a:t>
            </a:r>
            <a:r>
              <a:rPr lang="en-GB" sz="1000" dirty="0" err="1"/>
              <a:t>Vosseberg</a:t>
            </a:r>
            <a:r>
              <a:rPr lang="en-GB" sz="1000" dirty="0"/>
              <a:t>, F. Simon, </a:t>
            </a:r>
            <a:r>
              <a:rPr lang="en-GB" sz="1000" dirty="0" err="1"/>
              <a:t>Umfrage</a:t>
            </a:r>
            <a:r>
              <a:rPr lang="en-GB" sz="1000" dirty="0"/>
              <a:t> 2020 - </a:t>
            </a:r>
            <a:r>
              <a:rPr lang="en-GB" sz="1000" dirty="0" err="1"/>
              <a:t>Softwaretest</a:t>
            </a:r>
            <a:r>
              <a:rPr lang="en-GB" sz="1000" dirty="0"/>
              <a:t> in Praxis und </a:t>
            </a:r>
            <a:r>
              <a:rPr lang="en-GB" sz="1000" dirty="0" err="1"/>
              <a:t>Forschung</a:t>
            </a:r>
            <a:r>
              <a:rPr lang="en-GB" sz="1000" dirty="0"/>
              <a:t>, </a:t>
            </a:r>
            <a:r>
              <a:rPr lang="en-GB" sz="1000" dirty="0" err="1"/>
              <a:t>Technischer</a:t>
            </a:r>
            <a:r>
              <a:rPr lang="en-GB" sz="1000" dirty="0"/>
              <a:t> Report, https://www.softwaretest-umfrage.de/pdf/Technischer-Report-Umfrage-2020-V11Linked.pdf, Version 1.11, 2021 </a:t>
            </a:r>
            <a:endParaRPr lang="de-DE" altLang="de-DE" sz="1000" dirty="0"/>
          </a:p>
          <a:p>
            <a:pPr eaLnBrk="1" hangingPunct="1"/>
            <a:endParaRPr lang="de-DE" altLang="de-DE" sz="2000" dirty="0"/>
          </a:p>
        </p:txBody>
      </p: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98339" name="Rectangle 2"/>
          <p:cNvSpPr>
            <a:spLocks noGrp="1" noChangeArrowheads="1"/>
          </p:cNvSpPr>
          <p:nvPr>
            <p:ph type="title"/>
          </p:nvPr>
        </p:nvSpPr>
        <p:spPr/>
        <p:txBody>
          <a:bodyPr/>
          <a:lstStyle/>
          <a:p>
            <a:pPr eaLnBrk="1" hangingPunct="1"/>
            <a:r>
              <a:rPr lang="de-CH" altLang="de-DE"/>
              <a:t>Testen von Exceptions</a:t>
            </a:r>
            <a:endParaRPr lang="en-GB" altLang="de-DE"/>
          </a:p>
        </p:txBody>
      </p:sp>
      <p:sp>
        <p:nvSpPr>
          <p:cNvPr id="398340" name="Rectangle 3"/>
          <p:cNvSpPr>
            <a:spLocks noGrp="1" noChangeArrowheads="1"/>
          </p:cNvSpPr>
          <p:nvPr>
            <p:ph type="body" idx="1"/>
          </p:nvPr>
        </p:nvSpPr>
        <p:spPr>
          <a:xfrm>
            <a:off x="457200" y="1125538"/>
            <a:ext cx="8229600" cy="5327650"/>
          </a:xfrm>
        </p:spPr>
        <p:txBody>
          <a:bodyPr/>
          <a:lstStyle/>
          <a:p>
            <a:pPr eaLnBrk="1" hangingPunct="1">
              <a:lnSpc>
                <a:spcPct val="90000"/>
              </a:lnSpc>
            </a:pPr>
            <a:r>
              <a:rPr lang="de-CH" altLang="de-DE" dirty="0"/>
              <a:t>Exceptions in Java mit </a:t>
            </a:r>
            <a:r>
              <a:rPr lang="de-CH" altLang="de-DE" dirty="0">
                <a:latin typeface="Consolas" panose="020B0609020204030204" pitchFamily="49" charset="0"/>
              </a:rPr>
              <a:t>catch</a:t>
            </a:r>
            <a:r>
              <a:rPr lang="de-CH" altLang="de-DE" dirty="0"/>
              <a:t> Block behandelt</a:t>
            </a:r>
          </a:p>
          <a:p>
            <a:pPr eaLnBrk="1" hangingPunct="1">
              <a:lnSpc>
                <a:spcPct val="90000"/>
              </a:lnSpc>
            </a:pPr>
            <a:r>
              <a:rPr lang="de-CH" altLang="de-DE" dirty="0"/>
              <a:t>Mit der Methode </a:t>
            </a:r>
            <a:r>
              <a:rPr lang="de-CH" altLang="de-DE" dirty="0">
                <a:latin typeface="Consolas" panose="020B0609020204030204" pitchFamily="49" charset="0"/>
              </a:rPr>
              <a:t>fail </a:t>
            </a:r>
            <a:r>
              <a:rPr lang="de-CH" altLang="de-DE" dirty="0"/>
              <a:t>aus der </a:t>
            </a:r>
            <a:r>
              <a:rPr lang="de-CH" altLang="de-DE" dirty="0" err="1">
                <a:latin typeface="Consolas" panose="020B0609020204030204" pitchFamily="49" charset="0"/>
              </a:rPr>
              <a:t>Assert</a:t>
            </a:r>
            <a:r>
              <a:rPr lang="de-CH" altLang="de-DE" dirty="0"/>
              <a:t> Klasse wird ein Testfehler ausgelöst  und protokolliert</a:t>
            </a:r>
          </a:p>
          <a:p>
            <a:pPr eaLnBrk="1" hangingPunct="1">
              <a:lnSpc>
                <a:spcPct val="90000"/>
              </a:lnSpc>
            </a:pPr>
            <a:r>
              <a:rPr lang="de-CH" altLang="de-DE" dirty="0"/>
              <a:t>Im  Beispiel wird beim Aufruf des Konstruktors der Klasse </a:t>
            </a:r>
            <a:r>
              <a:rPr lang="de-CH" altLang="de-DE" dirty="0" err="1">
                <a:latin typeface="Consolas" panose="020B0609020204030204" pitchFamily="49" charset="0"/>
              </a:rPr>
              <a:t>MyClass</a:t>
            </a:r>
            <a:r>
              <a:rPr lang="de-CH" altLang="de-DE" dirty="0">
                <a:latin typeface="Consolas" panose="020B0609020204030204" pitchFamily="49" charset="0"/>
              </a:rPr>
              <a:t> </a:t>
            </a:r>
            <a:r>
              <a:rPr lang="de-CH" altLang="de-DE" dirty="0"/>
              <a:t>mit einer negativen Zahl die </a:t>
            </a:r>
            <a:r>
              <a:rPr lang="de-CH" altLang="de-DE" dirty="0" err="1">
                <a:latin typeface="Consolas" panose="020B0609020204030204" pitchFamily="49" charset="0"/>
              </a:rPr>
              <a:t>IllegalArgumentException</a:t>
            </a:r>
            <a:r>
              <a:rPr lang="de-CH" altLang="de-DE" dirty="0">
                <a:latin typeface="Consolas" panose="020B0609020204030204" pitchFamily="49" charset="0"/>
              </a:rPr>
              <a:t> </a:t>
            </a:r>
            <a:r>
              <a:rPr lang="de-CH" altLang="de-DE" dirty="0"/>
              <a:t>ausgelöst</a:t>
            </a:r>
            <a:endParaRPr lang="en-GB" altLang="de-DE" dirty="0"/>
          </a:p>
          <a:p>
            <a:pPr eaLnBrk="1" hangingPunct="1">
              <a:lnSpc>
                <a:spcPct val="90000"/>
              </a:lnSpc>
              <a:spcBef>
                <a:spcPct val="0"/>
              </a:spcBef>
              <a:buFontTx/>
              <a:buNone/>
            </a:pPr>
            <a:endParaRPr lang="en-GB" altLang="de-DE" dirty="0">
              <a:latin typeface="Consolas" panose="020B0609020204030204" pitchFamily="49" charset="0"/>
            </a:endParaRPr>
          </a:p>
          <a:p>
            <a:pPr eaLnBrk="1" hangingPunct="1">
              <a:lnSpc>
                <a:spcPct val="90000"/>
              </a:lnSpc>
              <a:spcBef>
                <a:spcPct val="0"/>
              </a:spcBef>
              <a:buFontTx/>
              <a:buNone/>
            </a:pPr>
            <a:r>
              <a:rPr lang="en-GB" altLang="de-DE" dirty="0">
                <a:latin typeface="Consolas" panose="020B0609020204030204" pitchFamily="49" charset="0"/>
              </a:rPr>
              <a:t>@Test</a:t>
            </a:r>
          </a:p>
          <a:p>
            <a:pPr eaLnBrk="1" hangingPunct="1">
              <a:lnSpc>
                <a:spcPct val="90000"/>
              </a:lnSpc>
              <a:spcBef>
                <a:spcPct val="0"/>
              </a:spcBef>
              <a:buFontTx/>
              <a:buNone/>
            </a:pPr>
            <a:r>
              <a:rPr lang="en-GB" altLang="de-DE" dirty="0">
                <a:latin typeface="Consolas" panose="020B0609020204030204" pitchFamily="49" charset="0"/>
              </a:rPr>
              <a:t>public void </a:t>
            </a:r>
            <a:r>
              <a:rPr lang="en-GB" altLang="de-DE" dirty="0" err="1">
                <a:latin typeface="Consolas" panose="020B0609020204030204" pitchFamily="49" charset="0"/>
              </a:rPr>
              <a:t>testNegativeInitialisierung</a:t>
            </a:r>
            <a:r>
              <a:rPr lang="en-GB" altLang="de-DE" dirty="0">
                <a:latin typeface="Consolas" panose="020B0609020204030204" pitchFamily="49" charset="0"/>
              </a:rPr>
              <a:t>() {</a:t>
            </a:r>
          </a:p>
          <a:p>
            <a:pPr lvl="1" eaLnBrk="1" hangingPunct="1">
              <a:lnSpc>
                <a:spcPct val="90000"/>
              </a:lnSpc>
              <a:buFontTx/>
              <a:buNone/>
            </a:pPr>
            <a:r>
              <a:rPr lang="de-CH" altLang="de-DE" dirty="0" err="1">
                <a:latin typeface="Consolas" panose="020B0609020204030204" pitchFamily="49" charset="0"/>
              </a:rPr>
              <a:t>try</a:t>
            </a:r>
            <a:r>
              <a:rPr lang="de-CH" altLang="de-DE" dirty="0">
                <a:latin typeface="Consolas" panose="020B0609020204030204" pitchFamily="49" charset="0"/>
              </a:rPr>
              <a:t> {</a:t>
            </a:r>
          </a:p>
          <a:p>
            <a:pPr lvl="1" eaLnBrk="1" hangingPunct="1">
              <a:lnSpc>
                <a:spcPct val="90000"/>
              </a:lnSpc>
              <a:buFontTx/>
              <a:buNone/>
            </a:pPr>
            <a:r>
              <a:rPr lang="de-CH" altLang="de-DE" dirty="0">
                <a:latin typeface="Consolas" panose="020B0609020204030204" pitchFamily="49" charset="0"/>
              </a:rPr>
              <a:t>  </a:t>
            </a:r>
            <a:r>
              <a:rPr lang="de-CH" altLang="de-DE" dirty="0" err="1">
                <a:latin typeface="Consolas" panose="020B0609020204030204" pitchFamily="49" charset="0"/>
              </a:rPr>
              <a:t>new</a:t>
            </a:r>
            <a:r>
              <a:rPr lang="de-CH" altLang="de-DE" dirty="0">
                <a:latin typeface="Consolas" panose="020B0609020204030204" pitchFamily="49" charset="0"/>
              </a:rPr>
              <a:t> </a:t>
            </a:r>
            <a:r>
              <a:rPr lang="de-CH" altLang="de-DE" dirty="0" err="1">
                <a:latin typeface="Consolas" panose="020B0609020204030204" pitchFamily="49" charset="0"/>
              </a:rPr>
              <a:t>MyClass</a:t>
            </a:r>
            <a:r>
              <a:rPr lang="de-CH" altLang="de-DE" dirty="0">
                <a:latin typeface="Consolas" panose="020B0609020204030204" pitchFamily="49" charset="0"/>
              </a:rPr>
              <a:t>(-10);</a:t>
            </a:r>
          </a:p>
          <a:p>
            <a:pPr lvl="1" eaLnBrk="1" hangingPunct="1">
              <a:lnSpc>
                <a:spcPct val="90000"/>
              </a:lnSpc>
              <a:buFontTx/>
              <a:buNone/>
            </a:pPr>
            <a:r>
              <a:rPr lang="de-CH" altLang="de-DE" dirty="0">
                <a:latin typeface="Consolas" panose="020B0609020204030204" pitchFamily="49" charset="0"/>
              </a:rPr>
              <a:t>  fail("Meine Meldung im Fehlerfall");</a:t>
            </a:r>
          </a:p>
          <a:p>
            <a:pPr lvl="1" eaLnBrk="1" hangingPunct="1">
              <a:lnSpc>
                <a:spcPct val="90000"/>
              </a:lnSpc>
              <a:buFontTx/>
              <a:buNone/>
            </a:pPr>
            <a:r>
              <a:rPr lang="de-CH" altLang="de-DE" dirty="0">
                <a:latin typeface="Consolas" panose="020B0609020204030204" pitchFamily="49" charset="0"/>
              </a:rPr>
              <a:t>}catch (</a:t>
            </a:r>
            <a:r>
              <a:rPr lang="de-CH" altLang="de-DE" dirty="0" err="1">
                <a:latin typeface="Consolas" panose="020B0609020204030204" pitchFamily="49" charset="0"/>
              </a:rPr>
              <a:t>IllegalArgumentException</a:t>
            </a:r>
            <a:r>
              <a:rPr lang="de-CH" altLang="de-DE" dirty="0">
                <a:latin typeface="Consolas" panose="020B0609020204030204" pitchFamily="49" charset="0"/>
              </a:rPr>
              <a:t> e) {} </a:t>
            </a:r>
          </a:p>
          <a:p>
            <a:pPr eaLnBrk="1" hangingPunct="1">
              <a:lnSpc>
                <a:spcPct val="90000"/>
              </a:lnSpc>
              <a:buFontTx/>
              <a:buNone/>
            </a:pPr>
            <a:r>
              <a:rPr lang="en-GB" altLang="de-DE" dirty="0">
                <a:latin typeface="Consolas" panose="020B0609020204030204" pitchFamily="49" charset="0"/>
              </a:rPr>
              <a:t>} </a:t>
            </a:r>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399363" name="Rectangle 2"/>
          <p:cNvSpPr>
            <a:spLocks noGrp="1" noChangeArrowheads="1"/>
          </p:cNvSpPr>
          <p:nvPr>
            <p:ph type="title"/>
          </p:nvPr>
        </p:nvSpPr>
        <p:spPr/>
        <p:txBody>
          <a:bodyPr/>
          <a:lstStyle/>
          <a:p>
            <a:pPr eaLnBrk="1" hangingPunct="1"/>
            <a:r>
              <a:rPr lang="de-DE" altLang="de-DE"/>
              <a:t>Zu testende Klasse (1/2)</a:t>
            </a:r>
          </a:p>
        </p:txBody>
      </p:sp>
      <p:sp>
        <p:nvSpPr>
          <p:cNvPr id="399364" name="Rectangle 3"/>
          <p:cNvSpPr>
            <a:spLocks noGrp="1" noChangeArrowheads="1"/>
          </p:cNvSpPr>
          <p:nvPr>
            <p:ph type="body" idx="1"/>
          </p:nvPr>
        </p:nvSpPr>
        <p:spPr/>
        <p:txBody>
          <a:bodyPr/>
          <a:lstStyle/>
          <a:p>
            <a:pPr eaLnBrk="1" hangingPunct="1">
              <a:lnSpc>
                <a:spcPct val="80000"/>
              </a:lnSpc>
              <a:buFontTx/>
              <a:buNone/>
            </a:pPr>
            <a:r>
              <a:rPr lang="de-DE" altLang="ja-JP" sz="2000" dirty="0">
                <a:latin typeface="Consolas" panose="020B0609020204030204" pitchFamily="49" charset="0"/>
                <a:ea typeface="ＭＳ Ｐゴシック" pitchFamily="34" charset="-128"/>
              </a:rPr>
              <a:t>package kapitel11_Rabatt;</a:t>
            </a:r>
          </a:p>
          <a:p>
            <a:pPr eaLnBrk="1" hangingPunct="1">
              <a:lnSpc>
                <a:spcPct val="80000"/>
              </a:lnSpc>
              <a:buFontTx/>
              <a:buNone/>
            </a:pPr>
            <a:r>
              <a:rPr lang="de-DE" altLang="ja-JP" sz="2000" dirty="0">
                <a:latin typeface="Consolas" panose="020B0609020204030204" pitchFamily="49" charset="0"/>
                <a:ea typeface="ＭＳ Ｐゴシック" pitchFamily="34" charset="-128"/>
              </a:rPr>
              <a:t>public </a:t>
            </a:r>
            <a:r>
              <a:rPr lang="de-DE" altLang="ja-JP" sz="2000" dirty="0" err="1">
                <a:latin typeface="Consolas" panose="020B0609020204030204" pitchFamily="49" charset="0"/>
                <a:ea typeface="ＭＳ Ｐゴシック" pitchFamily="34" charset="-128"/>
              </a:rPr>
              <a:t>class</a:t>
            </a:r>
            <a:r>
              <a:rPr lang="de-DE" altLang="ja-JP" sz="2000" dirty="0">
                <a:latin typeface="Consolas" panose="020B0609020204030204" pitchFamily="49" charset="0"/>
                <a:ea typeface="ＭＳ Ｐゴシック" pitchFamily="34" charset="-128"/>
              </a:rPr>
              <a:t> Rabatt {</a:t>
            </a:r>
          </a:p>
          <a:p>
            <a:pPr eaLnBrk="1" hangingPunct="1">
              <a:lnSpc>
                <a:spcPct val="80000"/>
              </a:lnSpc>
              <a:buFontTx/>
              <a:buNone/>
            </a:pPr>
            <a:r>
              <a:rPr lang="de-DE" altLang="ja-JP" sz="2000" dirty="0">
                <a:latin typeface="Consolas" panose="020B0609020204030204" pitchFamily="49" charset="0"/>
                <a:ea typeface="ＭＳ Ｐゴシック" pitchFamily="34" charset="-128"/>
              </a:rPr>
              <a:t>  private double </a:t>
            </a:r>
            <a:r>
              <a:rPr lang="de-DE" altLang="ja-JP" sz="2000" dirty="0" err="1">
                <a:latin typeface="Consolas" panose="020B0609020204030204" pitchFamily="49" charset="0"/>
                <a:ea typeface="ＭＳ Ｐゴシック" pitchFamily="34" charset="-128"/>
              </a:rPr>
              <a:t>rabatt</a:t>
            </a:r>
            <a:r>
              <a:rPr lang="de-DE" altLang="ja-JP" sz="2000" dirty="0">
                <a:latin typeface="Consolas" panose="020B0609020204030204" pitchFamily="49" charset="0"/>
                <a:ea typeface="ＭＳ Ｐゴシック" pitchFamily="34" charset="-128"/>
              </a:rPr>
              <a:t>;</a:t>
            </a:r>
          </a:p>
          <a:p>
            <a:pPr eaLnBrk="1" hangingPunct="1">
              <a:lnSpc>
                <a:spcPct val="80000"/>
              </a:lnSpc>
              <a:buFontTx/>
              <a:buNone/>
            </a:pPr>
            <a:r>
              <a:rPr lang="de-DE" altLang="ja-JP" sz="2000" dirty="0">
                <a:latin typeface="Consolas" panose="020B0609020204030204" pitchFamily="49" charset="0"/>
                <a:ea typeface="ＭＳ Ｐゴシック" pitchFamily="34" charset="-128"/>
              </a:rPr>
              <a:t>  private </a:t>
            </a:r>
            <a:r>
              <a:rPr lang="de-DE" altLang="ja-JP" sz="2000" dirty="0" err="1">
                <a:latin typeface="Consolas" panose="020B0609020204030204" pitchFamily="49" charset="0"/>
                <a:ea typeface="ＭＳ Ｐゴシック" pitchFamily="34" charset="-128"/>
              </a:rPr>
              <a:t>boolean</a:t>
            </a:r>
            <a:r>
              <a:rPr lang="de-DE" altLang="ja-JP" sz="2000" dirty="0">
                <a:latin typeface="Consolas" panose="020B0609020204030204" pitchFamily="49" charset="0"/>
                <a:ea typeface="ＭＳ Ｐゴシック" pitchFamily="34" charset="-128"/>
              </a:rPr>
              <a:t> gesperrt;</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p>
          <a:p>
            <a:pPr eaLnBrk="1" hangingPunct="1">
              <a:lnSpc>
                <a:spcPct val="80000"/>
              </a:lnSpc>
              <a:buFontTx/>
              <a:buNone/>
            </a:pPr>
            <a:r>
              <a:rPr lang="de-DE" altLang="ja-JP" sz="2000" dirty="0">
                <a:latin typeface="Consolas" panose="020B0609020204030204" pitchFamily="49" charset="0"/>
                <a:ea typeface="ＭＳ Ｐゴシック" pitchFamily="34" charset="-128"/>
              </a:rPr>
              <a:t>  public Rabatt(double </a:t>
            </a:r>
            <a:r>
              <a:rPr lang="de-DE" altLang="ja-JP" sz="2000" dirty="0" err="1">
                <a:latin typeface="Consolas" panose="020B0609020204030204" pitchFamily="49" charset="0"/>
                <a:ea typeface="ＭＳ Ｐゴシック" pitchFamily="34" charset="-128"/>
              </a:rPr>
              <a:t>rabatt</a:t>
            </a: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boolean</a:t>
            </a:r>
            <a:r>
              <a:rPr lang="de-DE" altLang="ja-JP" sz="2000" dirty="0">
                <a:latin typeface="Consolas" panose="020B0609020204030204" pitchFamily="49" charset="0"/>
                <a:ea typeface="ＭＳ Ｐゴシック" pitchFamily="34" charset="-128"/>
              </a:rPr>
              <a:t> gesperrt) {</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this.rabatt</a:t>
            </a:r>
            <a:r>
              <a:rPr lang="de-DE" altLang="ja-JP" sz="2000" dirty="0">
                <a:latin typeface="Consolas" panose="020B0609020204030204" pitchFamily="49" charset="0"/>
                <a:ea typeface="ＭＳ Ｐゴシック" pitchFamily="34" charset="-128"/>
              </a:rPr>
              <a:t> = </a:t>
            </a:r>
            <a:r>
              <a:rPr lang="de-DE" altLang="ja-JP" sz="2000" dirty="0" err="1">
                <a:latin typeface="Consolas" panose="020B0609020204030204" pitchFamily="49" charset="0"/>
                <a:ea typeface="ＭＳ Ｐゴシック" pitchFamily="34" charset="-128"/>
              </a:rPr>
              <a:t>rabatt</a:t>
            </a:r>
            <a:r>
              <a:rPr lang="de-DE" altLang="ja-JP" sz="2000" dirty="0">
                <a:latin typeface="Consolas" panose="020B0609020204030204" pitchFamily="49" charset="0"/>
                <a:ea typeface="ＭＳ Ｐゴシック" pitchFamily="34" charset="-128"/>
              </a:rPr>
              <a:t>;</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this.gesperrt</a:t>
            </a:r>
            <a:r>
              <a:rPr lang="de-DE" altLang="ja-JP" sz="2000" dirty="0">
                <a:latin typeface="Consolas" panose="020B0609020204030204" pitchFamily="49" charset="0"/>
                <a:ea typeface="ＭＳ Ｐゴシック" pitchFamily="34" charset="-128"/>
              </a:rPr>
              <a:t> = gesperrt;</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p>
          <a:p>
            <a:pPr eaLnBrk="1" hangingPunct="1">
              <a:lnSpc>
                <a:spcPct val="80000"/>
              </a:lnSpc>
              <a:buFontTx/>
              <a:buNone/>
            </a:pPr>
            <a:r>
              <a:rPr lang="de-DE" altLang="ja-JP" sz="2000" dirty="0">
                <a:latin typeface="Consolas" panose="020B0609020204030204" pitchFamily="49" charset="0"/>
                <a:ea typeface="ＭＳ Ｐゴシック" pitchFamily="34" charset="-128"/>
              </a:rPr>
              <a:t>  public </a:t>
            </a:r>
            <a:r>
              <a:rPr lang="de-DE" altLang="ja-JP" sz="2000" dirty="0" err="1">
                <a:latin typeface="Consolas" panose="020B0609020204030204" pitchFamily="49" charset="0"/>
                <a:ea typeface="ＭＳ Ｐゴシック" pitchFamily="34" charset="-128"/>
              </a:rPr>
              <a:t>boolean</a:t>
            </a: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isGesperrt</a:t>
            </a:r>
            <a:r>
              <a:rPr lang="de-DE" altLang="ja-JP" sz="2000" dirty="0">
                <a:latin typeface="Consolas" panose="020B0609020204030204" pitchFamily="49" charset="0"/>
                <a:ea typeface="ＭＳ Ｐゴシック" pitchFamily="34" charset="-128"/>
              </a:rPr>
              <a:t>() {</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return</a:t>
            </a: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this.gesperrt</a:t>
            </a:r>
            <a:r>
              <a:rPr lang="de-DE" altLang="ja-JP" sz="2000" dirty="0">
                <a:latin typeface="Consolas" panose="020B0609020204030204" pitchFamily="49" charset="0"/>
                <a:ea typeface="ＭＳ Ｐゴシック" pitchFamily="34" charset="-128"/>
              </a:rPr>
              <a:t>;</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p>
          <a:p>
            <a:pPr eaLnBrk="1" hangingPunct="1">
              <a:lnSpc>
                <a:spcPct val="80000"/>
              </a:lnSpc>
              <a:buFontTx/>
              <a:buNone/>
            </a:pPr>
            <a:r>
              <a:rPr lang="de-DE" altLang="ja-JP" sz="2000" dirty="0">
                <a:latin typeface="Consolas" panose="020B0609020204030204" pitchFamily="49" charset="0"/>
                <a:ea typeface="ＭＳ Ｐゴシック" pitchFamily="34" charset="-128"/>
              </a:rPr>
              <a:t>  public void </a:t>
            </a:r>
            <a:r>
              <a:rPr lang="de-DE" altLang="ja-JP" sz="2000" dirty="0" err="1">
                <a:latin typeface="Consolas" panose="020B0609020204030204" pitchFamily="49" charset="0"/>
                <a:ea typeface="ＭＳ Ｐゴシック" pitchFamily="34" charset="-128"/>
              </a:rPr>
              <a:t>setGesperrt</a:t>
            </a:r>
            <a:r>
              <a:rPr lang="de-DE" altLang="ja-JP" sz="2000" dirty="0">
                <a:latin typeface="Consolas" panose="020B0609020204030204" pitchFamily="49" charset="0"/>
                <a:ea typeface="ＭＳ Ｐゴシック" pitchFamily="34" charset="-128"/>
              </a:rPr>
              <a:t>(</a:t>
            </a:r>
            <a:r>
              <a:rPr lang="de-DE" altLang="ja-JP" sz="2000" dirty="0" err="1">
                <a:latin typeface="Consolas" panose="020B0609020204030204" pitchFamily="49" charset="0"/>
                <a:ea typeface="ＭＳ Ｐゴシック" pitchFamily="34" charset="-128"/>
              </a:rPr>
              <a:t>boolean</a:t>
            </a:r>
            <a:r>
              <a:rPr lang="de-DE" altLang="ja-JP" sz="2000" dirty="0">
                <a:latin typeface="Consolas" panose="020B0609020204030204" pitchFamily="49" charset="0"/>
                <a:ea typeface="ＭＳ Ｐゴシック" pitchFamily="34" charset="-128"/>
              </a:rPr>
              <a:t> gesperrt) {</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this.gesperrt</a:t>
            </a:r>
            <a:r>
              <a:rPr lang="de-DE" altLang="ja-JP" sz="2000" dirty="0">
                <a:latin typeface="Consolas" panose="020B0609020204030204" pitchFamily="49" charset="0"/>
                <a:ea typeface="ＭＳ Ｐゴシック" pitchFamily="34" charset="-128"/>
              </a:rPr>
              <a:t> = gesperrt;</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endParaRPr lang="de-DE" altLang="de-DE" sz="2000" dirty="0">
              <a:latin typeface="Consolas" panose="020B0609020204030204" pitchFamily="49" charset="0"/>
            </a:endParaRPr>
          </a:p>
        </p:txBody>
      </p:sp>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00387" name="Rectangle 2"/>
          <p:cNvSpPr>
            <a:spLocks noGrp="1" noChangeArrowheads="1"/>
          </p:cNvSpPr>
          <p:nvPr>
            <p:ph type="title"/>
          </p:nvPr>
        </p:nvSpPr>
        <p:spPr/>
        <p:txBody>
          <a:bodyPr/>
          <a:lstStyle/>
          <a:p>
            <a:pPr eaLnBrk="1" hangingPunct="1"/>
            <a:r>
              <a:rPr lang="de-DE" altLang="de-DE"/>
              <a:t>Zu testende Klasse (2/2)</a:t>
            </a:r>
          </a:p>
        </p:txBody>
      </p:sp>
      <p:sp>
        <p:nvSpPr>
          <p:cNvPr id="400388" name="Rectangle 3"/>
          <p:cNvSpPr>
            <a:spLocks noGrp="1" noChangeArrowheads="1"/>
          </p:cNvSpPr>
          <p:nvPr>
            <p:ph type="body" idx="1"/>
          </p:nvPr>
        </p:nvSpPr>
        <p:spPr/>
        <p:txBody>
          <a:bodyPr/>
          <a:lstStyle/>
          <a:p>
            <a:pPr eaLnBrk="1" hangingPunct="1">
              <a:lnSpc>
                <a:spcPct val="80000"/>
              </a:lnSpc>
              <a:buFontTx/>
              <a:buNone/>
            </a:pPr>
            <a:r>
              <a:rPr lang="de-DE" altLang="ja-JP" sz="2000" dirty="0">
                <a:latin typeface="Consolas" panose="020B0609020204030204" pitchFamily="49" charset="0"/>
                <a:ea typeface="ＭＳ Ｐゴシック" pitchFamily="34" charset="-128"/>
              </a:rPr>
              <a:t>public double </a:t>
            </a:r>
            <a:r>
              <a:rPr lang="de-DE" altLang="ja-JP" sz="2000" dirty="0" err="1">
                <a:latin typeface="Consolas" panose="020B0609020204030204" pitchFamily="49" charset="0"/>
                <a:ea typeface="ＭＳ Ｐゴシック" pitchFamily="34" charset="-128"/>
              </a:rPr>
              <a:t>getRabatt</a:t>
            </a:r>
            <a:r>
              <a:rPr lang="de-DE" altLang="ja-JP" sz="2000" dirty="0">
                <a:latin typeface="Consolas" panose="020B0609020204030204" pitchFamily="49" charset="0"/>
                <a:ea typeface="ＭＳ Ｐゴシック" pitchFamily="34" charset="-128"/>
              </a:rPr>
              <a:t>() {</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return</a:t>
            </a: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rabatt</a:t>
            </a:r>
            <a:r>
              <a:rPr lang="de-DE" altLang="ja-JP" sz="2000" dirty="0">
                <a:latin typeface="Consolas" panose="020B0609020204030204" pitchFamily="49" charset="0"/>
                <a:ea typeface="ＭＳ Ｐゴシック" pitchFamily="34" charset="-128"/>
              </a:rPr>
              <a:t>;</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p>
          <a:p>
            <a:pPr eaLnBrk="1" hangingPunct="1">
              <a:lnSpc>
                <a:spcPct val="80000"/>
              </a:lnSpc>
              <a:buFontTx/>
              <a:buNone/>
            </a:pPr>
            <a:r>
              <a:rPr lang="de-DE" altLang="ja-JP" sz="2000" dirty="0">
                <a:latin typeface="Consolas" panose="020B0609020204030204" pitchFamily="49" charset="0"/>
                <a:ea typeface="ＭＳ Ｐゴシック" pitchFamily="34" charset="-128"/>
              </a:rPr>
              <a:t>  public void </a:t>
            </a:r>
            <a:r>
              <a:rPr lang="de-DE" altLang="ja-JP" sz="2000" dirty="0" err="1">
                <a:latin typeface="Consolas" panose="020B0609020204030204" pitchFamily="49" charset="0"/>
                <a:ea typeface="ＭＳ Ｐゴシック" pitchFamily="34" charset="-128"/>
              </a:rPr>
              <a:t>setRabatt</a:t>
            </a:r>
            <a:r>
              <a:rPr lang="de-DE" altLang="ja-JP" sz="2000" dirty="0">
                <a:latin typeface="Consolas" panose="020B0609020204030204" pitchFamily="49" charset="0"/>
                <a:ea typeface="ＭＳ Ｐゴシック" pitchFamily="34" charset="-128"/>
              </a:rPr>
              <a:t>(double </a:t>
            </a:r>
            <a:r>
              <a:rPr lang="de-DE" altLang="ja-JP" sz="2000" dirty="0" err="1">
                <a:latin typeface="Consolas" panose="020B0609020204030204" pitchFamily="49" charset="0"/>
                <a:ea typeface="ＭＳ Ｐゴシック" pitchFamily="34" charset="-128"/>
              </a:rPr>
              <a:t>rabatt</a:t>
            </a:r>
            <a:r>
              <a:rPr lang="de-DE" altLang="ja-JP" sz="2000" dirty="0">
                <a:latin typeface="Consolas" panose="020B0609020204030204" pitchFamily="49" charset="0"/>
                <a:ea typeface="ＭＳ Ｐゴシック" pitchFamily="34" charset="-128"/>
              </a:rPr>
              <a:t>) {</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this.rabatt</a:t>
            </a:r>
            <a:r>
              <a:rPr lang="de-DE" altLang="ja-JP" sz="2000" dirty="0">
                <a:latin typeface="Consolas" panose="020B0609020204030204" pitchFamily="49" charset="0"/>
                <a:ea typeface="ＭＳ Ｐゴシック" pitchFamily="34" charset="-128"/>
              </a:rPr>
              <a:t> = </a:t>
            </a:r>
            <a:r>
              <a:rPr lang="de-DE" altLang="ja-JP" sz="2000" dirty="0" err="1">
                <a:latin typeface="Consolas" panose="020B0609020204030204" pitchFamily="49" charset="0"/>
                <a:ea typeface="ＭＳ Ｐゴシック" pitchFamily="34" charset="-128"/>
              </a:rPr>
              <a:t>rabatt</a:t>
            </a:r>
            <a:r>
              <a:rPr lang="de-DE" altLang="ja-JP" sz="2000" dirty="0">
                <a:latin typeface="Consolas" panose="020B0609020204030204" pitchFamily="49" charset="0"/>
                <a:ea typeface="ＭＳ Ｐゴシック" pitchFamily="34" charset="-128"/>
              </a:rPr>
              <a:t>;</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p>
          <a:p>
            <a:pPr eaLnBrk="1" hangingPunct="1">
              <a:lnSpc>
                <a:spcPct val="80000"/>
              </a:lnSpc>
              <a:buFontTx/>
              <a:buNone/>
            </a:pPr>
            <a:r>
              <a:rPr lang="de-DE" altLang="ja-JP" sz="2000" dirty="0">
                <a:latin typeface="Consolas" panose="020B0609020204030204" pitchFamily="49" charset="0"/>
                <a:ea typeface="ＭＳ Ｐゴシック" pitchFamily="34" charset="-128"/>
              </a:rPr>
              <a:t>  double preis(double ursprungspreis) </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throws</a:t>
            </a: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RabattException</a:t>
            </a:r>
            <a:r>
              <a:rPr lang="de-DE" altLang="ja-JP" sz="2000" dirty="0">
                <a:latin typeface="Consolas" panose="020B0609020204030204" pitchFamily="49" charset="0"/>
                <a:ea typeface="ＭＳ Ｐゴシック" pitchFamily="34" charset="-128"/>
              </a:rPr>
              <a:t>{</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r>
              <a:rPr lang="en-GB" altLang="ja-JP" sz="2000" dirty="0">
                <a:latin typeface="Consolas" panose="020B0609020204030204" pitchFamily="49" charset="0"/>
                <a:ea typeface="ＭＳ Ｐゴシック" pitchFamily="34" charset="-128"/>
              </a:rPr>
              <a:t>if(</a:t>
            </a:r>
            <a:r>
              <a:rPr lang="en-GB" altLang="ja-JP" sz="2000" dirty="0" err="1">
                <a:latin typeface="Consolas" panose="020B0609020204030204" pitchFamily="49" charset="0"/>
                <a:ea typeface="ＭＳ Ｐゴシック" pitchFamily="34" charset="-128"/>
              </a:rPr>
              <a:t>this.gesperrt</a:t>
            </a:r>
            <a:r>
              <a:rPr lang="en-GB" altLang="ja-JP" sz="2000" dirty="0">
                <a:latin typeface="Consolas" panose="020B0609020204030204" pitchFamily="49" charset="0"/>
                <a:ea typeface="ＭＳ Ｐゴシック" pitchFamily="34" charset="-128"/>
              </a:rPr>
              <a:t>)</a:t>
            </a:r>
          </a:p>
          <a:p>
            <a:pPr eaLnBrk="1" hangingPunct="1">
              <a:lnSpc>
                <a:spcPct val="80000"/>
              </a:lnSpc>
              <a:buFontTx/>
              <a:buNone/>
            </a:pPr>
            <a:r>
              <a:rPr lang="en-GB" altLang="ja-JP" sz="2000" dirty="0">
                <a:latin typeface="Consolas" panose="020B0609020204030204" pitchFamily="49" charset="0"/>
                <a:ea typeface="ＭＳ Ｐゴシック" pitchFamily="34" charset="-128"/>
              </a:rPr>
              <a:t>      throw new </a:t>
            </a:r>
            <a:r>
              <a:rPr lang="en-GB" altLang="ja-JP" sz="2000" dirty="0" err="1">
                <a:latin typeface="Consolas" panose="020B0609020204030204" pitchFamily="49" charset="0"/>
                <a:ea typeface="ＭＳ Ｐゴシック" pitchFamily="34" charset="-128"/>
              </a:rPr>
              <a:t>RabattException</a:t>
            </a:r>
            <a:r>
              <a:rPr lang="en-GB" altLang="ja-JP" sz="2000" dirty="0">
                <a:latin typeface="Consolas" panose="020B0609020204030204" pitchFamily="49" charset="0"/>
                <a:ea typeface="ＭＳ Ｐゴシック" pitchFamily="34" charset="-128"/>
              </a:rPr>
              <a:t>();</a:t>
            </a:r>
          </a:p>
          <a:p>
            <a:pPr eaLnBrk="1" hangingPunct="1">
              <a:lnSpc>
                <a:spcPct val="80000"/>
              </a:lnSpc>
              <a:buFontTx/>
              <a:buNone/>
            </a:pPr>
            <a:r>
              <a:rPr lang="en-GB"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return</a:t>
            </a:r>
            <a:r>
              <a:rPr lang="de-DE" altLang="ja-JP" sz="2000" dirty="0">
                <a:latin typeface="Consolas" panose="020B0609020204030204" pitchFamily="49" charset="0"/>
                <a:ea typeface="ＭＳ Ｐゴシック" pitchFamily="34" charset="-128"/>
              </a:rPr>
              <a:t> ursprungspreis*(1-(</a:t>
            </a:r>
            <a:r>
              <a:rPr lang="de-DE" altLang="ja-JP" sz="2000" dirty="0" err="1">
                <a:latin typeface="Consolas" panose="020B0609020204030204" pitchFamily="49" charset="0"/>
                <a:ea typeface="ＭＳ Ｐゴシック" pitchFamily="34" charset="-128"/>
              </a:rPr>
              <a:t>rabatt</a:t>
            </a:r>
            <a:r>
              <a:rPr lang="de-DE" altLang="ja-JP" sz="2000" dirty="0">
                <a:latin typeface="Consolas" panose="020B0609020204030204" pitchFamily="49" charset="0"/>
                <a:ea typeface="ＭＳ Ｐゴシック" pitchFamily="34" charset="-128"/>
              </a:rPr>
              <a:t>/100));</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p>
          <a:p>
            <a:pPr eaLnBrk="1" hangingPunct="1">
              <a:lnSpc>
                <a:spcPct val="80000"/>
              </a:lnSpc>
              <a:buFontTx/>
              <a:buNone/>
            </a:pPr>
            <a:r>
              <a:rPr lang="de-DE" altLang="ja-JP" sz="2000" dirty="0">
                <a:latin typeface="Consolas" panose="020B0609020204030204" pitchFamily="49" charset="0"/>
                <a:ea typeface="ＭＳ Ｐゴシック" pitchFamily="34" charset="-128"/>
              </a:rPr>
              <a:t>}</a:t>
            </a:r>
          </a:p>
          <a:p>
            <a:pPr eaLnBrk="1" hangingPunct="1">
              <a:lnSpc>
                <a:spcPct val="80000"/>
              </a:lnSpc>
              <a:buFontTx/>
              <a:buNone/>
            </a:pPr>
            <a:endParaRPr lang="de-DE" altLang="ja-JP" sz="2000" dirty="0">
              <a:latin typeface="Consolas" panose="020B0609020204030204" pitchFamily="49" charset="0"/>
              <a:ea typeface="ＭＳ Ｐゴシック" pitchFamily="34" charset="-128"/>
            </a:endParaRPr>
          </a:p>
          <a:p>
            <a:pPr eaLnBrk="1" hangingPunct="1">
              <a:lnSpc>
                <a:spcPct val="80000"/>
              </a:lnSpc>
              <a:buFontTx/>
              <a:buNone/>
            </a:pPr>
            <a:r>
              <a:rPr lang="de-DE" altLang="de-DE" sz="2000" dirty="0">
                <a:latin typeface="Consolas" panose="020B0609020204030204" pitchFamily="49" charset="0"/>
              </a:rPr>
              <a:t>package kapitel11_Rabatt;</a:t>
            </a:r>
          </a:p>
          <a:p>
            <a:pPr eaLnBrk="1" hangingPunct="1">
              <a:lnSpc>
                <a:spcPct val="80000"/>
              </a:lnSpc>
              <a:buFontTx/>
              <a:buNone/>
            </a:pPr>
            <a:r>
              <a:rPr lang="de-DE" altLang="de-DE" sz="2000" dirty="0">
                <a:latin typeface="Consolas" panose="020B0609020204030204" pitchFamily="49" charset="0"/>
              </a:rPr>
              <a:t>public </a:t>
            </a:r>
            <a:r>
              <a:rPr lang="de-DE" altLang="de-DE" sz="2000" dirty="0" err="1">
                <a:latin typeface="Consolas" panose="020B0609020204030204" pitchFamily="49" charset="0"/>
              </a:rPr>
              <a:t>class</a:t>
            </a:r>
            <a:r>
              <a:rPr lang="de-DE" altLang="de-DE" sz="2000" dirty="0">
                <a:latin typeface="Consolas" panose="020B0609020204030204" pitchFamily="49" charset="0"/>
              </a:rPr>
              <a:t> </a:t>
            </a:r>
            <a:r>
              <a:rPr lang="de-DE" altLang="de-DE" sz="2000" dirty="0" err="1">
                <a:latin typeface="Consolas" panose="020B0609020204030204" pitchFamily="49" charset="0"/>
              </a:rPr>
              <a:t>RabattException</a:t>
            </a:r>
            <a:r>
              <a:rPr lang="de-DE" altLang="de-DE" sz="2000" dirty="0">
                <a:latin typeface="Consolas" panose="020B0609020204030204" pitchFamily="49" charset="0"/>
              </a:rPr>
              <a:t> </a:t>
            </a:r>
            <a:r>
              <a:rPr lang="de-DE" altLang="de-DE" sz="2000" dirty="0" err="1">
                <a:latin typeface="Consolas" panose="020B0609020204030204" pitchFamily="49" charset="0"/>
              </a:rPr>
              <a:t>extends</a:t>
            </a:r>
            <a:r>
              <a:rPr lang="de-DE" altLang="de-DE" sz="2000" dirty="0">
                <a:latin typeface="Consolas" panose="020B0609020204030204" pitchFamily="49" charset="0"/>
              </a:rPr>
              <a:t> Exception {}</a:t>
            </a:r>
          </a:p>
          <a:p>
            <a:pPr eaLnBrk="1" hangingPunct="1">
              <a:lnSpc>
                <a:spcPct val="80000"/>
              </a:lnSpc>
              <a:buFontTx/>
              <a:buNone/>
            </a:pPr>
            <a:endParaRPr lang="de-DE" altLang="de-DE" sz="2000" dirty="0">
              <a:latin typeface="Consolas" panose="020B0609020204030204" pitchFamily="49" charset="0"/>
            </a:endParaRPr>
          </a:p>
          <a:p>
            <a:pPr eaLnBrk="1" hangingPunct="1">
              <a:lnSpc>
                <a:spcPct val="80000"/>
              </a:lnSpc>
            </a:pPr>
            <a:endParaRPr lang="de-DE" altLang="de-DE" sz="2000" dirty="0"/>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01411" name="Rectangle 2"/>
          <p:cNvSpPr>
            <a:spLocks noGrp="1" noChangeArrowheads="1"/>
          </p:cNvSpPr>
          <p:nvPr>
            <p:ph type="title"/>
          </p:nvPr>
        </p:nvSpPr>
        <p:spPr/>
        <p:txBody>
          <a:bodyPr/>
          <a:lstStyle/>
          <a:p>
            <a:pPr eaLnBrk="1" hangingPunct="1"/>
            <a:r>
              <a:rPr lang="de-DE" altLang="de-DE"/>
              <a:t>Testfälle (1/3)</a:t>
            </a:r>
          </a:p>
        </p:txBody>
      </p:sp>
      <p:sp>
        <p:nvSpPr>
          <p:cNvPr id="401412" name="Rectangle 3"/>
          <p:cNvSpPr>
            <a:spLocks noGrp="1" noChangeArrowheads="1"/>
          </p:cNvSpPr>
          <p:nvPr>
            <p:ph type="body" idx="1"/>
          </p:nvPr>
        </p:nvSpPr>
        <p:spPr/>
        <p:txBody>
          <a:bodyPr/>
          <a:lstStyle/>
          <a:p>
            <a:pPr eaLnBrk="1" hangingPunct="1">
              <a:lnSpc>
                <a:spcPct val="80000"/>
              </a:lnSpc>
              <a:buFontTx/>
              <a:buNone/>
            </a:pPr>
            <a:r>
              <a:rPr lang="de-DE" altLang="ja-JP" sz="2000" dirty="0">
                <a:latin typeface="Consolas" panose="020B0609020204030204" pitchFamily="49" charset="0"/>
                <a:ea typeface="ＭＳ Ｐゴシック" pitchFamily="34" charset="-128"/>
              </a:rPr>
              <a:t>package kapitel11_Rabatt;  // </a:t>
            </a:r>
            <a:r>
              <a:rPr lang="de-DE" altLang="ja-JP" sz="2000" dirty="0" err="1">
                <a:latin typeface="Consolas" panose="020B0609020204030204" pitchFamily="49" charset="0"/>
                <a:ea typeface="ＭＳ Ｐゴシック" pitchFamily="34" charset="-128"/>
              </a:rPr>
              <a:t>imports</a:t>
            </a:r>
            <a:r>
              <a:rPr lang="de-DE" altLang="ja-JP" sz="2000" dirty="0">
                <a:latin typeface="Consolas" panose="020B0609020204030204" pitchFamily="49" charset="0"/>
                <a:ea typeface="ＭＳ Ｐゴシック" pitchFamily="34" charset="-128"/>
              </a:rPr>
              <a:t> fehlen</a:t>
            </a:r>
            <a:endParaRPr lang="en-GB" altLang="ja-JP" sz="2000" dirty="0">
              <a:latin typeface="Consolas" panose="020B0609020204030204" pitchFamily="49" charset="0"/>
              <a:ea typeface="ＭＳ Ｐゴシック" pitchFamily="34" charset="-128"/>
            </a:endParaRPr>
          </a:p>
          <a:p>
            <a:pPr eaLnBrk="1" hangingPunct="1">
              <a:lnSpc>
                <a:spcPct val="80000"/>
              </a:lnSpc>
              <a:buFontTx/>
              <a:buNone/>
            </a:pPr>
            <a:r>
              <a:rPr lang="en-GB" altLang="ja-JP" sz="2000" dirty="0">
                <a:latin typeface="Consolas" panose="020B0609020204030204" pitchFamily="49" charset="0"/>
                <a:ea typeface="ＭＳ Ｐゴシック" pitchFamily="34" charset="-128"/>
              </a:rPr>
              <a:t>public class </a:t>
            </a:r>
            <a:r>
              <a:rPr lang="en-GB" altLang="ja-JP" sz="2000" dirty="0" err="1">
                <a:latin typeface="Consolas" panose="020B0609020204030204" pitchFamily="49" charset="0"/>
                <a:ea typeface="ＭＳ Ｐゴシック" pitchFamily="34" charset="-128"/>
              </a:rPr>
              <a:t>RabattTest</a:t>
            </a:r>
            <a:r>
              <a:rPr lang="en-GB" altLang="ja-JP" sz="2000" dirty="0">
                <a:latin typeface="Consolas" panose="020B0609020204030204" pitchFamily="49" charset="0"/>
                <a:ea typeface="ＭＳ Ｐゴシック" pitchFamily="34" charset="-128"/>
              </a:rPr>
              <a:t> {</a:t>
            </a:r>
          </a:p>
          <a:p>
            <a:pPr eaLnBrk="1" hangingPunct="1">
              <a:lnSpc>
                <a:spcPct val="80000"/>
              </a:lnSpc>
              <a:buFontTx/>
              <a:buNone/>
            </a:pPr>
            <a:r>
              <a:rPr lang="en-GB" altLang="ja-JP" sz="800" dirty="0">
                <a:latin typeface="Consolas" panose="020B0609020204030204" pitchFamily="49" charset="0"/>
                <a:ea typeface="ＭＳ Ｐゴシック" pitchFamily="34" charset="-128"/>
              </a:rPr>
              <a:t>    </a:t>
            </a:r>
          </a:p>
          <a:p>
            <a:pPr eaLnBrk="1" hangingPunct="1">
              <a:lnSpc>
                <a:spcPct val="80000"/>
              </a:lnSpc>
              <a:buFontTx/>
              <a:buNone/>
            </a:pPr>
            <a:r>
              <a:rPr lang="en-GB" altLang="ja-JP" sz="2000" dirty="0">
                <a:latin typeface="Consolas" panose="020B0609020204030204" pitchFamily="49" charset="0"/>
                <a:ea typeface="ＭＳ Ｐゴシック" pitchFamily="34" charset="-128"/>
              </a:rPr>
              <a:t>  private </a:t>
            </a:r>
            <a:r>
              <a:rPr lang="en-GB" altLang="ja-JP" sz="2000" dirty="0" err="1">
                <a:latin typeface="Consolas" panose="020B0609020204030204" pitchFamily="49" charset="0"/>
                <a:ea typeface="ＭＳ Ｐゴシック" pitchFamily="34" charset="-128"/>
              </a:rPr>
              <a:t>Rabatt</a:t>
            </a:r>
            <a:r>
              <a:rPr lang="en-GB" altLang="ja-JP" sz="2000" dirty="0">
                <a:latin typeface="Consolas" panose="020B0609020204030204" pitchFamily="49" charset="0"/>
                <a:ea typeface="ＭＳ Ｐゴシック" pitchFamily="34" charset="-128"/>
              </a:rPr>
              <a:t> gut;</a:t>
            </a:r>
          </a:p>
          <a:p>
            <a:pPr eaLnBrk="1" hangingPunct="1">
              <a:lnSpc>
                <a:spcPct val="80000"/>
              </a:lnSpc>
              <a:buFontTx/>
              <a:buNone/>
            </a:pPr>
            <a:r>
              <a:rPr lang="en-GB" altLang="ja-JP" sz="2000" dirty="0">
                <a:latin typeface="Consolas" panose="020B0609020204030204" pitchFamily="49" charset="0"/>
                <a:ea typeface="ＭＳ Ｐゴシック" pitchFamily="34" charset="-128"/>
              </a:rPr>
              <a:t>  private </a:t>
            </a:r>
            <a:r>
              <a:rPr lang="en-GB" altLang="ja-JP" sz="2000" dirty="0" err="1">
                <a:latin typeface="Consolas" panose="020B0609020204030204" pitchFamily="49" charset="0"/>
                <a:ea typeface="ＭＳ Ｐゴシック" pitchFamily="34" charset="-128"/>
              </a:rPr>
              <a:t>Rabatt</a:t>
            </a:r>
            <a:r>
              <a:rPr lang="en-GB" altLang="ja-JP" sz="2000" dirty="0">
                <a:latin typeface="Consolas" panose="020B0609020204030204" pitchFamily="49" charset="0"/>
                <a:ea typeface="ＭＳ Ｐゴシック" pitchFamily="34" charset="-128"/>
              </a:rPr>
              <a:t> </a:t>
            </a:r>
            <a:r>
              <a:rPr lang="en-GB" altLang="ja-JP" sz="2000" dirty="0" err="1">
                <a:latin typeface="Consolas" panose="020B0609020204030204" pitchFamily="49" charset="0"/>
                <a:ea typeface="ＭＳ Ｐゴシック" pitchFamily="34" charset="-128"/>
              </a:rPr>
              <a:t>boese</a:t>
            </a:r>
            <a:r>
              <a:rPr lang="en-GB" altLang="ja-JP" sz="2000" dirty="0">
                <a:latin typeface="Consolas" panose="020B0609020204030204" pitchFamily="49" charset="0"/>
                <a:ea typeface="ＭＳ Ｐゴシック" pitchFamily="34" charset="-128"/>
              </a:rPr>
              <a:t>;</a:t>
            </a:r>
          </a:p>
          <a:p>
            <a:pPr eaLnBrk="1" hangingPunct="1">
              <a:lnSpc>
                <a:spcPct val="80000"/>
              </a:lnSpc>
              <a:buFontTx/>
              <a:buNone/>
            </a:pPr>
            <a:r>
              <a:rPr lang="en-GB" altLang="ja-JP" sz="800" dirty="0">
                <a:latin typeface="Consolas" panose="020B0609020204030204" pitchFamily="49" charset="0"/>
                <a:ea typeface="ＭＳ Ｐゴシック" pitchFamily="34" charset="-128"/>
              </a:rPr>
              <a:t>  </a:t>
            </a:r>
          </a:p>
          <a:p>
            <a:pPr eaLnBrk="1" hangingPunct="1">
              <a:lnSpc>
                <a:spcPct val="80000"/>
              </a:lnSpc>
              <a:buFontTx/>
              <a:buNone/>
            </a:pPr>
            <a:r>
              <a:rPr lang="en-GB" altLang="ja-JP" sz="2000" dirty="0">
                <a:latin typeface="Consolas" panose="020B0609020204030204" pitchFamily="49" charset="0"/>
                <a:ea typeface="ＭＳ Ｐゴシック" pitchFamily="34" charset="-128"/>
              </a:rPr>
              <a:t>  @</a:t>
            </a:r>
            <a:r>
              <a:rPr lang="en-GB" altLang="ja-JP" sz="2000" dirty="0" err="1">
                <a:latin typeface="Consolas" panose="020B0609020204030204" pitchFamily="49" charset="0"/>
                <a:ea typeface="ＭＳ Ｐゴシック" pitchFamily="34" charset="-128"/>
              </a:rPr>
              <a:t>BeforeEach</a:t>
            </a:r>
            <a:endParaRPr lang="en-GB" altLang="ja-JP" sz="2000" dirty="0">
              <a:latin typeface="Consolas" panose="020B0609020204030204" pitchFamily="49" charset="0"/>
              <a:ea typeface="ＭＳ Ｐゴシック" pitchFamily="34" charset="-128"/>
            </a:endParaRPr>
          </a:p>
          <a:p>
            <a:pPr eaLnBrk="1" hangingPunct="1">
              <a:lnSpc>
                <a:spcPct val="80000"/>
              </a:lnSpc>
              <a:buFontTx/>
              <a:buNone/>
            </a:pPr>
            <a:r>
              <a:rPr lang="en-GB" altLang="ja-JP" sz="2000" dirty="0">
                <a:latin typeface="Consolas" panose="020B0609020204030204" pitchFamily="49" charset="0"/>
                <a:ea typeface="ＭＳ Ｐゴシック" pitchFamily="34" charset="-128"/>
              </a:rPr>
              <a:t>  protected void setUp() throws Exception {</a:t>
            </a:r>
          </a:p>
          <a:p>
            <a:pPr eaLnBrk="1" hangingPunct="1">
              <a:lnSpc>
                <a:spcPct val="80000"/>
              </a:lnSpc>
              <a:buFontTx/>
              <a:buNone/>
            </a:pPr>
            <a:r>
              <a:rPr lang="en-GB" altLang="ja-JP" sz="2000" dirty="0">
                <a:latin typeface="Consolas" panose="020B0609020204030204" pitchFamily="49" charset="0"/>
                <a:ea typeface="ＭＳ Ｐゴシック" pitchFamily="34" charset="-128"/>
              </a:rPr>
              <a:t>    gut = new </a:t>
            </a:r>
            <a:r>
              <a:rPr lang="en-GB" altLang="ja-JP" sz="2000" dirty="0" err="1">
                <a:latin typeface="Consolas" panose="020B0609020204030204" pitchFamily="49" charset="0"/>
                <a:ea typeface="ＭＳ Ｐゴシック" pitchFamily="34" charset="-128"/>
              </a:rPr>
              <a:t>Rabatt</a:t>
            </a:r>
            <a:r>
              <a:rPr lang="en-GB" altLang="ja-JP" sz="2000" dirty="0">
                <a:latin typeface="Consolas" panose="020B0609020204030204" pitchFamily="49" charset="0"/>
                <a:ea typeface="ＭＳ Ｐゴシック" pitchFamily="34" charset="-128"/>
              </a:rPr>
              <a:t>(3.0,false);</a:t>
            </a:r>
          </a:p>
          <a:p>
            <a:pPr eaLnBrk="1" hangingPunct="1">
              <a:lnSpc>
                <a:spcPct val="80000"/>
              </a:lnSpc>
              <a:buFontTx/>
              <a:buNone/>
            </a:pPr>
            <a:r>
              <a:rPr lang="en-GB" altLang="ja-JP" sz="2000" dirty="0">
                <a:latin typeface="Consolas" panose="020B0609020204030204" pitchFamily="49" charset="0"/>
                <a:ea typeface="ＭＳ Ｐゴシック" pitchFamily="34" charset="-128"/>
              </a:rPr>
              <a:t>    </a:t>
            </a:r>
            <a:r>
              <a:rPr lang="en-GB" altLang="ja-JP" sz="2000" dirty="0" err="1">
                <a:latin typeface="Consolas" panose="020B0609020204030204" pitchFamily="49" charset="0"/>
                <a:ea typeface="ＭＳ Ｐゴシック" pitchFamily="34" charset="-128"/>
              </a:rPr>
              <a:t>boese</a:t>
            </a:r>
            <a:r>
              <a:rPr lang="en-GB" altLang="ja-JP" sz="2000" dirty="0">
                <a:latin typeface="Consolas" panose="020B0609020204030204" pitchFamily="49" charset="0"/>
                <a:ea typeface="ＭＳ Ｐゴシック" pitchFamily="34" charset="-128"/>
              </a:rPr>
              <a:t> = new </a:t>
            </a:r>
            <a:r>
              <a:rPr lang="en-GB" altLang="ja-JP" sz="2000" dirty="0" err="1">
                <a:latin typeface="Consolas" panose="020B0609020204030204" pitchFamily="49" charset="0"/>
                <a:ea typeface="ＭＳ Ｐゴシック" pitchFamily="34" charset="-128"/>
              </a:rPr>
              <a:t>Rabatt</a:t>
            </a:r>
            <a:r>
              <a:rPr lang="en-GB" altLang="ja-JP" sz="2000" dirty="0">
                <a:latin typeface="Consolas" panose="020B0609020204030204" pitchFamily="49" charset="0"/>
                <a:ea typeface="ＭＳ Ｐゴシック" pitchFamily="34" charset="-128"/>
              </a:rPr>
              <a:t>(0.0,true);</a:t>
            </a:r>
          </a:p>
          <a:p>
            <a:pPr eaLnBrk="1" hangingPunct="1">
              <a:lnSpc>
                <a:spcPct val="80000"/>
              </a:lnSpc>
              <a:buFontTx/>
              <a:buNone/>
            </a:pPr>
            <a:r>
              <a:rPr lang="en-GB" altLang="ja-JP" sz="2000" dirty="0">
                <a:latin typeface="Consolas" panose="020B0609020204030204" pitchFamily="49" charset="0"/>
                <a:ea typeface="ＭＳ Ｐゴシック" pitchFamily="34" charset="-128"/>
              </a:rPr>
              <a:t>  }</a:t>
            </a:r>
          </a:p>
          <a:p>
            <a:pPr eaLnBrk="1" hangingPunct="1">
              <a:lnSpc>
                <a:spcPct val="80000"/>
              </a:lnSpc>
              <a:buFontTx/>
              <a:buNone/>
            </a:pPr>
            <a:r>
              <a:rPr lang="en-GB" altLang="ja-JP" sz="800" dirty="0">
                <a:latin typeface="Consolas" panose="020B0609020204030204" pitchFamily="49" charset="0"/>
                <a:ea typeface="ＭＳ Ｐゴシック" pitchFamily="34" charset="-128"/>
              </a:rPr>
              <a:t>  </a:t>
            </a:r>
          </a:p>
          <a:p>
            <a:pPr eaLnBrk="1" hangingPunct="1">
              <a:lnSpc>
                <a:spcPct val="80000"/>
              </a:lnSpc>
              <a:buFontTx/>
              <a:buNone/>
            </a:pPr>
            <a:r>
              <a:rPr lang="en-GB" altLang="ja-JP" sz="2000" dirty="0">
                <a:latin typeface="Consolas" panose="020B0609020204030204" pitchFamily="49" charset="0"/>
                <a:ea typeface="ＭＳ Ｐゴシック" pitchFamily="34" charset="-128"/>
              </a:rPr>
              <a:t>  @Test</a:t>
            </a:r>
          </a:p>
          <a:p>
            <a:pPr eaLnBrk="1" hangingPunct="1">
              <a:lnSpc>
                <a:spcPct val="80000"/>
              </a:lnSpc>
              <a:buFontTx/>
              <a:buNone/>
            </a:pPr>
            <a:r>
              <a:rPr lang="en-GB" altLang="ja-JP" sz="2000" dirty="0">
                <a:latin typeface="Consolas" panose="020B0609020204030204" pitchFamily="49" charset="0"/>
                <a:ea typeface="ＭＳ Ｐゴシック" pitchFamily="34" charset="-128"/>
              </a:rPr>
              <a:t>  public void </a:t>
            </a:r>
            <a:r>
              <a:rPr lang="en-GB" altLang="ja-JP" sz="2000" dirty="0" err="1">
                <a:latin typeface="Consolas" panose="020B0609020204030204" pitchFamily="49" charset="0"/>
                <a:ea typeface="ＭＳ Ｐゴシック" pitchFamily="34" charset="-128"/>
              </a:rPr>
              <a:t>testGetRabatt</a:t>
            </a:r>
            <a:r>
              <a:rPr lang="en-GB" altLang="ja-JP" sz="2000" dirty="0">
                <a:latin typeface="Consolas" panose="020B0609020204030204" pitchFamily="49" charset="0"/>
                <a:ea typeface="ＭＳ Ｐゴシック" pitchFamily="34" charset="-128"/>
              </a:rPr>
              <a:t>(){</a:t>
            </a:r>
          </a:p>
          <a:p>
            <a:pPr eaLnBrk="1" hangingPunct="1">
              <a:lnSpc>
                <a:spcPct val="80000"/>
              </a:lnSpc>
              <a:buFontTx/>
              <a:buNone/>
            </a:pPr>
            <a:r>
              <a:rPr lang="en-GB" altLang="ja-JP" sz="2000" dirty="0">
                <a:latin typeface="Consolas" panose="020B0609020204030204" pitchFamily="49" charset="0"/>
                <a:ea typeface="ＭＳ Ｐゴシック" pitchFamily="34" charset="-128"/>
              </a:rPr>
              <a:t>    </a:t>
            </a:r>
            <a:r>
              <a:rPr lang="en-GB" altLang="ja-JP" sz="2000" dirty="0" err="1">
                <a:latin typeface="Consolas" panose="020B0609020204030204" pitchFamily="49" charset="0"/>
                <a:ea typeface="ＭＳ Ｐゴシック" pitchFamily="34" charset="-128"/>
              </a:rPr>
              <a:t>Assertions.assertEquals</a:t>
            </a:r>
            <a:r>
              <a:rPr lang="en-GB" altLang="ja-JP" sz="2000" dirty="0">
                <a:latin typeface="Consolas" panose="020B0609020204030204" pitchFamily="49" charset="0"/>
                <a:ea typeface="ＭＳ Ｐゴシック" pitchFamily="34" charset="-128"/>
              </a:rPr>
              <a:t>(3.0, </a:t>
            </a:r>
            <a:r>
              <a:rPr lang="en-GB" altLang="ja-JP" sz="2000" dirty="0" err="1">
                <a:latin typeface="Consolas" panose="020B0609020204030204" pitchFamily="49" charset="0"/>
                <a:ea typeface="ＭＳ Ｐゴシック" pitchFamily="34" charset="-128"/>
              </a:rPr>
              <a:t>gut.getRabatt</a:t>
            </a:r>
            <a:r>
              <a:rPr lang="en-GB" altLang="ja-JP" sz="2000" dirty="0">
                <a:latin typeface="Consolas" panose="020B0609020204030204" pitchFamily="49" charset="0"/>
                <a:ea typeface="ＭＳ Ｐゴシック" pitchFamily="34" charset="-128"/>
              </a:rPr>
              <a:t>());</a:t>
            </a:r>
          </a:p>
          <a:p>
            <a:pPr eaLnBrk="1" hangingPunct="1">
              <a:lnSpc>
                <a:spcPct val="80000"/>
              </a:lnSpc>
              <a:buFontTx/>
              <a:buNone/>
            </a:pPr>
            <a:r>
              <a:rPr lang="en-GB" altLang="ja-JP" sz="2000" dirty="0">
                <a:latin typeface="Consolas" panose="020B0609020204030204" pitchFamily="49" charset="0"/>
                <a:ea typeface="ＭＳ Ｐゴシック" pitchFamily="34" charset="-128"/>
              </a:rPr>
              <a:t>    </a:t>
            </a:r>
            <a:r>
              <a:rPr lang="en-GB" altLang="ja-JP" sz="2000" dirty="0" err="1">
                <a:latin typeface="Consolas" panose="020B0609020204030204" pitchFamily="49" charset="0"/>
                <a:ea typeface="ＭＳ Ｐゴシック" pitchFamily="34" charset="-128"/>
              </a:rPr>
              <a:t>Assertions.assertEquals</a:t>
            </a:r>
            <a:r>
              <a:rPr lang="en-GB" altLang="ja-JP" sz="2000" dirty="0">
                <a:latin typeface="Consolas" panose="020B0609020204030204" pitchFamily="49" charset="0"/>
                <a:ea typeface="ＭＳ Ｐゴシック" pitchFamily="34" charset="-128"/>
              </a:rPr>
              <a:t>(0.0, </a:t>
            </a:r>
            <a:r>
              <a:rPr lang="en-GB" altLang="ja-JP" sz="2000" dirty="0" err="1">
                <a:latin typeface="Consolas" panose="020B0609020204030204" pitchFamily="49" charset="0"/>
                <a:ea typeface="ＭＳ Ｐゴシック" pitchFamily="34" charset="-128"/>
              </a:rPr>
              <a:t>boese.getRabatt</a:t>
            </a:r>
            <a:r>
              <a:rPr lang="en-GB" altLang="ja-JP" sz="2000" dirty="0">
                <a:latin typeface="Consolas" panose="020B0609020204030204" pitchFamily="49" charset="0"/>
                <a:ea typeface="ＭＳ Ｐゴシック" pitchFamily="34" charset="-128"/>
              </a:rPr>
              <a:t>());</a:t>
            </a:r>
          </a:p>
          <a:p>
            <a:pPr eaLnBrk="1" hangingPunct="1">
              <a:lnSpc>
                <a:spcPct val="80000"/>
              </a:lnSpc>
              <a:buFontTx/>
              <a:buNone/>
            </a:pPr>
            <a:r>
              <a:rPr lang="en-GB" altLang="ja-JP" sz="2000" dirty="0">
                <a:latin typeface="Consolas" panose="020B0609020204030204" pitchFamily="49" charset="0"/>
                <a:ea typeface="ＭＳ Ｐゴシック" pitchFamily="34" charset="-128"/>
              </a:rPr>
              <a:t>  }</a:t>
            </a:r>
            <a:endParaRPr lang="de-DE" altLang="de-DE" sz="2000" dirty="0">
              <a:latin typeface="Consolas" panose="020B0609020204030204" pitchFamily="49" charset="0"/>
            </a:endParaRPr>
          </a:p>
        </p:txBody>
      </p:sp>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02435" name="Rectangle 2"/>
          <p:cNvSpPr>
            <a:spLocks noGrp="1" noChangeArrowheads="1"/>
          </p:cNvSpPr>
          <p:nvPr>
            <p:ph type="title"/>
          </p:nvPr>
        </p:nvSpPr>
        <p:spPr/>
        <p:txBody>
          <a:bodyPr/>
          <a:lstStyle/>
          <a:p>
            <a:pPr eaLnBrk="1" hangingPunct="1"/>
            <a:r>
              <a:rPr lang="de-DE" altLang="de-DE"/>
              <a:t>Testfälle (2/3)</a:t>
            </a:r>
          </a:p>
        </p:txBody>
      </p:sp>
      <p:sp>
        <p:nvSpPr>
          <p:cNvPr id="402436" name="Rectangle 3"/>
          <p:cNvSpPr>
            <a:spLocks noGrp="1" noChangeArrowheads="1"/>
          </p:cNvSpPr>
          <p:nvPr>
            <p:ph type="body" idx="1"/>
          </p:nvPr>
        </p:nvSpPr>
        <p:spPr/>
        <p:txBody>
          <a:bodyPr/>
          <a:lstStyle/>
          <a:p>
            <a:pPr eaLnBrk="1" hangingPunct="1">
              <a:lnSpc>
                <a:spcPct val="80000"/>
              </a:lnSpc>
              <a:buFontTx/>
              <a:buNone/>
            </a:pPr>
            <a:r>
              <a:rPr lang="en-GB" altLang="ja-JP" sz="2000" dirty="0">
                <a:latin typeface="Consolas" panose="020B0609020204030204" pitchFamily="49" charset="0"/>
                <a:ea typeface="ＭＳ Ｐゴシック" pitchFamily="34" charset="-128"/>
              </a:rPr>
              <a:t>  @Test</a:t>
            </a:r>
          </a:p>
          <a:p>
            <a:pPr eaLnBrk="1" hangingPunct="1">
              <a:lnSpc>
                <a:spcPct val="80000"/>
              </a:lnSpc>
              <a:buFontTx/>
              <a:buNone/>
            </a:pPr>
            <a:r>
              <a:rPr lang="en-GB" altLang="ja-JP" sz="2000" dirty="0">
                <a:latin typeface="Consolas" panose="020B0609020204030204" pitchFamily="49" charset="0"/>
                <a:ea typeface="ＭＳ Ｐゴシック" pitchFamily="34" charset="-128"/>
              </a:rPr>
              <a:t>  public void </a:t>
            </a:r>
            <a:r>
              <a:rPr lang="en-GB" altLang="ja-JP" sz="2000" dirty="0" err="1">
                <a:latin typeface="Consolas" panose="020B0609020204030204" pitchFamily="49" charset="0"/>
                <a:ea typeface="ＭＳ Ｐゴシック" pitchFamily="34" charset="-128"/>
              </a:rPr>
              <a:t>testSetRabatt</a:t>
            </a:r>
            <a:r>
              <a:rPr lang="en-GB" altLang="ja-JP" sz="2000" dirty="0">
                <a:latin typeface="Consolas" panose="020B0609020204030204" pitchFamily="49" charset="0"/>
                <a:ea typeface="ＭＳ Ｐゴシック" pitchFamily="34" charset="-128"/>
              </a:rPr>
              <a:t>(){</a:t>
            </a:r>
          </a:p>
          <a:p>
            <a:pPr eaLnBrk="1" hangingPunct="1">
              <a:lnSpc>
                <a:spcPct val="80000"/>
              </a:lnSpc>
              <a:buFontTx/>
              <a:buNone/>
            </a:pPr>
            <a:r>
              <a:rPr lang="en-GB" altLang="ja-JP" sz="2000" dirty="0">
                <a:latin typeface="Consolas" panose="020B0609020204030204" pitchFamily="49" charset="0"/>
                <a:ea typeface="ＭＳ Ｐゴシック" pitchFamily="34" charset="-128"/>
              </a:rPr>
              <a:t>    </a:t>
            </a:r>
            <a:r>
              <a:rPr lang="en-GB" altLang="ja-JP" sz="2000" dirty="0" err="1">
                <a:latin typeface="Consolas" panose="020B0609020204030204" pitchFamily="49" charset="0"/>
                <a:ea typeface="ＭＳ Ｐゴシック" pitchFamily="34" charset="-128"/>
              </a:rPr>
              <a:t>gut.setRabatt</a:t>
            </a:r>
            <a:r>
              <a:rPr lang="en-GB" altLang="ja-JP" sz="2000" dirty="0">
                <a:latin typeface="Consolas" panose="020B0609020204030204" pitchFamily="49" charset="0"/>
                <a:ea typeface="ＭＳ Ｐゴシック" pitchFamily="34" charset="-128"/>
              </a:rPr>
              <a:t>(17.0);</a:t>
            </a:r>
          </a:p>
          <a:p>
            <a:pPr eaLnBrk="1" hangingPunct="1">
              <a:lnSpc>
                <a:spcPct val="80000"/>
              </a:lnSpc>
              <a:buFontTx/>
              <a:buNone/>
            </a:pPr>
            <a:r>
              <a:rPr lang="en-GB" altLang="ja-JP" sz="2000" dirty="0">
                <a:latin typeface="Consolas" panose="020B0609020204030204" pitchFamily="49" charset="0"/>
                <a:ea typeface="ＭＳ Ｐゴシック" pitchFamily="34" charset="-128"/>
              </a:rPr>
              <a:t>    </a:t>
            </a:r>
            <a:r>
              <a:rPr lang="en-GB" altLang="ja-JP" sz="2000" dirty="0" err="1">
                <a:latin typeface="Consolas" panose="020B0609020204030204" pitchFamily="49" charset="0"/>
                <a:ea typeface="ＭＳ Ｐゴシック" pitchFamily="34" charset="-128"/>
              </a:rPr>
              <a:t>Assertions.assertEquals</a:t>
            </a:r>
            <a:r>
              <a:rPr lang="en-GB" altLang="ja-JP" sz="2000" dirty="0">
                <a:latin typeface="Consolas" panose="020B0609020204030204" pitchFamily="49" charset="0"/>
                <a:ea typeface="ＭＳ Ｐゴシック" pitchFamily="34" charset="-128"/>
              </a:rPr>
              <a:t> (17.0, </a:t>
            </a:r>
            <a:r>
              <a:rPr lang="en-GB" altLang="ja-JP" sz="2000" dirty="0" err="1">
                <a:latin typeface="Consolas" panose="020B0609020204030204" pitchFamily="49" charset="0"/>
                <a:ea typeface="ＭＳ Ｐゴシック" pitchFamily="34" charset="-128"/>
              </a:rPr>
              <a:t>gut.getRabatt</a:t>
            </a:r>
            <a:r>
              <a:rPr lang="en-GB" altLang="ja-JP" sz="2000" dirty="0">
                <a:latin typeface="Consolas" panose="020B0609020204030204" pitchFamily="49" charset="0"/>
                <a:ea typeface="ＭＳ Ｐゴシック" pitchFamily="34" charset="-128"/>
              </a:rPr>
              <a:t>());</a:t>
            </a:r>
          </a:p>
          <a:p>
            <a:pPr eaLnBrk="1" hangingPunct="1">
              <a:lnSpc>
                <a:spcPct val="80000"/>
              </a:lnSpc>
              <a:buFontTx/>
              <a:buNone/>
            </a:pPr>
            <a:r>
              <a:rPr lang="en-GB" altLang="ja-JP" sz="2000" dirty="0">
                <a:latin typeface="Consolas" panose="020B0609020204030204" pitchFamily="49" charset="0"/>
                <a:ea typeface="ＭＳ Ｐゴシック" pitchFamily="34" charset="-128"/>
              </a:rPr>
              <a:t>  }</a:t>
            </a:r>
          </a:p>
          <a:p>
            <a:pPr eaLnBrk="1" hangingPunct="1">
              <a:lnSpc>
                <a:spcPct val="80000"/>
              </a:lnSpc>
              <a:buFontTx/>
              <a:buNone/>
            </a:pPr>
            <a:r>
              <a:rPr lang="en-GB" altLang="ja-JP" sz="800" dirty="0">
                <a:latin typeface="Consolas" panose="020B0609020204030204" pitchFamily="49" charset="0"/>
                <a:ea typeface="ＭＳ Ｐゴシック" pitchFamily="34" charset="-128"/>
              </a:rPr>
              <a:t> </a:t>
            </a:r>
          </a:p>
          <a:p>
            <a:pPr eaLnBrk="1" hangingPunct="1">
              <a:lnSpc>
                <a:spcPct val="80000"/>
              </a:lnSpc>
              <a:buFontTx/>
              <a:buNone/>
            </a:pPr>
            <a:r>
              <a:rPr lang="en-GB" altLang="ja-JP" sz="2000" dirty="0">
                <a:latin typeface="Consolas" panose="020B0609020204030204" pitchFamily="49" charset="0"/>
                <a:ea typeface="ＭＳ Ｐゴシック" pitchFamily="34" charset="-128"/>
              </a:rPr>
              <a:t>  @Test </a:t>
            </a:r>
          </a:p>
          <a:p>
            <a:pPr eaLnBrk="1" hangingPunct="1">
              <a:lnSpc>
                <a:spcPct val="80000"/>
              </a:lnSpc>
              <a:buFontTx/>
              <a:buNone/>
            </a:pPr>
            <a:r>
              <a:rPr lang="en-GB" altLang="ja-JP" sz="2000" dirty="0">
                <a:latin typeface="Consolas" panose="020B0609020204030204" pitchFamily="49" charset="0"/>
                <a:ea typeface="ＭＳ Ｐゴシック" pitchFamily="34" charset="-128"/>
              </a:rPr>
              <a:t>  public void </a:t>
            </a:r>
            <a:r>
              <a:rPr lang="en-GB" altLang="ja-JP" sz="2000" dirty="0" err="1">
                <a:latin typeface="Consolas" panose="020B0609020204030204" pitchFamily="49" charset="0"/>
                <a:ea typeface="ＭＳ Ｐゴシック" pitchFamily="34" charset="-128"/>
              </a:rPr>
              <a:t>testIsGesperrt</a:t>
            </a:r>
            <a:r>
              <a:rPr lang="en-GB" altLang="ja-JP" sz="2000" dirty="0">
                <a:latin typeface="Consolas" panose="020B0609020204030204" pitchFamily="49" charset="0"/>
                <a:ea typeface="ＭＳ Ｐゴシック" pitchFamily="34" charset="-128"/>
              </a:rPr>
              <a:t>(){</a:t>
            </a:r>
          </a:p>
          <a:p>
            <a:pPr eaLnBrk="1" hangingPunct="1">
              <a:lnSpc>
                <a:spcPct val="80000"/>
              </a:lnSpc>
              <a:buFontTx/>
              <a:buNone/>
            </a:pPr>
            <a:r>
              <a:rPr lang="en-GB" altLang="ja-JP" sz="2000" dirty="0">
                <a:latin typeface="Consolas" panose="020B0609020204030204" pitchFamily="49" charset="0"/>
                <a:ea typeface="ＭＳ Ｐゴシック" pitchFamily="34" charset="-128"/>
              </a:rPr>
              <a:t>    Assertions.</a:t>
            </a:r>
            <a:r>
              <a:rPr lang="de-DE" altLang="ja-JP" sz="2000" dirty="0" err="1">
                <a:latin typeface="Consolas" panose="020B0609020204030204" pitchFamily="49" charset="0"/>
                <a:ea typeface="ＭＳ Ｐゴシック" pitchFamily="34" charset="-128"/>
              </a:rPr>
              <a:t>assertFalse</a:t>
            </a:r>
            <a:r>
              <a:rPr lang="de-DE" altLang="ja-JP" sz="2000" dirty="0">
                <a:latin typeface="Consolas" panose="020B0609020204030204" pitchFamily="49" charset="0"/>
                <a:ea typeface="ＭＳ Ｐゴシック" pitchFamily="34" charset="-128"/>
              </a:rPr>
              <a:t>(!</a:t>
            </a:r>
            <a:r>
              <a:rPr lang="de-DE" altLang="ja-JP" sz="2000" dirty="0" err="1">
                <a:latin typeface="Consolas" panose="020B0609020204030204" pitchFamily="49" charset="0"/>
                <a:ea typeface="ＭＳ Ｐゴシック" pitchFamily="34" charset="-128"/>
              </a:rPr>
              <a:t>gut.isGesperrt</a:t>
            </a:r>
            <a:r>
              <a:rPr lang="de-DE" altLang="ja-JP" sz="2000" dirty="0">
                <a:latin typeface="Consolas" panose="020B0609020204030204" pitchFamily="49" charset="0"/>
                <a:ea typeface="ＭＳ Ｐゴシック" pitchFamily="34" charset="-128"/>
              </a:rPr>
              <a:t>());</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Assertions.assertTrue</a:t>
            </a:r>
            <a:r>
              <a:rPr lang="de-DE" altLang="ja-JP" sz="2000" dirty="0">
                <a:latin typeface="Consolas" panose="020B0609020204030204" pitchFamily="49" charset="0"/>
                <a:ea typeface="ＭＳ Ｐゴシック" pitchFamily="34" charset="-128"/>
              </a:rPr>
              <a:t>(</a:t>
            </a:r>
            <a:r>
              <a:rPr lang="de-DE" altLang="ja-JP" sz="2000" dirty="0" err="1">
                <a:latin typeface="Consolas" panose="020B0609020204030204" pitchFamily="49" charset="0"/>
                <a:ea typeface="ＭＳ Ｐゴシック" pitchFamily="34" charset="-128"/>
              </a:rPr>
              <a:t>boese.isGesperrt</a:t>
            </a:r>
            <a:r>
              <a:rPr lang="de-DE" altLang="ja-JP" sz="2000" dirty="0">
                <a:latin typeface="Consolas" panose="020B0609020204030204" pitchFamily="49" charset="0"/>
                <a:ea typeface="ＭＳ Ｐゴシック" pitchFamily="34" charset="-128"/>
              </a:rPr>
              <a:t>());</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p>
          <a:p>
            <a:pPr eaLnBrk="1" hangingPunct="1">
              <a:lnSpc>
                <a:spcPct val="80000"/>
              </a:lnSpc>
              <a:buFontTx/>
              <a:buNone/>
            </a:pPr>
            <a:r>
              <a:rPr lang="de-DE" altLang="ja-JP" sz="800" dirty="0">
                <a:latin typeface="Consolas" panose="020B0609020204030204" pitchFamily="49" charset="0"/>
                <a:ea typeface="ＭＳ Ｐゴシック" pitchFamily="34" charset="-128"/>
              </a:rPr>
              <a:t>  </a:t>
            </a:r>
          </a:p>
          <a:p>
            <a:pPr eaLnBrk="1" hangingPunct="1">
              <a:lnSpc>
                <a:spcPct val="80000"/>
              </a:lnSpc>
              <a:buFontTx/>
              <a:buNone/>
            </a:pPr>
            <a:r>
              <a:rPr lang="de-DE" altLang="ja-JP" sz="2000" dirty="0">
                <a:latin typeface="Consolas" panose="020B0609020204030204" pitchFamily="49" charset="0"/>
                <a:ea typeface="ＭＳ Ｐゴシック" pitchFamily="34" charset="-128"/>
              </a:rPr>
              <a:t>  @Test</a:t>
            </a:r>
          </a:p>
          <a:p>
            <a:pPr eaLnBrk="1" hangingPunct="1">
              <a:lnSpc>
                <a:spcPct val="80000"/>
              </a:lnSpc>
              <a:buFontTx/>
              <a:buNone/>
            </a:pPr>
            <a:r>
              <a:rPr lang="de-DE" altLang="ja-JP" sz="2000" dirty="0">
                <a:latin typeface="Consolas" panose="020B0609020204030204" pitchFamily="49" charset="0"/>
                <a:ea typeface="ＭＳ Ｐゴシック" pitchFamily="34" charset="-128"/>
              </a:rPr>
              <a:t>  public void </a:t>
            </a:r>
            <a:r>
              <a:rPr lang="de-DE" altLang="ja-JP" sz="2000" dirty="0" err="1">
                <a:latin typeface="Consolas" panose="020B0609020204030204" pitchFamily="49" charset="0"/>
                <a:ea typeface="ＭＳ Ｐゴシック" pitchFamily="34" charset="-128"/>
              </a:rPr>
              <a:t>testSetGesperrt</a:t>
            </a:r>
            <a:r>
              <a:rPr lang="de-DE" altLang="ja-JP" sz="2000" dirty="0">
                <a:latin typeface="Consolas" panose="020B0609020204030204" pitchFamily="49" charset="0"/>
                <a:ea typeface="ＭＳ Ｐゴシック" pitchFamily="34" charset="-128"/>
              </a:rPr>
              <a:t>(){</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gut.setGesperrt</a:t>
            </a:r>
            <a:r>
              <a:rPr lang="de-DE" altLang="ja-JP" sz="2000" dirty="0">
                <a:latin typeface="Consolas" panose="020B0609020204030204" pitchFamily="49" charset="0"/>
                <a:ea typeface="ＭＳ Ｐゴシック" pitchFamily="34" charset="-128"/>
              </a:rPr>
              <a:t>(</a:t>
            </a:r>
            <a:r>
              <a:rPr lang="de-DE" altLang="ja-JP" sz="2000" dirty="0" err="1">
                <a:latin typeface="Consolas" panose="020B0609020204030204" pitchFamily="49" charset="0"/>
                <a:ea typeface="ＭＳ Ｐゴシック" pitchFamily="34" charset="-128"/>
              </a:rPr>
              <a:t>true</a:t>
            </a:r>
            <a:r>
              <a:rPr lang="de-DE" altLang="ja-JP" sz="2000" dirty="0">
                <a:latin typeface="Consolas" panose="020B0609020204030204" pitchFamily="49" charset="0"/>
                <a:ea typeface="ＭＳ Ｐゴシック" pitchFamily="34" charset="-128"/>
              </a:rPr>
              <a:t>);</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boese.setGesperrt</a:t>
            </a:r>
            <a:r>
              <a:rPr lang="de-DE" altLang="ja-JP" sz="2000" dirty="0">
                <a:latin typeface="Consolas" panose="020B0609020204030204" pitchFamily="49" charset="0"/>
                <a:ea typeface="ＭＳ Ｐゴシック" pitchFamily="34" charset="-128"/>
              </a:rPr>
              <a:t>(</a:t>
            </a:r>
            <a:r>
              <a:rPr lang="de-DE" altLang="ja-JP" sz="2000" dirty="0" err="1">
                <a:latin typeface="Consolas" panose="020B0609020204030204" pitchFamily="49" charset="0"/>
                <a:ea typeface="ＭＳ Ｐゴシック" pitchFamily="34" charset="-128"/>
              </a:rPr>
              <a:t>false</a:t>
            </a:r>
            <a:r>
              <a:rPr lang="de-DE" altLang="ja-JP" sz="2000" dirty="0">
                <a:latin typeface="Consolas" panose="020B0609020204030204" pitchFamily="49" charset="0"/>
                <a:ea typeface="ＭＳ Ｐゴシック" pitchFamily="34" charset="-128"/>
              </a:rPr>
              <a:t>);</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Assertions.assertTrue</a:t>
            </a:r>
            <a:r>
              <a:rPr lang="de-DE" altLang="ja-JP" sz="2000" dirty="0">
                <a:latin typeface="Consolas" panose="020B0609020204030204" pitchFamily="49" charset="0"/>
                <a:ea typeface="ＭＳ Ｐゴシック" pitchFamily="34" charset="-128"/>
              </a:rPr>
              <a:t>(</a:t>
            </a:r>
            <a:r>
              <a:rPr lang="de-DE" altLang="ja-JP" sz="2000" dirty="0" err="1">
                <a:latin typeface="Consolas" panose="020B0609020204030204" pitchFamily="49" charset="0"/>
                <a:ea typeface="ＭＳ Ｐゴシック" pitchFamily="34" charset="-128"/>
              </a:rPr>
              <a:t>gut.isGesperrt</a:t>
            </a:r>
            <a:r>
              <a:rPr lang="de-DE" altLang="ja-JP" sz="2000" dirty="0">
                <a:latin typeface="Consolas" panose="020B0609020204030204" pitchFamily="49" charset="0"/>
                <a:ea typeface="ＭＳ Ｐゴシック" pitchFamily="34" charset="-128"/>
              </a:rPr>
              <a:t>());</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Assertions.assertFalse</a:t>
            </a:r>
            <a:r>
              <a:rPr lang="de-DE" altLang="ja-JP" sz="2000" dirty="0">
                <a:latin typeface="Consolas" panose="020B0609020204030204" pitchFamily="49" charset="0"/>
                <a:ea typeface="ＭＳ Ｐゴシック" pitchFamily="34" charset="-128"/>
              </a:rPr>
              <a:t>(</a:t>
            </a:r>
            <a:r>
              <a:rPr lang="de-DE" altLang="ja-JP" sz="2000" dirty="0" err="1">
                <a:latin typeface="Consolas" panose="020B0609020204030204" pitchFamily="49" charset="0"/>
                <a:ea typeface="ＭＳ Ｐゴシック" pitchFamily="34" charset="-128"/>
              </a:rPr>
              <a:t>boese.isGesperrt</a:t>
            </a:r>
            <a:r>
              <a:rPr lang="de-DE" altLang="ja-JP" sz="2000" dirty="0">
                <a:latin typeface="Consolas" panose="020B0609020204030204" pitchFamily="49" charset="0"/>
                <a:ea typeface="ＭＳ Ｐゴシック" pitchFamily="34" charset="-128"/>
              </a:rPr>
              <a:t>());</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p>
          <a:p>
            <a:pPr eaLnBrk="1" hangingPunct="1">
              <a:lnSpc>
                <a:spcPct val="80000"/>
              </a:lnSpc>
              <a:buFontTx/>
              <a:buNone/>
            </a:pPr>
            <a:r>
              <a:rPr lang="de-DE" altLang="ja-JP" sz="2000" dirty="0">
                <a:latin typeface="Consolas" panose="020B0609020204030204" pitchFamily="49" charset="0"/>
                <a:ea typeface="ＭＳ Ｐゴシック" pitchFamily="34" charset="-128"/>
              </a:rPr>
              <a:t>  </a:t>
            </a:r>
            <a:endParaRPr lang="de-DE" altLang="de-DE" sz="800" dirty="0"/>
          </a:p>
        </p:txBody>
      </p:sp>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03459" name="Rectangle 2"/>
          <p:cNvSpPr>
            <a:spLocks noGrp="1" noChangeArrowheads="1"/>
          </p:cNvSpPr>
          <p:nvPr>
            <p:ph type="title"/>
          </p:nvPr>
        </p:nvSpPr>
        <p:spPr/>
        <p:txBody>
          <a:bodyPr/>
          <a:lstStyle/>
          <a:p>
            <a:pPr eaLnBrk="1" hangingPunct="1"/>
            <a:r>
              <a:rPr lang="de-DE" altLang="de-DE"/>
              <a:t>Testfälle (3/3)</a:t>
            </a:r>
          </a:p>
        </p:txBody>
      </p:sp>
      <p:sp>
        <p:nvSpPr>
          <p:cNvPr id="403460" name="Rectangle 3"/>
          <p:cNvSpPr>
            <a:spLocks noGrp="1" noChangeArrowheads="1"/>
          </p:cNvSpPr>
          <p:nvPr>
            <p:ph type="body" idx="1"/>
          </p:nvPr>
        </p:nvSpPr>
        <p:spPr>
          <a:xfrm>
            <a:off x="468313" y="1052513"/>
            <a:ext cx="8229600" cy="5256212"/>
          </a:xfrm>
        </p:spPr>
        <p:txBody>
          <a:bodyPr/>
          <a:lstStyle/>
          <a:p>
            <a:pPr eaLnBrk="1" hangingPunct="1">
              <a:lnSpc>
                <a:spcPct val="70000"/>
              </a:lnSpc>
              <a:spcBef>
                <a:spcPts val="600"/>
              </a:spcBef>
              <a:buNone/>
            </a:pPr>
            <a:r>
              <a:rPr lang="de-DE" altLang="ja-JP" sz="2000" dirty="0">
                <a:latin typeface="Consolas" panose="020B0609020204030204" pitchFamily="49" charset="0"/>
                <a:ea typeface="ＭＳ Ｐゴシック" pitchFamily="34" charset="-128"/>
              </a:rPr>
              <a:t>  @Test</a:t>
            </a:r>
          </a:p>
          <a:p>
            <a:pPr eaLnBrk="1" hangingPunct="1">
              <a:lnSpc>
                <a:spcPct val="70000"/>
              </a:lnSpc>
              <a:spcBef>
                <a:spcPts val="600"/>
              </a:spcBef>
              <a:buNone/>
            </a:pPr>
            <a:r>
              <a:rPr lang="de-DE" altLang="ja-JP" sz="2000" dirty="0">
                <a:latin typeface="Consolas" panose="020B0609020204030204" pitchFamily="49" charset="0"/>
                <a:ea typeface="ＭＳ Ｐゴシック" pitchFamily="34" charset="-128"/>
              </a:rPr>
              <a:t>  public void </a:t>
            </a:r>
            <a:r>
              <a:rPr lang="de-DE" altLang="ja-JP" sz="2000" dirty="0" err="1">
                <a:latin typeface="Consolas" panose="020B0609020204030204" pitchFamily="49" charset="0"/>
                <a:ea typeface="ＭＳ Ｐゴシック" pitchFamily="34" charset="-128"/>
              </a:rPr>
              <a:t>testPreisErfolgreich</a:t>
            </a:r>
            <a:r>
              <a:rPr lang="de-DE" altLang="ja-JP" sz="2000" dirty="0">
                <a:latin typeface="Consolas" panose="020B0609020204030204" pitchFamily="49" charset="0"/>
                <a:ea typeface="ＭＳ Ｐゴシック" pitchFamily="34" charset="-128"/>
              </a:rPr>
              <a:t>(){</a:t>
            </a:r>
          </a:p>
          <a:p>
            <a:pPr eaLnBrk="1" hangingPunct="1">
              <a:lnSpc>
                <a:spcPct val="70000"/>
              </a:lnSpc>
              <a:spcBef>
                <a:spcPts val="600"/>
              </a:spcBef>
              <a:buNone/>
            </a:pP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try</a:t>
            </a:r>
            <a:r>
              <a:rPr lang="de-DE" altLang="ja-JP" sz="2000" dirty="0">
                <a:latin typeface="Consolas" panose="020B0609020204030204" pitchFamily="49" charset="0"/>
                <a:ea typeface="ＭＳ Ｐゴシック" pitchFamily="34" charset="-128"/>
              </a:rPr>
              <a:t> {</a:t>
            </a:r>
          </a:p>
          <a:p>
            <a:pPr eaLnBrk="1" hangingPunct="1">
              <a:lnSpc>
                <a:spcPct val="70000"/>
              </a:lnSpc>
              <a:spcBef>
                <a:spcPts val="600"/>
              </a:spcBef>
              <a:buNone/>
            </a:pPr>
            <a:r>
              <a:rPr lang="de-DE" altLang="ja-JP" sz="2000" dirty="0">
                <a:latin typeface="Consolas" panose="020B0609020204030204" pitchFamily="49" charset="0"/>
                <a:ea typeface="ＭＳ Ｐゴシック" pitchFamily="34" charset="-128"/>
              </a:rPr>
              <a:t>      double </a:t>
            </a:r>
            <a:r>
              <a:rPr lang="de-DE" altLang="ja-JP" sz="2000" dirty="0" err="1">
                <a:latin typeface="Consolas" panose="020B0609020204030204" pitchFamily="49" charset="0"/>
                <a:ea typeface="ＭＳ Ｐゴシック" pitchFamily="34" charset="-128"/>
              </a:rPr>
              <a:t>ergebnis</a:t>
            </a:r>
            <a:r>
              <a:rPr lang="de-DE" altLang="ja-JP" sz="2000" dirty="0">
                <a:latin typeface="Consolas" panose="020B0609020204030204" pitchFamily="49" charset="0"/>
                <a:ea typeface="ＭＳ Ｐゴシック" pitchFamily="34" charset="-128"/>
              </a:rPr>
              <a:t>=</a:t>
            </a:r>
            <a:r>
              <a:rPr lang="de-DE" altLang="ja-JP" sz="2000" dirty="0" err="1">
                <a:latin typeface="Consolas" panose="020B0609020204030204" pitchFamily="49" charset="0"/>
                <a:ea typeface="ＭＳ Ｐゴシック" pitchFamily="34" charset="-128"/>
              </a:rPr>
              <a:t>gut.preis</a:t>
            </a:r>
            <a:r>
              <a:rPr lang="de-DE" altLang="ja-JP" sz="2000" dirty="0">
                <a:latin typeface="Consolas" panose="020B0609020204030204" pitchFamily="49" charset="0"/>
                <a:ea typeface="ＭＳ Ｐゴシック" pitchFamily="34" charset="-128"/>
              </a:rPr>
              <a:t>(100.0);</a:t>
            </a:r>
          </a:p>
          <a:p>
            <a:pPr eaLnBrk="1" hangingPunct="1">
              <a:lnSpc>
                <a:spcPct val="70000"/>
              </a:lnSpc>
              <a:spcBef>
                <a:spcPts val="600"/>
              </a:spcBef>
              <a:buNone/>
            </a:pP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Assertions.assertEquals</a:t>
            </a:r>
            <a:r>
              <a:rPr lang="de-DE" altLang="ja-JP" sz="2000" dirty="0">
                <a:latin typeface="Consolas" panose="020B0609020204030204" pitchFamily="49" charset="0"/>
                <a:ea typeface="ＭＳ Ｐゴシック" pitchFamily="34" charset="-128"/>
              </a:rPr>
              <a:t>(97.0, </a:t>
            </a:r>
            <a:r>
              <a:rPr lang="de-DE" altLang="ja-JP" sz="2000" dirty="0" err="1">
                <a:latin typeface="Consolas" panose="020B0609020204030204" pitchFamily="49" charset="0"/>
                <a:ea typeface="ＭＳ Ｐゴシック" pitchFamily="34" charset="-128"/>
              </a:rPr>
              <a:t>ergebnis</a:t>
            </a:r>
            <a:r>
              <a:rPr lang="de-DE" altLang="ja-JP" sz="2000" dirty="0">
                <a:latin typeface="Consolas" panose="020B0609020204030204" pitchFamily="49" charset="0"/>
                <a:ea typeface="ＭＳ Ｐゴシック" pitchFamily="34" charset="-128"/>
              </a:rPr>
              <a:t>, 0.001);</a:t>
            </a:r>
          </a:p>
          <a:p>
            <a:pPr eaLnBrk="1" hangingPunct="1">
              <a:lnSpc>
                <a:spcPct val="70000"/>
              </a:lnSpc>
              <a:spcBef>
                <a:spcPts val="600"/>
              </a:spcBef>
              <a:buNone/>
            </a:pPr>
            <a:r>
              <a:rPr lang="de-DE" altLang="ja-JP" sz="2000" dirty="0">
                <a:latin typeface="Consolas" panose="020B0609020204030204" pitchFamily="49" charset="0"/>
                <a:ea typeface="ＭＳ Ｐゴシック" pitchFamily="34" charset="-128"/>
              </a:rPr>
              <a:t>    } catch (</a:t>
            </a:r>
            <a:r>
              <a:rPr lang="de-DE" altLang="ja-JP" sz="2000" dirty="0" err="1">
                <a:latin typeface="Consolas" panose="020B0609020204030204" pitchFamily="49" charset="0"/>
                <a:ea typeface="ＭＳ Ｐゴシック" pitchFamily="34" charset="-128"/>
              </a:rPr>
              <a:t>RabattException</a:t>
            </a:r>
            <a:r>
              <a:rPr lang="de-DE" altLang="ja-JP" sz="2000" dirty="0">
                <a:latin typeface="Consolas" panose="020B0609020204030204" pitchFamily="49" charset="0"/>
                <a:ea typeface="ＭＳ Ｐゴシック" pitchFamily="34" charset="-128"/>
              </a:rPr>
              <a:t> e) {</a:t>
            </a:r>
          </a:p>
          <a:p>
            <a:pPr eaLnBrk="1" hangingPunct="1">
              <a:lnSpc>
                <a:spcPct val="70000"/>
              </a:lnSpc>
              <a:spcBef>
                <a:spcPts val="600"/>
              </a:spcBef>
              <a:buNone/>
            </a:pP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Assertions.fail</a:t>
            </a:r>
            <a:r>
              <a:rPr lang="de-DE" altLang="ja-JP" sz="2000" dirty="0">
                <a:latin typeface="Consolas" panose="020B0609020204030204" pitchFamily="49" charset="0"/>
                <a:ea typeface="ＭＳ Ｐゴシック" pitchFamily="34" charset="-128"/>
              </a:rPr>
              <a:t>("falsche </a:t>
            </a:r>
            <a:r>
              <a:rPr lang="de-DE" altLang="ja-JP" sz="2000" dirty="0" err="1">
                <a:latin typeface="Consolas" panose="020B0609020204030204" pitchFamily="49" charset="0"/>
                <a:ea typeface="ＭＳ Ｐゴシック" pitchFamily="34" charset="-128"/>
              </a:rPr>
              <a:t>RabattException</a:t>
            </a:r>
            <a:r>
              <a:rPr lang="de-DE" altLang="ja-JP" sz="2000" dirty="0">
                <a:latin typeface="Consolas" panose="020B0609020204030204" pitchFamily="49" charset="0"/>
                <a:ea typeface="ＭＳ Ｐゴシック" pitchFamily="34" charset="-128"/>
              </a:rPr>
              <a:t>");</a:t>
            </a:r>
          </a:p>
          <a:p>
            <a:pPr eaLnBrk="1" hangingPunct="1">
              <a:lnSpc>
                <a:spcPct val="50000"/>
              </a:lnSpc>
              <a:spcBef>
                <a:spcPts val="600"/>
              </a:spcBef>
              <a:buNone/>
            </a:pPr>
            <a:r>
              <a:rPr lang="de-DE" altLang="ja-JP" sz="2000" dirty="0">
                <a:latin typeface="Consolas" panose="020B0609020204030204" pitchFamily="49" charset="0"/>
                <a:ea typeface="ＭＳ Ｐゴシック" pitchFamily="34" charset="-128"/>
              </a:rPr>
              <a:t>    }   </a:t>
            </a:r>
          </a:p>
          <a:p>
            <a:pPr eaLnBrk="1" hangingPunct="1">
              <a:lnSpc>
                <a:spcPct val="50000"/>
              </a:lnSpc>
              <a:spcBef>
                <a:spcPts val="600"/>
              </a:spcBef>
              <a:buNone/>
            </a:pPr>
            <a:r>
              <a:rPr lang="de-DE" altLang="ja-JP" sz="2000" dirty="0">
                <a:latin typeface="Consolas" panose="020B0609020204030204" pitchFamily="49" charset="0"/>
                <a:ea typeface="ＭＳ Ｐゴシック" pitchFamily="34" charset="-128"/>
              </a:rPr>
              <a:t>  }</a:t>
            </a:r>
          </a:p>
          <a:p>
            <a:pPr eaLnBrk="1" hangingPunct="1">
              <a:lnSpc>
                <a:spcPct val="70000"/>
              </a:lnSpc>
              <a:buFontTx/>
              <a:buNone/>
            </a:pPr>
            <a:r>
              <a:rPr lang="de-DE" altLang="ja-JP" sz="800" dirty="0">
                <a:latin typeface="Consolas" panose="020B0609020204030204" pitchFamily="49" charset="0"/>
                <a:ea typeface="ＭＳ Ｐゴシック" pitchFamily="34" charset="-128"/>
              </a:rPr>
              <a:t>  </a:t>
            </a:r>
          </a:p>
          <a:p>
            <a:pPr eaLnBrk="1" hangingPunct="1">
              <a:lnSpc>
                <a:spcPct val="70000"/>
              </a:lnSpc>
              <a:spcBef>
                <a:spcPts val="600"/>
              </a:spcBef>
              <a:buFontTx/>
              <a:buNone/>
            </a:pPr>
            <a:r>
              <a:rPr lang="de-DE" altLang="ja-JP" sz="2000" dirty="0">
                <a:latin typeface="Consolas" panose="020B0609020204030204" pitchFamily="49" charset="0"/>
                <a:ea typeface="ＭＳ Ｐゴシック" pitchFamily="34" charset="-128"/>
              </a:rPr>
              <a:t>  @Test</a:t>
            </a:r>
          </a:p>
          <a:p>
            <a:pPr eaLnBrk="1" hangingPunct="1">
              <a:lnSpc>
                <a:spcPct val="70000"/>
              </a:lnSpc>
              <a:spcBef>
                <a:spcPts val="600"/>
              </a:spcBef>
              <a:buFontTx/>
              <a:buNone/>
            </a:pPr>
            <a:r>
              <a:rPr lang="de-DE" altLang="ja-JP" sz="2000" dirty="0">
                <a:latin typeface="Consolas" panose="020B0609020204030204" pitchFamily="49" charset="0"/>
                <a:ea typeface="ＭＳ Ｐゴシック" pitchFamily="34" charset="-128"/>
              </a:rPr>
              <a:t>  public void </a:t>
            </a:r>
            <a:r>
              <a:rPr lang="de-DE" altLang="ja-JP" sz="2000" dirty="0" err="1">
                <a:latin typeface="Consolas" panose="020B0609020204030204" pitchFamily="49" charset="0"/>
                <a:ea typeface="ＭＳ Ｐゴシック" pitchFamily="34" charset="-128"/>
              </a:rPr>
              <a:t>testPreisMitException</a:t>
            </a:r>
            <a:r>
              <a:rPr lang="de-DE" altLang="ja-JP" sz="2000" dirty="0">
                <a:latin typeface="Consolas" panose="020B0609020204030204" pitchFamily="49" charset="0"/>
                <a:ea typeface="ＭＳ Ｐゴシック" pitchFamily="34" charset="-128"/>
              </a:rPr>
              <a:t>(){</a:t>
            </a:r>
          </a:p>
          <a:p>
            <a:pPr eaLnBrk="1" hangingPunct="1">
              <a:lnSpc>
                <a:spcPct val="70000"/>
              </a:lnSpc>
              <a:spcBef>
                <a:spcPts val="600"/>
              </a:spcBef>
              <a:buFontTx/>
              <a:buNone/>
            </a:pP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try</a:t>
            </a:r>
            <a:r>
              <a:rPr lang="de-DE" altLang="ja-JP" sz="2000" dirty="0">
                <a:latin typeface="Consolas" panose="020B0609020204030204" pitchFamily="49" charset="0"/>
                <a:ea typeface="ＭＳ Ｐゴシック" pitchFamily="34" charset="-128"/>
              </a:rPr>
              <a:t> {</a:t>
            </a:r>
          </a:p>
          <a:p>
            <a:pPr eaLnBrk="1" hangingPunct="1">
              <a:lnSpc>
                <a:spcPct val="70000"/>
              </a:lnSpc>
              <a:spcBef>
                <a:spcPts val="600"/>
              </a:spcBef>
              <a:buFontTx/>
              <a:buNone/>
            </a:pP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boese.preis</a:t>
            </a:r>
            <a:r>
              <a:rPr lang="de-DE" altLang="ja-JP" sz="2000" dirty="0">
                <a:latin typeface="Consolas" panose="020B0609020204030204" pitchFamily="49" charset="0"/>
                <a:ea typeface="ＭＳ Ｐゴシック" pitchFamily="34" charset="-128"/>
              </a:rPr>
              <a:t>(100.0);</a:t>
            </a:r>
          </a:p>
          <a:p>
            <a:pPr eaLnBrk="1" hangingPunct="1">
              <a:lnSpc>
                <a:spcPct val="70000"/>
              </a:lnSpc>
              <a:spcBef>
                <a:spcPts val="600"/>
              </a:spcBef>
              <a:buFontTx/>
              <a:buNone/>
            </a:pPr>
            <a:r>
              <a:rPr lang="de-DE" altLang="ja-JP" sz="2000" dirty="0">
                <a:latin typeface="Consolas" panose="020B0609020204030204" pitchFamily="49" charset="0"/>
                <a:ea typeface="ＭＳ Ｐゴシック" pitchFamily="34" charset="-128"/>
              </a:rPr>
              <a:t>      </a:t>
            </a:r>
            <a:r>
              <a:rPr lang="de-DE" altLang="ja-JP" sz="2000" dirty="0" err="1">
                <a:latin typeface="Consolas" panose="020B0609020204030204" pitchFamily="49" charset="0"/>
                <a:ea typeface="ＭＳ Ｐゴシック" pitchFamily="34" charset="-128"/>
              </a:rPr>
              <a:t>Assertions.fail</a:t>
            </a:r>
            <a:r>
              <a:rPr lang="de-DE" altLang="ja-JP" sz="2000" dirty="0">
                <a:latin typeface="Consolas" panose="020B0609020204030204" pitchFamily="49" charset="0"/>
                <a:ea typeface="ＭＳ Ｐゴシック" pitchFamily="34" charset="-128"/>
              </a:rPr>
              <a:t>("fehlende </a:t>
            </a:r>
            <a:r>
              <a:rPr lang="de-DE" altLang="ja-JP" sz="2000" dirty="0" err="1">
                <a:latin typeface="Consolas" panose="020B0609020204030204" pitchFamily="49" charset="0"/>
                <a:ea typeface="ＭＳ Ｐゴシック" pitchFamily="34" charset="-128"/>
              </a:rPr>
              <a:t>RabattException</a:t>
            </a:r>
            <a:r>
              <a:rPr lang="de-DE" altLang="ja-JP" sz="2000" dirty="0">
                <a:latin typeface="Consolas" panose="020B0609020204030204" pitchFamily="49" charset="0"/>
                <a:ea typeface="ＭＳ Ｐゴシック" pitchFamily="34" charset="-128"/>
              </a:rPr>
              <a:t>");</a:t>
            </a:r>
          </a:p>
          <a:p>
            <a:pPr eaLnBrk="1" hangingPunct="1">
              <a:lnSpc>
                <a:spcPct val="70000"/>
              </a:lnSpc>
              <a:spcBef>
                <a:spcPts val="600"/>
              </a:spcBef>
              <a:buFontTx/>
              <a:buNone/>
            </a:pPr>
            <a:r>
              <a:rPr lang="de-DE" altLang="ja-JP" sz="2000" dirty="0">
                <a:latin typeface="Consolas" panose="020B0609020204030204" pitchFamily="49" charset="0"/>
                <a:ea typeface="ＭＳ Ｐゴシック" pitchFamily="34" charset="-128"/>
              </a:rPr>
              <a:t>    } catch (</a:t>
            </a:r>
            <a:r>
              <a:rPr lang="de-DE" altLang="ja-JP" sz="2000" dirty="0" err="1">
                <a:latin typeface="Consolas" panose="020B0609020204030204" pitchFamily="49" charset="0"/>
                <a:ea typeface="ＭＳ Ｐゴシック" pitchFamily="34" charset="-128"/>
              </a:rPr>
              <a:t>RabattException</a:t>
            </a:r>
            <a:r>
              <a:rPr lang="de-DE" altLang="ja-JP" sz="2000" dirty="0">
                <a:latin typeface="Consolas" panose="020B0609020204030204" pitchFamily="49" charset="0"/>
                <a:ea typeface="ＭＳ Ｐゴシック" pitchFamily="34" charset="-128"/>
              </a:rPr>
              <a:t> e) {</a:t>
            </a:r>
          </a:p>
          <a:p>
            <a:pPr eaLnBrk="1" hangingPunct="1">
              <a:lnSpc>
                <a:spcPct val="50000"/>
              </a:lnSpc>
              <a:spcBef>
                <a:spcPts val="600"/>
              </a:spcBef>
              <a:buFontTx/>
              <a:buNone/>
            </a:pPr>
            <a:r>
              <a:rPr lang="de-DE" altLang="ja-JP" sz="2000" dirty="0">
                <a:latin typeface="Consolas" panose="020B0609020204030204" pitchFamily="49" charset="0"/>
                <a:ea typeface="ＭＳ Ｐゴシック" pitchFamily="34" charset="-128"/>
              </a:rPr>
              <a:t>    }</a:t>
            </a:r>
            <a:endParaRPr lang="en-GB" altLang="ja-JP" sz="2000" dirty="0">
              <a:latin typeface="Consolas" panose="020B0609020204030204" pitchFamily="49" charset="0"/>
              <a:ea typeface="ＭＳ Ｐゴシック" pitchFamily="34" charset="-128"/>
            </a:endParaRPr>
          </a:p>
          <a:p>
            <a:pPr eaLnBrk="1" hangingPunct="1">
              <a:lnSpc>
                <a:spcPct val="50000"/>
              </a:lnSpc>
              <a:spcBef>
                <a:spcPts val="600"/>
              </a:spcBef>
              <a:buFontTx/>
              <a:buNone/>
            </a:pPr>
            <a:r>
              <a:rPr lang="en-GB" altLang="ja-JP" sz="2000" dirty="0">
                <a:latin typeface="Consolas" panose="020B0609020204030204" pitchFamily="49" charset="0"/>
                <a:ea typeface="ＭＳ Ｐゴシック" pitchFamily="34" charset="-128"/>
              </a:rPr>
              <a:t>  }</a:t>
            </a:r>
          </a:p>
          <a:p>
            <a:pPr eaLnBrk="1" hangingPunct="1">
              <a:lnSpc>
                <a:spcPct val="70000"/>
              </a:lnSpc>
              <a:buFontTx/>
              <a:buNone/>
            </a:pPr>
            <a:endParaRPr lang="en-GB" altLang="ja-JP" sz="800" dirty="0">
              <a:latin typeface="Consolas" panose="020B0609020204030204" pitchFamily="49" charset="0"/>
              <a:ea typeface="ＭＳ Ｐゴシック" pitchFamily="34" charset="-128"/>
            </a:endParaRPr>
          </a:p>
          <a:p>
            <a:pPr eaLnBrk="1" hangingPunct="1">
              <a:lnSpc>
                <a:spcPct val="70000"/>
              </a:lnSpc>
              <a:buFontTx/>
              <a:buNone/>
            </a:pPr>
            <a:r>
              <a:rPr lang="de-DE" altLang="ja-JP" sz="2000" dirty="0">
                <a:latin typeface="Consolas" panose="020B0609020204030204" pitchFamily="49" charset="0"/>
                <a:ea typeface="ＭＳ Ｐゴシック" pitchFamily="34" charset="-128"/>
              </a:rPr>
              <a:t>}</a:t>
            </a:r>
            <a:endParaRPr lang="de-DE" altLang="de-DE" sz="2000" dirty="0">
              <a:latin typeface="Consolas" panose="020B0609020204030204" pitchFamily="49" charset="0"/>
            </a:endParaRPr>
          </a:p>
          <a:p>
            <a:pPr eaLnBrk="1" hangingPunct="1">
              <a:lnSpc>
                <a:spcPct val="70000"/>
              </a:lnSpc>
            </a:pPr>
            <a:endParaRPr lang="de-DE" altLang="de-DE" sz="2000" dirty="0"/>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04483" name="Rectangle 2"/>
          <p:cNvSpPr>
            <a:spLocks noGrp="1" noChangeArrowheads="1"/>
          </p:cNvSpPr>
          <p:nvPr>
            <p:ph type="title"/>
          </p:nvPr>
        </p:nvSpPr>
        <p:spPr/>
        <p:txBody>
          <a:bodyPr/>
          <a:lstStyle/>
          <a:p>
            <a:pPr eaLnBrk="1" hangingPunct="1"/>
            <a:r>
              <a:rPr lang="de-CH" altLang="de-DE"/>
              <a:t>TestSuite </a:t>
            </a:r>
            <a:endParaRPr lang="en-GB" altLang="de-DE"/>
          </a:p>
        </p:txBody>
      </p:sp>
      <p:sp>
        <p:nvSpPr>
          <p:cNvPr id="404484" name="Rectangle 3"/>
          <p:cNvSpPr>
            <a:spLocks noGrp="1" noChangeArrowheads="1"/>
          </p:cNvSpPr>
          <p:nvPr>
            <p:ph type="body" idx="1"/>
          </p:nvPr>
        </p:nvSpPr>
        <p:spPr/>
        <p:txBody>
          <a:bodyPr/>
          <a:lstStyle/>
          <a:p>
            <a:pPr marL="457200" indent="-457200" eaLnBrk="1" hangingPunct="1">
              <a:lnSpc>
                <a:spcPct val="90000"/>
              </a:lnSpc>
              <a:buFontTx/>
              <a:buNone/>
            </a:pPr>
            <a:r>
              <a:rPr lang="de-DE" altLang="de-DE"/>
              <a:t>Für große Projekte sind folgende Wünsche bzgl. der Tests typisch:</a:t>
            </a:r>
          </a:p>
          <a:p>
            <a:pPr marL="457200" indent="-457200" eaLnBrk="1" hangingPunct="1">
              <a:lnSpc>
                <a:spcPct val="90000"/>
              </a:lnSpc>
              <a:buFontTx/>
              <a:buAutoNum type="alphaLcParenR"/>
            </a:pPr>
            <a:r>
              <a:rPr lang="de-DE" altLang="de-DE"/>
              <a:t>mehrere Testklassen sollen zusammen laufen können</a:t>
            </a:r>
          </a:p>
          <a:p>
            <a:pPr marL="457200" indent="-457200" eaLnBrk="1" hangingPunct="1">
              <a:lnSpc>
                <a:spcPct val="90000"/>
              </a:lnSpc>
              <a:buFontTx/>
              <a:buAutoNum type="alphaLcParenR"/>
            </a:pPr>
            <a:r>
              <a:rPr lang="de-DE" altLang="de-DE"/>
              <a:t>man möchte Tests flexibel kombinieren können; Testwiederholung soll davon abhängen, welche Klassen betroffen sein können [schwierige Weissagung]</a:t>
            </a:r>
          </a:p>
          <a:p>
            <a:pPr marL="457200" indent="-457200" eaLnBrk="1" hangingPunct="1">
              <a:lnSpc>
                <a:spcPct val="90000"/>
              </a:lnSpc>
              <a:buFontTx/>
              <a:buAutoNum type="alphaLcParenR"/>
            </a:pPr>
            <a:r>
              <a:rPr lang="de-DE" altLang="de-DE"/>
              <a:t>man möchte Tests automatisiert ablaufen lassen können möglich z. B.: </a:t>
            </a:r>
          </a:p>
          <a:p>
            <a:pPr marL="914400" lvl="1" indent="-457200" eaLnBrk="1" hangingPunct="1">
              <a:lnSpc>
                <a:spcPct val="90000"/>
              </a:lnSpc>
            </a:pPr>
            <a:r>
              <a:rPr lang="de-DE" altLang="de-DE"/>
              <a:t>JUnit hat Klassen zum einfachen Start von der Konsole aus</a:t>
            </a:r>
          </a:p>
          <a:p>
            <a:pPr marL="914400" lvl="1" indent="-457200" eaLnBrk="1" hangingPunct="1">
              <a:lnSpc>
                <a:spcPct val="90000"/>
              </a:lnSpc>
            </a:pPr>
            <a:r>
              <a:rPr lang="de-DE" altLang="de-DE"/>
              <a:t>Nutzung eines cron-Jobs</a:t>
            </a:r>
          </a:p>
          <a:p>
            <a:pPr marL="457200" indent="-457200" eaLnBrk="1" hangingPunct="1">
              <a:lnSpc>
                <a:spcPct val="90000"/>
              </a:lnSpc>
              <a:buFontTx/>
              <a:buNone/>
            </a:pPr>
            <a:r>
              <a:rPr lang="de-DE" altLang="de-DE"/>
              <a:t>zu a) und b) TestSuite in JUnit</a:t>
            </a:r>
          </a:p>
        </p:txBody>
      </p:sp>
    </p:spTree>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05507" name="Rectangle 2"/>
          <p:cNvSpPr>
            <a:spLocks noGrp="1" noChangeArrowheads="1"/>
          </p:cNvSpPr>
          <p:nvPr>
            <p:ph type="title"/>
          </p:nvPr>
        </p:nvSpPr>
        <p:spPr/>
        <p:txBody>
          <a:bodyPr/>
          <a:lstStyle/>
          <a:p>
            <a:pPr eaLnBrk="1" hangingPunct="1"/>
            <a:r>
              <a:rPr lang="de-DE" altLang="de-DE" dirty="0"/>
              <a:t>Vergleich von JUnit und Java-Assertions</a:t>
            </a:r>
          </a:p>
        </p:txBody>
      </p:sp>
      <p:sp>
        <p:nvSpPr>
          <p:cNvPr id="405508" name="Rectangle 3"/>
          <p:cNvSpPr>
            <a:spLocks noGrp="1" noChangeArrowheads="1"/>
          </p:cNvSpPr>
          <p:nvPr>
            <p:ph type="body" idx="1"/>
          </p:nvPr>
        </p:nvSpPr>
        <p:spPr/>
        <p:txBody>
          <a:bodyPr/>
          <a:lstStyle/>
          <a:p>
            <a:pPr eaLnBrk="1" hangingPunct="1">
              <a:lnSpc>
                <a:spcPct val="90000"/>
              </a:lnSpc>
            </a:pPr>
            <a:r>
              <a:rPr lang="de-DE" altLang="de-DE" dirty="0"/>
              <a:t>Assertions werden vom Entwickler eingesetzt um Vor- und Nachbedingungen, sowie Invarianten zu beschreiben</a:t>
            </a:r>
          </a:p>
          <a:p>
            <a:pPr eaLnBrk="1" hangingPunct="1">
              <a:lnSpc>
                <a:spcPct val="90000"/>
              </a:lnSpc>
            </a:pPr>
            <a:r>
              <a:rPr lang="de-DE" altLang="de-DE" dirty="0"/>
              <a:t>Assertions können auch innerhalb von Methoden für lokale Zustandsüberprüfungen eingesetzt werden</a:t>
            </a:r>
          </a:p>
          <a:p>
            <a:pPr eaLnBrk="1" hangingPunct="1">
              <a:lnSpc>
                <a:spcPct val="90000"/>
              </a:lnSpc>
            </a:pPr>
            <a:r>
              <a:rPr lang="de-DE" altLang="de-DE" dirty="0"/>
              <a:t>Assertions werden tief in der Programmstruktur eingesetzt, JUnit schaut auf die Schnittstellen der Klassen von außen</a:t>
            </a:r>
          </a:p>
          <a:p>
            <a:pPr eaLnBrk="1" hangingPunct="1">
              <a:lnSpc>
                <a:spcPct val="90000"/>
              </a:lnSpc>
            </a:pPr>
            <a:r>
              <a:rPr lang="de-DE" altLang="de-DE" dirty="0"/>
              <a:t>JUnit ist sehr mächtig, da nicht nur einzelne Klassen, sondern auch die Zusammenarbeit von Klassen geprüft werden kann (der Name „Unit“ ist eher irreführend)</a:t>
            </a:r>
          </a:p>
          <a:p>
            <a:pPr eaLnBrk="1" hangingPunct="1">
              <a:lnSpc>
                <a:spcPct val="90000"/>
              </a:lnSpc>
            </a:pPr>
            <a:r>
              <a:rPr lang="de-DE" altLang="de-DE" dirty="0"/>
              <a:t>Es spricht nichts dagegen, Assertions und JUnit zusammen einzusetzen</a:t>
            </a:r>
          </a:p>
        </p:txBody>
      </p:sp>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06531" name="Rectangle 2"/>
          <p:cNvSpPr>
            <a:spLocks noGrp="1" noChangeArrowheads="1"/>
          </p:cNvSpPr>
          <p:nvPr>
            <p:ph type="title"/>
          </p:nvPr>
        </p:nvSpPr>
        <p:spPr/>
        <p:txBody>
          <a:bodyPr/>
          <a:lstStyle/>
          <a:p>
            <a:pPr eaLnBrk="1" hangingPunct="1"/>
            <a:r>
              <a:rPr lang="de-DE" altLang="de-DE"/>
              <a:t>Klassen testbar machen</a:t>
            </a:r>
          </a:p>
        </p:txBody>
      </p:sp>
      <p:sp>
        <p:nvSpPr>
          <p:cNvPr id="406532" name="Rectangle 3"/>
          <p:cNvSpPr>
            <a:spLocks noGrp="1" noChangeArrowheads="1"/>
          </p:cNvSpPr>
          <p:nvPr>
            <p:ph type="body" idx="1"/>
          </p:nvPr>
        </p:nvSpPr>
        <p:spPr>
          <a:xfrm>
            <a:off x="457200" y="1341438"/>
            <a:ext cx="8229600" cy="4967287"/>
          </a:xfrm>
        </p:spPr>
        <p:txBody>
          <a:bodyPr/>
          <a:lstStyle/>
          <a:p>
            <a:pPr eaLnBrk="1" hangingPunct="1"/>
            <a:r>
              <a:rPr lang="de-DE" altLang="de-DE" sz="2000" dirty="0"/>
              <a:t>Bei Objekten mit internen Zuständen ist der Test von außen mit JUnit sehr schwierig</a:t>
            </a:r>
          </a:p>
          <a:p>
            <a:pPr eaLnBrk="1" hangingPunct="1"/>
            <a:r>
              <a:rPr lang="de-DE" altLang="de-DE" sz="2000" dirty="0"/>
              <a:t>es ist oftmals hilfreich, zusätzliche Methoden zu implementieren, die das Testen einfacher machen</a:t>
            </a:r>
          </a:p>
          <a:p>
            <a:pPr eaLnBrk="1" hangingPunct="1">
              <a:buFontTx/>
              <a:buNone/>
            </a:pPr>
            <a:r>
              <a:rPr lang="de-DE" altLang="de-DE" sz="2000" dirty="0"/>
              <a:t>	</a:t>
            </a:r>
            <a:r>
              <a:rPr lang="de-DE" altLang="de-DE" sz="2000" dirty="0">
                <a:latin typeface="Consolas" panose="020B0609020204030204" pitchFamily="49" charset="0"/>
              </a:rPr>
              <a:t>public String </a:t>
            </a:r>
            <a:r>
              <a:rPr lang="de-DE" altLang="de-DE" sz="2000" dirty="0" err="1">
                <a:latin typeface="Consolas" panose="020B0609020204030204" pitchFamily="49" charset="0"/>
              </a:rPr>
              <a:t>getInternenZustand</a:t>
            </a:r>
            <a:r>
              <a:rPr lang="de-DE" altLang="de-DE" sz="2000" dirty="0">
                <a:latin typeface="Consolas" panose="020B0609020204030204" pitchFamily="49" charset="0"/>
              </a:rPr>
              <a:t>(){ </a:t>
            </a:r>
            <a:r>
              <a:rPr lang="de-DE" altLang="de-DE" sz="2000" dirty="0" err="1">
                <a:latin typeface="Consolas" panose="020B0609020204030204" pitchFamily="49" charset="0"/>
              </a:rPr>
              <a:t>return</a:t>
            </a:r>
            <a:r>
              <a:rPr lang="de-DE" altLang="de-DE" sz="2000" dirty="0">
                <a:latin typeface="Consolas" panose="020B0609020204030204" pitchFamily="49" charset="0"/>
              </a:rPr>
              <a:t> "..." }</a:t>
            </a:r>
          </a:p>
          <a:p>
            <a:pPr eaLnBrk="1" hangingPunct="1"/>
            <a:r>
              <a:rPr lang="de-DE" altLang="de-DE" sz="2000" dirty="0"/>
              <a:t>Häufiger reicht ein </a:t>
            </a:r>
            <a:r>
              <a:rPr lang="de-DE" altLang="de-DE" sz="2000" dirty="0" err="1"/>
              <a:t>get</a:t>
            </a:r>
            <a:r>
              <a:rPr lang="de-DE" altLang="de-DE" sz="2000" dirty="0"/>
              <a:t> für den internen Zustand nicht aus, es muss Methoden geben, mit denen man ein Objekt von außen in einen gewünschten Zustand versetzen kann (Ergänzung weiterer Testmethoden)</a:t>
            </a:r>
          </a:p>
          <a:p>
            <a:pPr eaLnBrk="1" hangingPunct="1"/>
            <a:r>
              <a:rPr lang="de-DE" altLang="de-DE" sz="2000" dirty="0"/>
              <a:t>Im Quellcode sollen Testmethoden eindeutig von anderen Methoden getrennt sein, damit sie ggfls. automatisch gelöscht werden können</a:t>
            </a:r>
          </a:p>
          <a:p>
            <a:pPr eaLnBrk="1" hangingPunct="1"/>
            <a:r>
              <a:rPr lang="de-DE" altLang="de-DE" sz="2000" dirty="0"/>
              <a:t>Bei komplexeren Klassen sollte man Teile der Entwicklung bereits testen, hierzu müssen die aufgerufenen Methoden zumindest in minimaler Form implementiert werden</a:t>
            </a:r>
          </a:p>
          <a:p>
            <a:pPr eaLnBrk="1" hangingPunct="1"/>
            <a:endParaRPr lang="de-DE" altLang="de-DE" sz="2000" dirty="0"/>
          </a:p>
        </p:txBody>
      </p:sp>
      <p:sp>
        <p:nvSpPr>
          <p:cNvPr id="406533" name="Text Box 4"/>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11.4</a:t>
            </a:r>
          </a:p>
        </p:txBody>
      </p:sp>
    </p:spTree>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07555" name="Rectangle 2"/>
          <p:cNvSpPr>
            <a:spLocks noGrp="1" noChangeArrowheads="1"/>
          </p:cNvSpPr>
          <p:nvPr>
            <p:ph type="title"/>
          </p:nvPr>
        </p:nvSpPr>
        <p:spPr/>
        <p:txBody>
          <a:bodyPr/>
          <a:lstStyle/>
          <a:p>
            <a:pPr eaLnBrk="1" hangingPunct="1"/>
            <a:r>
              <a:rPr lang="de-DE" altLang="de-DE"/>
              <a:t>Zusammenspiel von Klassen testen</a:t>
            </a:r>
          </a:p>
        </p:txBody>
      </p:sp>
      <p:sp>
        <p:nvSpPr>
          <p:cNvPr id="407556" name="Rectangle 3"/>
          <p:cNvSpPr>
            <a:spLocks noGrp="1" noChangeArrowheads="1"/>
          </p:cNvSpPr>
          <p:nvPr>
            <p:ph type="body" idx="1"/>
          </p:nvPr>
        </p:nvSpPr>
        <p:spPr>
          <a:xfrm>
            <a:off x="457200" y="1052513"/>
            <a:ext cx="8229600" cy="5472112"/>
          </a:xfrm>
        </p:spPr>
        <p:txBody>
          <a:bodyPr/>
          <a:lstStyle/>
          <a:p>
            <a:pPr eaLnBrk="1" hangingPunct="1"/>
            <a:r>
              <a:rPr lang="de-DE" altLang="de-DE" sz="2000"/>
              <a:t>Bis jetzt wurde nur eine Klasse betrachtet, die keine Assoziation zu anderen zu testenden Klassen hat, diese Klassen werden elementare Klassen genannt</a:t>
            </a:r>
          </a:p>
          <a:p>
            <a:pPr eaLnBrk="1" hangingPunct="1"/>
            <a:r>
              <a:rPr lang="de-DE" altLang="de-DE" sz="2000"/>
              <a:t>Grundsätzlich sollte man versuchen, zunächst elementare Klassen und dann Klassen, die auf diesen aufbauen, zu Testen</a:t>
            </a:r>
          </a:p>
          <a:p>
            <a:pPr eaLnBrk="1" hangingPunct="1"/>
            <a:r>
              <a:rPr lang="de-DE" altLang="de-DE" sz="2000"/>
              <a:t>Da es in der Entwicklung nicht garantiert werden kann, wann Klassen vorliegen, muss man sich häufiger mit einem Trick behelfen</a:t>
            </a:r>
          </a:p>
          <a:p>
            <a:pPr eaLnBrk="1" hangingPunct="1"/>
            <a:r>
              <a:rPr lang="de-DE" altLang="de-DE" sz="2000"/>
              <a:t>Dieser Trick ist es, die benötigte Klasse soweit selbst zu implementieren, dass man die eigene Klasse testen kann. Diese Klasse wird Mock genannt.</a:t>
            </a:r>
          </a:p>
          <a:p>
            <a:pPr eaLnBrk="1" hangingPunct="1"/>
            <a:r>
              <a:rPr lang="de-DE" altLang="de-DE" sz="2000"/>
              <a:t>Die Grundregel lautet, den Mock so primitiv wie möglich zu halten</a:t>
            </a:r>
          </a:p>
          <a:p>
            <a:pPr eaLnBrk="1" hangingPunct="1"/>
            <a:r>
              <a:rPr lang="de-DE" altLang="de-DE" sz="2000"/>
              <a:t>Liegt die Klasse vor, die man temporär durch den Mock prüfen wollte, müssen diese Tests mit der realen Klasse wiederholt werden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7107" name="Rectangle 2"/>
          <p:cNvSpPr>
            <a:spLocks noGrp="1" noChangeArrowheads="1"/>
          </p:cNvSpPr>
          <p:nvPr>
            <p:ph type="title"/>
          </p:nvPr>
        </p:nvSpPr>
        <p:spPr/>
        <p:txBody>
          <a:bodyPr/>
          <a:lstStyle/>
          <a:p>
            <a:pPr eaLnBrk="1" hangingPunct="1"/>
            <a:r>
              <a:rPr lang="de-DE" altLang="de-DE"/>
              <a:t>Struktur komplexer Vorgehensmodelle</a:t>
            </a:r>
          </a:p>
        </p:txBody>
      </p:sp>
      <p:sp>
        <p:nvSpPr>
          <p:cNvPr id="47108" name="Rectangle 3"/>
          <p:cNvSpPr>
            <a:spLocks noGrp="1" noChangeArrowheads="1"/>
          </p:cNvSpPr>
          <p:nvPr>
            <p:ph type="body" idx="1"/>
          </p:nvPr>
        </p:nvSpPr>
        <p:spPr>
          <a:xfrm>
            <a:off x="468313" y="1341438"/>
            <a:ext cx="8229600" cy="5256212"/>
          </a:xfrm>
        </p:spPr>
        <p:txBody>
          <a:bodyPr/>
          <a:lstStyle/>
          <a:p>
            <a:pPr eaLnBrk="1" hangingPunct="1"/>
            <a:r>
              <a:rPr lang="de-DE" altLang="de-DE" sz="2000"/>
              <a:t>Aktuelle Vorgehensmodelle, wie</a:t>
            </a:r>
          </a:p>
          <a:p>
            <a:pPr lvl="1" eaLnBrk="1" hangingPunct="1">
              <a:buFontTx/>
              <a:buNone/>
            </a:pPr>
            <a:r>
              <a:rPr lang="de-DE" altLang="de-DE" sz="2000"/>
              <a:t>V-Modell XT des Bundes</a:t>
            </a:r>
          </a:p>
          <a:p>
            <a:pPr lvl="1" eaLnBrk="1" hangingPunct="1">
              <a:buFontTx/>
              <a:buNone/>
            </a:pPr>
            <a:r>
              <a:rPr lang="de-DE" altLang="de-DE" sz="2000"/>
              <a:t>(Rational) Unified Process</a:t>
            </a:r>
          </a:p>
          <a:p>
            <a:pPr lvl="1" eaLnBrk="1" hangingPunct="1">
              <a:buFontTx/>
              <a:buNone/>
            </a:pPr>
            <a:r>
              <a:rPr lang="de-DE" altLang="de-DE" sz="2000"/>
              <a:t>OEP (Object Engineering Process)</a:t>
            </a:r>
          </a:p>
          <a:p>
            <a:pPr eaLnBrk="1" hangingPunct="1">
              <a:buFontTx/>
              <a:buNone/>
            </a:pPr>
            <a:r>
              <a:rPr lang="de-DE" altLang="de-DE" sz="2000"/>
              <a:t>	enthalten Aktivitäten (was soll gemacht werden), Rollen (wer ist wie an Aktivität beteiligt) und Produkte (was wird benötigt; bzw. ist Ergebnis)</a:t>
            </a:r>
          </a:p>
          <a:p>
            <a:pPr eaLnBrk="1" hangingPunct="1"/>
            <a:r>
              <a:rPr lang="de-DE" altLang="de-DE" sz="2000"/>
              <a:t>es gibt Vorschläge für typische Anwendungsszenarien, wie Aktivitäten zu verknüpfen sind</a:t>
            </a:r>
          </a:p>
          <a:p>
            <a:pPr eaLnBrk="1" hangingPunct="1"/>
            <a:r>
              <a:rPr lang="de-DE" altLang="de-DE" sz="2000"/>
              <a:t>Rahmenwerke, am Anfang eines Projekts muss (werkzeuggestützt) bestimmen, welche Aktivitäten, Rollen, Produkte und Reihenfolgen von Aktivitäten für das individuelle Projekt relevant sind  (tailoring, d. h. „zurecht schneidern“, benötigt viel Erfahrung)</a:t>
            </a:r>
          </a:p>
        </p:txBody>
      </p:sp>
      <p:sp>
        <p:nvSpPr>
          <p:cNvPr id="47109"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3.6</a:t>
            </a:r>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08579" name="Rectangle 2"/>
          <p:cNvSpPr>
            <a:spLocks noGrp="1" noChangeArrowheads="1"/>
          </p:cNvSpPr>
          <p:nvPr>
            <p:ph type="title"/>
          </p:nvPr>
        </p:nvSpPr>
        <p:spPr/>
        <p:txBody>
          <a:bodyPr/>
          <a:lstStyle/>
          <a:p>
            <a:pPr eaLnBrk="1" hangingPunct="1"/>
            <a:r>
              <a:rPr lang="de-DE" altLang="de-DE"/>
              <a:t>Mocks programmieren</a:t>
            </a:r>
          </a:p>
        </p:txBody>
      </p:sp>
      <p:sp>
        <p:nvSpPr>
          <p:cNvPr id="408580" name="Rectangle 3"/>
          <p:cNvSpPr>
            <a:spLocks noGrp="1" noChangeArrowheads="1"/>
          </p:cNvSpPr>
          <p:nvPr>
            <p:ph type="body" idx="1"/>
          </p:nvPr>
        </p:nvSpPr>
        <p:spPr>
          <a:xfrm>
            <a:off x="457200" y="981075"/>
            <a:ext cx="8229600" cy="5472113"/>
          </a:xfrm>
        </p:spPr>
        <p:txBody>
          <a:bodyPr/>
          <a:lstStyle/>
          <a:p>
            <a:pPr eaLnBrk="1" hangingPunct="1"/>
            <a:r>
              <a:rPr lang="de-DE" altLang="de-DE" sz="2000" dirty="0"/>
              <a:t>Es wird zunächst eine Klasse mit den notwendigen Methoden implementiert, die alle die leere Implementierung oder die Rückgabe eines Dummy-Werts enthalten</a:t>
            </a:r>
          </a:p>
          <a:p>
            <a:pPr lvl="2" eaLnBrk="1" hangingPunct="1">
              <a:buFontTx/>
              <a:buNone/>
            </a:pPr>
            <a:r>
              <a:rPr lang="de-DE" altLang="de-DE" sz="2000" dirty="0">
                <a:latin typeface="Consolas" panose="020B0609020204030204" pitchFamily="49" charset="0"/>
              </a:rPr>
              <a:t>public void </a:t>
            </a:r>
            <a:r>
              <a:rPr lang="de-DE" altLang="de-DE" sz="2000" dirty="0" err="1">
                <a:latin typeface="Consolas" panose="020B0609020204030204" pitchFamily="49" charset="0"/>
              </a:rPr>
              <a:t>setParameter</a:t>
            </a:r>
            <a:r>
              <a:rPr lang="de-DE" altLang="de-DE" sz="2000" dirty="0">
                <a:latin typeface="Consolas" panose="020B0609020204030204" pitchFamily="49" charset="0"/>
              </a:rPr>
              <a:t>(int </a:t>
            </a:r>
            <a:r>
              <a:rPr lang="de-DE" altLang="de-DE" sz="2000" dirty="0" err="1">
                <a:latin typeface="Consolas" panose="020B0609020204030204" pitchFamily="49" charset="0"/>
              </a:rPr>
              <a:t>parameter</a:t>
            </a:r>
            <a:r>
              <a:rPr lang="de-DE" altLang="de-DE" sz="2000" dirty="0">
                <a:latin typeface="Consolas" panose="020B0609020204030204" pitchFamily="49" charset="0"/>
              </a:rPr>
              <a:t>){}</a:t>
            </a:r>
          </a:p>
          <a:p>
            <a:pPr lvl="2" eaLnBrk="1" hangingPunct="1">
              <a:buFontTx/>
              <a:buNone/>
            </a:pPr>
            <a:r>
              <a:rPr lang="de-DE" altLang="de-DE" sz="2000" dirty="0">
                <a:latin typeface="Consolas" panose="020B0609020204030204" pitchFamily="49" charset="0"/>
              </a:rPr>
              <a:t>public int </a:t>
            </a:r>
            <a:r>
              <a:rPr lang="de-DE" altLang="de-DE" sz="2000" dirty="0" err="1">
                <a:latin typeface="Consolas" panose="020B0609020204030204" pitchFamily="49" charset="0"/>
              </a:rPr>
              <a:t>getParameter</a:t>
            </a:r>
            <a:r>
              <a:rPr lang="de-DE" altLang="de-DE" sz="2000" dirty="0">
                <a:latin typeface="Consolas" panose="020B0609020204030204" pitchFamily="49" charset="0"/>
              </a:rPr>
              <a:t>() { </a:t>
            </a:r>
            <a:r>
              <a:rPr lang="de-DE" altLang="de-DE" sz="2000" dirty="0" err="1">
                <a:latin typeface="Consolas" panose="020B0609020204030204" pitchFamily="49" charset="0"/>
              </a:rPr>
              <a:t>return</a:t>
            </a:r>
            <a:r>
              <a:rPr lang="de-DE" altLang="de-DE" sz="2000" dirty="0">
                <a:latin typeface="Consolas" panose="020B0609020204030204" pitchFamily="49" charset="0"/>
              </a:rPr>
              <a:t> 0;} </a:t>
            </a:r>
          </a:p>
          <a:p>
            <a:pPr eaLnBrk="1" hangingPunct="1"/>
            <a:r>
              <a:rPr lang="de-DE" altLang="de-DE" sz="2000" dirty="0"/>
              <a:t>Diese Implementierung wird soweit ergänzt, dass wir unsere Klasse testen können (möglichst einfache Fallunterscheidungen, man bedenke, dass man von der Korrektheit der anderen Klasse ausgeht)</a:t>
            </a:r>
          </a:p>
          <a:p>
            <a:pPr eaLnBrk="1" hangingPunct="1"/>
            <a:endParaRPr lang="de-DE" altLang="de-DE" sz="2000" dirty="0"/>
          </a:p>
          <a:p>
            <a:pPr eaLnBrk="1" hangingPunct="1"/>
            <a:r>
              <a:rPr lang="de-DE" altLang="de-DE" sz="2000" dirty="0"/>
              <a:t>Es gibt Werkzeuge, die die einfachst möglichen Mocks automatisch generieren, die können dann ergänzt werden</a:t>
            </a:r>
          </a:p>
          <a:p>
            <a:pPr eaLnBrk="1" hangingPunct="1"/>
            <a:r>
              <a:rPr lang="de-DE" altLang="de-DE" sz="2000" dirty="0"/>
              <a:t>D. h., neben den Tests entsteht ein zusätzlicher </a:t>
            </a:r>
            <a:r>
              <a:rPr lang="de-DE" altLang="de-DE" sz="2000" dirty="0" err="1"/>
              <a:t>Codieraufwand</a:t>
            </a:r>
            <a:r>
              <a:rPr lang="de-DE" altLang="de-DE" sz="2000" dirty="0"/>
              <a:t> für Mocks, in größeren (erfolgreichen) Projekten kann der Anteil des Testcodes am Gesamtcode in Abhängigkeit von der Komplexität des Systems zwischen 30% und 70% liegen!</a:t>
            </a:r>
          </a:p>
        </p:txBody>
      </p:sp>
    </p:spTree>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09603" name="Rectangle 2"/>
          <p:cNvSpPr>
            <a:spLocks noGrp="1" noChangeArrowheads="1"/>
          </p:cNvSpPr>
          <p:nvPr>
            <p:ph type="title"/>
          </p:nvPr>
        </p:nvSpPr>
        <p:spPr/>
        <p:txBody>
          <a:bodyPr/>
          <a:lstStyle/>
          <a:p>
            <a:pPr eaLnBrk="1" hangingPunct="1"/>
            <a:r>
              <a:rPr lang="de-DE" altLang="de-DE"/>
              <a:t>Beispiel für Mock-Erstellung (1/4)</a:t>
            </a:r>
          </a:p>
        </p:txBody>
      </p:sp>
      <p:sp>
        <p:nvSpPr>
          <p:cNvPr id="409604" name="Rectangle 3"/>
          <p:cNvSpPr>
            <a:spLocks noGrp="1" noChangeArrowheads="1"/>
          </p:cNvSpPr>
          <p:nvPr>
            <p:ph type="body" idx="1"/>
          </p:nvPr>
        </p:nvSpPr>
        <p:spPr>
          <a:xfrm>
            <a:off x="457200" y="1052513"/>
            <a:ext cx="8229600" cy="5329237"/>
          </a:xfrm>
        </p:spPr>
        <p:txBody>
          <a:bodyPr/>
          <a:lstStyle/>
          <a:p>
            <a:pPr eaLnBrk="1" hangingPunct="1">
              <a:lnSpc>
                <a:spcPct val="80000"/>
              </a:lnSpc>
              <a:buFontTx/>
              <a:buNone/>
            </a:pPr>
            <a:r>
              <a:rPr lang="de-DE" altLang="de-DE" sz="1800" dirty="0">
                <a:latin typeface="Consolas" panose="020B0609020204030204" pitchFamily="49" charset="0"/>
              </a:rPr>
              <a:t>public </a:t>
            </a:r>
            <a:r>
              <a:rPr lang="de-DE" altLang="de-DE" sz="1800" dirty="0" err="1">
                <a:latin typeface="Consolas" panose="020B0609020204030204" pitchFamily="49" charset="0"/>
              </a:rPr>
              <a:t>class</a:t>
            </a:r>
            <a:r>
              <a:rPr lang="de-DE" altLang="de-DE" sz="1800" dirty="0">
                <a:latin typeface="Consolas" panose="020B0609020204030204" pitchFamily="49" charset="0"/>
              </a:rPr>
              <a:t> Buchung {</a:t>
            </a:r>
          </a:p>
          <a:p>
            <a:pPr eaLnBrk="1" hangingPunct="1">
              <a:lnSpc>
                <a:spcPct val="80000"/>
              </a:lnSpc>
              <a:buFontTx/>
              <a:buNone/>
            </a:pPr>
            <a:r>
              <a:rPr lang="de-DE" altLang="de-DE" sz="1800" dirty="0">
                <a:latin typeface="Consolas" panose="020B0609020204030204" pitchFamily="49" charset="0"/>
              </a:rPr>
              <a:t>  public static </a:t>
            </a:r>
            <a:r>
              <a:rPr lang="de-DE" altLang="de-DE" sz="1800" dirty="0" err="1">
                <a:latin typeface="Consolas" panose="020B0609020204030204" pitchFamily="49" charset="0"/>
              </a:rPr>
              <a:t>LogDatei</a:t>
            </a:r>
            <a:r>
              <a:rPr lang="de-DE" altLang="de-DE" sz="1800" dirty="0">
                <a:latin typeface="Consolas" panose="020B0609020204030204" pitchFamily="49" charset="0"/>
              </a:rPr>
              <a:t> </a:t>
            </a:r>
            <a:r>
              <a:rPr lang="de-DE" altLang="de-DE" sz="1800" dirty="0" err="1">
                <a:latin typeface="Consolas" panose="020B0609020204030204" pitchFamily="49" charset="0"/>
              </a:rPr>
              <a:t>logging</a:t>
            </a:r>
            <a:r>
              <a:rPr lang="de-DE" altLang="de-DE" sz="1800" dirty="0">
                <a:latin typeface="Consolas" panose="020B0609020204030204" pitchFamily="49" charset="0"/>
              </a:rPr>
              <a:t>; </a:t>
            </a:r>
          </a:p>
          <a:p>
            <a:pPr eaLnBrk="1" hangingPunct="1">
              <a:lnSpc>
                <a:spcPct val="80000"/>
              </a:lnSpc>
              <a:buFontTx/>
              <a:buNone/>
            </a:pPr>
            <a:r>
              <a:rPr lang="de-DE" altLang="de-DE" sz="1800" dirty="0">
                <a:latin typeface="Consolas" panose="020B0609020204030204" pitchFamily="49" charset="0"/>
              </a:rPr>
              <a:t>  ...</a:t>
            </a:r>
          </a:p>
          <a:p>
            <a:pPr eaLnBrk="1" hangingPunct="1">
              <a:lnSpc>
                <a:spcPct val="80000"/>
              </a:lnSpc>
              <a:buFontTx/>
              <a:buNone/>
            </a:pPr>
            <a:r>
              <a:rPr lang="de-DE" altLang="de-DE" sz="1800" dirty="0">
                <a:latin typeface="Consolas" panose="020B0609020204030204" pitchFamily="49" charset="0"/>
              </a:rPr>
              <a:t>  public </a:t>
            </a:r>
            <a:r>
              <a:rPr lang="de-DE" altLang="de-DE" sz="1800" dirty="0" err="1">
                <a:latin typeface="Consolas" panose="020B0609020204030204" pitchFamily="49" charset="0"/>
              </a:rPr>
              <a:t>synchronized</a:t>
            </a:r>
            <a:r>
              <a:rPr lang="de-DE" altLang="de-DE" sz="1800" dirty="0">
                <a:latin typeface="Consolas" panose="020B0609020204030204" pitchFamily="49" charset="0"/>
              </a:rPr>
              <a:t> void abbuchen(int </a:t>
            </a:r>
            <a:r>
              <a:rPr lang="de-DE" altLang="de-DE" sz="1800" dirty="0" err="1">
                <a:latin typeface="Consolas" panose="020B0609020204030204" pitchFamily="49" charset="0"/>
              </a:rPr>
              <a:t>id</a:t>
            </a:r>
            <a:r>
              <a:rPr lang="de-DE" altLang="de-DE" sz="1800" dirty="0">
                <a:latin typeface="Consolas" panose="020B0609020204030204" pitchFamily="49" charset="0"/>
              </a:rPr>
              <a:t>, Konto </a:t>
            </a:r>
            <a:r>
              <a:rPr lang="de-DE" altLang="de-DE" sz="1800" dirty="0" err="1">
                <a:latin typeface="Consolas" panose="020B0609020204030204" pitchFamily="49" charset="0"/>
              </a:rPr>
              <a:t>konto</a:t>
            </a:r>
            <a:r>
              <a:rPr lang="de-DE" altLang="de-DE" sz="1800" dirty="0">
                <a:latin typeface="Consolas" panose="020B0609020204030204" pitchFamily="49" charset="0"/>
              </a:rPr>
              <a:t>, </a:t>
            </a:r>
          </a:p>
          <a:p>
            <a:pPr eaLnBrk="1" hangingPunct="1">
              <a:lnSpc>
                <a:spcPct val="80000"/>
              </a:lnSpc>
              <a:buFontTx/>
              <a:buNone/>
            </a:pPr>
            <a:r>
              <a:rPr lang="de-DE" altLang="de-DE" sz="1800" dirty="0">
                <a:latin typeface="Consolas" panose="020B0609020204030204" pitchFamily="49" charset="0"/>
              </a:rPr>
              <a:t>                     int betrag) </a:t>
            </a:r>
            <a:r>
              <a:rPr lang="de-DE" altLang="de-DE" sz="1800" dirty="0" err="1">
                <a:latin typeface="Consolas" panose="020B0609020204030204" pitchFamily="49" charset="0"/>
              </a:rPr>
              <a:t>throws</a:t>
            </a:r>
            <a:r>
              <a:rPr lang="de-DE" altLang="de-DE" sz="1800" dirty="0">
                <a:latin typeface="Consolas" panose="020B0609020204030204" pitchFamily="49" charset="0"/>
              </a:rPr>
              <a:t> </a:t>
            </a:r>
            <a:r>
              <a:rPr lang="de-DE" altLang="de-DE" sz="1800" dirty="0" err="1">
                <a:latin typeface="Consolas" panose="020B0609020204030204" pitchFamily="49" charset="0"/>
              </a:rPr>
              <a:t>BuchungsException</a:t>
            </a:r>
            <a:r>
              <a:rPr lang="de-DE" altLang="de-DE" sz="1800" dirty="0">
                <a:latin typeface="Consolas" panose="020B0609020204030204" pitchFamily="49" charset="0"/>
              </a:rPr>
              <a:t>{</a:t>
            </a:r>
          </a:p>
          <a:p>
            <a:pPr eaLnBrk="1" hangingPunct="1">
              <a:lnSpc>
                <a:spcPct val="80000"/>
              </a:lnSpc>
              <a:buFontTx/>
              <a:buNone/>
            </a:pPr>
            <a:r>
              <a:rPr lang="de-DE" altLang="de-DE" sz="1800" dirty="0">
                <a:latin typeface="Consolas" panose="020B0609020204030204" pitchFamily="49" charset="0"/>
              </a:rPr>
              <a:t>    if(</a:t>
            </a:r>
            <a:r>
              <a:rPr lang="de-DE" altLang="de-DE" sz="1800" dirty="0" err="1">
                <a:latin typeface="Consolas" panose="020B0609020204030204" pitchFamily="49" charset="0"/>
              </a:rPr>
              <a:t>konto.istLiquide</a:t>
            </a:r>
            <a:r>
              <a:rPr lang="de-DE" altLang="de-DE" sz="1800" dirty="0">
                <a:latin typeface="Consolas" panose="020B0609020204030204" pitchFamily="49" charset="0"/>
              </a:rPr>
              <a:t>(betrag)){</a:t>
            </a:r>
          </a:p>
          <a:p>
            <a:pPr eaLnBrk="1" hangingPunct="1">
              <a:lnSpc>
                <a:spcPct val="8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konto.abbuchen</a:t>
            </a:r>
            <a:r>
              <a:rPr lang="de-DE" altLang="de-DE" sz="1800" dirty="0">
                <a:latin typeface="Consolas" panose="020B0609020204030204" pitchFamily="49" charset="0"/>
              </a:rPr>
              <a:t>(betrag);</a:t>
            </a:r>
          </a:p>
          <a:p>
            <a:pPr eaLnBrk="1" hangingPunct="1">
              <a:lnSpc>
                <a:spcPct val="8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logging.schreiben</a:t>
            </a:r>
            <a:r>
              <a:rPr lang="de-DE" altLang="de-DE" sz="1800" dirty="0">
                <a:latin typeface="Consolas" panose="020B0609020204030204" pitchFamily="49" charset="0"/>
              </a:rPr>
              <a:t>(</a:t>
            </a:r>
            <a:r>
              <a:rPr lang="de-DE" altLang="de-DE" sz="1800" dirty="0" err="1">
                <a:latin typeface="Consolas" panose="020B0609020204030204" pitchFamily="49" charset="0"/>
              </a:rPr>
              <a:t>id</a:t>
            </a:r>
            <a:r>
              <a:rPr lang="de-DE" altLang="de-DE" sz="1800" dirty="0">
                <a:latin typeface="Consolas" panose="020B0609020204030204" pitchFamily="49" charset="0"/>
              </a:rPr>
              <a:t>+ " bearbeitet");</a:t>
            </a:r>
          </a:p>
          <a:p>
            <a:pPr eaLnBrk="1" hangingPunct="1">
              <a:lnSpc>
                <a:spcPct val="80000"/>
              </a:lnSpc>
              <a:buFontTx/>
              <a:buNone/>
            </a:pPr>
            <a:r>
              <a:rPr lang="de-DE" altLang="de-DE" sz="1800" dirty="0">
                <a:latin typeface="Consolas" panose="020B0609020204030204" pitchFamily="49" charset="0"/>
              </a:rPr>
              <a:t>    }</a:t>
            </a:r>
          </a:p>
          <a:p>
            <a:pPr eaLnBrk="1" hangingPunct="1">
              <a:lnSpc>
                <a:spcPct val="8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else</a:t>
            </a:r>
            <a:r>
              <a:rPr lang="de-DE" altLang="de-DE" sz="1800" dirty="0">
                <a:latin typeface="Consolas" panose="020B0609020204030204" pitchFamily="49" charset="0"/>
              </a:rPr>
              <a:t>{</a:t>
            </a:r>
          </a:p>
          <a:p>
            <a:pPr eaLnBrk="1" hangingPunct="1">
              <a:lnSpc>
                <a:spcPct val="8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logging.schreiben</a:t>
            </a:r>
            <a:r>
              <a:rPr lang="de-DE" altLang="de-DE" sz="1800" dirty="0">
                <a:latin typeface="Consolas" panose="020B0609020204030204" pitchFamily="49" charset="0"/>
              </a:rPr>
              <a:t>(</a:t>
            </a:r>
            <a:r>
              <a:rPr lang="de-DE" altLang="de-DE" sz="1800" dirty="0" err="1">
                <a:latin typeface="Consolas" panose="020B0609020204030204" pitchFamily="49" charset="0"/>
              </a:rPr>
              <a:t>id</a:t>
            </a:r>
            <a:r>
              <a:rPr lang="de-DE" altLang="de-DE" sz="1800" dirty="0">
                <a:latin typeface="Consolas" panose="020B0609020204030204" pitchFamily="49" charset="0"/>
              </a:rPr>
              <a:t> +" abgebrochen, insolvent");</a:t>
            </a:r>
          </a:p>
          <a:p>
            <a:pPr eaLnBrk="1" hangingPunct="1">
              <a:lnSpc>
                <a:spcPct val="8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throw</a:t>
            </a:r>
            <a:r>
              <a:rPr lang="de-DE" altLang="de-DE" sz="1800" dirty="0">
                <a:latin typeface="Consolas" panose="020B0609020204030204" pitchFamily="49" charset="0"/>
              </a:rPr>
              <a:t> </a:t>
            </a:r>
            <a:r>
              <a:rPr lang="de-DE" altLang="de-DE" sz="1800" dirty="0" err="1">
                <a:latin typeface="Consolas" panose="020B0609020204030204" pitchFamily="49" charset="0"/>
              </a:rPr>
              <a:t>new</a:t>
            </a:r>
            <a:r>
              <a:rPr lang="de-DE" altLang="de-DE" sz="1800" dirty="0">
                <a:latin typeface="Consolas" panose="020B0609020204030204" pitchFamily="49" charset="0"/>
              </a:rPr>
              <a:t> </a:t>
            </a:r>
            <a:r>
              <a:rPr lang="de-DE" altLang="de-DE" sz="1800" dirty="0" err="1">
                <a:latin typeface="Consolas" panose="020B0609020204030204" pitchFamily="49" charset="0"/>
              </a:rPr>
              <a:t>BuchungsException</a:t>
            </a:r>
            <a:r>
              <a:rPr lang="de-DE" altLang="de-DE" sz="1800" dirty="0">
                <a:latin typeface="Consolas" panose="020B0609020204030204" pitchFamily="49" charset="0"/>
              </a:rPr>
              <a:t>("insolvent");</a:t>
            </a:r>
          </a:p>
          <a:p>
            <a:pPr eaLnBrk="1" hangingPunct="1">
              <a:lnSpc>
                <a:spcPct val="80000"/>
              </a:lnSpc>
              <a:buFontTx/>
              <a:buNone/>
            </a:pPr>
            <a:r>
              <a:rPr lang="de-DE" altLang="de-DE" sz="1800" dirty="0">
                <a:latin typeface="Consolas" panose="020B0609020204030204" pitchFamily="49" charset="0"/>
              </a:rPr>
              <a:t>    }</a:t>
            </a:r>
          </a:p>
          <a:p>
            <a:pPr eaLnBrk="1" hangingPunct="1">
              <a:lnSpc>
                <a:spcPct val="80000"/>
              </a:lnSpc>
              <a:buFontTx/>
              <a:buNone/>
            </a:pPr>
            <a:r>
              <a:rPr lang="de-DE" altLang="de-DE" sz="1800" dirty="0">
                <a:latin typeface="Consolas" panose="020B0609020204030204" pitchFamily="49" charset="0"/>
              </a:rPr>
              <a:t>  }</a:t>
            </a:r>
          </a:p>
          <a:p>
            <a:pPr eaLnBrk="1" hangingPunct="1">
              <a:lnSpc>
                <a:spcPct val="80000"/>
              </a:lnSpc>
              <a:buFontTx/>
              <a:buNone/>
            </a:pPr>
            <a:r>
              <a:rPr lang="de-DE" altLang="de-DE" sz="1800" dirty="0">
                <a:latin typeface="Consolas" panose="020B0609020204030204" pitchFamily="49" charset="0"/>
              </a:rPr>
              <a:t>...</a:t>
            </a:r>
          </a:p>
          <a:p>
            <a:pPr eaLnBrk="1" hangingPunct="1">
              <a:lnSpc>
                <a:spcPct val="80000"/>
              </a:lnSpc>
              <a:buFontTx/>
              <a:buNone/>
            </a:pPr>
            <a:r>
              <a:rPr lang="de-DE" altLang="de-DE" sz="1800" dirty="0">
                <a:latin typeface="Consolas" panose="020B0609020204030204" pitchFamily="49" charset="0"/>
              </a:rPr>
              <a:t>}</a:t>
            </a:r>
          </a:p>
          <a:p>
            <a:pPr eaLnBrk="1" hangingPunct="1">
              <a:lnSpc>
                <a:spcPct val="90000"/>
              </a:lnSpc>
            </a:pPr>
            <a:r>
              <a:rPr lang="de-DE" altLang="de-DE" sz="2000" dirty="0"/>
              <a:t>Zum Test der Methode abbuchen werden Test-Mocks der Klassen Konto und </a:t>
            </a:r>
            <a:r>
              <a:rPr lang="de-DE" altLang="de-DE" sz="2000" dirty="0" err="1"/>
              <a:t>LogDatei</a:t>
            </a:r>
            <a:r>
              <a:rPr lang="de-DE" altLang="de-DE" sz="2000" dirty="0"/>
              <a:t> benötigt, Ziel ist es möglichst einfache Mocks zu schreiben</a:t>
            </a:r>
          </a:p>
        </p:txBody>
      </p:sp>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10627" name="Rectangle 2"/>
          <p:cNvSpPr>
            <a:spLocks noGrp="1" noChangeArrowheads="1"/>
          </p:cNvSpPr>
          <p:nvPr>
            <p:ph type="title"/>
          </p:nvPr>
        </p:nvSpPr>
        <p:spPr/>
        <p:txBody>
          <a:bodyPr/>
          <a:lstStyle/>
          <a:p>
            <a:pPr eaLnBrk="1" hangingPunct="1"/>
            <a:r>
              <a:rPr lang="de-DE" altLang="de-DE"/>
              <a:t>Beispiel für Mock-Erstellung (2/4)</a:t>
            </a:r>
          </a:p>
        </p:txBody>
      </p:sp>
      <p:sp>
        <p:nvSpPr>
          <p:cNvPr id="410628" name="Rectangle 3"/>
          <p:cNvSpPr>
            <a:spLocks noGrp="1" noChangeArrowheads="1"/>
          </p:cNvSpPr>
          <p:nvPr>
            <p:ph type="body" idx="1"/>
          </p:nvPr>
        </p:nvSpPr>
        <p:spPr>
          <a:xfrm>
            <a:off x="457200" y="1052513"/>
            <a:ext cx="8229600" cy="5616575"/>
          </a:xfrm>
        </p:spPr>
        <p:txBody>
          <a:bodyPr/>
          <a:lstStyle/>
          <a:p>
            <a:pPr eaLnBrk="1" hangingPunct="1">
              <a:lnSpc>
                <a:spcPct val="90000"/>
              </a:lnSpc>
            </a:pPr>
            <a:r>
              <a:rPr lang="de-DE" altLang="de-DE" sz="2000" dirty="0"/>
              <a:t>Mock für </a:t>
            </a:r>
            <a:r>
              <a:rPr lang="de-DE" altLang="de-DE" sz="2000" dirty="0" err="1"/>
              <a:t>LogDatei</a:t>
            </a:r>
            <a:r>
              <a:rPr lang="de-DE" altLang="de-DE" sz="2000" dirty="0"/>
              <a:t> (wahrscheinlich) einfach</a:t>
            </a:r>
          </a:p>
          <a:p>
            <a:pPr lvl="1" eaLnBrk="1" hangingPunct="1">
              <a:lnSpc>
                <a:spcPct val="90000"/>
              </a:lnSpc>
              <a:buFontTx/>
              <a:buNone/>
            </a:pPr>
            <a:r>
              <a:rPr lang="de-DE" altLang="de-DE" sz="2000" dirty="0">
                <a:latin typeface="Consolas" panose="020B0609020204030204" pitchFamily="49" charset="0"/>
              </a:rPr>
              <a:t>public </a:t>
            </a:r>
            <a:r>
              <a:rPr lang="de-DE" altLang="de-DE" sz="2000" dirty="0" err="1">
                <a:latin typeface="Consolas" panose="020B0609020204030204" pitchFamily="49" charset="0"/>
              </a:rPr>
              <a:t>class</a:t>
            </a:r>
            <a:r>
              <a:rPr lang="de-DE" altLang="de-DE" sz="2000" dirty="0">
                <a:latin typeface="Consolas" panose="020B0609020204030204" pitchFamily="49" charset="0"/>
              </a:rPr>
              <a:t> </a:t>
            </a:r>
            <a:r>
              <a:rPr lang="de-DE" altLang="de-DE" sz="2000" dirty="0" err="1">
                <a:latin typeface="Consolas" panose="020B0609020204030204" pitchFamily="49" charset="0"/>
              </a:rPr>
              <a:t>LogDatei</a:t>
            </a:r>
            <a:r>
              <a:rPr lang="de-DE" altLang="de-DE" sz="2000" dirty="0">
                <a:latin typeface="Consolas" panose="020B0609020204030204" pitchFamily="49" charset="0"/>
              </a:rPr>
              <a:t> { // Mock für Buchung</a:t>
            </a:r>
          </a:p>
          <a:p>
            <a:pPr lvl="1" eaLnBrk="1" hangingPunct="1">
              <a:lnSpc>
                <a:spcPct val="90000"/>
              </a:lnSpc>
              <a:buFontTx/>
              <a:buNone/>
            </a:pPr>
            <a:r>
              <a:rPr lang="de-DE" altLang="de-DE" sz="2000" dirty="0">
                <a:latin typeface="Consolas" panose="020B0609020204030204" pitchFamily="49" charset="0"/>
              </a:rPr>
              <a:t>  public void schreiben(String s){}</a:t>
            </a:r>
          </a:p>
          <a:p>
            <a:pPr lvl="1" eaLnBrk="1" hangingPunct="1">
              <a:lnSpc>
                <a:spcPct val="90000"/>
              </a:lnSpc>
              <a:buFontTx/>
              <a:buNone/>
            </a:pPr>
            <a:r>
              <a:rPr lang="de-DE" altLang="de-DE" sz="2000" dirty="0">
                <a:latin typeface="Consolas" panose="020B0609020204030204" pitchFamily="49" charset="0"/>
              </a:rPr>
              <a:t>}</a:t>
            </a:r>
          </a:p>
          <a:p>
            <a:pPr eaLnBrk="1" hangingPunct="1">
              <a:lnSpc>
                <a:spcPct val="90000"/>
              </a:lnSpc>
            </a:pPr>
            <a:r>
              <a:rPr lang="de-DE" altLang="de-DE" sz="2000" dirty="0"/>
              <a:t>Für Konto verschiedene Varianten denkbar, wichtig für unsere Tests, dass </a:t>
            </a:r>
            <a:r>
              <a:rPr lang="de-DE" altLang="de-DE" sz="2000" dirty="0" err="1">
                <a:latin typeface="Consolas" panose="020B0609020204030204" pitchFamily="49" charset="0"/>
              </a:rPr>
              <a:t>istLiquide</a:t>
            </a:r>
            <a:r>
              <a:rPr lang="de-DE" altLang="de-DE" sz="2000" dirty="0">
                <a:latin typeface="Consolas" panose="020B0609020204030204" pitchFamily="49" charset="0"/>
              </a:rPr>
              <a:t>()</a:t>
            </a:r>
            <a:r>
              <a:rPr lang="de-DE" altLang="de-DE" sz="2000" dirty="0"/>
              <a:t> </a:t>
            </a:r>
            <a:r>
              <a:rPr lang="de-DE" altLang="de-DE" sz="2000" dirty="0" err="1"/>
              <a:t>true</a:t>
            </a:r>
            <a:r>
              <a:rPr lang="de-DE" altLang="de-DE" sz="2000" dirty="0"/>
              <a:t> und </a:t>
            </a:r>
            <a:r>
              <a:rPr lang="de-DE" altLang="de-DE" sz="2000" dirty="0" err="1"/>
              <a:t>false</a:t>
            </a:r>
            <a:r>
              <a:rPr lang="de-DE" altLang="de-DE" sz="2000" dirty="0"/>
              <a:t> zurück geben kann</a:t>
            </a:r>
          </a:p>
          <a:p>
            <a:pPr lvl="1" eaLnBrk="1" hangingPunct="1">
              <a:lnSpc>
                <a:spcPct val="90000"/>
              </a:lnSpc>
              <a:buFontTx/>
              <a:buNone/>
            </a:pPr>
            <a:r>
              <a:rPr lang="de-DE" altLang="de-DE" sz="2000" dirty="0">
                <a:latin typeface="Consolas" panose="020B0609020204030204" pitchFamily="49" charset="0"/>
              </a:rPr>
              <a:t>public </a:t>
            </a:r>
            <a:r>
              <a:rPr lang="de-DE" altLang="de-DE" sz="2000" dirty="0" err="1">
                <a:latin typeface="Consolas" panose="020B0609020204030204" pitchFamily="49" charset="0"/>
              </a:rPr>
              <a:t>class</a:t>
            </a:r>
            <a:r>
              <a:rPr lang="de-DE" altLang="de-DE" sz="2000" dirty="0">
                <a:latin typeface="Consolas" panose="020B0609020204030204" pitchFamily="49" charset="0"/>
              </a:rPr>
              <a:t> Konto { //Mock für Buchung</a:t>
            </a:r>
          </a:p>
          <a:p>
            <a:pPr lvl="1" eaLnBrk="1" hangingPunct="1">
              <a:lnSpc>
                <a:spcPct val="90000"/>
              </a:lnSpc>
              <a:buFontTx/>
              <a:buNone/>
            </a:pPr>
            <a:r>
              <a:rPr lang="de-DE" altLang="de-DE" sz="2000" dirty="0">
                <a:latin typeface="Consolas" panose="020B0609020204030204" pitchFamily="49" charset="0"/>
              </a:rPr>
              <a:t>   public </a:t>
            </a:r>
            <a:r>
              <a:rPr lang="de-DE" altLang="de-DE" sz="2000" dirty="0" err="1">
                <a:latin typeface="Consolas" panose="020B0609020204030204" pitchFamily="49" charset="0"/>
              </a:rPr>
              <a:t>boolean</a:t>
            </a:r>
            <a:r>
              <a:rPr lang="de-DE" altLang="de-DE" sz="2000" dirty="0">
                <a:latin typeface="Consolas" panose="020B0609020204030204" pitchFamily="49" charset="0"/>
              </a:rPr>
              <a:t> </a:t>
            </a:r>
            <a:r>
              <a:rPr lang="de-DE" altLang="de-DE" sz="2000" dirty="0" err="1">
                <a:latin typeface="Consolas" panose="020B0609020204030204" pitchFamily="49" charset="0"/>
              </a:rPr>
              <a:t>istLiquide</a:t>
            </a:r>
            <a:r>
              <a:rPr lang="de-DE" altLang="de-DE" sz="2000" dirty="0">
                <a:latin typeface="Consolas" panose="020B0609020204030204" pitchFamily="49" charset="0"/>
              </a:rPr>
              <a:t>(int betrag){</a:t>
            </a:r>
          </a:p>
          <a:p>
            <a:pPr lvl="1" eaLnBrk="1" hangingPunct="1">
              <a:lnSpc>
                <a:spcPct val="90000"/>
              </a:lnSpc>
              <a:buFontTx/>
              <a:buNone/>
            </a:pPr>
            <a:r>
              <a:rPr lang="de-DE" altLang="de-DE" sz="2000" dirty="0">
                <a:latin typeface="Consolas" panose="020B0609020204030204" pitchFamily="49" charset="0"/>
              </a:rPr>
              <a:t>     if( betrag &lt; 1000) </a:t>
            </a:r>
            <a:r>
              <a:rPr lang="de-DE" altLang="de-DE" sz="2000" dirty="0" err="1">
                <a:latin typeface="Consolas" panose="020B0609020204030204" pitchFamily="49" charset="0"/>
              </a:rPr>
              <a:t>return</a:t>
            </a:r>
            <a:r>
              <a:rPr lang="de-DE" altLang="de-DE" sz="2000" dirty="0">
                <a:latin typeface="Consolas" panose="020B0609020204030204" pitchFamily="49" charset="0"/>
              </a:rPr>
              <a:t> </a:t>
            </a:r>
            <a:r>
              <a:rPr lang="de-DE" altLang="de-DE" sz="2000" dirty="0" err="1">
                <a:latin typeface="Consolas" panose="020B0609020204030204" pitchFamily="49" charset="0"/>
              </a:rPr>
              <a:t>true</a:t>
            </a:r>
            <a:r>
              <a:rPr lang="de-DE" altLang="de-DE" sz="2000" dirty="0">
                <a:latin typeface="Consolas" panose="020B0609020204030204" pitchFamily="49" charset="0"/>
              </a:rPr>
              <a:t>;</a:t>
            </a:r>
          </a:p>
          <a:p>
            <a:pPr lvl="1" eaLnBrk="1" hangingPunct="1">
              <a:lnSpc>
                <a:spcPct val="9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return</a:t>
            </a:r>
            <a:r>
              <a:rPr lang="de-DE" altLang="de-DE" sz="2000" dirty="0">
                <a:latin typeface="Consolas" panose="020B0609020204030204" pitchFamily="49" charset="0"/>
              </a:rPr>
              <a:t> </a:t>
            </a:r>
            <a:r>
              <a:rPr lang="de-DE" altLang="de-DE" sz="2000" dirty="0" err="1">
                <a:latin typeface="Consolas" panose="020B0609020204030204" pitchFamily="49" charset="0"/>
              </a:rPr>
              <a:t>false</a:t>
            </a:r>
            <a:r>
              <a:rPr lang="de-DE" altLang="de-DE" sz="2000" dirty="0">
                <a:latin typeface="Consolas" panose="020B0609020204030204" pitchFamily="49" charset="0"/>
              </a:rPr>
              <a:t>;</a:t>
            </a:r>
          </a:p>
          <a:p>
            <a:pPr lvl="1" eaLnBrk="1" hangingPunct="1">
              <a:lnSpc>
                <a:spcPct val="90000"/>
              </a:lnSpc>
              <a:buFontTx/>
              <a:buNone/>
            </a:pPr>
            <a:r>
              <a:rPr lang="de-DE" altLang="de-DE" sz="2000" dirty="0">
                <a:latin typeface="Consolas" panose="020B0609020204030204" pitchFamily="49" charset="0"/>
              </a:rPr>
              <a:t>   }</a:t>
            </a:r>
          </a:p>
          <a:p>
            <a:pPr lvl="1" eaLnBrk="1" hangingPunct="1">
              <a:lnSpc>
                <a:spcPct val="90000"/>
              </a:lnSpc>
              <a:buFontTx/>
              <a:buNone/>
            </a:pPr>
            <a:r>
              <a:rPr lang="de-DE" altLang="de-DE" sz="2000" dirty="0">
                <a:latin typeface="Consolas" panose="020B0609020204030204" pitchFamily="49" charset="0"/>
              </a:rPr>
              <a:t>   </a:t>
            </a:r>
          </a:p>
          <a:p>
            <a:pPr lvl="1" eaLnBrk="1" hangingPunct="1">
              <a:lnSpc>
                <a:spcPct val="90000"/>
              </a:lnSpc>
              <a:buFontTx/>
              <a:buNone/>
            </a:pPr>
            <a:r>
              <a:rPr lang="de-DE" altLang="de-DE" sz="2000" dirty="0">
                <a:latin typeface="Consolas" panose="020B0609020204030204" pitchFamily="49" charset="0"/>
              </a:rPr>
              <a:t>   public void abbuchen(int betrag){}</a:t>
            </a:r>
          </a:p>
          <a:p>
            <a:pPr lvl="1" eaLnBrk="1" hangingPunct="1">
              <a:lnSpc>
                <a:spcPct val="90000"/>
              </a:lnSpc>
              <a:buFontTx/>
              <a:buNone/>
            </a:pPr>
            <a:r>
              <a:rPr lang="de-DE" altLang="de-DE" sz="2000" dirty="0">
                <a:latin typeface="Consolas" panose="020B0609020204030204" pitchFamily="49" charset="0"/>
              </a:rPr>
              <a:t>}</a:t>
            </a:r>
          </a:p>
          <a:p>
            <a:pPr eaLnBrk="1" hangingPunct="1">
              <a:lnSpc>
                <a:spcPct val="90000"/>
              </a:lnSpc>
            </a:pPr>
            <a:r>
              <a:rPr lang="de-DE" altLang="de-DE" sz="2000" dirty="0"/>
              <a:t>In dieser Variante muss sich der Tester den Schwellenwert zur Prüfung merken (Mocks müssen auch getestet werden)</a:t>
            </a:r>
          </a:p>
        </p:txBody>
      </p:sp>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11651" name="Rectangle 2"/>
          <p:cNvSpPr>
            <a:spLocks noGrp="1" noChangeArrowheads="1"/>
          </p:cNvSpPr>
          <p:nvPr>
            <p:ph type="title"/>
          </p:nvPr>
        </p:nvSpPr>
        <p:spPr/>
        <p:txBody>
          <a:bodyPr/>
          <a:lstStyle/>
          <a:p>
            <a:pPr eaLnBrk="1" hangingPunct="1"/>
            <a:r>
              <a:rPr lang="de-DE" altLang="de-DE"/>
              <a:t>Beispiel für Mock-Erstellung (3/4)</a:t>
            </a:r>
          </a:p>
        </p:txBody>
      </p:sp>
      <p:sp>
        <p:nvSpPr>
          <p:cNvPr id="411652" name="Rectangle 3"/>
          <p:cNvSpPr>
            <a:spLocks noGrp="1" noChangeArrowheads="1"/>
          </p:cNvSpPr>
          <p:nvPr>
            <p:ph type="body" idx="1"/>
          </p:nvPr>
        </p:nvSpPr>
        <p:spPr>
          <a:xfrm>
            <a:off x="457200" y="1006475"/>
            <a:ext cx="8229600" cy="5040313"/>
          </a:xfrm>
        </p:spPr>
        <p:txBody>
          <a:bodyPr/>
          <a:lstStyle/>
          <a:p>
            <a:pPr eaLnBrk="1" hangingPunct="1">
              <a:lnSpc>
                <a:spcPct val="70000"/>
              </a:lnSpc>
              <a:spcBef>
                <a:spcPts val="200"/>
              </a:spcBef>
              <a:buFontTx/>
              <a:buNone/>
            </a:pPr>
            <a:r>
              <a:rPr lang="de-DE" altLang="de-DE" sz="2000" dirty="0">
                <a:latin typeface="Consolas" panose="020B0609020204030204" pitchFamily="49" charset="0"/>
              </a:rPr>
              <a:t>public </a:t>
            </a:r>
            <a:r>
              <a:rPr lang="de-DE" altLang="de-DE" sz="2000" dirty="0" err="1">
                <a:latin typeface="Consolas" panose="020B0609020204030204" pitchFamily="49" charset="0"/>
              </a:rPr>
              <a:t>class</a:t>
            </a:r>
            <a:r>
              <a:rPr lang="de-DE" altLang="de-DE" sz="2000" dirty="0">
                <a:latin typeface="Consolas" panose="020B0609020204030204" pitchFamily="49" charset="0"/>
              </a:rPr>
              <a:t> </a:t>
            </a:r>
            <a:r>
              <a:rPr lang="de-DE" altLang="de-DE" sz="2000" dirty="0" err="1">
                <a:latin typeface="Consolas" panose="020B0609020204030204" pitchFamily="49" charset="0"/>
              </a:rPr>
              <a:t>BuchungTest</a:t>
            </a:r>
            <a:r>
              <a:rPr lang="de-DE" altLang="de-DE" sz="2000" dirty="0">
                <a:latin typeface="Consolas" panose="020B0609020204030204" pitchFamily="49" charset="0"/>
              </a:rPr>
              <a:t> {//nutzen</a:t>
            </a:r>
          </a:p>
          <a:p>
            <a:pPr eaLnBrk="1" hangingPunct="1">
              <a:lnSpc>
                <a:spcPct val="70000"/>
              </a:lnSpc>
              <a:spcBef>
                <a:spcPts val="200"/>
              </a:spcBef>
              <a:buFontTx/>
              <a:buNone/>
            </a:pPr>
            <a:r>
              <a:rPr lang="de-DE" altLang="de-DE" sz="2000" dirty="0">
                <a:latin typeface="Consolas" panose="020B0609020204030204" pitchFamily="49" charset="0"/>
              </a:rPr>
              <a:t>  private Konto </a:t>
            </a:r>
            <a:r>
              <a:rPr lang="de-DE" altLang="de-DE" sz="2000" dirty="0" err="1">
                <a:latin typeface="Consolas" panose="020B0609020204030204" pitchFamily="49" charset="0"/>
              </a:rPr>
              <a:t>konto</a:t>
            </a:r>
            <a:r>
              <a:rPr lang="de-DE" altLang="de-DE" sz="2000" dirty="0">
                <a:latin typeface="Consolas" panose="020B0609020204030204" pitchFamily="49" charset="0"/>
              </a:rPr>
              <a:t>;</a:t>
            </a:r>
          </a:p>
          <a:p>
            <a:pPr eaLnBrk="1" hangingPunct="1">
              <a:lnSpc>
                <a:spcPct val="70000"/>
              </a:lnSpc>
              <a:spcBef>
                <a:spcPts val="200"/>
              </a:spcBef>
              <a:buFontTx/>
              <a:buNone/>
            </a:pPr>
            <a:r>
              <a:rPr lang="de-DE" altLang="de-DE" sz="2000" dirty="0">
                <a:latin typeface="Consolas" panose="020B0609020204030204" pitchFamily="49" charset="0"/>
              </a:rPr>
              <a:t>  private Buchung </a:t>
            </a:r>
            <a:r>
              <a:rPr lang="de-DE" altLang="de-DE" sz="2000" dirty="0" err="1">
                <a:latin typeface="Consolas" panose="020B0609020204030204" pitchFamily="49" charset="0"/>
              </a:rPr>
              <a:t>buchung</a:t>
            </a:r>
            <a:r>
              <a:rPr lang="de-DE" altLang="de-DE" sz="2000" dirty="0">
                <a:latin typeface="Consolas" panose="020B0609020204030204" pitchFamily="49" charset="0"/>
              </a:rPr>
              <a:t>;</a:t>
            </a:r>
          </a:p>
          <a:p>
            <a:pPr eaLnBrk="1" hangingPunct="1">
              <a:lnSpc>
                <a:spcPct val="70000"/>
              </a:lnSpc>
              <a:spcBef>
                <a:spcPts val="200"/>
              </a:spcBef>
              <a:buFontTx/>
              <a:buNone/>
            </a:pPr>
            <a:endParaRPr lang="de-DE" altLang="de-DE" sz="1200" dirty="0">
              <a:latin typeface="Consolas" panose="020B0609020204030204" pitchFamily="49" charset="0"/>
            </a:endParaRPr>
          </a:p>
          <a:p>
            <a:pPr eaLnBrk="1" hangingPunct="1">
              <a:lnSpc>
                <a:spcPct val="70000"/>
              </a:lnSpc>
              <a:spcBef>
                <a:spcPts val="200"/>
              </a:spcBef>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BeforeEach</a:t>
            </a:r>
            <a:endParaRPr lang="de-DE" altLang="de-DE" sz="2000" dirty="0">
              <a:latin typeface="Consolas" panose="020B0609020204030204" pitchFamily="49" charset="0"/>
            </a:endParaRPr>
          </a:p>
          <a:p>
            <a:pPr eaLnBrk="1" hangingPunct="1">
              <a:lnSpc>
                <a:spcPct val="70000"/>
              </a:lnSpc>
              <a:spcBef>
                <a:spcPts val="200"/>
              </a:spcBef>
              <a:buFontTx/>
              <a:buNone/>
            </a:pPr>
            <a:r>
              <a:rPr lang="de-DE" altLang="de-DE" sz="2000" dirty="0">
                <a:latin typeface="Consolas" panose="020B0609020204030204" pitchFamily="49" charset="0"/>
              </a:rPr>
              <a:t>  protected void setUp() </a:t>
            </a:r>
            <a:r>
              <a:rPr lang="de-DE" altLang="de-DE" sz="2000" dirty="0" err="1">
                <a:latin typeface="Consolas" panose="020B0609020204030204" pitchFamily="49" charset="0"/>
              </a:rPr>
              <a:t>throws</a:t>
            </a:r>
            <a:r>
              <a:rPr lang="de-DE" altLang="de-DE" sz="2000" dirty="0">
                <a:latin typeface="Consolas" panose="020B0609020204030204" pitchFamily="49" charset="0"/>
              </a:rPr>
              <a:t> Exception {</a:t>
            </a:r>
          </a:p>
          <a:p>
            <a:pPr eaLnBrk="1" hangingPunct="1">
              <a:lnSpc>
                <a:spcPct val="70000"/>
              </a:lnSpc>
              <a:spcBef>
                <a:spcPts val="200"/>
              </a:spcBef>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Buchung.logging</a:t>
            </a:r>
            <a:r>
              <a:rPr lang="de-DE" altLang="de-DE" sz="2000" dirty="0">
                <a:latin typeface="Consolas" panose="020B0609020204030204" pitchFamily="49" charset="0"/>
              </a:rPr>
              <a:t>= </a:t>
            </a:r>
            <a:r>
              <a:rPr lang="de-DE" altLang="de-DE" sz="2000" dirty="0" err="1">
                <a:latin typeface="Consolas" panose="020B0609020204030204" pitchFamily="49" charset="0"/>
              </a:rPr>
              <a:t>new</a:t>
            </a:r>
            <a:r>
              <a:rPr lang="de-DE" altLang="de-DE" sz="2000" dirty="0">
                <a:latin typeface="Consolas" panose="020B0609020204030204" pitchFamily="49" charset="0"/>
              </a:rPr>
              <a:t> </a:t>
            </a:r>
            <a:r>
              <a:rPr lang="de-DE" altLang="de-DE" sz="2000" dirty="0" err="1">
                <a:latin typeface="Consolas" panose="020B0609020204030204" pitchFamily="49" charset="0"/>
              </a:rPr>
              <a:t>LogDatei</a:t>
            </a:r>
            <a:r>
              <a:rPr lang="de-DE" altLang="de-DE" sz="2000" dirty="0">
                <a:latin typeface="Consolas" panose="020B0609020204030204" pitchFamily="49" charset="0"/>
              </a:rPr>
              <a:t>();</a:t>
            </a:r>
          </a:p>
          <a:p>
            <a:pPr eaLnBrk="1" hangingPunct="1">
              <a:lnSpc>
                <a:spcPct val="70000"/>
              </a:lnSpc>
              <a:spcBef>
                <a:spcPts val="200"/>
              </a:spcBef>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buchung</a:t>
            </a:r>
            <a:r>
              <a:rPr lang="de-DE" altLang="de-DE" sz="2000" dirty="0">
                <a:latin typeface="Consolas" panose="020B0609020204030204" pitchFamily="49" charset="0"/>
              </a:rPr>
              <a:t>= </a:t>
            </a:r>
            <a:r>
              <a:rPr lang="de-DE" altLang="de-DE" sz="2000" dirty="0" err="1">
                <a:latin typeface="Consolas" panose="020B0609020204030204" pitchFamily="49" charset="0"/>
              </a:rPr>
              <a:t>new</a:t>
            </a:r>
            <a:r>
              <a:rPr lang="de-DE" altLang="de-DE" sz="2000" dirty="0">
                <a:latin typeface="Consolas" panose="020B0609020204030204" pitchFamily="49" charset="0"/>
              </a:rPr>
              <a:t> Buchung();</a:t>
            </a:r>
          </a:p>
          <a:p>
            <a:pPr eaLnBrk="1" hangingPunct="1">
              <a:lnSpc>
                <a:spcPct val="70000"/>
              </a:lnSpc>
              <a:spcBef>
                <a:spcPts val="200"/>
              </a:spcBef>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konto</a:t>
            </a:r>
            <a:r>
              <a:rPr lang="de-DE" altLang="de-DE" sz="2000" dirty="0">
                <a:latin typeface="Consolas" panose="020B0609020204030204" pitchFamily="49" charset="0"/>
              </a:rPr>
              <a:t>= </a:t>
            </a:r>
            <a:r>
              <a:rPr lang="de-DE" altLang="de-DE" sz="2000" dirty="0" err="1">
                <a:latin typeface="Consolas" panose="020B0609020204030204" pitchFamily="49" charset="0"/>
              </a:rPr>
              <a:t>new</a:t>
            </a:r>
            <a:r>
              <a:rPr lang="de-DE" altLang="de-DE" sz="2000" dirty="0">
                <a:latin typeface="Consolas" panose="020B0609020204030204" pitchFamily="49" charset="0"/>
              </a:rPr>
              <a:t> Konto();</a:t>
            </a:r>
          </a:p>
          <a:p>
            <a:pPr eaLnBrk="1" hangingPunct="1">
              <a:lnSpc>
                <a:spcPct val="60000"/>
              </a:lnSpc>
              <a:spcBef>
                <a:spcPts val="200"/>
              </a:spcBef>
              <a:buFontTx/>
              <a:buNone/>
            </a:pPr>
            <a:r>
              <a:rPr lang="de-DE" altLang="de-DE" sz="2000" dirty="0">
                <a:latin typeface="Consolas" panose="020B0609020204030204" pitchFamily="49" charset="0"/>
              </a:rPr>
              <a:t>  }</a:t>
            </a:r>
          </a:p>
          <a:p>
            <a:pPr eaLnBrk="1" hangingPunct="1">
              <a:lnSpc>
                <a:spcPct val="70000"/>
              </a:lnSpc>
              <a:spcBef>
                <a:spcPts val="200"/>
              </a:spcBef>
              <a:buFontTx/>
              <a:buNone/>
            </a:pPr>
            <a:endParaRPr lang="de-DE" altLang="de-DE" sz="1200" dirty="0">
              <a:latin typeface="Consolas" panose="020B0609020204030204" pitchFamily="49" charset="0"/>
            </a:endParaRPr>
          </a:p>
          <a:p>
            <a:pPr eaLnBrk="1" hangingPunct="1">
              <a:lnSpc>
                <a:spcPct val="70000"/>
              </a:lnSpc>
              <a:spcBef>
                <a:spcPts val="200"/>
              </a:spcBef>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AfterEach</a:t>
            </a:r>
            <a:endParaRPr lang="de-DE" altLang="de-DE" sz="2000" dirty="0">
              <a:latin typeface="Consolas" panose="020B0609020204030204" pitchFamily="49" charset="0"/>
            </a:endParaRPr>
          </a:p>
          <a:p>
            <a:pPr eaLnBrk="1" hangingPunct="1">
              <a:lnSpc>
                <a:spcPct val="70000"/>
              </a:lnSpc>
              <a:spcBef>
                <a:spcPts val="200"/>
              </a:spcBef>
              <a:buFontTx/>
              <a:buNone/>
            </a:pPr>
            <a:r>
              <a:rPr lang="de-DE" altLang="de-DE" sz="2000" dirty="0">
                <a:latin typeface="Consolas" panose="020B0609020204030204" pitchFamily="49" charset="0"/>
              </a:rPr>
              <a:t>  protected void </a:t>
            </a:r>
            <a:r>
              <a:rPr lang="de-DE" altLang="de-DE" sz="2000" dirty="0" err="1">
                <a:latin typeface="Consolas" panose="020B0609020204030204" pitchFamily="49" charset="0"/>
              </a:rPr>
              <a:t>tearDown</a:t>
            </a:r>
            <a:r>
              <a:rPr lang="de-DE" altLang="de-DE" sz="2000" dirty="0">
                <a:latin typeface="Consolas" panose="020B0609020204030204" pitchFamily="49" charset="0"/>
              </a:rPr>
              <a:t>() </a:t>
            </a:r>
            <a:r>
              <a:rPr lang="de-DE" altLang="de-DE" sz="2000" dirty="0" err="1">
                <a:latin typeface="Consolas" panose="020B0609020204030204" pitchFamily="49" charset="0"/>
              </a:rPr>
              <a:t>throws</a:t>
            </a:r>
            <a:r>
              <a:rPr lang="de-DE" altLang="de-DE" sz="2000" dirty="0">
                <a:latin typeface="Consolas" panose="020B0609020204030204" pitchFamily="49" charset="0"/>
              </a:rPr>
              <a:t> Exception {</a:t>
            </a:r>
          </a:p>
          <a:p>
            <a:pPr eaLnBrk="1" hangingPunct="1">
              <a:lnSpc>
                <a:spcPct val="70000"/>
              </a:lnSpc>
              <a:spcBef>
                <a:spcPts val="200"/>
              </a:spcBef>
              <a:buFontTx/>
              <a:buNone/>
            </a:pPr>
            <a:r>
              <a:rPr lang="de-DE" altLang="de-DE" sz="2000" dirty="0">
                <a:latin typeface="Consolas" panose="020B0609020204030204" pitchFamily="49" charset="0"/>
              </a:rPr>
              <a:t>		// </a:t>
            </a:r>
            <a:r>
              <a:rPr lang="de-DE" altLang="de-DE" sz="2000" dirty="0" err="1">
                <a:latin typeface="Consolas" panose="020B0609020204030204" pitchFamily="49" charset="0"/>
              </a:rPr>
              <a:t>logging</a:t>
            </a:r>
            <a:r>
              <a:rPr lang="de-DE" altLang="de-DE" sz="2000" dirty="0">
                <a:latin typeface="Consolas" panose="020B0609020204030204" pitchFamily="49" charset="0"/>
              </a:rPr>
              <a:t> schließen}</a:t>
            </a:r>
          </a:p>
          <a:p>
            <a:pPr eaLnBrk="1" hangingPunct="1">
              <a:lnSpc>
                <a:spcPct val="70000"/>
              </a:lnSpc>
              <a:spcBef>
                <a:spcPts val="200"/>
              </a:spcBef>
              <a:buFontTx/>
              <a:buNone/>
            </a:pPr>
            <a:endParaRPr lang="de-DE" altLang="de-DE" sz="2000" dirty="0">
              <a:latin typeface="Consolas" panose="020B0609020204030204" pitchFamily="49" charset="0"/>
            </a:endParaRPr>
          </a:p>
          <a:p>
            <a:pPr eaLnBrk="1" hangingPunct="1">
              <a:lnSpc>
                <a:spcPct val="70000"/>
              </a:lnSpc>
              <a:spcBef>
                <a:spcPts val="200"/>
              </a:spcBef>
              <a:buFontTx/>
              <a:buNone/>
            </a:pPr>
            <a:r>
              <a:rPr lang="de-DE" altLang="de-DE" sz="2000" dirty="0">
                <a:latin typeface="Consolas" panose="020B0609020204030204" pitchFamily="49" charset="0"/>
              </a:rPr>
              <a:t>  @Test</a:t>
            </a:r>
          </a:p>
          <a:p>
            <a:pPr eaLnBrk="1" hangingPunct="1">
              <a:lnSpc>
                <a:spcPct val="70000"/>
              </a:lnSpc>
              <a:spcBef>
                <a:spcPts val="200"/>
              </a:spcBef>
              <a:buFontTx/>
              <a:buNone/>
            </a:pPr>
            <a:r>
              <a:rPr lang="de-DE" altLang="de-DE" sz="2000" dirty="0">
                <a:latin typeface="Consolas" panose="020B0609020204030204" pitchFamily="49" charset="0"/>
              </a:rPr>
              <a:t>  public void </a:t>
            </a:r>
            <a:r>
              <a:rPr lang="de-DE" altLang="de-DE" sz="2000" dirty="0" err="1">
                <a:latin typeface="Consolas" panose="020B0609020204030204" pitchFamily="49" charset="0"/>
              </a:rPr>
              <a:t>testErfolreicheBuchung</a:t>
            </a:r>
            <a:r>
              <a:rPr lang="de-DE" altLang="de-DE" sz="2000" dirty="0">
                <a:latin typeface="Consolas" panose="020B0609020204030204" pitchFamily="49" charset="0"/>
              </a:rPr>
              <a:t>(){</a:t>
            </a:r>
          </a:p>
          <a:p>
            <a:pPr eaLnBrk="1" hangingPunct="1">
              <a:lnSpc>
                <a:spcPct val="70000"/>
              </a:lnSpc>
              <a:spcBef>
                <a:spcPts val="200"/>
              </a:spcBef>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try</a:t>
            </a:r>
            <a:r>
              <a:rPr lang="de-DE" altLang="de-DE" sz="2000" dirty="0">
                <a:latin typeface="Consolas" panose="020B0609020204030204" pitchFamily="49" charset="0"/>
              </a:rPr>
              <a:t> {</a:t>
            </a:r>
          </a:p>
          <a:p>
            <a:pPr eaLnBrk="1" hangingPunct="1">
              <a:lnSpc>
                <a:spcPct val="70000"/>
              </a:lnSpc>
              <a:spcBef>
                <a:spcPts val="200"/>
              </a:spcBef>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buchung.abbuchen</a:t>
            </a:r>
            <a:r>
              <a:rPr lang="de-DE" altLang="de-DE" sz="2000" dirty="0">
                <a:latin typeface="Consolas" panose="020B0609020204030204" pitchFamily="49" charset="0"/>
              </a:rPr>
              <a:t>(42,konto,100);</a:t>
            </a:r>
          </a:p>
          <a:p>
            <a:pPr eaLnBrk="1" hangingPunct="1">
              <a:lnSpc>
                <a:spcPct val="70000"/>
              </a:lnSpc>
              <a:spcBef>
                <a:spcPts val="200"/>
              </a:spcBef>
              <a:buFontTx/>
              <a:buNone/>
            </a:pPr>
            <a:r>
              <a:rPr lang="de-DE" altLang="de-DE" sz="2000" dirty="0">
                <a:latin typeface="Consolas" panose="020B0609020204030204" pitchFamily="49" charset="0"/>
              </a:rPr>
              <a:t>    } catch (</a:t>
            </a:r>
            <a:r>
              <a:rPr lang="de-DE" altLang="de-DE" sz="2000" dirty="0" err="1">
                <a:latin typeface="Consolas" panose="020B0609020204030204" pitchFamily="49" charset="0"/>
              </a:rPr>
              <a:t>BuchungsException</a:t>
            </a:r>
            <a:r>
              <a:rPr lang="de-DE" altLang="de-DE" sz="2000" dirty="0">
                <a:latin typeface="Consolas" panose="020B0609020204030204" pitchFamily="49" charset="0"/>
              </a:rPr>
              <a:t> e) {</a:t>
            </a:r>
          </a:p>
          <a:p>
            <a:pPr eaLnBrk="1" hangingPunct="1">
              <a:lnSpc>
                <a:spcPct val="70000"/>
              </a:lnSpc>
              <a:spcBef>
                <a:spcPts val="200"/>
              </a:spcBef>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Assertions.fail</a:t>
            </a:r>
            <a:r>
              <a:rPr lang="de-DE" altLang="de-DE" sz="2000" dirty="0">
                <a:latin typeface="Consolas" panose="020B0609020204030204" pitchFamily="49" charset="0"/>
              </a:rPr>
              <a:t>();</a:t>
            </a:r>
          </a:p>
          <a:p>
            <a:pPr eaLnBrk="1" hangingPunct="1">
              <a:lnSpc>
                <a:spcPct val="50000"/>
              </a:lnSpc>
              <a:spcBef>
                <a:spcPts val="200"/>
              </a:spcBef>
              <a:buFontTx/>
              <a:buNone/>
            </a:pPr>
            <a:r>
              <a:rPr lang="de-DE" altLang="de-DE" sz="2000" dirty="0">
                <a:latin typeface="Consolas" panose="020B0609020204030204" pitchFamily="49" charset="0"/>
              </a:rPr>
              <a:t>    } </a:t>
            </a:r>
          </a:p>
          <a:p>
            <a:pPr eaLnBrk="1" hangingPunct="1">
              <a:lnSpc>
                <a:spcPct val="50000"/>
              </a:lnSpc>
              <a:spcBef>
                <a:spcPts val="200"/>
              </a:spcBef>
              <a:buFontTx/>
              <a:buNone/>
            </a:pPr>
            <a:r>
              <a:rPr lang="de-DE" altLang="de-DE" sz="2000" dirty="0">
                <a:latin typeface="Consolas" panose="020B0609020204030204" pitchFamily="49" charset="0"/>
              </a:rPr>
              <a:t>  }</a:t>
            </a:r>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12675" name="Rectangle 2"/>
          <p:cNvSpPr>
            <a:spLocks noGrp="1" noChangeArrowheads="1"/>
          </p:cNvSpPr>
          <p:nvPr>
            <p:ph type="title"/>
          </p:nvPr>
        </p:nvSpPr>
        <p:spPr/>
        <p:txBody>
          <a:bodyPr/>
          <a:lstStyle/>
          <a:p>
            <a:pPr eaLnBrk="1" hangingPunct="1"/>
            <a:r>
              <a:rPr lang="de-DE" altLang="de-DE"/>
              <a:t>Beispiel für Mock-Erstellung (4/4)</a:t>
            </a:r>
          </a:p>
        </p:txBody>
      </p:sp>
      <p:sp>
        <p:nvSpPr>
          <p:cNvPr id="412676" name="Rectangle 3"/>
          <p:cNvSpPr>
            <a:spLocks noGrp="1" noChangeArrowheads="1"/>
          </p:cNvSpPr>
          <p:nvPr>
            <p:ph type="body" idx="1"/>
          </p:nvPr>
        </p:nvSpPr>
        <p:spPr>
          <a:xfrm>
            <a:off x="457200" y="1125538"/>
            <a:ext cx="8229600" cy="5399087"/>
          </a:xfrm>
        </p:spPr>
        <p:txBody>
          <a:bodyPr/>
          <a:lstStyle/>
          <a:p>
            <a:pPr eaLnBrk="1" hangingPunct="1">
              <a:lnSpc>
                <a:spcPct val="70000"/>
              </a:lnSpc>
              <a:buFontTx/>
              <a:buNone/>
            </a:pPr>
            <a:r>
              <a:rPr lang="de-DE" altLang="de-DE" sz="2000" dirty="0">
                <a:latin typeface="Consolas" panose="020B0609020204030204" pitchFamily="49" charset="0"/>
              </a:rPr>
              <a:t>@Test</a:t>
            </a:r>
          </a:p>
          <a:p>
            <a:pPr eaLnBrk="1" hangingPunct="1">
              <a:lnSpc>
                <a:spcPct val="70000"/>
              </a:lnSpc>
              <a:buFontTx/>
              <a:buNone/>
            </a:pPr>
            <a:r>
              <a:rPr lang="de-DE" altLang="de-DE" sz="2000" dirty="0">
                <a:latin typeface="Consolas" panose="020B0609020204030204" pitchFamily="49" charset="0"/>
              </a:rPr>
              <a:t>public void </a:t>
            </a:r>
            <a:r>
              <a:rPr lang="de-DE" altLang="de-DE" sz="2000" dirty="0" err="1">
                <a:latin typeface="Consolas" panose="020B0609020204030204" pitchFamily="49" charset="0"/>
              </a:rPr>
              <a:t>testErfolgloseBuchung</a:t>
            </a:r>
            <a:r>
              <a:rPr lang="de-DE" altLang="de-DE" sz="2000" dirty="0">
                <a:latin typeface="Consolas" panose="020B0609020204030204" pitchFamily="49" charset="0"/>
              </a:rPr>
              <a:t>(){</a:t>
            </a:r>
          </a:p>
          <a:p>
            <a:pPr eaLnBrk="1" hangingPunct="1">
              <a:lnSpc>
                <a:spcPct val="7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try</a:t>
            </a:r>
            <a:r>
              <a:rPr lang="de-DE" altLang="de-DE" sz="2000" dirty="0">
                <a:latin typeface="Consolas" panose="020B0609020204030204" pitchFamily="49" charset="0"/>
              </a:rPr>
              <a:t> {</a:t>
            </a:r>
          </a:p>
          <a:p>
            <a:pPr eaLnBrk="1" hangingPunct="1">
              <a:lnSpc>
                <a:spcPct val="7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buchung.abbuchen</a:t>
            </a:r>
            <a:r>
              <a:rPr lang="de-DE" altLang="de-DE" sz="2000" dirty="0">
                <a:latin typeface="Consolas" panose="020B0609020204030204" pitchFamily="49" charset="0"/>
              </a:rPr>
              <a:t>(42,konto,2000);</a:t>
            </a:r>
          </a:p>
          <a:p>
            <a:pPr eaLnBrk="1" hangingPunct="1">
              <a:lnSpc>
                <a:spcPct val="7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Assertions.fail</a:t>
            </a:r>
            <a:r>
              <a:rPr lang="de-DE" altLang="de-DE" sz="2000" dirty="0">
                <a:latin typeface="Consolas" panose="020B0609020204030204" pitchFamily="49" charset="0"/>
              </a:rPr>
              <a:t>();</a:t>
            </a:r>
          </a:p>
          <a:p>
            <a:pPr eaLnBrk="1" hangingPunct="1">
              <a:lnSpc>
                <a:spcPct val="70000"/>
              </a:lnSpc>
              <a:buFontTx/>
              <a:buNone/>
            </a:pPr>
            <a:r>
              <a:rPr lang="de-DE" altLang="de-DE" sz="2000" dirty="0">
                <a:latin typeface="Consolas" panose="020B0609020204030204" pitchFamily="49" charset="0"/>
              </a:rPr>
              <a:t>    } catch (</a:t>
            </a:r>
            <a:r>
              <a:rPr lang="de-DE" altLang="de-DE" sz="2000" dirty="0" err="1">
                <a:latin typeface="Consolas" panose="020B0609020204030204" pitchFamily="49" charset="0"/>
              </a:rPr>
              <a:t>BuchungsException</a:t>
            </a:r>
            <a:r>
              <a:rPr lang="de-DE" altLang="de-DE" sz="2000" dirty="0">
                <a:latin typeface="Consolas" panose="020B0609020204030204" pitchFamily="49" charset="0"/>
              </a:rPr>
              <a:t> e) {</a:t>
            </a:r>
          </a:p>
          <a:p>
            <a:pPr eaLnBrk="1" hangingPunct="1">
              <a:lnSpc>
                <a:spcPct val="70000"/>
              </a:lnSpc>
              <a:buFontTx/>
              <a:buNone/>
            </a:pPr>
            <a:r>
              <a:rPr lang="de-DE" altLang="de-DE" sz="2000" dirty="0">
                <a:latin typeface="Consolas" panose="020B0609020204030204" pitchFamily="49" charset="0"/>
              </a:rPr>
              <a:t>  } }...</a:t>
            </a:r>
          </a:p>
          <a:p>
            <a:pPr eaLnBrk="1" hangingPunct="1">
              <a:lnSpc>
                <a:spcPct val="80000"/>
              </a:lnSpc>
            </a:pPr>
            <a:endParaRPr lang="de-DE" altLang="de-DE" sz="2000" dirty="0"/>
          </a:p>
          <a:p>
            <a:pPr eaLnBrk="1" hangingPunct="1"/>
            <a:r>
              <a:rPr lang="de-DE" altLang="de-DE" sz="2000" dirty="0"/>
              <a:t>Die Tests des Mocks gehören in eine eigene Testklasse, da sie später bei einer Testwiederholung für eine vollständige Implementierung nicht wiederholt werden</a:t>
            </a:r>
          </a:p>
          <a:p>
            <a:pPr eaLnBrk="1" hangingPunct="1"/>
            <a:r>
              <a:rPr lang="de-DE" altLang="de-DE" sz="2000" dirty="0"/>
              <a:t>Werden kompliziertere Mock-Eigenschaften verlangt, sollte die Klasse generell spezielle Konstruktoren oder Methoden zum Setzen des internen Zustands beinhalten</a:t>
            </a:r>
          </a:p>
          <a:p>
            <a:pPr eaLnBrk="1" hangingPunct="1"/>
            <a:r>
              <a:rPr lang="de-DE" altLang="de-DE" sz="2000" dirty="0"/>
              <a:t>Mock-Erstellung durch Frameworks wie </a:t>
            </a:r>
            <a:r>
              <a:rPr lang="de-DE" altLang="de-DE" sz="2000" dirty="0" err="1"/>
              <a:t>Mockito</a:t>
            </a:r>
            <a:r>
              <a:rPr lang="de-DE" altLang="de-DE" sz="2000" dirty="0"/>
              <a:t> (</a:t>
            </a:r>
            <a:r>
              <a:rPr lang="de-DE" altLang="de-DE" sz="2000" dirty="0">
                <a:hlinkClick r:id="rId3"/>
              </a:rPr>
              <a:t>http://site.mockito.org/</a:t>
            </a:r>
            <a:r>
              <a:rPr lang="de-DE" altLang="de-DE" sz="2000" dirty="0"/>
              <a:t>) wesentlich erleichtert</a:t>
            </a:r>
          </a:p>
          <a:p>
            <a:pPr eaLnBrk="1" hangingPunct="1">
              <a:lnSpc>
                <a:spcPct val="80000"/>
              </a:lnSpc>
            </a:pPr>
            <a:endParaRPr lang="de-DE" altLang="de-DE" sz="2000" dirty="0"/>
          </a:p>
        </p:txBody>
      </p:sp>
      <p:sp>
        <p:nvSpPr>
          <p:cNvPr id="412677" name="Line 4"/>
          <p:cNvSpPr>
            <a:spLocks noChangeShapeType="1"/>
          </p:cNvSpPr>
          <p:nvPr/>
        </p:nvSpPr>
        <p:spPr bwMode="auto">
          <a:xfrm>
            <a:off x="395288" y="5300663"/>
            <a:ext cx="8353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13699" name="Rectangle 2"/>
          <p:cNvSpPr>
            <a:spLocks noGrp="1" noChangeArrowheads="1"/>
          </p:cNvSpPr>
          <p:nvPr>
            <p:ph type="title"/>
          </p:nvPr>
        </p:nvSpPr>
        <p:spPr/>
        <p:txBody>
          <a:bodyPr/>
          <a:lstStyle/>
          <a:p>
            <a:pPr eaLnBrk="1" hangingPunct="1"/>
            <a:r>
              <a:rPr lang="de-DE" altLang="de-DE"/>
              <a:t>Vererbung - Test von Unterklassen</a:t>
            </a:r>
          </a:p>
        </p:txBody>
      </p:sp>
      <p:sp>
        <p:nvSpPr>
          <p:cNvPr id="413700" name="Rectangle 3"/>
          <p:cNvSpPr>
            <a:spLocks noGrp="1" noChangeArrowheads="1"/>
          </p:cNvSpPr>
          <p:nvPr>
            <p:ph type="body" idx="1"/>
          </p:nvPr>
        </p:nvSpPr>
        <p:spPr>
          <a:xfrm>
            <a:off x="457200" y="981075"/>
            <a:ext cx="8229600" cy="5732463"/>
          </a:xfrm>
        </p:spPr>
        <p:txBody>
          <a:bodyPr/>
          <a:lstStyle/>
          <a:p>
            <a:pPr eaLnBrk="1" hangingPunct="1"/>
            <a:r>
              <a:rPr lang="de-DE" altLang="de-DE" sz="2000"/>
              <a:t>Tests einer Unterklasse C’ (einer Oberklasse C) sind durchzuführen</a:t>
            </a:r>
          </a:p>
          <a:p>
            <a:pPr eaLnBrk="1" hangingPunct="1"/>
            <a:r>
              <a:rPr lang="de-DE" altLang="de-DE" sz="2000"/>
              <a:t>für alle neuen Methoden:</a:t>
            </a:r>
          </a:p>
          <a:p>
            <a:pPr eaLnBrk="1" hangingPunct="1">
              <a:buFontTx/>
              <a:buNone/>
            </a:pPr>
            <a:r>
              <a:rPr lang="de-DE" altLang="de-DE" sz="2000"/>
              <a:t>	neue Testfälle aufstellen und ausführen</a:t>
            </a:r>
          </a:p>
          <a:p>
            <a:pPr eaLnBrk="1" hangingPunct="1"/>
            <a:r>
              <a:rPr lang="de-DE" altLang="de-DE" sz="2000"/>
              <a:t>für alle redefinierten Methoden:</a:t>
            </a:r>
          </a:p>
          <a:p>
            <a:pPr eaLnBrk="1" hangingPunct="1">
              <a:buFontTx/>
              <a:buNone/>
            </a:pPr>
            <a:r>
              <a:rPr lang="de-DE" altLang="de-DE" sz="2000"/>
              <a:t>	neue Testfälle aufstellen und ausführen; semantisch ähnliche Programm(teil)e müssen unterschiedlichen Tests unterzogen werden</a:t>
            </a:r>
          </a:p>
          <a:p>
            <a:pPr eaLnBrk="1" hangingPunct="1"/>
            <a:r>
              <a:rPr lang="de-DE" altLang="de-DE" sz="2000"/>
              <a:t>für alle geerbten Methoden:</a:t>
            </a:r>
          </a:p>
          <a:p>
            <a:pPr eaLnBrk="1" hangingPunct="1">
              <a:buFontTx/>
              <a:buNone/>
            </a:pPr>
            <a:r>
              <a:rPr lang="de-DE" altLang="de-DE" sz="2000"/>
              <a:t>	müssen alle Testfälle der Klasse C erneut durchgeführt werden; Kontext der Unterklasse ist anders, erneuter Test daher notwendig</a:t>
            </a:r>
          </a:p>
          <a:p>
            <a:pPr eaLnBrk="1" hangingPunct="1">
              <a:buFontTx/>
              <a:buNone/>
            </a:pPr>
            <a:endParaRPr lang="de-DE" altLang="de-DE" sz="1400"/>
          </a:p>
          <a:p>
            <a:pPr eaLnBrk="1" hangingPunct="1">
              <a:buFontTx/>
              <a:buNone/>
            </a:pPr>
            <a:r>
              <a:rPr lang="de-DE" altLang="de-DE" sz="2000"/>
              <a:t>	nach : E. Perry, G. E. Kaiser, Adequate Testing and Object-Oriented Programming. Journal of Object-Oriented Programming, Vol. 2, No. 5, Seiten 13-19</a:t>
            </a:r>
          </a:p>
        </p:txBody>
      </p:sp>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14723" name="Rectangle 2"/>
          <p:cNvSpPr>
            <a:spLocks noGrp="1" noChangeArrowheads="1"/>
          </p:cNvSpPr>
          <p:nvPr>
            <p:ph type="title"/>
          </p:nvPr>
        </p:nvSpPr>
        <p:spPr/>
        <p:txBody>
          <a:bodyPr/>
          <a:lstStyle/>
          <a:p>
            <a:pPr eaLnBrk="1" hangingPunct="1"/>
            <a:r>
              <a:rPr lang="de-DE" altLang="de-DE"/>
              <a:t>Klassen von Testfällen</a:t>
            </a:r>
          </a:p>
        </p:txBody>
      </p:sp>
      <p:sp>
        <p:nvSpPr>
          <p:cNvPr id="414724" name="Rectangle 3"/>
          <p:cNvSpPr>
            <a:spLocks noGrp="1" noChangeArrowheads="1"/>
          </p:cNvSpPr>
          <p:nvPr>
            <p:ph type="body" idx="1"/>
          </p:nvPr>
        </p:nvSpPr>
        <p:spPr>
          <a:xfrm>
            <a:off x="457200" y="1412875"/>
            <a:ext cx="8229600" cy="4824413"/>
          </a:xfrm>
        </p:spPr>
        <p:txBody>
          <a:bodyPr/>
          <a:lstStyle/>
          <a:p>
            <a:pPr eaLnBrk="1" hangingPunct="1">
              <a:buFontTx/>
              <a:buNone/>
            </a:pPr>
            <a:r>
              <a:rPr lang="de-DE" altLang="de-DE"/>
              <a:t>In der Literatur gibt es recht unterschiedlich detaillierte Klassifizierungen von Testfällen, eine erste grobe Einteilungsmöglichkeit ist :</a:t>
            </a:r>
          </a:p>
          <a:p>
            <a:pPr eaLnBrk="1" hangingPunct="1"/>
            <a:r>
              <a:rPr lang="de-DE" altLang="de-DE"/>
              <a:t>Datenbezogene Testfälle: Ausgehend von der Spezifikation des zu untersuchenden Objekts werden verschiedene Eingaben überlegt, deren gewünschtes Resultat aus der Spezifikation abzuleiten ist </a:t>
            </a:r>
          </a:p>
          <a:p>
            <a:pPr eaLnBrk="1" hangingPunct="1"/>
            <a:r>
              <a:rPr lang="de-DE" altLang="de-DE"/>
              <a:t>Ablaufbezogene Testfälle: Es wird die Struktur des zu untersuchenden Programms analysiert und versucht, möglichst alle Ablaufalternativen (if, while) durchzuspielen</a:t>
            </a:r>
          </a:p>
        </p:txBody>
      </p:sp>
      <p:sp>
        <p:nvSpPr>
          <p:cNvPr id="414725" name="Text Box 4"/>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11.5</a:t>
            </a:r>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15747" name="Rectangle 2"/>
          <p:cNvSpPr>
            <a:spLocks noGrp="1" noChangeArrowheads="1"/>
          </p:cNvSpPr>
          <p:nvPr>
            <p:ph type="title"/>
          </p:nvPr>
        </p:nvSpPr>
        <p:spPr/>
        <p:txBody>
          <a:bodyPr/>
          <a:lstStyle/>
          <a:p>
            <a:pPr eaLnBrk="1" hangingPunct="1"/>
            <a:r>
              <a:rPr lang="de-DE" altLang="de-DE"/>
              <a:t>Äquivalenzklassenbildung</a:t>
            </a:r>
          </a:p>
        </p:txBody>
      </p:sp>
      <p:sp>
        <p:nvSpPr>
          <p:cNvPr id="415748" name="Rectangle 3"/>
          <p:cNvSpPr>
            <a:spLocks noGrp="1" noChangeArrowheads="1"/>
          </p:cNvSpPr>
          <p:nvPr>
            <p:ph type="body" idx="1"/>
          </p:nvPr>
        </p:nvSpPr>
        <p:spPr/>
        <p:txBody>
          <a:bodyPr/>
          <a:lstStyle/>
          <a:p>
            <a:pPr eaLnBrk="1" hangingPunct="1"/>
            <a:r>
              <a:rPr lang="de-DE" altLang="de-DE"/>
              <a:t>Äquivalenzklassenbildung zerlegt Menge in disjunkte Teilmengen </a:t>
            </a:r>
          </a:p>
          <a:p>
            <a:pPr eaLnBrk="1" hangingPunct="1"/>
            <a:r>
              <a:rPr lang="de-DE" altLang="de-DE"/>
              <a:t>jeder Repräsentant einer Teilmenge hat das gleiche Verhalten bzgl. einer vorgegebenen Operation</a:t>
            </a:r>
          </a:p>
          <a:p>
            <a:pPr eaLnBrk="1" hangingPunct="1"/>
            <a:r>
              <a:rPr lang="de-DE" altLang="de-DE"/>
              <a:t>Beispiel: Restklassen (modulo x), werden zwei beliebige Repräsentanten aus Restklassen addiert, liegt das Ergebnis immer in der selben Restklasse</a:t>
            </a:r>
          </a:p>
          <a:p>
            <a:pPr eaLnBrk="1" hangingPunct="1"/>
            <a:endParaRPr lang="de-DE" altLang="de-DE"/>
          </a:p>
          <a:p>
            <a:pPr eaLnBrk="1" hangingPunct="1"/>
            <a:r>
              <a:rPr lang="de-DE" altLang="de-DE"/>
              <a:t>Übertragungsidee auf Tests: Eingaben werden in Klassen unterteilt, die durch die Ausführung des zu testenden Systems zu „gleichartigen“ Ergebnissen führen</a:t>
            </a:r>
          </a:p>
        </p:txBody>
      </p:sp>
    </p:spTree>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16771" name="Rectangle 2"/>
          <p:cNvSpPr>
            <a:spLocks noGrp="1" noChangeArrowheads="1"/>
          </p:cNvSpPr>
          <p:nvPr>
            <p:ph type="title"/>
          </p:nvPr>
        </p:nvSpPr>
        <p:spPr/>
        <p:txBody>
          <a:bodyPr/>
          <a:lstStyle/>
          <a:p>
            <a:pPr eaLnBrk="1" hangingPunct="1"/>
            <a:r>
              <a:rPr lang="de-DE" altLang="de-DE"/>
              <a:t>Beispiele für Äquivalenzklassen von Eingaben</a:t>
            </a:r>
          </a:p>
        </p:txBody>
      </p:sp>
      <p:sp>
        <p:nvSpPr>
          <p:cNvPr id="416772" name="Rectangle 3"/>
          <p:cNvSpPr>
            <a:spLocks noGrp="1" noChangeArrowheads="1"/>
          </p:cNvSpPr>
          <p:nvPr>
            <p:ph type="body" idx="1"/>
          </p:nvPr>
        </p:nvSpPr>
        <p:spPr/>
        <p:txBody>
          <a:bodyPr/>
          <a:lstStyle/>
          <a:p>
            <a:pPr eaLnBrk="1" hangingPunct="1"/>
            <a:r>
              <a:rPr lang="de-DE" altLang="de-DE" sz="2000"/>
              <a:t>erlaubte Eingabe: 1 &lt;= Wert &lt;= 99 (Wert sei ganzzahlig)</a:t>
            </a:r>
          </a:p>
          <a:p>
            <a:pPr lvl="1" eaLnBrk="1" hangingPunct="1"/>
            <a:r>
              <a:rPr lang="de-DE" altLang="de-DE" sz="2000"/>
              <a:t>eine gültige Äquivalenzklasse: 1 &lt;= Wert &lt;= 99</a:t>
            </a:r>
          </a:p>
          <a:p>
            <a:pPr lvl="1" eaLnBrk="1" hangingPunct="1"/>
            <a:r>
              <a:rPr lang="de-DE" altLang="de-DE" sz="2000"/>
              <a:t>zwei ungültige Äquivalenzklassen: Wert &lt; 1, Wert &gt; 99</a:t>
            </a:r>
          </a:p>
          <a:p>
            <a:pPr eaLnBrk="1" hangingPunct="1"/>
            <a:endParaRPr lang="de-DE" altLang="de-DE" sz="2000"/>
          </a:p>
          <a:p>
            <a:pPr eaLnBrk="1" hangingPunct="1"/>
            <a:r>
              <a:rPr lang="de-DE" altLang="de-DE" sz="2000"/>
              <a:t>erlaubte Eingabe in einer Textliste: für ein Auto können zwischen einem und sechs Besitzer eingetragen werden</a:t>
            </a:r>
          </a:p>
          <a:p>
            <a:pPr lvl="1" eaLnBrk="1" hangingPunct="1"/>
            <a:r>
              <a:rPr lang="de-DE" altLang="de-DE" sz="2000"/>
              <a:t>eine gültige Äquivalenzklasse: ein bis sechs Besitzer</a:t>
            </a:r>
          </a:p>
          <a:p>
            <a:pPr lvl="1" eaLnBrk="1" hangingPunct="1"/>
            <a:r>
              <a:rPr lang="de-DE" altLang="de-DE" sz="2000"/>
              <a:t>zwei ungültige Äquivalenzklassen: kein Besitzer, mehr als sechs Besitzer</a:t>
            </a:r>
          </a:p>
          <a:p>
            <a:pPr eaLnBrk="1" hangingPunct="1"/>
            <a:endParaRPr lang="de-DE" altLang="de-DE" sz="2000"/>
          </a:p>
          <a:p>
            <a:pPr eaLnBrk="1" hangingPunct="1"/>
            <a:r>
              <a:rPr lang="de-DE" altLang="de-DE" sz="2000"/>
              <a:t>erlaubte Eingabe: Instrumente Klavier, Geige, Orgel, Pauke</a:t>
            </a:r>
          </a:p>
          <a:p>
            <a:pPr lvl="1" eaLnBrk="1" hangingPunct="1"/>
            <a:r>
              <a:rPr lang="de-DE" altLang="de-DE" sz="2000"/>
              <a:t>vier gültige Äquivalenzklassen: Klavier, Geige, Orgel, Pauke</a:t>
            </a:r>
          </a:p>
          <a:p>
            <a:pPr lvl="1" eaLnBrk="1" hangingPunct="1"/>
            <a:r>
              <a:rPr lang="de-DE" altLang="de-DE" sz="2000"/>
              <a:t>eine ungültige Äquivalenzklasse: alles andere, z.B. Zimbeln</a:t>
            </a:r>
          </a:p>
        </p:txBody>
      </p:sp>
    </p:spTree>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17795" name="Rectangle 2"/>
          <p:cNvSpPr>
            <a:spLocks noGrp="1" noChangeArrowheads="1"/>
          </p:cNvSpPr>
          <p:nvPr>
            <p:ph type="title"/>
          </p:nvPr>
        </p:nvSpPr>
        <p:spPr/>
        <p:txBody>
          <a:bodyPr/>
          <a:lstStyle/>
          <a:p>
            <a:pPr eaLnBrk="1" hangingPunct="1"/>
            <a:r>
              <a:rPr lang="de-DE" altLang="de-DE"/>
              <a:t>Regeln zur Bildung von Äquivalenzklassen</a:t>
            </a:r>
          </a:p>
        </p:txBody>
      </p:sp>
      <p:sp>
        <p:nvSpPr>
          <p:cNvPr id="417796" name="Rectangle 3"/>
          <p:cNvSpPr>
            <a:spLocks noGrp="1" noChangeArrowheads="1"/>
          </p:cNvSpPr>
          <p:nvPr>
            <p:ph type="body" idx="1"/>
          </p:nvPr>
        </p:nvSpPr>
        <p:spPr>
          <a:xfrm>
            <a:off x="457200" y="1052513"/>
            <a:ext cx="8229600" cy="5327650"/>
          </a:xfrm>
        </p:spPr>
        <p:txBody>
          <a:bodyPr/>
          <a:lstStyle/>
          <a:p>
            <a:pPr eaLnBrk="1" hangingPunct="1"/>
            <a:r>
              <a:rPr lang="de-DE" altLang="de-DE" sz="2000" dirty="0"/>
              <a:t>man muss mögliche Eingaben kennen (aus Spezifikation)</a:t>
            </a:r>
          </a:p>
          <a:p>
            <a:pPr eaLnBrk="1" hangingPunct="1"/>
            <a:r>
              <a:rPr lang="de-DE" altLang="de-DE" sz="2000" dirty="0"/>
              <a:t>für einfache Zahlenparameter meist einfach: </a:t>
            </a:r>
          </a:p>
          <a:p>
            <a:pPr lvl="1" eaLnBrk="1" hangingPunct="1"/>
            <a:r>
              <a:rPr lang="de-DE" altLang="de-DE" sz="2000" dirty="0"/>
              <a:t>Intervall mit gültigen Werten </a:t>
            </a:r>
          </a:p>
          <a:p>
            <a:pPr lvl="1" eaLnBrk="1" hangingPunct="1"/>
            <a:r>
              <a:rPr lang="de-DE" altLang="de-DE" sz="2000" dirty="0"/>
              <a:t>eventuell Intervall mit zu kleinen und Intervall mit zu großen Werten (wenn z. B. alle </a:t>
            </a:r>
            <a:r>
              <a:rPr lang="de-DE" altLang="de-DE" sz="2000" dirty="0">
                <a:latin typeface="Consolas" panose="020B0609020204030204" pitchFamily="49" charset="0"/>
              </a:rPr>
              <a:t>int</a:t>
            </a:r>
            <a:r>
              <a:rPr lang="de-DE" altLang="de-DE" sz="2000" dirty="0"/>
              <a:t> erlaubt, gibt es nur eine Äquivalenzklasse, etwas schwieriger bei </a:t>
            </a:r>
            <a:r>
              <a:rPr lang="de-DE" altLang="de-DE" sz="2000" dirty="0">
                <a:latin typeface="Consolas" panose="020B0609020204030204" pitchFamily="49" charset="0"/>
              </a:rPr>
              <a:t>double</a:t>
            </a:r>
            <a:r>
              <a:rPr lang="de-DE" altLang="de-DE" sz="2000" dirty="0"/>
              <a:t>)) </a:t>
            </a:r>
          </a:p>
          <a:p>
            <a:pPr eaLnBrk="1" hangingPunct="1"/>
            <a:r>
              <a:rPr lang="de-DE" altLang="de-DE" sz="2000" dirty="0"/>
              <a:t>explizit eine Menge von Werten vorgegeben: </a:t>
            </a:r>
          </a:p>
          <a:p>
            <a:pPr lvl="1" eaLnBrk="1" hangingPunct="1"/>
            <a:r>
              <a:rPr lang="de-DE" altLang="de-DE" sz="2000" dirty="0"/>
              <a:t>jeder Wert eine Äquivalenzklasse dar </a:t>
            </a:r>
          </a:p>
          <a:p>
            <a:pPr lvl="1" eaLnBrk="1" hangingPunct="1"/>
            <a:r>
              <a:rPr lang="de-DE" altLang="de-DE" sz="2000" dirty="0"/>
              <a:t>andere Eingaben möglich: dies zusätzliche Äquivalenzklasse</a:t>
            </a:r>
          </a:p>
          <a:p>
            <a:pPr eaLnBrk="1" hangingPunct="1"/>
            <a:r>
              <a:rPr lang="de-DE" altLang="de-DE" sz="2000" dirty="0"/>
              <a:t>falls nach Analyse der Spezifikation Grund zur Annahme besteht, dass Elemente einer Äquivalenzklasse unterschiedlich behandelt werden, ist die Klasse aufzuspalten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8131" name="Text Box 33"/>
          <p:cNvSpPr txBox="1">
            <a:spLocks noChangeArrowheads="1"/>
          </p:cNvSpPr>
          <p:nvPr/>
        </p:nvSpPr>
        <p:spPr bwMode="auto">
          <a:xfrm>
            <a:off x="4306888" y="2997200"/>
            <a:ext cx="1196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Validierung</a:t>
            </a:r>
          </a:p>
        </p:txBody>
      </p:sp>
      <p:sp>
        <p:nvSpPr>
          <p:cNvPr id="48132" name="Text Box 35"/>
          <p:cNvSpPr txBox="1">
            <a:spLocks noChangeArrowheads="1"/>
          </p:cNvSpPr>
          <p:nvPr/>
        </p:nvSpPr>
        <p:spPr bwMode="auto">
          <a:xfrm>
            <a:off x="4306888" y="2276475"/>
            <a:ext cx="1196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Validierung</a:t>
            </a:r>
          </a:p>
        </p:txBody>
      </p:sp>
      <p:sp>
        <p:nvSpPr>
          <p:cNvPr id="48133" name="Text Box 37"/>
          <p:cNvSpPr txBox="1">
            <a:spLocks noChangeArrowheads="1"/>
          </p:cNvSpPr>
          <p:nvPr/>
        </p:nvSpPr>
        <p:spPr bwMode="auto">
          <a:xfrm>
            <a:off x="4306888" y="1557338"/>
            <a:ext cx="1196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Validierung</a:t>
            </a:r>
          </a:p>
        </p:txBody>
      </p:sp>
      <p:sp>
        <p:nvSpPr>
          <p:cNvPr id="48134" name="Line 15"/>
          <p:cNvSpPr>
            <a:spLocks noChangeShapeType="1"/>
          </p:cNvSpPr>
          <p:nvPr/>
        </p:nvSpPr>
        <p:spPr bwMode="auto">
          <a:xfrm>
            <a:off x="1781175" y="1412875"/>
            <a:ext cx="3024188" cy="4103688"/>
          </a:xfrm>
          <a:prstGeom prst="line">
            <a:avLst/>
          </a:prstGeom>
          <a:noFill/>
          <a:ln w="571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8135" name="Line 16"/>
          <p:cNvSpPr>
            <a:spLocks noChangeShapeType="1"/>
          </p:cNvSpPr>
          <p:nvPr/>
        </p:nvSpPr>
        <p:spPr bwMode="auto">
          <a:xfrm flipV="1">
            <a:off x="4948238" y="1341438"/>
            <a:ext cx="2824162" cy="4175125"/>
          </a:xfrm>
          <a:prstGeom prst="line">
            <a:avLst/>
          </a:prstGeom>
          <a:noFill/>
          <a:ln w="571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8136" name="Rectangle 2"/>
          <p:cNvSpPr>
            <a:spLocks noGrp="1" noChangeArrowheads="1"/>
          </p:cNvSpPr>
          <p:nvPr>
            <p:ph type="title"/>
          </p:nvPr>
        </p:nvSpPr>
        <p:spPr/>
        <p:txBody>
          <a:bodyPr/>
          <a:lstStyle/>
          <a:p>
            <a:pPr eaLnBrk="1" hangingPunct="1"/>
            <a:r>
              <a:rPr lang="de-DE" altLang="de-DE"/>
              <a:t>allgemeines V-Modell</a:t>
            </a:r>
          </a:p>
        </p:txBody>
      </p:sp>
      <p:sp>
        <p:nvSpPr>
          <p:cNvPr id="48137" name="Text Box 5"/>
          <p:cNvSpPr txBox="1">
            <a:spLocks noChangeArrowheads="1"/>
          </p:cNvSpPr>
          <p:nvPr/>
        </p:nvSpPr>
        <p:spPr bwMode="auto">
          <a:xfrm>
            <a:off x="423863" y="5718175"/>
            <a:ext cx="4000500" cy="5905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Anmerkung: wird iterativ / inkrementell</a:t>
            </a:r>
          </a:p>
          <a:p>
            <a:pPr eaLnBrk="1" hangingPunct="1"/>
            <a:r>
              <a:rPr lang="de-DE" altLang="de-DE"/>
              <a:t>zum W-Modell</a:t>
            </a:r>
          </a:p>
        </p:txBody>
      </p:sp>
      <p:sp>
        <p:nvSpPr>
          <p:cNvPr id="48138" name="Text Box 6"/>
          <p:cNvSpPr txBox="1">
            <a:spLocks noChangeArrowheads="1"/>
          </p:cNvSpPr>
          <p:nvPr/>
        </p:nvSpPr>
        <p:spPr bwMode="auto">
          <a:xfrm>
            <a:off x="1420813" y="1628775"/>
            <a:ext cx="1712912" cy="59055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Anforderungs-</a:t>
            </a:r>
          </a:p>
          <a:p>
            <a:pPr algn="ctr" eaLnBrk="1" hangingPunct="1"/>
            <a:r>
              <a:rPr lang="de-DE" altLang="de-DE"/>
              <a:t>definition</a:t>
            </a:r>
          </a:p>
        </p:txBody>
      </p:sp>
      <p:sp>
        <p:nvSpPr>
          <p:cNvPr id="48139" name="Text Box 7"/>
          <p:cNvSpPr txBox="1">
            <a:spLocks noChangeArrowheads="1"/>
          </p:cNvSpPr>
          <p:nvPr/>
        </p:nvSpPr>
        <p:spPr bwMode="auto">
          <a:xfrm>
            <a:off x="1781175" y="2349500"/>
            <a:ext cx="1712913" cy="59055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Funktionaler</a:t>
            </a:r>
          </a:p>
          <a:p>
            <a:pPr algn="ctr" eaLnBrk="1" hangingPunct="1"/>
            <a:r>
              <a:rPr lang="de-DE" altLang="de-DE"/>
              <a:t>Systementwurf</a:t>
            </a:r>
          </a:p>
        </p:txBody>
      </p:sp>
      <p:sp>
        <p:nvSpPr>
          <p:cNvPr id="48140" name="Text Box 8"/>
          <p:cNvSpPr txBox="1">
            <a:spLocks noChangeArrowheads="1"/>
          </p:cNvSpPr>
          <p:nvPr/>
        </p:nvSpPr>
        <p:spPr bwMode="auto">
          <a:xfrm>
            <a:off x="2139950" y="3054350"/>
            <a:ext cx="1712913" cy="59055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Technischer</a:t>
            </a:r>
          </a:p>
          <a:p>
            <a:pPr algn="ctr" eaLnBrk="1" hangingPunct="1"/>
            <a:r>
              <a:rPr lang="de-DE" altLang="de-DE"/>
              <a:t>Systementwurf</a:t>
            </a:r>
          </a:p>
        </p:txBody>
      </p:sp>
      <p:sp>
        <p:nvSpPr>
          <p:cNvPr id="48141" name="Text Box 9"/>
          <p:cNvSpPr txBox="1">
            <a:spLocks noChangeArrowheads="1"/>
          </p:cNvSpPr>
          <p:nvPr/>
        </p:nvSpPr>
        <p:spPr bwMode="auto">
          <a:xfrm>
            <a:off x="2500313" y="3789363"/>
            <a:ext cx="1712912" cy="59055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Komponenten-</a:t>
            </a:r>
          </a:p>
          <a:p>
            <a:pPr algn="ctr" eaLnBrk="1" hangingPunct="1"/>
            <a:r>
              <a:rPr lang="de-DE" altLang="de-DE"/>
              <a:t>Spezifikation</a:t>
            </a:r>
          </a:p>
        </p:txBody>
      </p:sp>
      <p:sp>
        <p:nvSpPr>
          <p:cNvPr id="48142" name="Text Box 10"/>
          <p:cNvSpPr txBox="1">
            <a:spLocks noChangeArrowheads="1"/>
          </p:cNvSpPr>
          <p:nvPr/>
        </p:nvSpPr>
        <p:spPr bwMode="auto">
          <a:xfrm>
            <a:off x="4005263" y="4508500"/>
            <a:ext cx="1712912" cy="6254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Programmierung</a:t>
            </a:r>
          </a:p>
        </p:txBody>
      </p:sp>
      <p:sp>
        <p:nvSpPr>
          <p:cNvPr id="48143" name="Text Box 11"/>
          <p:cNvSpPr txBox="1">
            <a:spLocks noChangeArrowheads="1"/>
          </p:cNvSpPr>
          <p:nvPr/>
        </p:nvSpPr>
        <p:spPr bwMode="auto">
          <a:xfrm>
            <a:off x="5467350" y="3789363"/>
            <a:ext cx="1712913" cy="59055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Komponenten-</a:t>
            </a:r>
          </a:p>
          <a:p>
            <a:pPr algn="ctr" eaLnBrk="1" hangingPunct="1"/>
            <a:r>
              <a:rPr lang="de-DE" altLang="de-DE"/>
              <a:t>test</a:t>
            </a:r>
          </a:p>
        </p:txBody>
      </p:sp>
      <p:sp>
        <p:nvSpPr>
          <p:cNvPr id="48144" name="Text Box 12"/>
          <p:cNvSpPr txBox="1">
            <a:spLocks noChangeArrowheads="1"/>
          </p:cNvSpPr>
          <p:nvPr/>
        </p:nvSpPr>
        <p:spPr bwMode="auto">
          <a:xfrm>
            <a:off x="5827713" y="3054350"/>
            <a:ext cx="1712912" cy="59055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Integrations-</a:t>
            </a:r>
          </a:p>
          <a:p>
            <a:pPr algn="ctr" eaLnBrk="1" hangingPunct="1"/>
            <a:r>
              <a:rPr lang="de-DE" altLang="de-DE"/>
              <a:t>test</a:t>
            </a:r>
          </a:p>
        </p:txBody>
      </p:sp>
      <p:sp>
        <p:nvSpPr>
          <p:cNvPr id="48145" name="Text Box 13"/>
          <p:cNvSpPr txBox="1">
            <a:spLocks noChangeArrowheads="1"/>
          </p:cNvSpPr>
          <p:nvPr/>
        </p:nvSpPr>
        <p:spPr bwMode="auto">
          <a:xfrm>
            <a:off x="6188075" y="2349500"/>
            <a:ext cx="1712913" cy="59055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System-</a:t>
            </a:r>
          </a:p>
          <a:p>
            <a:pPr algn="ctr" eaLnBrk="1" hangingPunct="1"/>
            <a:r>
              <a:rPr lang="de-DE" altLang="de-DE"/>
              <a:t>test</a:t>
            </a:r>
          </a:p>
        </p:txBody>
      </p:sp>
      <p:sp>
        <p:nvSpPr>
          <p:cNvPr id="48146" name="Text Box 14"/>
          <p:cNvSpPr txBox="1">
            <a:spLocks noChangeArrowheads="1"/>
          </p:cNvSpPr>
          <p:nvPr/>
        </p:nvSpPr>
        <p:spPr bwMode="auto">
          <a:xfrm>
            <a:off x="6548438" y="1628775"/>
            <a:ext cx="1712912" cy="59055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Abnahme-</a:t>
            </a:r>
          </a:p>
          <a:p>
            <a:pPr algn="ctr" eaLnBrk="1" hangingPunct="1"/>
            <a:r>
              <a:rPr lang="de-DE" altLang="de-DE"/>
              <a:t>test</a:t>
            </a:r>
          </a:p>
        </p:txBody>
      </p:sp>
      <p:cxnSp>
        <p:nvCxnSpPr>
          <p:cNvPr id="48147" name="AutoShape 18"/>
          <p:cNvCxnSpPr>
            <a:cxnSpLocks noChangeShapeType="1"/>
            <a:stCxn id="48142" idx="1"/>
            <a:endCxn id="48141" idx="2"/>
          </p:cNvCxnSpPr>
          <p:nvPr/>
        </p:nvCxnSpPr>
        <p:spPr bwMode="auto">
          <a:xfrm rot="10800000">
            <a:off x="3357563" y="4389438"/>
            <a:ext cx="638175" cy="431800"/>
          </a:xfrm>
          <a:prstGeom prst="bentConnector2">
            <a:avLst/>
          </a:prstGeom>
          <a:noFill/>
          <a:ln w="19050">
            <a:solidFill>
              <a:schemeClr val="tx1"/>
            </a:solidFill>
            <a:prstDash val="dash"/>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48" name="Freeform 21"/>
          <p:cNvSpPr>
            <a:spLocks/>
          </p:cNvSpPr>
          <p:nvPr/>
        </p:nvSpPr>
        <p:spPr bwMode="auto">
          <a:xfrm>
            <a:off x="2214563" y="3652838"/>
            <a:ext cx="274637" cy="452437"/>
          </a:xfrm>
          <a:custGeom>
            <a:avLst/>
            <a:gdLst>
              <a:gd name="T0" fmla="*/ 2147483647 w 173"/>
              <a:gd name="T1" fmla="*/ 2147483647 h 285"/>
              <a:gd name="T2" fmla="*/ 0 w 173"/>
              <a:gd name="T3" fmla="*/ 2147483647 h 285"/>
              <a:gd name="T4" fmla="*/ 2147483647 w 173"/>
              <a:gd name="T5" fmla="*/ 0 h 285"/>
              <a:gd name="T6" fmla="*/ 0 60000 65536"/>
              <a:gd name="T7" fmla="*/ 0 60000 65536"/>
              <a:gd name="T8" fmla="*/ 0 60000 65536"/>
            </a:gdLst>
            <a:ahLst/>
            <a:cxnLst>
              <a:cxn ang="T6">
                <a:pos x="T0" y="T1"/>
              </a:cxn>
              <a:cxn ang="T7">
                <a:pos x="T2" y="T3"/>
              </a:cxn>
              <a:cxn ang="T8">
                <a:pos x="T4" y="T5"/>
              </a:cxn>
            </a:cxnLst>
            <a:rect l="0" t="0" r="r" b="b"/>
            <a:pathLst>
              <a:path w="173" h="285">
                <a:moveTo>
                  <a:pt x="173" y="285"/>
                </a:moveTo>
                <a:lnTo>
                  <a:pt x="0" y="285"/>
                </a:lnTo>
                <a:lnTo>
                  <a:pt x="7" y="0"/>
                </a:lnTo>
              </a:path>
            </a:pathLst>
          </a:custGeom>
          <a:noFill/>
          <a:ln w="19050" cap="flat">
            <a:solidFill>
              <a:schemeClr val="tx1"/>
            </a:solidFill>
            <a:prstDash val="dash"/>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8149" name="Freeform 22"/>
          <p:cNvSpPr>
            <a:spLocks/>
          </p:cNvSpPr>
          <p:nvPr/>
        </p:nvSpPr>
        <p:spPr bwMode="auto">
          <a:xfrm>
            <a:off x="1865313" y="2924175"/>
            <a:ext cx="274637" cy="452438"/>
          </a:xfrm>
          <a:custGeom>
            <a:avLst/>
            <a:gdLst>
              <a:gd name="T0" fmla="*/ 2147483647 w 173"/>
              <a:gd name="T1" fmla="*/ 2147483647 h 285"/>
              <a:gd name="T2" fmla="*/ 0 w 173"/>
              <a:gd name="T3" fmla="*/ 2147483647 h 285"/>
              <a:gd name="T4" fmla="*/ 2147483647 w 173"/>
              <a:gd name="T5" fmla="*/ 0 h 285"/>
              <a:gd name="T6" fmla="*/ 0 60000 65536"/>
              <a:gd name="T7" fmla="*/ 0 60000 65536"/>
              <a:gd name="T8" fmla="*/ 0 60000 65536"/>
            </a:gdLst>
            <a:ahLst/>
            <a:cxnLst>
              <a:cxn ang="T6">
                <a:pos x="T0" y="T1"/>
              </a:cxn>
              <a:cxn ang="T7">
                <a:pos x="T2" y="T3"/>
              </a:cxn>
              <a:cxn ang="T8">
                <a:pos x="T4" y="T5"/>
              </a:cxn>
            </a:cxnLst>
            <a:rect l="0" t="0" r="r" b="b"/>
            <a:pathLst>
              <a:path w="173" h="285">
                <a:moveTo>
                  <a:pt x="173" y="285"/>
                </a:moveTo>
                <a:lnTo>
                  <a:pt x="0" y="285"/>
                </a:lnTo>
                <a:lnTo>
                  <a:pt x="7" y="0"/>
                </a:lnTo>
              </a:path>
            </a:pathLst>
          </a:custGeom>
          <a:noFill/>
          <a:ln w="19050" cap="flat">
            <a:solidFill>
              <a:schemeClr val="tx1"/>
            </a:solidFill>
            <a:prstDash val="dash"/>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8150" name="Freeform 23"/>
          <p:cNvSpPr>
            <a:spLocks/>
          </p:cNvSpPr>
          <p:nvPr/>
        </p:nvSpPr>
        <p:spPr bwMode="auto">
          <a:xfrm>
            <a:off x="1492250" y="2205038"/>
            <a:ext cx="274638" cy="452437"/>
          </a:xfrm>
          <a:custGeom>
            <a:avLst/>
            <a:gdLst>
              <a:gd name="T0" fmla="*/ 2147483647 w 173"/>
              <a:gd name="T1" fmla="*/ 2147483647 h 285"/>
              <a:gd name="T2" fmla="*/ 0 w 173"/>
              <a:gd name="T3" fmla="*/ 2147483647 h 285"/>
              <a:gd name="T4" fmla="*/ 2147483647 w 173"/>
              <a:gd name="T5" fmla="*/ 0 h 285"/>
              <a:gd name="T6" fmla="*/ 0 60000 65536"/>
              <a:gd name="T7" fmla="*/ 0 60000 65536"/>
              <a:gd name="T8" fmla="*/ 0 60000 65536"/>
            </a:gdLst>
            <a:ahLst/>
            <a:cxnLst>
              <a:cxn ang="T6">
                <a:pos x="T0" y="T1"/>
              </a:cxn>
              <a:cxn ang="T7">
                <a:pos x="T2" y="T3"/>
              </a:cxn>
              <a:cxn ang="T8">
                <a:pos x="T4" y="T5"/>
              </a:cxn>
            </a:cxnLst>
            <a:rect l="0" t="0" r="r" b="b"/>
            <a:pathLst>
              <a:path w="173" h="285">
                <a:moveTo>
                  <a:pt x="173" y="285"/>
                </a:moveTo>
                <a:lnTo>
                  <a:pt x="0" y="285"/>
                </a:lnTo>
                <a:lnTo>
                  <a:pt x="7" y="0"/>
                </a:lnTo>
              </a:path>
            </a:pathLst>
          </a:custGeom>
          <a:noFill/>
          <a:ln w="19050" cap="flat">
            <a:solidFill>
              <a:schemeClr val="tx1"/>
            </a:solidFill>
            <a:prstDash val="dash"/>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8151" name="Text Box 24"/>
          <p:cNvSpPr txBox="1">
            <a:spLocks noChangeArrowheads="1"/>
          </p:cNvSpPr>
          <p:nvPr/>
        </p:nvSpPr>
        <p:spPr bwMode="auto">
          <a:xfrm>
            <a:off x="2357438" y="4576763"/>
            <a:ext cx="10064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manuelle</a:t>
            </a:r>
          </a:p>
          <a:p>
            <a:pPr eaLnBrk="1" hangingPunct="1"/>
            <a:r>
              <a:rPr lang="de-DE" altLang="de-DE" sz="1600" i="1"/>
              <a:t>Prüfung</a:t>
            </a:r>
          </a:p>
        </p:txBody>
      </p:sp>
      <p:sp>
        <p:nvSpPr>
          <p:cNvPr id="48152" name="Text Box 25"/>
          <p:cNvSpPr txBox="1">
            <a:spLocks noChangeArrowheads="1"/>
          </p:cNvSpPr>
          <p:nvPr/>
        </p:nvSpPr>
        <p:spPr bwMode="auto">
          <a:xfrm>
            <a:off x="1204913" y="3856038"/>
            <a:ext cx="10064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manuelle</a:t>
            </a:r>
          </a:p>
          <a:p>
            <a:pPr eaLnBrk="1" hangingPunct="1"/>
            <a:r>
              <a:rPr lang="de-DE" altLang="de-DE" sz="1600" i="1"/>
              <a:t>Prüfung</a:t>
            </a:r>
          </a:p>
        </p:txBody>
      </p:sp>
      <p:sp>
        <p:nvSpPr>
          <p:cNvPr id="48153" name="Text Box 26"/>
          <p:cNvSpPr txBox="1">
            <a:spLocks noChangeArrowheads="1"/>
          </p:cNvSpPr>
          <p:nvPr/>
        </p:nvSpPr>
        <p:spPr bwMode="auto">
          <a:xfrm>
            <a:off x="846138" y="3140075"/>
            <a:ext cx="10064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manuelle</a:t>
            </a:r>
          </a:p>
          <a:p>
            <a:pPr eaLnBrk="1" hangingPunct="1"/>
            <a:r>
              <a:rPr lang="de-DE" altLang="de-DE" sz="1600" i="1"/>
              <a:t>Prüfung</a:t>
            </a:r>
          </a:p>
        </p:txBody>
      </p:sp>
      <p:sp>
        <p:nvSpPr>
          <p:cNvPr id="48154" name="Text Box 27"/>
          <p:cNvSpPr txBox="1">
            <a:spLocks noChangeArrowheads="1"/>
          </p:cNvSpPr>
          <p:nvPr/>
        </p:nvSpPr>
        <p:spPr bwMode="auto">
          <a:xfrm>
            <a:off x="484188" y="2420938"/>
            <a:ext cx="10064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manuelle</a:t>
            </a:r>
          </a:p>
          <a:p>
            <a:pPr eaLnBrk="1" hangingPunct="1"/>
            <a:r>
              <a:rPr lang="de-DE" altLang="de-DE" sz="1600" i="1"/>
              <a:t>Prüfung</a:t>
            </a:r>
          </a:p>
        </p:txBody>
      </p:sp>
      <p:sp>
        <p:nvSpPr>
          <p:cNvPr id="48155" name="Text Box 28"/>
          <p:cNvSpPr txBox="1">
            <a:spLocks noChangeArrowheads="1"/>
          </p:cNvSpPr>
          <p:nvPr/>
        </p:nvSpPr>
        <p:spPr bwMode="auto">
          <a:xfrm>
            <a:off x="628650" y="4868863"/>
            <a:ext cx="1765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Konstruktion</a:t>
            </a:r>
          </a:p>
        </p:txBody>
      </p:sp>
      <p:sp>
        <p:nvSpPr>
          <p:cNvPr id="48156" name="Text Box 29"/>
          <p:cNvSpPr txBox="1">
            <a:spLocks noChangeArrowheads="1"/>
          </p:cNvSpPr>
          <p:nvPr/>
        </p:nvSpPr>
        <p:spPr bwMode="auto">
          <a:xfrm>
            <a:off x="6821488" y="4868863"/>
            <a:ext cx="1495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Integration</a:t>
            </a:r>
          </a:p>
        </p:txBody>
      </p:sp>
      <p:cxnSp>
        <p:nvCxnSpPr>
          <p:cNvPr id="48157" name="AutoShape 30"/>
          <p:cNvCxnSpPr>
            <a:cxnSpLocks noChangeShapeType="1"/>
            <a:stCxn id="48143" idx="1"/>
            <a:endCxn id="48141" idx="3"/>
          </p:cNvCxnSpPr>
          <p:nvPr/>
        </p:nvCxnSpPr>
        <p:spPr bwMode="auto">
          <a:xfrm flipH="1">
            <a:off x="4222750" y="4084638"/>
            <a:ext cx="1235075" cy="0"/>
          </a:xfrm>
          <a:prstGeom prst="straightConnector1">
            <a:avLst/>
          </a:prstGeom>
          <a:noFill/>
          <a:ln w="19050">
            <a:solidFill>
              <a:schemeClr val="tx1"/>
            </a:solidFill>
            <a:prstDash val="sysDot"/>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58" name="Text Box 31"/>
          <p:cNvSpPr txBox="1">
            <a:spLocks noChangeArrowheads="1"/>
          </p:cNvSpPr>
          <p:nvPr/>
        </p:nvSpPr>
        <p:spPr bwMode="auto">
          <a:xfrm>
            <a:off x="4300538" y="3740150"/>
            <a:ext cx="1196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i="1"/>
              <a:t>Validierung</a:t>
            </a:r>
          </a:p>
        </p:txBody>
      </p:sp>
      <p:cxnSp>
        <p:nvCxnSpPr>
          <p:cNvPr id="48159" name="AutoShape 32"/>
          <p:cNvCxnSpPr>
            <a:cxnSpLocks noChangeShapeType="1"/>
            <a:stCxn id="48144" idx="1"/>
            <a:endCxn id="48140" idx="3"/>
          </p:cNvCxnSpPr>
          <p:nvPr/>
        </p:nvCxnSpPr>
        <p:spPr bwMode="auto">
          <a:xfrm flipH="1">
            <a:off x="3862388" y="3349625"/>
            <a:ext cx="1955800" cy="0"/>
          </a:xfrm>
          <a:prstGeom prst="straightConnector1">
            <a:avLst/>
          </a:prstGeom>
          <a:noFill/>
          <a:ln w="19050">
            <a:solidFill>
              <a:schemeClr val="tx1"/>
            </a:solidFill>
            <a:prstDash val="sysDot"/>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60" name="AutoShape 34"/>
          <p:cNvCxnSpPr>
            <a:cxnSpLocks noChangeShapeType="1"/>
            <a:stCxn id="48145" idx="1"/>
            <a:endCxn id="48139" idx="3"/>
          </p:cNvCxnSpPr>
          <p:nvPr/>
        </p:nvCxnSpPr>
        <p:spPr bwMode="auto">
          <a:xfrm flipH="1">
            <a:off x="3503613" y="2644775"/>
            <a:ext cx="2674937" cy="0"/>
          </a:xfrm>
          <a:prstGeom prst="straightConnector1">
            <a:avLst/>
          </a:prstGeom>
          <a:noFill/>
          <a:ln w="19050">
            <a:solidFill>
              <a:schemeClr val="tx1"/>
            </a:solidFill>
            <a:prstDash val="sysDot"/>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61" name="AutoShape 36"/>
          <p:cNvCxnSpPr>
            <a:cxnSpLocks noChangeShapeType="1"/>
            <a:stCxn id="48146" idx="1"/>
            <a:endCxn id="48138" idx="3"/>
          </p:cNvCxnSpPr>
          <p:nvPr/>
        </p:nvCxnSpPr>
        <p:spPr bwMode="auto">
          <a:xfrm flipH="1">
            <a:off x="3143250" y="1924050"/>
            <a:ext cx="3395663" cy="0"/>
          </a:xfrm>
          <a:prstGeom prst="straightConnector1">
            <a:avLst/>
          </a:prstGeom>
          <a:noFill/>
          <a:ln w="19050">
            <a:solidFill>
              <a:schemeClr val="tx1"/>
            </a:solidFill>
            <a:prstDash val="sysDot"/>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18819" name="Rectangle 2"/>
          <p:cNvSpPr>
            <a:spLocks noGrp="1" noChangeArrowheads="1"/>
          </p:cNvSpPr>
          <p:nvPr>
            <p:ph type="title"/>
          </p:nvPr>
        </p:nvSpPr>
        <p:spPr/>
        <p:txBody>
          <a:bodyPr/>
          <a:lstStyle/>
          <a:p>
            <a:pPr eaLnBrk="1" hangingPunct="1"/>
            <a:r>
              <a:rPr lang="de-DE" altLang="de-DE"/>
              <a:t>Beispiel (1/5) </a:t>
            </a:r>
          </a:p>
        </p:txBody>
      </p:sp>
      <p:sp>
        <p:nvSpPr>
          <p:cNvPr id="418820" name="Rectangle 3"/>
          <p:cNvSpPr>
            <a:spLocks noGrp="1" noChangeArrowheads="1"/>
          </p:cNvSpPr>
          <p:nvPr>
            <p:ph type="body" idx="1"/>
          </p:nvPr>
        </p:nvSpPr>
        <p:spPr/>
        <p:txBody>
          <a:bodyPr/>
          <a:lstStyle/>
          <a:p>
            <a:pPr eaLnBrk="1" hangingPunct="1">
              <a:buFontTx/>
              <a:buNone/>
            </a:pPr>
            <a:r>
              <a:rPr lang="de-DE" altLang="de-DE"/>
              <a:t>Spezifikation:</a:t>
            </a:r>
          </a:p>
          <a:p>
            <a:pPr eaLnBrk="1" hangingPunct="1"/>
            <a:r>
              <a:rPr lang="de-DE" altLang="de-DE"/>
              <a:t>Als Beispiel dient eine Methode, genauer ein Konstruktor, zur Verwaltung von Studierendendaten, der ein Name, ein Geburtsjahr und ein Fachbereich übergeben werden. Dabei darf das Namensfeld nicht leer sein, das Geburtsjahr muss zwischen 1900 und 2000 liegen und es können nur die Fachbereiche FBING, FBBWL und FBPOL aus einer Aufzählung übergeben werden.</a:t>
            </a:r>
          </a:p>
        </p:txBody>
      </p:sp>
    </p:spTree>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19843" name="Rectangle 2"/>
          <p:cNvSpPr>
            <a:spLocks noGrp="1" noChangeArrowheads="1"/>
          </p:cNvSpPr>
          <p:nvPr>
            <p:ph type="title"/>
          </p:nvPr>
        </p:nvSpPr>
        <p:spPr/>
        <p:txBody>
          <a:bodyPr/>
          <a:lstStyle/>
          <a:p>
            <a:pPr eaLnBrk="1" hangingPunct="1"/>
            <a:r>
              <a:rPr lang="de-DE" altLang="de-DE"/>
              <a:t>Beispiel (2/5)</a:t>
            </a:r>
          </a:p>
        </p:txBody>
      </p:sp>
      <p:sp>
        <p:nvSpPr>
          <p:cNvPr id="419844" name="Rectangle 3"/>
          <p:cNvSpPr>
            <a:spLocks noGrp="1" noChangeArrowheads="1"/>
          </p:cNvSpPr>
          <p:nvPr>
            <p:ph type="body" sz="half" idx="1"/>
          </p:nvPr>
        </p:nvSpPr>
        <p:spPr>
          <a:xfrm>
            <a:off x="457200" y="1125538"/>
            <a:ext cx="8229600" cy="2547937"/>
          </a:xfrm>
        </p:spPr>
        <p:txBody>
          <a:bodyPr/>
          <a:lstStyle/>
          <a:p>
            <a:pPr eaLnBrk="1" hangingPunct="1">
              <a:buFontTx/>
              <a:buNone/>
            </a:pPr>
            <a:r>
              <a:rPr lang="de-DE" altLang="de-DE" sz="2000"/>
              <a:t>Äquivalenzklassen:</a:t>
            </a:r>
          </a:p>
        </p:txBody>
      </p:sp>
      <p:graphicFrame>
        <p:nvGraphicFramePr>
          <p:cNvPr id="2722858" name="Group 42"/>
          <p:cNvGraphicFramePr>
            <a:graphicFrameLocks noGrp="1"/>
          </p:cNvGraphicFramePr>
          <p:nvPr>
            <p:ph sz="half" idx="2"/>
          </p:nvPr>
        </p:nvGraphicFramePr>
        <p:xfrm>
          <a:off x="323850" y="1916113"/>
          <a:ext cx="8362950" cy="3238501"/>
        </p:xfrm>
        <a:graphic>
          <a:graphicData uri="http://schemas.openxmlformats.org/drawingml/2006/table">
            <a:tbl>
              <a:tblPr/>
              <a:tblGrid>
                <a:gridCol w="1871663">
                  <a:extLst>
                    <a:ext uri="{9D8B030D-6E8A-4147-A177-3AD203B41FA5}">
                      <a16:colId xmlns:a16="http://schemas.microsoft.com/office/drawing/2014/main" val="20000"/>
                    </a:ext>
                  </a:extLst>
                </a:gridCol>
                <a:gridCol w="3027362">
                  <a:extLst>
                    <a:ext uri="{9D8B030D-6E8A-4147-A177-3AD203B41FA5}">
                      <a16:colId xmlns:a16="http://schemas.microsoft.com/office/drawing/2014/main" val="20001"/>
                    </a:ext>
                  </a:extLst>
                </a:gridCol>
                <a:gridCol w="3463925">
                  <a:extLst>
                    <a:ext uri="{9D8B030D-6E8A-4147-A177-3AD203B41FA5}">
                      <a16:colId xmlns:a16="http://schemas.microsoft.com/office/drawing/2014/main" val="20002"/>
                    </a:ext>
                  </a:extLst>
                </a:gridCol>
              </a:tblGrid>
              <a:tr h="761957">
                <a:tc>
                  <a:txBody>
                    <a:bodyPr/>
                    <a:lstStyle/>
                    <a:p>
                      <a:pPr marL="342900" marR="0" lvl="0" indent="-342900" algn="l" defTabSz="914400" rtl="0" eaLnBrk="1" fontAlgn="base" latinLnBrk="0" hangingPunct="1">
                        <a:lnSpc>
                          <a:spcPct val="110000"/>
                        </a:lnSpc>
                        <a:spcBef>
                          <a:spcPct val="0"/>
                        </a:spcBef>
                        <a:spcAft>
                          <a:spcPct val="0"/>
                        </a:spcAft>
                        <a:buClrTx/>
                        <a:buSzTx/>
                        <a:buFontTx/>
                        <a:buNone/>
                        <a:tabLst/>
                      </a:pPr>
                      <a:r>
                        <a:rPr kumimoji="0" lang="de-DE" sz="2000" b="1" i="0" u="none" strike="noStrike" cap="none" normalizeH="0" baseline="0">
                          <a:ln>
                            <a:noFill/>
                          </a:ln>
                          <a:solidFill>
                            <a:srgbClr val="000000"/>
                          </a:solidFill>
                          <a:effectLst/>
                          <a:latin typeface="Arial" charset="0"/>
                          <a:ea typeface="Times New Roman" pitchFamily="18" charset="0"/>
                          <a:cs typeface="Arial" charset="0"/>
                        </a:rPr>
                        <a:t>Eingabe</a:t>
                      </a:r>
                      <a:endParaRPr kumimoji="0" lang="de-DE" sz="2000" b="1" i="0" u="none" strike="noStrike" cap="none" normalizeH="0" baseline="0">
                        <a:ln>
                          <a:noFill/>
                        </a:ln>
                        <a:solidFill>
                          <a:schemeClr val="tx1"/>
                        </a:solidFill>
                        <a:effectLst/>
                        <a:latin typeface="Arial" charset="0"/>
                        <a:ea typeface="Times New Roman" pitchFamily="18" charset="0"/>
                        <a:cs typeface="Arial" charset="0"/>
                      </a:endParaRPr>
                    </a:p>
                  </a:txBody>
                  <a:tcPr marT="45708" marB="45708" horzOverflow="overflow">
                    <a:lnL cap="flat">
                      <a:noFill/>
                    </a:lnL>
                    <a:lnR w="0" cap="flat" cmpd="sng" algn="ctr">
                      <a:solidFill>
                        <a:srgbClr val="000000"/>
                      </a:solidFill>
                      <a:prstDash val="solid"/>
                      <a:round/>
                      <a:headEnd type="none" w="med" len="med"/>
                      <a:tailEnd type="none" w="med" len="med"/>
                    </a:lnR>
                    <a:lnT cap="fla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10000"/>
                        </a:lnSpc>
                        <a:spcBef>
                          <a:spcPct val="0"/>
                        </a:spcBef>
                        <a:spcAft>
                          <a:spcPct val="0"/>
                        </a:spcAft>
                        <a:buClrTx/>
                        <a:buSzTx/>
                        <a:buFontTx/>
                        <a:buNone/>
                        <a:tabLst/>
                      </a:pPr>
                      <a:r>
                        <a:rPr kumimoji="0" lang="de-DE" sz="2000" b="1" i="0" u="none" strike="noStrike" cap="none" normalizeH="0" baseline="0">
                          <a:ln>
                            <a:noFill/>
                          </a:ln>
                          <a:solidFill>
                            <a:srgbClr val="000000"/>
                          </a:solidFill>
                          <a:effectLst/>
                          <a:latin typeface="Arial" charset="0"/>
                          <a:ea typeface="Times New Roman" pitchFamily="18" charset="0"/>
                          <a:cs typeface="Arial" charset="0"/>
                        </a:rPr>
                        <a:t>gültige</a:t>
                      </a:r>
                      <a:endParaRPr kumimoji="0" lang="de-DE" sz="2000" b="1" i="0" u="none" strike="noStrike" cap="none" normalizeH="0" baseline="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10000"/>
                        </a:lnSpc>
                        <a:spcBef>
                          <a:spcPct val="0"/>
                        </a:spcBef>
                        <a:spcAft>
                          <a:spcPct val="0"/>
                        </a:spcAft>
                        <a:buClrTx/>
                        <a:buSzTx/>
                        <a:buFontTx/>
                        <a:buNone/>
                        <a:tabLst/>
                      </a:pPr>
                      <a:r>
                        <a:rPr kumimoji="0" lang="de-DE" sz="2000" b="1" i="0" u="none" strike="noStrike" cap="none" normalizeH="0" baseline="0">
                          <a:ln>
                            <a:noFill/>
                          </a:ln>
                          <a:solidFill>
                            <a:srgbClr val="000000"/>
                          </a:solidFill>
                          <a:effectLst/>
                          <a:latin typeface="Arial" charset="0"/>
                          <a:ea typeface="Times New Roman" pitchFamily="18" charset="0"/>
                          <a:cs typeface="Arial" charset="0"/>
                        </a:rPr>
                        <a:t>Äquivalenzklassen</a:t>
                      </a:r>
                      <a:endParaRPr kumimoji="0" lang="de-DE" sz="2000" b="1" i="0" u="none" strike="noStrike" cap="none" normalizeH="0" baseline="0">
                        <a:ln>
                          <a:noFill/>
                        </a:ln>
                        <a:solidFill>
                          <a:schemeClr val="tx1"/>
                        </a:solidFill>
                        <a:effectLst/>
                        <a:latin typeface="Arial" charset="0"/>
                        <a:ea typeface="Times New Roman" pitchFamily="18" charset="0"/>
                        <a:cs typeface="Arial" charset="0"/>
                      </a:endParaRPr>
                    </a:p>
                  </a:txBody>
                  <a:tcPr marT="45708" marB="45708"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cap="fla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10000"/>
                        </a:lnSpc>
                        <a:spcBef>
                          <a:spcPct val="0"/>
                        </a:spcBef>
                        <a:spcAft>
                          <a:spcPct val="0"/>
                        </a:spcAft>
                        <a:buClrTx/>
                        <a:buSzTx/>
                        <a:buFontTx/>
                        <a:buNone/>
                        <a:tabLst/>
                      </a:pPr>
                      <a:r>
                        <a:rPr kumimoji="0" lang="de-DE" sz="2000" b="1" i="0" u="none" strike="noStrike" cap="none" normalizeH="0" baseline="0">
                          <a:ln>
                            <a:noFill/>
                          </a:ln>
                          <a:solidFill>
                            <a:srgbClr val="000000"/>
                          </a:solidFill>
                          <a:effectLst/>
                          <a:latin typeface="Arial" charset="0"/>
                          <a:ea typeface="Times New Roman" pitchFamily="18" charset="0"/>
                          <a:cs typeface="Arial" charset="0"/>
                        </a:rPr>
                        <a:t>ungültige</a:t>
                      </a:r>
                      <a:endParaRPr kumimoji="0" lang="de-DE" sz="2000" b="1" i="0" u="none" strike="noStrike" cap="none" normalizeH="0" baseline="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10000"/>
                        </a:lnSpc>
                        <a:spcBef>
                          <a:spcPct val="0"/>
                        </a:spcBef>
                        <a:spcAft>
                          <a:spcPct val="0"/>
                        </a:spcAft>
                        <a:buClrTx/>
                        <a:buSzTx/>
                        <a:buFontTx/>
                        <a:buNone/>
                        <a:tabLst/>
                      </a:pPr>
                      <a:r>
                        <a:rPr kumimoji="0" lang="de-DE" sz="2000" b="1" i="0" u="none" strike="noStrike" cap="none" normalizeH="0" baseline="0">
                          <a:ln>
                            <a:noFill/>
                          </a:ln>
                          <a:solidFill>
                            <a:srgbClr val="000000"/>
                          </a:solidFill>
                          <a:effectLst/>
                          <a:latin typeface="Arial" charset="0"/>
                          <a:ea typeface="Times New Roman" pitchFamily="18" charset="0"/>
                          <a:cs typeface="Arial" charset="0"/>
                        </a:rPr>
                        <a:t>Äquivalenzklassen</a:t>
                      </a:r>
                      <a:endParaRPr kumimoji="0" lang="de-DE" sz="2000" b="1" i="0" u="none" strike="noStrike" cap="none" normalizeH="0" baseline="0">
                        <a:ln>
                          <a:noFill/>
                        </a:ln>
                        <a:solidFill>
                          <a:schemeClr val="tx1"/>
                        </a:solidFill>
                        <a:effectLst/>
                        <a:latin typeface="Arial" charset="0"/>
                        <a:ea typeface="Times New Roman" pitchFamily="18" charset="0"/>
                        <a:cs typeface="Arial" charset="0"/>
                      </a:endParaRPr>
                    </a:p>
                  </a:txBody>
                  <a:tcPr marT="45708" marB="45708" horzOverflow="overflow">
                    <a:lnL w="0" cap="flat" cmpd="sng" algn="ctr">
                      <a:solidFill>
                        <a:srgbClr val="000000"/>
                      </a:solidFill>
                      <a:prstDash val="solid"/>
                      <a:round/>
                      <a:headEnd type="none" w="med" len="med"/>
                      <a:tailEnd type="none" w="med" len="med"/>
                    </a:lnL>
                    <a:lnR cap="flat">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7359">
                <a:tc>
                  <a:txBody>
                    <a:bodyPr/>
                    <a:lstStyle/>
                    <a:p>
                      <a:pPr marL="342900" marR="0" lvl="0" indent="-342900" algn="l" defTabSz="914400" rtl="0" eaLnBrk="1" fontAlgn="base" latinLnBrk="0" hangingPunct="1">
                        <a:lnSpc>
                          <a:spcPct val="110000"/>
                        </a:lnSpc>
                        <a:spcBef>
                          <a:spcPct val="0"/>
                        </a:spcBef>
                        <a:spcAft>
                          <a:spcPct val="0"/>
                        </a:spcAft>
                        <a:buClrTx/>
                        <a:buSzTx/>
                        <a:buFontTx/>
                        <a:buNone/>
                        <a:tabLst/>
                      </a:pPr>
                      <a:r>
                        <a:rPr kumimoji="0" lang="de-DE" sz="2000" b="1" i="0" u="none" strike="noStrike" cap="none" normalizeH="0" baseline="0">
                          <a:ln>
                            <a:noFill/>
                          </a:ln>
                          <a:solidFill>
                            <a:srgbClr val="000000"/>
                          </a:solidFill>
                          <a:effectLst/>
                          <a:latin typeface="Arial" charset="0"/>
                          <a:ea typeface="Times New Roman" pitchFamily="18" charset="0"/>
                          <a:cs typeface="Arial" charset="0"/>
                        </a:rPr>
                        <a:t>Name</a:t>
                      </a:r>
                      <a:endParaRPr kumimoji="0" lang="de-DE" sz="2000" b="1" i="0" u="none" strike="noStrike" cap="none" normalizeH="0" baseline="0">
                        <a:ln>
                          <a:noFill/>
                        </a:ln>
                        <a:solidFill>
                          <a:schemeClr val="tx1"/>
                        </a:solidFill>
                        <a:effectLst/>
                        <a:latin typeface="Arial" charset="0"/>
                        <a:ea typeface="Times New Roman" pitchFamily="18" charset="0"/>
                        <a:cs typeface="Arial" charset="0"/>
                      </a:endParaRPr>
                    </a:p>
                  </a:txBody>
                  <a:tcPr marT="45708" marB="45708" horzOverflow="overflow">
                    <a:lnL cap="flat">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10000"/>
                        </a:lnSpc>
                        <a:spcBef>
                          <a:spcPct val="0"/>
                        </a:spcBef>
                        <a:spcAft>
                          <a:spcPct val="0"/>
                        </a:spcAft>
                        <a:buClrTx/>
                        <a:buSzTx/>
                        <a:buFontTx/>
                        <a:buNone/>
                        <a:tabLst/>
                      </a:pPr>
                      <a:r>
                        <a:rPr kumimoji="0" lang="de-DE" sz="2000" b="1" i="0" u="none" strike="noStrike" cap="none" normalizeH="0" baseline="0">
                          <a:ln>
                            <a:noFill/>
                          </a:ln>
                          <a:solidFill>
                            <a:srgbClr val="000000"/>
                          </a:solidFill>
                          <a:effectLst/>
                          <a:latin typeface="Arial" charset="0"/>
                          <a:ea typeface="Times New Roman" pitchFamily="18" charset="0"/>
                          <a:cs typeface="Arial" charset="0"/>
                        </a:rPr>
                        <a:t>Ä1) nicht leer</a:t>
                      </a:r>
                      <a:endParaRPr kumimoji="0" lang="de-DE" sz="2000" b="1" i="0" u="none" strike="noStrike" cap="none" normalizeH="0" baseline="0">
                        <a:ln>
                          <a:noFill/>
                        </a:ln>
                        <a:solidFill>
                          <a:schemeClr val="tx1"/>
                        </a:solidFill>
                        <a:effectLst/>
                        <a:latin typeface="Arial" charset="0"/>
                        <a:ea typeface="Times New Roman" pitchFamily="18" charset="0"/>
                        <a:cs typeface="Arial" charset="0"/>
                      </a:endParaRPr>
                    </a:p>
                  </a:txBody>
                  <a:tcPr marT="45708" marB="45708" horzOverflow="overflow">
                    <a:lnL w="38100" cap="flat" cmpd="sng" algn="ctr">
                      <a:solidFill>
                        <a:schemeClr val="tx1"/>
                      </a:solidFill>
                      <a:prstDash val="solid"/>
                      <a:round/>
                      <a:headEnd type="none" w="med" len="med"/>
                      <a:tailEnd type="none" w="med" len="med"/>
                    </a:lnL>
                    <a:lnR w="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10000"/>
                        </a:lnSpc>
                        <a:spcBef>
                          <a:spcPct val="0"/>
                        </a:spcBef>
                        <a:spcAft>
                          <a:spcPct val="0"/>
                        </a:spcAft>
                        <a:buClrTx/>
                        <a:buSzTx/>
                        <a:buFontTx/>
                        <a:buNone/>
                        <a:tabLst/>
                      </a:pPr>
                      <a:r>
                        <a:rPr kumimoji="0" lang="de-DE" sz="2000" b="1" i="0" u="none" strike="noStrike" cap="none" normalizeH="0" baseline="0">
                          <a:ln>
                            <a:noFill/>
                          </a:ln>
                          <a:solidFill>
                            <a:srgbClr val="000000"/>
                          </a:solidFill>
                          <a:effectLst/>
                          <a:latin typeface="Arial" charset="0"/>
                          <a:ea typeface="Times New Roman" pitchFamily="18" charset="0"/>
                          <a:cs typeface="Arial" charset="0"/>
                        </a:rPr>
                        <a:t>Ä2) leer</a:t>
                      </a:r>
                      <a:endParaRPr kumimoji="0" lang="de-DE" sz="2000" b="1" i="0" u="none" strike="noStrike" cap="none" normalizeH="0" baseline="0">
                        <a:ln>
                          <a:noFill/>
                        </a:ln>
                        <a:solidFill>
                          <a:schemeClr val="tx1"/>
                        </a:solidFill>
                        <a:effectLst/>
                        <a:latin typeface="Arial" charset="0"/>
                        <a:ea typeface="Times New Roman" pitchFamily="18" charset="0"/>
                        <a:cs typeface="Arial" charset="0"/>
                      </a:endParaRPr>
                    </a:p>
                  </a:txBody>
                  <a:tcPr marT="45708" marB="45708" horzOverflow="overflow">
                    <a:lnL w="0" cap="flat" cmpd="sng" algn="ctr">
                      <a:solidFill>
                        <a:srgbClr val="000000"/>
                      </a:solidFill>
                      <a:prstDash val="solid"/>
                      <a:round/>
                      <a:headEnd type="none" w="med" len="med"/>
                      <a:tailEnd type="none" w="med" len="med"/>
                    </a:lnL>
                    <a:lnR cap="flat">
                      <a:noFill/>
                    </a:lnR>
                    <a:lnT w="38100" cap="flat" cmpd="sng" algn="ctr">
                      <a:solidFill>
                        <a:schemeClr val="tx1"/>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1957">
                <a:tc>
                  <a:txBody>
                    <a:bodyPr/>
                    <a:lstStyle/>
                    <a:p>
                      <a:pPr marL="342900" marR="0" lvl="0" indent="-342900" algn="l" defTabSz="914400" rtl="0" eaLnBrk="1" fontAlgn="base" latinLnBrk="0" hangingPunct="1">
                        <a:lnSpc>
                          <a:spcPct val="110000"/>
                        </a:lnSpc>
                        <a:spcBef>
                          <a:spcPct val="0"/>
                        </a:spcBef>
                        <a:spcAft>
                          <a:spcPct val="0"/>
                        </a:spcAft>
                        <a:buClrTx/>
                        <a:buSzTx/>
                        <a:buFontTx/>
                        <a:buNone/>
                        <a:tabLst/>
                      </a:pPr>
                      <a:r>
                        <a:rPr kumimoji="0" lang="de-DE" sz="2000" b="1" i="0" u="none" strike="noStrike" cap="none" normalizeH="0" baseline="0">
                          <a:ln>
                            <a:noFill/>
                          </a:ln>
                          <a:solidFill>
                            <a:srgbClr val="000000"/>
                          </a:solidFill>
                          <a:effectLst/>
                          <a:latin typeface="Arial" charset="0"/>
                          <a:ea typeface="Times New Roman" pitchFamily="18" charset="0"/>
                          <a:cs typeface="Arial" charset="0"/>
                        </a:rPr>
                        <a:t>Geburtsjahr</a:t>
                      </a:r>
                      <a:endParaRPr kumimoji="0" lang="de-DE" sz="2000" b="1" i="0" u="none" strike="noStrike" cap="none" normalizeH="0" baseline="0">
                        <a:ln>
                          <a:noFill/>
                        </a:ln>
                        <a:solidFill>
                          <a:schemeClr val="tx1"/>
                        </a:solidFill>
                        <a:effectLst/>
                        <a:latin typeface="Arial" charset="0"/>
                        <a:ea typeface="Times New Roman" pitchFamily="18" charset="0"/>
                        <a:cs typeface="Arial" charset="0"/>
                      </a:endParaRPr>
                    </a:p>
                  </a:txBody>
                  <a:tcPr marT="45708" marB="45708" horzOverflow="overflow">
                    <a:lnL cap="flat">
                      <a:noFill/>
                    </a:lnL>
                    <a:lnR w="38100" cap="flat" cmpd="sng" algn="ctr">
                      <a:solidFill>
                        <a:schemeClr val="tx1"/>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10000"/>
                        </a:lnSpc>
                        <a:spcBef>
                          <a:spcPct val="0"/>
                        </a:spcBef>
                        <a:spcAft>
                          <a:spcPct val="0"/>
                        </a:spcAft>
                        <a:buClrTx/>
                        <a:buSzTx/>
                        <a:buFontTx/>
                        <a:buNone/>
                        <a:tabLst/>
                      </a:pPr>
                      <a:r>
                        <a:rPr kumimoji="0" lang="de-DE" sz="2000" b="1" i="0" u="none" strike="noStrike" cap="none" normalizeH="0" baseline="0">
                          <a:ln>
                            <a:noFill/>
                          </a:ln>
                          <a:solidFill>
                            <a:srgbClr val="000000"/>
                          </a:solidFill>
                          <a:effectLst/>
                          <a:latin typeface="Arial" charset="0"/>
                          <a:ea typeface="Times New Roman" pitchFamily="18" charset="0"/>
                          <a:cs typeface="Arial" charset="0"/>
                        </a:rPr>
                        <a:t>Ä4) 1900&lt; = Geburtsjahr &lt;= 2000</a:t>
                      </a:r>
                      <a:endParaRPr kumimoji="0" lang="de-DE" sz="2000" b="1" i="0" u="none" strike="noStrike" cap="none" normalizeH="0" baseline="0">
                        <a:ln>
                          <a:noFill/>
                        </a:ln>
                        <a:solidFill>
                          <a:schemeClr val="tx1"/>
                        </a:solidFill>
                        <a:effectLst/>
                        <a:latin typeface="Arial" charset="0"/>
                        <a:ea typeface="Times New Roman" pitchFamily="18" charset="0"/>
                        <a:cs typeface="Arial" charset="0"/>
                      </a:endParaRPr>
                    </a:p>
                  </a:txBody>
                  <a:tcPr marT="45708" marB="45708" horzOverflow="overflow">
                    <a:lnL w="38100" cap="flat" cmpd="sng" algn="ctr">
                      <a:solidFill>
                        <a:schemeClr val="tx1"/>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10000"/>
                        </a:lnSpc>
                        <a:spcBef>
                          <a:spcPct val="0"/>
                        </a:spcBef>
                        <a:spcAft>
                          <a:spcPct val="0"/>
                        </a:spcAft>
                        <a:buClrTx/>
                        <a:buSzTx/>
                        <a:buFontTx/>
                        <a:buNone/>
                        <a:tabLst/>
                      </a:pPr>
                      <a:r>
                        <a:rPr kumimoji="0" lang="de-DE" sz="2000" b="1" i="0" u="none" strike="noStrike" cap="none" normalizeH="0" baseline="0">
                          <a:ln>
                            <a:noFill/>
                          </a:ln>
                          <a:solidFill>
                            <a:srgbClr val="000000"/>
                          </a:solidFill>
                          <a:effectLst/>
                          <a:latin typeface="Arial" charset="0"/>
                          <a:ea typeface="Times New Roman" pitchFamily="18" charset="0"/>
                          <a:cs typeface="Arial" charset="0"/>
                        </a:rPr>
                        <a:t>Ä3) Geburtsjahr &lt; 1900</a:t>
                      </a:r>
                      <a:endParaRPr kumimoji="0" lang="de-DE" sz="2000" b="1" i="0" u="none" strike="noStrike" cap="none" normalizeH="0" baseline="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10000"/>
                        </a:lnSpc>
                        <a:spcBef>
                          <a:spcPct val="0"/>
                        </a:spcBef>
                        <a:spcAft>
                          <a:spcPct val="0"/>
                        </a:spcAft>
                        <a:buClrTx/>
                        <a:buSzTx/>
                        <a:buFontTx/>
                        <a:buNone/>
                        <a:tabLst/>
                      </a:pPr>
                      <a:r>
                        <a:rPr kumimoji="0" lang="de-DE" sz="2000" b="1" i="0" u="none" strike="noStrike" cap="none" normalizeH="0" baseline="0">
                          <a:ln>
                            <a:noFill/>
                          </a:ln>
                          <a:solidFill>
                            <a:srgbClr val="000000"/>
                          </a:solidFill>
                          <a:effectLst/>
                          <a:latin typeface="Arial" charset="0"/>
                          <a:ea typeface="Times New Roman" pitchFamily="18" charset="0"/>
                          <a:cs typeface="Arial" charset="0"/>
                        </a:rPr>
                        <a:t>Ä5) Geburtsjahr &gt; 2000</a:t>
                      </a:r>
                      <a:endParaRPr kumimoji="0" lang="de-DE" sz="2000" b="1" i="0" u="none" strike="noStrike" cap="none" normalizeH="0" baseline="0">
                        <a:ln>
                          <a:noFill/>
                        </a:ln>
                        <a:solidFill>
                          <a:schemeClr val="tx1"/>
                        </a:solidFill>
                        <a:effectLst/>
                        <a:latin typeface="Arial" charset="0"/>
                        <a:ea typeface="Times New Roman" pitchFamily="18" charset="0"/>
                        <a:cs typeface="Arial" charset="0"/>
                      </a:endParaRPr>
                    </a:p>
                  </a:txBody>
                  <a:tcPr marT="45708" marB="45708" horzOverflow="overflow">
                    <a:lnL w="0" cap="flat" cmpd="sng" algn="ctr">
                      <a:solidFill>
                        <a:srgbClr val="000000"/>
                      </a:solidFill>
                      <a:prstDash val="solid"/>
                      <a:round/>
                      <a:headEnd type="none" w="med" len="med"/>
                      <a:tailEnd type="none" w="med" len="med"/>
                    </a:lnL>
                    <a:lnR cap="flat">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97228">
                <a:tc>
                  <a:txBody>
                    <a:bodyPr/>
                    <a:lstStyle/>
                    <a:p>
                      <a:pPr marL="342900" marR="0" lvl="0" indent="-342900" algn="l" defTabSz="914400" rtl="0" eaLnBrk="1" fontAlgn="base" latinLnBrk="0" hangingPunct="1">
                        <a:lnSpc>
                          <a:spcPct val="110000"/>
                        </a:lnSpc>
                        <a:spcBef>
                          <a:spcPct val="0"/>
                        </a:spcBef>
                        <a:spcAft>
                          <a:spcPct val="0"/>
                        </a:spcAft>
                        <a:buClrTx/>
                        <a:buSzTx/>
                        <a:buFontTx/>
                        <a:buNone/>
                        <a:tabLst/>
                      </a:pPr>
                      <a:r>
                        <a:rPr kumimoji="0" lang="de-DE" sz="2000" b="1" i="0" u="none" strike="noStrike" cap="none" normalizeH="0" baseline="0">
                          <a:ln>
                            <a:noFill/>
                          </a:ln>
                          <a:solidFill>
                            <a:srgbClr val="000000"/>
                          </a:solidFill>
                          <a:effectLst/>
                          <a:latin typeface="Arial" charset="0"/>
                          <a:ea typeface="Times New Roman" pitchFamily="18" charset="0"/>
                          <a:cs typeface="Arial" charset="0"/>
                        </a:rPr>
                        <a:t>Fachbereich</a:t>
                      </a:r>
                      <a:endParaRPr kumimoji="0" lang="de-DE" sz="2000" b="1" i="0" u="none" strike="noStrike" cap="none" normalizeH="0" baseline="0">
                        <a:ln>
                          <a:noFill/>
                        </a:ln>
                        <a:solidFill>
                          <a:schemeClr val="tx1"/>
                        </a:solidFill>
                        <a:effectLst/>
                        <a:latin typeface="Arial" charset="0"/>
                        <a:ea typeface="Times New Roman" pitchFamily="18" charset="0"/>
                        <a:cs typeface="Arial" charset="0"/>
                      </a:endParaRPr>
                    </a:p>
                  </a:txBody>
                  <a:tcPr marT="45708" marB="45708" horzOverflow="overflow">
                    <a:lnL cap="flat">
                      <a:noFill/>
                    </a:lnL>
                    <a:lnR w="38100" cap="flat" cmpd="sng" algn="ctr">
                      <a:solidFill>
                        <a:schemeClr val="tx1"/>
                      </a:solidFill>
                      <a:prstDash val="solid"/>
                      <a:round/>
                      <a:headEnd type="none" w="med" len="med"/>
                      <a:tailEnd type="none" w="med" len="med"/>
                    </a:lnR>
                    <a:lnT w="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342900" marR="0" lvl="0" indent="-342900" algn="l" defTabSz="914400" rtl="0" eaLnBrk="1" fontAlgn="base" latinLnBrk="0" hangingPunct="1">
                        <a:lnSpc>
                          <a:spcPct val="110000"/>
                        </a:lnSpc>
                        <a:spcBef>
                          <a:spcPct val="0"/>
                        </a:spcBef>
                        <a:spcAft>
                          <a:spcPct val="0"/>
                        </a:spcAft>
                        <a:buClrTx/>
                        <a:buSzTx/>
                        <a:buFontTx/>
                        <a:buNone/>
                        <a:tabLst/>
                      </a:pPr>
                      <a:r>
                        <a:rPr kumimoji="0" lang="de-DE" sz="2000" b="1" i="0" u="none" strike="noStrike" cap="none" normalizeH="0" baseline="0">
                          <a:ln>
                            <a:noFill/>
                          </a:ln>
                          <a:solidFill>
                            <a:srgbClr val="000000"/>
                          </a:solidFill>
                          <a:effectLst/>
                          <a:latin typeface="Arial" charset="0"/>
                          <a:ea typeface="Times New Roman" pitchFamily="18" charset="0"/>
                          <a:cs typeface="Arial" charset="0"/>
                        </a:rPr>
                        <a:t>Ä6) FBING</a:t>
                      </a:r>
                    </a:p>
                    <a:p>
                      <a:pPr marL="342900" marR="0" lvl="0" indent="-342900" algn="l" defTabSz="914400" rtl="0" eaLnBrk="1" fontAlgn="base" latinLnBrk="0" hangingPunct="1">
                        <a:lnSpc>
                          <a:spcPct val="110000"/>
                        </a:lnSpc>
                        <a:spcBef>
                          <a:spcPct val="0"/>
                        </a:spcBef>
                        <a:spcAft>
                          <a:spcPct val="0"/>
                        </a:spcAft>
                        <a:buClrTx/>
                        <a:buSzTx/>
                        <a:buFontTx/>
                        <a:buNone/>
                        <a:tabLst/>
                      </a:pPr>
                      <a:r>
                        <a:rPr kumimoji="0" lang="de-DE" sz="2000" b="1" i="0" u="none" strike="noStrike" cap="none" normalizeH="0" baseline="0">
                          <a:ln>
                            <a:noFill/>
                          </a:ln>
                          <a:solidFill>
                            <a:srgbClr val="000000"/>
                          </a:solidFill>
                          <a:effectLst/>
                          <a:latin typeface="Arial" charset="0"/>
                          <a:ea typeface="Times New Roman" pitchFamily="18" charset="0"/>
                          <a:cs typeface="Arial" charset="0"/>
                        </a:rPr>
                        <a:t>Ä7) FBBWL</a:t>
                      </a:r>
                    </a:p>
                    <a:p>
                      <a:pPr marL="342900" marR="0" lvl="0" indent="-342900" algn="l" defTabSz="914400" rtl="0" eaLnBrk="1" fontAlgn="base" latinLnBrk="0" hangingPunct="1">
                        <a:lnSpc>
                          <a:spcPct val="110000"/>
                        </a:lnSpc>
                        <a:spcBef>
                          <a:spcPct val="0"/>
                        </a:spcBef>
                        <a:spcAft>
                          <a:spcPct val="0"/>
                        </a:spcAft>
                        <a:buClrTx/>
                        <a:buSzTx/>
                        <a:buFontTx/>
                        <a:buNone/>
                        <a:tabLst/>
                      </a:pPr>
                      <a:r>
                        <a:rPr kumimoji="0" lang="de-DE" sz="2000" b="1" i="0" u="none" strike="noStrike" cap="none" normalizeH="0" baseline="0">
                          <a:ln>
                            <a:noFill/>
                          </a:ln>
                          <a:solidFill>
                            <a:srgbClr val="000000"/>
                          </a:solidFill>
                          <a:effectLst/>
                          <a:latin typeface="Arial" charset="0"/>
                          <a:ea typeface="Times New Roman" pitchFamily="18" charset="0"/>
                          <a:cs typeface="Arial" charset="0"/>
                        </a:rPr>
                        <a:t>Ä8) FBPOL</a:t>
                      </a:r>
                      <a:endParaRPr kumimoji="0" lang="de-DE" sz="2000" b="1" i="0" u="none" strike="noStrike" cap="none" normalizeH="0" baseline="0">
                        <a:ln>
                          <a:noFill/>
                        </a:ln>
                        <a:solidFill>
                          <a:schemeClr val="tx1"/>
                        </a:solidFill>
                        <a:effectLst/>
                        <a:latin typeface="Arial" charset="0"/>
                        <a:ea typeface="Times New Roman" pitchFamily="18" charset="0"/>
                        <a:cs typeface="Arial" charset="0"/>
                      </a:endParaRPr>
                    </a:p>
                  </a:txBody>
                  <a:tcPr marT="45708" marB="45708" horzOverflow="overflow">
                    <a:lnL w="38100" cap="flat" cmpd="sng" algn="ctr">
                      <a:solidFill>
                        <a:schemeClr val="tx1"/>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342900" marR="0" lvl="0" indent="-342900" algn="l" defTabSz="914400" rtl="0" eaLnBrk="1" fontAlgn="base" latinLnBrk="0" hangingPunct="1">
                        <a:lnSpc>
                          <a:spcPct val="110000"/>
                        </a:lnSpc>
                        <a:spcBef>
                          <a:spcPct val="0"/>
                        </a:spcBef>
                        <a:spcAft>
                          <a:spcPct val="0"/>
                        </a:spcAft>
                        <a:buClrTx/>
                        <a:buSzTx/>
                        <a:buFontTx/>
                        <a:buNone/>
                        <a:tabLst/>
                      </a:pPr>
                      <a:endParaRPr kumimoji="0" lang="de-DE" sz="2000" b="1" i="0" u="none" strike="noStrike" cap="none" normalizeH="0" baseline="0">
                        <a:ln>
                          <a:noFill/>
                        </a:ln>
                        <a:solidFill>
                          <a:schemeClr val="tx1"/>
                        </a:solidFill>
                        <a:effectLst/>
                        <a:latin typeface="Arial" charset="0"/>
                        <a:ea typeface="Times New Roman" pitchFamily="18" charset="0"/>
                        <a:cs typeface="Arial" charset="0"/>
                      </a:endParaRPr>
                    </a:p>
                  </a:txBody>
                  <a:tcPr marT="45708" marB="45708" horzOverflow="overflow">
                    <a:lnL w="0" cap="flat" cmpd="sng" algn="ctr">
                      <a:solidFill>
                        <a:srgbClr val="000000"/>
                      </a:solidFill>
                      <a:prstDash val="solid"/>
                      <a:round/>
                      <a:headEnd type="none" w="med" len="med"/>
                      <a:tailEnd type="none" w="med" len="med"/>
                    </a:lnL>
                    <a:lnR cap="flat">
                      <a:noFill/>
                    </a:lnR>
                    <a:lnT w="0"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20867" name="Rectangle 2"/>
          <p:cNvSpPr>
            <a:spLocks noGrp="1" noChangeArrowheads="1"/>
          </p:cNvSpPr>
          <p:nvPr>
            <p:ph type="title"/>
          </p:nvPr>
        </p:nvSpPr>
        <p:spPr/>
        <p:txBody>
          <a:bodyPr/>
          <a:lstStyle/>
          <a:p>
            <a:pPr eaLnBrk="1" hangingPunct="1"/>
            <a:r>
              <a:rPr lang="de-DE" altLang="de-DE"/>
              <a:t>Testfallerzeugung aus Äquivalenzklassen</a:t>
            </a:r>
          </a:p>
        </p:txBody>
      </p:sp>
      <p:sp>
        <p:nvSpPr>
          <p:cNvPr id="420868" name="Rectangle 3"/>
          <p:cNvSpPr>
            <a:spLocks noGrp="1" noChangeArrowheads="1"/>
          </p:cNvSpPr>
          <p:nvPr>
            <p:ph type="body" idx="1"/>
          </p:nvPr>
        </p:nvSpPr>
        <p:spPr>
          <a:xfrm>
            <a:off x="457200" y="1125538"/>
            <a:ext cx="8229600" cy="5399087"/>
          </a:xfrm>
        </p:spPr>
        <p:txBody>
          <a:bodyPr/>
          <a:lstStyle/>
          <a:p>
            <a:pPr eaLnBrk="1" hangingPunct="1">
              <a:lnSpc>
                <a:spcPct val="90000"/>
              </a:lnSpc>
            </a:pPr>
            <a:r>
              <a:rPr lang="de-DE" altLang="de-DE"/>
              <a:t>Die Äquivalenzklassen sind eindeutig zu nummerieren. Für die Erzeugung von Testfällen aus den Äquivalenzklassen sind zwei Regeln zu beachten:</a:t>
            </a:r>
          </a:p>
          <a:p>
            <a:pPr eaLnBrk="1" hangingPunct="1">
              <a:lnSpc>
                <a:spcPct val="90000"/>
              </a:lnSpc>
            </a:pPr>
            <a:r>
              <a:rPr lang="de-DE" altLang="de-DE"/>
              <a:t>gültige Äquivalenzklassen:</a:t>
            </a:r>
          </a:p>
          <a:p>
            <a:pPr lvl="1" eaLnBrk="1" hangingPunct="1">
              <a:lnSpc>
                <a:spcPct val="90000"/>
              </a:lnSpc>
            </a:pPr>
            <a:r>
              <a:rPr lang="de-DE" altLang="de-DE"/>
              <a:t>möglichst viele Klassen in einem Test kombinieren  </a:t>
            </a:r>
          </a:p>
          <a:p>
            <a:pPr eaLnBrk="1" hangingPunct="1">
              <a:lnSpc>
                <a:spcPct val="90000"/>
              </a:lnSpc>
            </a:pPr>
            <a:r>
              <a:rPr lang="de-DE" altLang="de-DE"/>
              <a:t>ungültige Äquivalenzklassen:</a:t>
            </a:r>
          </a:p>
          <a:p>
            <a:pPr lvl="1" eaLnBrk="1" hangingPunct="1">
              <a:lnSpc>
                <a:spcPct val="90000"/>
              </a:lnSpc>
            </a:pPr>
            <a:r>
              <a:rPr lang="de-DE" altLang="de-DE"/>
              <a:t>Auswahl eines Testdatums aus einer ungültigen Äquivalenzklasse</a:t>
            </a:r>
          </a:p>
          <a:p>
            <a:pPr lvl="1" eaLnBrk="1" hangingPunct="1">
              <a:lnSpc>
                <a:spcPct val="90000"/>
              </a:lnSpc>
            </a:pPr>
            <a:r>
              <a:rPr lang="de-DE" altLang="de-DE"/>
              <a:t>Kombination mit Werten, die ausschließlich aus gültigen Äquivalenzklassen entnommen sind. </a:t>
            </a:r>
          </a:p>
          <a:p>
            <a:pPr lvl="1" eaLnBrk="1" hangingPunct="1">
              <a:lnSpc>
                <a:spcPct val="90000"/>
              </a:lnSpc>
            </a:pPr>
            <a:r>
              <a:rPr lang="de-DE" altLang="de-DE"/>
              <a:t>Grund: für alle ungültigen Eingabewerte muss eine Fehlerbehandlung existieren</a:t>
            </a:r>
          </a:p>
        </p:txBody>
      </p:sp>
    </p:spTree>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21891" name="Rectangle 2"/>
          <p:cNvSpPr>
            <a:spLocks noGrp="1" noChangeArrowheads="1"/>
          </p:cNvSpPr>
          <p:nvPr>
            <p:ph type="title"/>
          </p:nvPr>
        </p:nvSpPr>
        <p:spPr/>
        <p:txBody>
          <a:bodyPr/>
          <a:lstStyle/>
          <a:p>
            <a:pPr eaLnBrk="1" hangingPunct="1"/>
            <a:r>
              <a:rPr lang="de-DE" altLang="de-DE"/>
              <a:t>Beispiel (3/5)</a:t>
            </a:r>
          </a:p>
        </p:txBody>
      </p:sp>
      <p:sp>
        <p:nvSpPr>
          <p:cNvPr id="421892" name="Rectangle 3"/>
          <p:cNvSpPr>
            <a:spLocks noGrp="1" noChangeArrowheads="1"/>
          </p:cNvSpPr>
          <p:nvPr>
            <p:ph type="body" sz="half" idx="1"/>
          </p:nvPr>
        </p:nvSpPr>
        <p:spPr>
          <a:xfrm>
            <a:off x="457200" y="1125538"/>
            <a:ext cx="8229600" cy="2547937"/>
          </a:xfrm>
        </p:spPr>
        <p:txBody>
          <a:bodyPr/>
          <a:lstStyle/>
          <a:p>
            <a:pPr eaLnBrk="1" hangingPunct="1">
              <a:buFontTx/>
              <a:buNone/>
            </a:pPr>
            <a:r>
              <a:rPr lang="de-DE" altLang="de-DE" sz="2000"/>
              <a:t>	Testfälle nach einer Äquivalenzklassenanalyse: (jeder Klasse wird [mindestens] einmal getestet, die Testanzahl soll möglichst gering sein)</a:t>
            </a:r>
          </a:p>
        </p:txBody>
      </p:sp>
      <p:graphicFrame>
        <p:nvGraphicFramePr>
          <p:cNvPr id="2725392" name="Group 528"/>
          <p:cNvGraphicFramePr>
            <a:graphicFrameLocks noGrp="1"/>
          </p:cNvGraphicFramePr>
          <p:nvPr/>
        </p:nvGraphicFramePr>
        <p:xfrm>
          <a:off x="250825" y="2349500"/>
          <a:ext cx="8642350" cy="3305174"/>
        </p:xfrm>
        <a:graphic>
          <a:graphicData uri="http://schemas.openxmlformats.org/drawingml/2006/table">
            <a:tbl>
              <a:tblPr/>
              <a:tblGrid>
                <a:gridCol w="1584325">
                  <a:extLst>
                    <a:ext uri="{9D8B030D-6E8A-4147-A177-3AD203B41FA5}">
                      <a16:colId xmlns:a16="http://schemas.microsoft.com/office/drawing/2014/main" val="20000"/>
                    </a:ext>
                  </a:extLst>
                </a:gridCol>
                <a:gridCol w="1008063">
                  <a:extLst>
                    <a:ext uri="{9D8B030D-6E8A-4147-A177-3AD203B41FA5}">
                      <a16:colId xmlns:a16="http://schemas.microsoft.com/office/drawing/2014/main" val="20001"/>
                    </a:ext>
                  </a:extLst>
                </a:gridCol>
                <a:gridCol w="1368425">
                  <a:extLst>
                    <a:ext uri="{9D8B030D-6E8A-4147-A177-3AD203B41FA5}">
                      <a16:colId xmlns:a16="http://schemas.microsoft.com/office/drawing/2014/main" val="20002"/>
                    </a:ext>
                  </a:extLst>
                </a:gridCol>
                <a:gridCol w="1152525">
                  <a:extLst>
                    <a:ext uri="{9D8B030D-6E8A-4147-A177-3AD203B41FA5}">
                      <a16:colId xmlns:a16="http://schemas.microsoft.com/office/drawing/2014/main" val="20003"/>
                    </a:ext>
                  </a:extLst>
                </a:gridCol>
                <a:gridCol w="1119187">
                  <a:extLst>
                    <a:ext uri="{9D8B030D-6E8A-4147-A177-3AD203B41FA5}">
                      <a16:colId xmlns:a16="http://schemas.microsoft.com/office/drawing/2014/main" val="20004"/>
                    </a:ext>
                  </a:extLst>
                </a:gridCol>
                <a:gridCol w="1184275">
                  <a:extLst>
                    <a:ext uri="{9D8B030D-6E8A-4147-A177-3AD203B41FA5}">
                      <a16:colId xmlns:a16="http://schemas.microsoft.com/office/drawing/2014/main" val="20005"/>
                    </a:ext>
                  </a:extLst>
                </a:gridCol>
                <a:gridCol w="1225550">
                  <a:extLst>
                    <a:ext uri="{9D8B030D-6E8A-4147-A177-3AD203B41FA5}">
                      <a16:colId xmlns:a16="http://schemas.microsoft.com/office/drawing/2014/main" val="20006"/>
                    </a:ext>
                  </a:extLst>
                </a:gridCol>
              </a:tblGrid>
              <a:tr h="70328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Test-nummer</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1</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2</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3</a:t>
                      </a:r>
                    </a:p>
                  </a:txBody>
                  <a:tcPr marL="36000" marR="36000" marT="46805" marB="46805"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4</a:t>
                      </a:r>
                    </a:p>
                  </a:txBody>
                  <a:tcPr marL="36000" marR="36000" marT="46805" marB="46805"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5</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6</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811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geprüfte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Äquivalenz­klassen</a:t>
                      </a:r>
                      <a:endParaRPr kumimoji="0" lang="de-DE" altLang="ja-JP" sz="2000" b="1" i="0" u="none" strike="noStrike" cap="none" normalizeH="0" baseline="0">
                        <a:ln>
                          <a:noFill/>
                        </a:ln>
                        <a:solidFill>
                          <a:schemeClr val="tx1"/>
                        </a:solidFill>
                        <a:effectLst/>
                        <a:latin typeface="Arial" charset="0"/>
                        <a:ea typeface="ＭＳ Ｐゴシック" pitchFamily="34" charset="-128"/>
                        <a:cs typeface="Times New Roman" pitchFamily="18" charset="0"/>
                      </a:endParaRP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Ä1</a:t>
                      </a: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Ä4</a:t>
                      </a:r>
                      <a:endParaRPr kumimoji="0" lang="de-DE" altLang="ja-JP" sz="2000" b="1" i="0" u="none" strike="noStrike" cap="none" normalizeH="0" baseline="0">
                        <a:ln>
                          <a:noFill/>
                        </a:ln>
                        <a:solidFill>
                          <a:schemeClr val="tx1"/>
                        </a:solidFill>
                        <a:effectLst/>
                        <a:latin typeface="Arial" charset="0"/>
                        <a:ea typeface="ＭＳ Ｐゴシック" pitchFamily="34"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rPr>
                        <a:t> Ä6</a:t>
                      </a:r>
                      <a:endParaRPr kumimoji="0" lang="de-DE" altLang="ja-JP" sz="2000" b="1" i="0" u="none" strike="noStrike" cap="none" normalizeH="0" baseline="0">
                        <a:ln>
                          <a:noFill/>
                        </a:ln>
                        <a:solidFill>
                          <a:schemeClr val="tx1"/>
                        </a:solidFill>
                        <a:effectLst/>
                        <a:latin typeface="Arial" charset="0"/>
                        <a:ea typeface="ＭＳ Ｐゴシック" pitchFamily="34" charset="-128"/>
                      </a:endParaRP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(Ä1)</a:t>
                      </a: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(Ä4)</a:t>
                      </a:r>
                      <a:endParaRPr kumimoji="0" lang="de-DE" altLang="ja-JP" sz="2000" b="1" i="0" u="none" strike="noStrike" cap="none" normalizeH="0" baseline="0">
                        <a:ln>
                          <a:noFill/>
                        </a:ln>
                        <a:solidFill>
                          <a:schemeClr val="tx1"/>
                        </a:solidFill>
                        <a:effectLst/>
                        <a:latin typeface="Arial" charset="0"/>
                        <a:ea typeface="ＭＳ Ｐゴシック" pitchFamily="34"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rPr>
                        <a:t> Ä7</a:t>
                      </a:r>
                      <a:endParaRPr kumimoji="0" lang="de-DE" altLang="ja-JP" sz="2000" b="1" i="0" u="none" strike="noStrike" cap="none" normalizeH="0" baseline="0">
                        <a:ln>
                          <a:noFill/>
                        </a:ln>
                        <a:solidFill>
                          <a:schemeClr val="tx1"/>
                        </a:solidFill>
                        <a:effectLst/>
                        <a:latin typeface="Arial" charset="0"/>
                        <a:ea typeface="ＭＳ Ｐゴシック" pitchFamily="34" charset="-128"/>
                      </a:endParaRP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(Ä1)</a:t>
                      </a: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(Ä4)</a:t>
                      </a:r>
                      <a:endParaRPr kumimoji="0" lang="de-DE" altLang="ja-JP" sz="2000" b="1" i="0" u="none" strike="noStrike" cap="none" normalizeH="0" baseline="0">
                        <a:ln>
                          <a:noFill/>
                        </a:ln>
                        <a:solidFill>
                          <a:schemeClr val="tx1"/>
                        </a:solidFill>
                        <a:effectLst/>
                        <a:latin typeface="Arial" charset="0"/>
                        <a:ea typeface="ＭＳ Ｐゴシック" pitchFamily="34"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rPr>
                        <a:t> Ä8</a:t>
                      </a:r>
                      <a:endParaRPr kumimoji="0" lang="de-DE" altLang="ja-JP" sz="2000" b="1" i="0" u="none" strike="noStrike" cap="none" normalizeH="0" baseline="0">
                        <a:ln>
                          <a:noFill/>
                        </a:ln>
                        <a:solidFill>
                          <a:schemeClr val="tx1"/>
                        </a:solidFill>
                        <a:effectLst/>
                        <a:latin typeface="Arial" charset="0"/>
                        <a:ea typeface="ＭＳ Ｐゴシック" pitchFamily="34" charset="-128"/>
                      </a:endParaRPr>
                    </a:p>
                  </a:txBody>
                  <a:tcPr marL="36000" marR="36000" marT="46805" marB="46805"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Ä2</a:t>
                      </a:r>
                    </a:p>
                  </a:txBody>
                  <a:tcPr marL="36000" marR="36000" marT="46805" marB="46805"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Ä3</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Ä5</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844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Name</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„Meier“</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„Schmidt“</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„Schulz“</a:t>
                      </a:r>
                    </a:p>
                  </a:txBody>
                  <a:tcPr marL="36000" marR="36000" marT="46805" marB="46805"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a:t>
                      </a:r>
                    </a:p>
                  </a:txBody>
                  <a:tcPr marL="36000" marR="36000" marT="46805" marB="46805"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„Meier“</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„Meier“</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844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Geburtsjahr</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1987</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1989</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1985</a:t>
                      </a:r>
                    </a:p>
                  </a:txBody>
                  <a:tcPr marL="36000" marR="36000" marT="46805" marB="46805"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1988</a:t>
                      </a:r>
                    </a:p>
                  </a:txBody>
                  <a:tcPr marL="36000" marR="36000" marT="46805" marB="46805"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1892</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2006</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844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Fachbereich</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FBING</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FBBWL</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FBPOL</a:t>
                      </a:r>
                    </a:p>
                  </a:txBody>
                  <a:tcPr marL="36000" marR="36000" marT="46805" marB="46805"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FBING</a:t>
                      </a:r>
                    </a:p>
                  </a:txBody>
                  <a:tcPr marL="36000" marR="36000" marT="46805" marB="46805"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FBING</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FBING</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844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Ergebnis</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ok</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ok</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ok</a:t>
                      </a:r>
                    </a:p>
                  </a:txBody>
                  <a:tcPr marL="36000" marR="36000" marT="46805" marB="46805"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Abbruch</a:t>
                      </a:r>
                    </a:p>
                  </a:txBody>
                  <a:tcPr marL="36000" marR="36000" marT="46805" marB="46805"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Abbruch</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Abbruch</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22915" name="Rectangle 2"/>
          <p:cNvSpPr>
            <a:spLocks noGrp="1" noChangeArrowheads="1"/>
          </p:cNvSpPr>
          <p:nvPr>
            <p:ph type="title"/>
          </p:nvPr>
        </p:nvSpPr>
        <p:spPr/>
        <p:txBody>
          <a:bodyPr/>
          <a:lstStyle/>
          <a:p>
            <a:pPr eaLnBrk="1" hangingPunct="1"/>
            <a:r>
              <a:rPr lang="de-DE" altLang="de-DE"/>
              <a:t>Grenzwertanalyse</a:t>
            </a:r>
          </a:p>
        </p:txBody>
      </p:sp>
      <p:sp>
        <p:nvSpPr>
          <p:cNvPr id="422916" name="Rectangle 3"/>
          <p:cNvSpPr>
            <a:spLocks noGrp="1" noChangeArrowheads="1"/>
          </p:cNvSpPr>
          <p:nvPr>
            <p:ph type="body" idx="1"/>
          </p:nvPr>
        </p:nvSpPr>
        <p:spPr>
          <a:xfrm>
            <a:off x="395288" y="1125538"/>
            <a:ext cx="8435975" cy="5256212"/>
          </a:xfrm>
        </p:spPr>
        <p:txBody>
          <a:bodyPr/>
          <a:lstStyle/>
          <a:p>
            <a:pPr eaLnBrk="1" hangingPunct="1">
              <a:lnSpc>
                <a:spcPct val="90000"/>
              </a:lnSpc>
            </a:pPr>
            <a:r>
              <a:rPr lang="de-DE" altLang="de-DE" sz="2000"/>
              <a:t>Viele Software-Fehler sind auf Schwierigkeiten in Grenzbereichen der Äquivalenzklassen zurück zu führen (z.B. Extremwert nicht berücksichtigt, Array um ein Feld zu klein)</a:t>
            </a:r>
          </a:p>
          <a:p>
            <a:pPr eaLnBrk="1" hangingPunct="1">
              <a:lnSpc>
                <a:spcPct val="90000"/>
              </a:lnSpc>
            </a:pPr>
            <a:r>
              <a:rPr lang="de-DE" altLang="de-DE" sz="2000"/>
              <a:t>Aus diesem Grund wird die Untersuchung von Äquivalenzklassen um die Untersuchung der Grenzen ergänzt</a:t>
            </a:r>
          </a:p>
          <a:p>
            <a:pPr eaLnBrk="1" hangingPunct="1">
              <a:lnSpc>
                <a:spcPct val="90000"/>
              </a:lnSpc>
            </a:pPr>
            <a:r>
              <a:rPr lang="de-DE" altLang="de-DE" sz="2000"/>
              <a:t>Beispiel: 1&lt;=Wert&lt;=99 (wobei Wert ganzzahlig ist)</a:t>
            </a:r>
          </a:p>
          <a:p>
            <a:pPr lvl="1" eaLnBrk="1" hangingPunct="1">
              <a:lnSpc>
                <a:spcPct val="90000"/>
              </a:lnSpc>
            </a:pPr>
            <a:r>
              <a:rPr lang="de-DE" altLang="de-DE" sz="2000"/>
              <a:t>Äquivalenzklasse Int-Wert&lt;1: obere Grenze Wert=0 (untere Grenze spielt hier keine Rolle)</a:t>
            </a:r>
          </a:p>
          <a:p>
            <a:pPr lvl="1" eaLnBrk="1" hangingPunct="1">
              <a:lnSpc>
                <a:spcPct val="90000"/>
              </a:lnSpc>
            </a:pPr>
            <a:r>
              <a:rPr lang="de-DE" altLang="de-DE" sz="2000"/>
              <a:t>Äquivalenzklasse Int-Wert&gt;99: untere Grenze Wert=100 (obere Grenze spielt keine Rolle)</a:t>
            </a:r>
          </a:p>
          <a:p>
            <a:pPr lvl="1" eaLnBrk="1" hangingPunct="1">
              <a:lnSpc>
                <a:spcPct val="90000"/>
              </a:lnSpc>
            </a:pPr>
            <a:r>
              <a:rPr lang="de-DE" altLang="de-DE" sz="2000"/>
              <a:t>Äquivalenzklasse 1&lt;=Int-Wert&lt;=99 : untere Grenze Wert=1 und obere Grenze Wert=99</a:t>
            </a:r>
          </a:p>
          <a:p>
            <a:pPr eaLnBrk="1" hangingPunct="1">
              <a:lnSpc>
                <a:spcPct val="90000"/>
              </a:lnSpc>
            </a:pPr>
            <a:r>
              <a:rPr lang="de-DE" altLang="de-DE" sz="2000"/>
              <a:t>Diese Grenzfallbetrachtung kann direkt in die Testfallerzeugung eingehen (es gibt Ansätze, bei denen zusätzlich ein Fall mit einem Wert aus der „Mitte“ der Äquivalenzklasse genommen wird)</a:t>
            </a:r>
          </a:p>
        </p:txBody>
      </p:sp>
    </p:spTree>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23939" name="Rectangle 2"/>
          <p:cNvSpPr>
            <a:spLocks noGrp="1" noChangeArrowheads="1"/>
          </p:cNvSpPr>
          <p:nvPr>
            <p:ph type="title"/>
          </p:nvPr>
        </p:nvSpPr>
        <p:spPr/>
        <p:txBody>
          <a:bodyPr/>
          <a:lstStyle/>
          <a:p>
            <a:pPr eaLnBrk="1" hangingPunct="1"/>
            <a:r>
              <a:rPr lang="de-DE" altLang="de-DE"/>
              <a:t>Beispiel (4/5)</a:t>
            </a:r>
          </a:p>
        </p:txBody>
      </p:sp>
      <p:sp>
        <p:nvSpPr>
          <p:cNvPr id="423940" name="Rectangle 3"/>
          <p:cNvSpPr>
            <a:spLocks noGrp="1" noChangeArrowheads="1"/>
          </p:cNvSpPr>
          <p:nvPr>
            <p:ph type="body" sz="half" idx="1"/>
          </p:nvPr>
        </p:nvSpPr>
        <p:spPr>
          <a:xfrm>
            <a:off x="457200" y="1125538"/>
            <a:ext cx="8229600" cy="2547937"/>
          </a:xfrm>
        </p:spPr>
        <p:txBody>
          <a:bodyPr/>
          <a:lstStyle/>
          <a:p>
            <a:pPr eaLnBrk="1" hangingPunct="1"/>
            <a:r>
              <a:rPr lang="de-DE" altLang="de-DE" sz="2000"/>
              <a:t>Testfälle nach einer Äquivalenzklassenanalyse und Grenzwertanalyse</a:t>
            </a:r>
          </a:p>
          <a:p>
            <a:pPr eaLnBrk="1" hangingPunct="1"/>
            <a:r>
              <a:rPr lang="de-DE" altLang="de-DE" sz="2000"/>
              <a:t>Anmerkung: Testfallanzahl erhöht sich meist</a:t>
            </a:r>
          </a:p>
        </p:txBody>
      </p:sp>
      <p:graphicFrame>
        <p:nvGraphicFramePr>
          <p:cNvPr id="2727349" name="Group 437"/>
          <p:cNvGraphicFramePr>
            <a:graphicFrameLocks noGrp="1"/>
          </p:cNvGraphicFramePr>
          <p:nvPr/>
        </p:nvGraphicFramePr>
        <p:xfrm>
          <a:off x="250825" y="2349500"/>
          <a:ext cx="8642350" cy="3305174"/>
        </p:xfrm>
        <a:graphic>
          <a:graphicData uri="http://schemas.openxmlformats.org/drawingml/2006/table">
            <a:tbl>
              <a:tblPr/>
              <a:tblGrid>
                <a:gridCol w="1584325">
                  <a:extLst>
                    <a:ext uri="{9D8B030D-6E8A-4147-A177-3AD203B41FA5}">
                      <a16:colId xmlns:a16="http://schemas.microsoft.com/office/drawing/2014/main" val="20000"/>
                    </a:ext>
                  </a:extLst>
                </a:gridCol>
                <a:gridCol w="1008063">
                  <a:extLst>
                    <a:ext uri="{9D8B030D-6E8A-4147-A177-3AD203B41FA5}">
                      <a16:colId xmlns:a16="http://schemas.microsoft.com/office/drawing/2014/main" val="20001"/>
                    </a:ext>
                  </a:extLst>
                </a:gridCol>
                <a:gridCol w="1368425">
                  <a:extLst>
                    <a:ext uri="{9D8B030D-6E8A-4147-A177-3AD203B41FA5}">
                      <a16:colId xmlns:a16="http://schemas.microsoft.com/office/drawing/2014/main" val="20002"/>
                    </a:ext>
                  </a:extLst>
                </a:gridCol>
                <a:gridCol w="1152525">
                  <a:extLst>
                    <a:ext uri="{9D8B030D-6E8A-4147-A177-3AD203B41FA5}">
                      <a16:colId xmlns:a16="http://schemas.microsoft.com/office/drawing/2014/main" val="20003"/>
                    </a:ext>
                  </a:extLst>
                </a:gridCol>
                <a:gridCol w="1152525">
                  <a:extLst>
                    <a:ext uri="{9D8B030D-6E8A-4147-A177-3AD203B41FA5}">
                      <a16:colId xmlns:a16="http://schemas.microsoft.com/office/drawing/2014/main" val="20004"/>
                    </a:ext>
                  </a:extLst>
                </a:gridCol>
                <a:gridCol w="1150937">
                  <a:extLst>
                    <a:ext uri="{9D8B030D-6E8A-4147-A177-3AD203B41FA5}">
                      <a16:colId xmlns:a16="http://schemas.microsoft.com/office/drawing/2014/main" val="20005"/>
                    </a:ext>
                  </a:extLst>
                </a:gridCol>
                <a:gridCol w="1225550">
                  <a:extLst>
                    <a:ext uri="{9D8B030D-6E8A-4147-A177-3AD203B41FA5}">
                      <a16:colId xmlns:a16="http://schemas.microsoft.com/office/drawing/2014/main" val="20006"/>
                    </a:ext>
                  </a:extLst>
                </a:gridCol>
              </a:tblGrid>
              <a:tr h="70328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Test-nummer</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1</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2</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3</a:t>
                      </a:r>
                    </a:p>
                  </a:txBody>
                  <a:tcPr marL="36000" marR="36000" marT="46805" marB="46805"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4</a:t>
                      </a:r>
                    </a:p>
                  </a:txBody>
                  <a:tcPr marL="36000" marR="36000" marT="46805" marB="46805"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5</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6</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811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geprüfte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Äquivalenz­klassen</a:t>
                      </a:r>
                      <a:endParaRPr kumimoji="0" lang="de-DE" altLang="ja-JP" sz="2000" b="1" i="0" u="none" strike="noStrike" cap="none" normalizeH="0" baseline="0">
                        <a:ln>
                          <a:noFill/>
                        </a:ln>
                        <a:solidFill>
                          <a:schemeClr val="tx1"/>
                        </a:solidFill>
                        <a:effectLst/>
                        <a:latin typeface="Arial" charset="0"/>
                        <a:ea typeface="ＭＳ Ｐゴシック" pitchFamily="34" charset="-128"/>
                        <a:cs typeface="Times New Roman" pitchFamily="18" charset="0"/>
                      </a:endParaRP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Ä1</a:t>
                      </a: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Ä4U</a:t>
                      </a:r>
                      <a:endParaRPr kumimoji="0" lang="de-DE" altLang="ja-JP" sz="2000" b="1" i="0" u="none" strike="noStrike" cap="none" normalizeH="0" baseline="0">
                        <a:ln>
                          <a:noFill/>
                        </a:ln>
                        <a:solidFill>
                          <a:schemeClr val="tx1"/>
                        </a:solidFill>
                        <a:effectLst/>
                        <a:latin typeface="Arial" charset="0"/>
                        <a:ea typeface="ＭＳ Ｐゴシック" pitchFamily="34"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rPr>
                        <a:t> Ä6</a:t>
                      </a:r>
                      <a:endParaRPr kumimoji="0" lang="de-DE" altLang="ja-JP" sz="2000" b="1" i="0" u="none" strike="noStrike" cap="none" normalizeH="0" baseline="0">
                        <a:ln>
                          <a:noFill/>
                        </a:ln>
                        <a:solidFill>
                          <a:schemeClr val="tx1"/>
                        </a:solidFill>
                        <a:effectLst/>
                        <a:latin typeface="Arial" charset="0"/>
                        <a:ea typeface="ＭＳ Ｐゴシック" pitchFamily="34" charset="-128"/>
                      </a:endParaRP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(Ä1)</a:t>
                      </a:r>
                      <a:endPar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Ä4O</a:t>
                      </a:r>
                      <a:endParaRPr kumimoji="0" lang="de-DE" altLang="ja-JP" sz="2000" b="1" i="0" u="none" strike="noStrike" cap="none" normalizeH="0" baseline="0">
                        <a:ln>
                          <a:noFill/>
                        </a:ln>
                        <a:solidFill>
                          <a:schemeClr val="tx1"/>
                        </a:solidFill>
                        <a:effectLst/>
                        <a:latin typeface="Arial" charset="0"/>
                        <a:ea typeface="ＭＳ Ｐゴシック" pitchFamily="34"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ja-JP" sz="2000" b="1" i="0" u="none" strike="noStrike" cap="none" normalizeH="0" baseline="0">
                          <a:ln>
                            <a:noFill/>
                          </a:ln>
                          <a:solidFill>
                            <a:schemeClr val="tx1"/>
                          </a:solidFill>
                          <a:effectLst/>
                          <a:latin typeface="Arial" charset="0"/>
                          <a:ea typeface="MS Mincho" pitchFamily="49" charset="-128"/>
                        </a:rPr>
                        <a:t> Ä7</a:t>
                      </a:r>
                      <a:endParaRPr kumimoji="0" lang="it-IT" altLang="ja-JP" sz="2000" b="1" i="0" u="none" strike="noStrike" cap="none" normalizeH="0" baseline="0">
                        <a:ln>
                          <a:noFill/>
                        </a:ln>
                        <a:solidFill>
                          <a:schemeClr val="tx1"/>
                        </a:solidFill>
                        <a:effectLst/>
                        <a:latin typeface="Arial" charset="0"/>
                        <a:ea typeface="ＭＳ Ｐゴシック" pitchFamily="34" charset="-128"/>
                      </a:endParaRP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(Ä1)</a:t>
                      </a: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(Ä4)</a:t>
                      </a:r>
                      <a:endParaRPr kumimoji="0" lang="de-DE" altLang="ja-JP" sz="2000" b="1" i="0" u="none" strike="noStrike" cap="none" normalizeH="0" baseline="0">
                        <a:ln>
                          <a:noFill/>
                        </a:ln>
                        <a:solidFill>
                          <a:schemeClr val="tx1"/>
                        </a:solidFill>
                        <a:effectLst/>
                        <a:latin typeface="Arial" charset="0"/>
                        <a:ea typeface="ＭＳ Ｐゴシック" pitchFamily="34"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rPr>
                        <a:t> Ä8</a:t>
                      </a:r>
                      <a:endParaRPr kumimoji="0" lang="de-DE" altLang="ja-JP" sz="2000" b="1" i="0" u="none" strike="noStrike" cap="none" normalizeH="0" baseline="0">
                        <a:ln>
                          <a:noFill/>
                        </a:ln>
                        <a:solidFill>
                          <a:schemeClr val="tx1"/>
                        </a:solidFill>
                        <a:effectLst/>
                        <a:latin typeface="Arial" charset="0"/>
                        <a:ea typeface="ＭＳ Ｐゴシック" pitchFamily="34" charset="-128"/>
                      </a:endParaRPr>
                    </a:p>
                  </a:txBody>
                  <a:tcPr marL="36000" marR="36000" marT="46805" marB="46805"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Ä2</a:t>
                      </a:r>
                    </a:p>
                  </a:txBody>
                  <a:tcPr marL="36000" marR="36000" marT="46805" marB="46805"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Ä3O</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ja-JP" sz="2000" b="1" i="0" u="none" strike="noStrike" cap="none" normalizeH="0" baseline="0">
                          <a:ln>
                            <a:noFill/>
                          </a:ln>
                          <a:solidFill>
                            <a:schemeClr val="tx1"/>
                          </a:solidFill>
                          <a:effectLst/>
                          <a:latin typeface="Arial" charset="0"/>
                          <a:ea typeface="MS Mincho" pitchFamily="49" charset="-128"/>
                          <a:cs typeface="Times New Roman" pitchFamily="18" charset="0"/>
                        </a:rPr>
                        <a:t>Ä5U</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844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Name</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„Meier“</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„Schmidt“</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„Schulz“</a:t>
                      </a:r>
                    </a:p>
                  </a:txBody>
                  <a:tcPr marL="36000" marR="36000" marT="46805" marB="46805"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a:t>
                      </a:r>
                    </a:p>
                  </a:txBody>
                  <a:tcPr marL="36000" marR="36000" marT="46805" marB="46805"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„Meier“</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„Meier“</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844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Geburtsjahr</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1900</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2000</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1985</a:t>
                      </a:r>
                    </a:p>
                  </a:txBody>
                  <a:tcPr marL="36000" marR="36000" marT="46805" marB="46805"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1988</a:t>
                      </a:r>
                    </a:p>
                  </a:txBody>
                  <a:tcPr marL="36000" marR="36000" marT="46805" marB="46805"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1899</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2001</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844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Fachbereich</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FBING</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FBBWL</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FBPOL</a:t>
                      </a:r>
                    </a:p>
                  </a:txBody>
                  <a:tcPr marL="36000" marR="36000" marT="46805" marB="46805"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FBING</a:t>
                      </a:r>
                    </a:p>
                  </a:txBody>
                  <a:tcPr marL="36000" marR="36000" marT="46805" marB="46805"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FBING</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FBING</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844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Ergebnis</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ok</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ok</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ok</a:t>
                      </a:r>
                    </a:p>
                  </a:txBody>
                  <a:tcPr marL="36000" marR="36000" marT="46805" marB="46805"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Abbruch</a:t>
                      </a:r>
                    </a:p>
                  </a:txBody>
                  <a:tcPr marL="36000" marR="36000" marT="46805" marB="46805"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Abbruch</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Abbruch</a:t>
                      </a:r>
                    </a:p>
                  </a:txBody>
                  <a:tcPr marL="36000" marR="36000" marT="46805" marB="4680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24963" name="Rectangle 2"/>
          <p:cNvSpPr>
            <a:spLocks noGrp="1" noChangeArrowheads="1"/>
          </p:cNvSpPr>
          <p:nvPr>
            <p:ph type="title"/>
          </p:nvPr>
        </p:nvSpPr>
        <p:spPr/>
        <p:txBody>
          <a:bodyPr/>
          <a:lstStyle/>
          <a:p>
            <a:pPr eaLnBrk="1" hangingPunct="1"/>
            <a:r>
              <a:rPr lang="de-DE" altLang="de-DE"/>
              <a:t>Beispiel (5/5)</a:t>
            </a:r>
          </a:p>
        </p:txBody>
      </p:sp>
      <p:sp>
        <p:nvSpPr>
          <p:cNvPr id="424964" name="Rectangle 3"/>
          <p:cNvSpPr>
            <a:spLocks noGrp="1" noChangeArrowheads="1"/>
          </p:cNvSpPr>
          <p:nvPr>
            <p:ph type="body" idx="1"/>
          </p:nvPr>
        </p:nvSpPr>
        <p:spPr>
          <a:xfrm>
            <a:off x="457200" y="1052513"/>
            <a:ext cx="8362950" cy="5040312"/>
          </a:xfrm>
        </p:spPr>
        <p:txBody>
          <a:bodyPr/>
          <a:lstStyle/>
          <a:p>
            <a:pPr eaLnBrk="1" hangingPunct="1">
              <a:lnSpc>
                <a:spcPct val="80000"/>
              </a:lnSpc>
            </a:pPr>
            <a:r>
              <a:rPr lang="de-DE" altLang="de-DE" sz="1800" dirty="0"/>
              <a:t>mögliche Übersetzung nach JUnit (Ausschnitt)</a:t>
            </a:r>
          </a:p>
          <a:p>
            <a:pPr eaLnBrk="1" hangingPunct="1">
              <a:lnSpc>
                <a:spcPct val="80000"/>
              </a:lnSpc>
              <a:buFontTx/>
              <a:buNone/>
            </a:pPr>
            <a:r>
              <a:rPr lang="de-DE" altLang="de-DE" sz="1800" dirty="0">
                <a:latin typeface="Consolas" panose="020B0609020204030204" pitchFamily="49" charset="0"/>
              </a:rPr>
              <a:t>public </a:t>
            </a:r>
            <a:r>
              <a:rPr lang="de-DE" altLang="de-DE" sz="1800" dirty="0" err="1">
                <a:latin typeface="Consolas" panose="020B0609020204030204" pitchFamily="49" charset="0"/>
              </a:rPr>
              <a:t>class</a:t>
            </a:r>
            <a:r>
              <a:rPr lang="de-DE" altLang="de-DE" sz="1800" dirty="0">
                <a:latin typeface="Consolas" panose="020B0609020204030204" pitchFamily="49" charset="0"/>
              </a:rPr>
              <a:t> </a:t>
            </a:r>
            <a:r>
              <a:rPr lang="de-DE" altLang="de-DE" sz="1800" dirty="0" err="1">
                <a:latin typeface="Consolas" panose="020B0609020204030204" pitchFamily="49" charset="0"/>
              </a:rPr>
              <a:t>ImmatrikulationTest</a:t>
            </a:r>
            <a:r>
              <a:rPr lang="de-DE" altLang="de-DE" sz="1800" dirty="0">
                <a:latin typeface="Consolas" panose="020B0609020204030204" pitchFamily="49" charset="0"/>
              </a:rPr>
              <a:t> {</a:t>
            </a:r>
          </a:p>
          <a:p>
            <a:pPr eaLnBrk="1" hangingPunct="1">
              <a:lnSpc>
                <a:spcPct val="80000"/>
              </a:lnSpc>
              <a:buFontTx/>
              <a:buNone/>
            </a:pPr>
            <a:r>
              <a:rPr lang="de-DE" altLang="de-DE" sz="1800" dirty="0">
                <a:latin typeface="Consolas" panose="020B0609020204030204" pitchFamily="49" charset="0"/>
              </a:rPr>
              <a:t>  ...</a:t>
            </a:r>
          </a:p>
          <a:p>
            <a:pPr eaLnBrk="1" hangingPunct="1">
              <a:lnSpc>
                <a:spcPct val="80000"/>
              </a:lnSpc>
              <a:buFontTx/>
              <a:buNone/>
            </a:pPr>
            <a:r>
              <a:rPr lang="de-DE" altLang="de-DE" sz="1800" dirty="0">
                <a:latin typeface="Consolas" panose="020B0609020204030204" pitchFamily="49" charset="0"/>
              </a:rPr>
              <a:t>  @Test</a:t>
            </a:r>
          </a:p>
          <a:p>
            <a:pPr eaLnBrk="1" hangingPunct="1">
              <a:lnSpc>
                <a:spcPct val="80000"/>
              </a:lnSpc>
              <a:buFontTx/>
              <a:buNone/>
            </a:pPr>
            <a:r>
              <a:rPr lang="de-DE" altLang="de-DE" sz="1800" dirty="0">
                <a:latin typeface="Consolas" panose="020B0609020204030204" pitchFamily="49" charset="0"/>
              </a:rPr>
              <a:t>  public void test1(){</a:t>
            </a:r>
          </a:p>
          <a:p>
            <a:pPr eaLnBrk="1" hangingPunct="1">
              <a:lnSpc>
                <a:spcPct val="8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try</a:t>
            </a:r>
            <a:r>
              <a:rPr lang="de-DE" altLang="de-DE" sz="1800" dirty="0">
                <a:latin typeface="Consolas" panose="020B0609020204030204" pitchFamily="49" charset="0"/>
              </a:rPr>
              <a:t>{</a:t>
            </a:r>
          </a:p>
          <a:p>
            <a:pPr eaLnBrk="1" hangingPunct="1">
              <a:lnSpc>
                <a:spcPct val="8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new</a:t>
            </a:r>
            <a:r>
              <a:rPr lang="de-DE" altLang="de-DE" sz="1800" dirty="0">
                <a:latin typeface="Consolas" panose="020B0609020204030204" pitchFamily="49" charset="0"/>
              </a:rPr>
              <a:t> Immatrikulation("Meier",1900,Bereich.FBING);</a:t>
            </a:r>
          </a:p>
          <a:p>
            <a:pPr eaLnBrk="1" hangingPunct="1">
              <a:lnSpc>
                <a:spcPct val="80000"/>
              </a:lnSpc>
              <a:buFontTx/>
              <a:buNone/>
            </a:pPr>
            <a:r>
              <a:rPr lang="de-DE" altLang="de-DE" sz="1800" dirty="0">
                <a:latin typeface="Consolas" panose="020B0609020204030204" pitchFamily="49" charset="0"/>
              </a:rPr>
              <a:t>    }catch(</a:t>
            </a:r>
            <a:r>
              <a:rPr lang="de-DE" altLang="de-DE" sz="1800" dirty="0" err="1">
                <a:latin typeface="Consolas" panose="020B0609020204030204" pitchFamily="49" charset="0"/>
              </a:rPr>
              <a:t>ImmatrikulationsException</a:t>
            </a:r>
            <a:r>
              <a:rPr lang="de-DE" altLang="de-DE" sz="1800" dirty="0">
                <a:latin typeface="Consolas" panose="020B0609020204030204" pitchFamily="49" charset="0"/>
              </a:rPr>
              <a:t> e){</a:t>
            </a:r>
          </a:p>
          <a:p>
            <a:pPr eaLnBrk="1" hangingPunct="1">
              <a:lnSpc>
                <a:spcPct val="8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Assertions.fail</a:t>
            </a:r>
            <a:r>
              <a:rPr lang="de-DE" altLang="de-DE" sz="1800" dirty="0">
                <a:latin typeface="Consolas" panose="020B0609020204030204" pitchFamily="49" charset="0"/>
              </a:rPr>
              <a:t>("falsche Exception");</a:t>
            </a:r>
          </a:p>
          <a:p>
            <a:pPr eaLnBrk="1" hangingPunct="1">
              <a:lnSpc>
                <a:spcPct val="80000"/>
              </a:lnSpc>
              <a:buFontTx/>
              <a:buNone/>
            </a:pPr>
            <a:r>
              <a:rPr lang="de-DE" altLang="de-DE" sz="1800" dirty="0">
                <a:latin typeface="Consolas" panose="020B0609020204030204" pitchFamily="49" charset="0"/>
              </a:rPr>
              <a:t>    }</a:t>
            </a:r>
          </a:p>
          <a:p>
            <a:pPr eaLnBrk="1" hangingPunct="1">
              <a:lnSpc>
                <a:spcPct val="80000"/>
              </a:lnSpc>
              <a:buFontTx/>
              <a:buNone/>
            </a:pPr>
            <a:r>
              <a:rPr lang="de-DE" altLang="de-DE" sz="1800" dirty="0">
                <a:latin typeface="Consolas" panose="020B0609020204030204" pitchFamily="49" charset="0"/>
              </a:rPr>
              <a:t>  } </a:t>
            </a:r>
          </a:p>
          <a:p>
            <a:pPr eaLnBrk="1" hangingPunct="1">
              <a:lnSpc>
                <a:spcPct val="80000"/>
              </a:lnSpc>
              <a:buFontTx/>
              <a:buNone/>
            </a:pPr>
            <a:endParaRPr lang="de-DE" altLang="de-DE" sz="800" dirty="0">
              <a:latin typeface="Consolas" panose="020B0609020204030204" pitchFamily="49" charset="0"/>
            </a:endParaRPr>
          </a:p>
          <a:p>
            <a:pPr eaLnBrk="1" hangingPunct="1">
              <a:lnSpc>
                <a:spcPct val="80000"/>
              </a:lnSpc>
              <a:buFontTx/>
              <a:buNone/>
            </a:pPr>
            <a:r>
              <a:rPr lang="de-DE" altLang="de-DE" sz="1800" dirty="0">
                <a:latin typeface="Consolas" panose="020B0609020204030204" pitchFamily="49" charset="0"/>
              </a:rPr>
              <a:t>  @Test</a:t>
            </a:r>
          </a:p>
          <a:p>
            <a:pPr eaLnBrk="1" hangingPunct="1">
              <a:lnSpc>
                <a:spcPct val="80000"/>
              </a:lnSpc>
              <a:buFontTx/>
              <a:buNone/>
            </a:pPr>
            <a:r>
              <a:rPr lang="de-DE" altLang="de-DE" sz="1800" dirty="0">
                <a:latin typeface="Consolas" panose="020B0609020204030204" pitchFamily="49" charset="0"/>
              </a:rPr>
              <a:t>  public void test4(){</a:t>
            </a:r>
          </a:p>
          <a:p>
            <a:pPr eaLnBrk="1" hangingPunct="1">
              <a:lnSpc>
                <a:spcPct val="8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try</a:t>
            </a:r>
            <a:r>
              <a:rPr lang="de-DE" altLang="de-DE" sz="1800" dirty="0">
                <a:latin typeface="Consolas" panose="020B0609020204030204" pitchFamily="49" charset="0"/>
              </a:rPr>
              <a:t>{</a:t>
            </a:r>
          </a:p>
          <a:p>
            <a:pPr eaLnBrk="1" hangingPunct="1">
              <a:lnSpc>
                <a:spcPct val="8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new</a:t>
            </a:r>
            <a:r>
              <a:rPr lang="de-DE" altLang="de-DE" sz="1800" dirty="0">
                <a:latin typeface="Consolas" panose="020B0609020204030204" pitchFamily="49" charset="0"/>
              </a:rPr>
              <a:t> Immatrikulation("",1988,Bereich.FBING);</a:t>
            </a:r>
          </a:p>
          <a:p>
            <a:pPr eaLnBrk="1" hangingPunct="1">
              <a:lnSpc>
                <a:spcPct val="8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Assertions.fail</a:t>
            </a:r>
            <a:r>
              <a:rPr lang="de-DE" altLang="de-DE" sz="1800" dirty="0">
                <a:latin typeface="Consolas" panose="020B0609020204030204" pitchFamily="49" charset="0"/>
              </a:rPr>
              <a:t>("fehlende Exception");</a:t>
            </a:r>
          </a:p>
          <a:p>
            <a:pPr eaLnBrk="1" hangingPunct="1">
              <a:lnSpc>
                <a:spcPct val="80000"/>
              </a:lnSpc>
              <a:buFontTx/>
              <a:buNone/>
            </a:pPr>
            <a:r>
              <a:rPr lang="de-DE" altLang="de-DE" sz="1800" dirty="0">
                <a:latin typeface="Consolas" panose="020B0609020204030204" pitchFamily="49" charset="0"/>
              </a:rPr>
              <a:t>    }catch(</a:t>
            </a:r>
            <a:r>
              <a:rPr lang="de-DE" altLang="de-DE" sz="1800" dirty="0" err="1">
                <a:latin typeface="Consolas" panose="020B0609020204030204" pitchFamily="49" charset="0"/>
              </a:rPr>
              <a:t>ImmatrikulationsException</a:t>
            </a:r>
            <a:r>
              <a:rPr lang="de-DE" altLang="de-DE" sz="1800" dirty="0">
                <a:latin typeface="Consolas" panose="020B0609020204030204" pitchFamily="49" charset="0"/>
              </a:rPr>
              <a:t> e){</a:t>
            </a:r>
          </a:p>
          <a:p>
            <a:pPr eaLnBrk="1" hangingPunct="1">
              <a:lnSpc>
                <a:spcPct val="80000"/>
              </a:lnSpc>
              <a:buFontTx/>
              <a:buNone/>
            </a:pPr>
            <a:r>
              <a:rPr lang="de-DE" altLang="de-DE" sz="1800" dirty="0">
                <a:latin typeface="Consolas" panose="020B0609020204030204" pitchFamily="49" charset="0"/>
              </a:rPr>
              <a:t>    }</a:t>
            </a:r>
          </a:p>
          <a:p>
            <a:pPr eaLnBrk="1" hangingPunct="1">
              <a:lnSpc>
                <a:spcPct val="80000"/>
              </a:lnSpc>
              <a:buFontTx/>
              <a:buNone/>
            </a:pPr>
            <a:r>
              <a:rPr lang="de-DE" altLang="de-DE" sz="1800" dirty="0">
                <a:latin typeface="Consolas" panose="020B0609020204030204" pitchFamily="49" charset="0"/>
              </a:rPr>
              <a:t>  }</a:t>
            </a:r>
          </a:p>
          <a:p>
            <a:pPr eaLnBrk="1" hangingPunct="1">
              <a:lnSpc>
                <a:spcPct val="80000"/>
              </a:lnSpc>
              <a:buFontTx/>
              <a:buNone/>
            </a:pPr>
            <a:r>
              <a:rPr lang="de-DE" altLang="de-DE" sz="1800" dirty="0">
                <a:latin typeface="Consolas" panose="020B0609020204030204" pitchFamily="49" charset="0"/>
              </a:rPr>
              <a:t>...</a:t>
            </a:r>
          </a:p>
        </p:txBody>
      </p:sp>
    </p:spTree>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25987" name="Rectangle 2"/>
          <p:cNvSpPr>
            <a:spLocks noGrp="1" noChangeArrowheads="1"/>
          </p:cNvSpPr>
          <p:nvPr>
            <p:ph type="title"/>
          </p:nvPr>
        </p:nvSpPr>
        <p:spPr/>
        <p:txBody>
          <a:bodyPr/>
          <a:lstStyle/>
          <a:p>
            <a:pPr eaLnBrk="1" hangingPunct="1"/>
            <a:r>
              <a:rPr lang="de-DE" altLang="de-DE"/>
              <a:t>Schwierige Äquivalenzklassenbildung (1/4)</a:t>
            </a:r>
          </a:p>
        </p:txBody>
      </p:sp>
      <p:sp>
        <p:nvSpPr>
          <p:cNvPr id="425988" name="Rectangle 3"/>
          <p:cNvSpPr>
            <a:spLocks noGrp="1" noChangeArrowheads="1"/>
          </p:cNvSpPr>
          <p:nvPr>
            <p:ph type="body" idx="1"/>
          </p:nvPr>
        </p:nvSpPr>
        <p:spPr>
          <a:xfrm>
            <a:off x="457200" y="1052513"/>
            <a:ext cx="8229600" cy="5472112"/>
          </a:xfrm>
        </p:spPr>
        <p:txBody>
          <a:bodyPr/>
          <a:lstStyle/>
          <a:p>
            <a:pPr eaLnBrk="1" hangingPunct="1">
              <a:lnSpc>
                <a:spcPct val="90000"/>
              </a:lnSpc>
            </a:pPr>
            <a:r>
              <a:rPr lang="de-DE" altLang="de-DE" sz="2000" dirty="0"/>
              <a:t>Schreibe eine Methode </a:t>
            </a:r>
            <a:r>
              <a:rPr lang="de-DE" altLang="de-DE" sz="2000" dirty="0" err="1"/>
              <a:t>max</a:t>
            </a:r>
            <a:r>
              <a:rPr lang="de-DE" altLang="de-DE" sz="2000" dirty="0"/>
              <a:t>(), der drei Integer-Werte übergeben werden, die den größten Wert dieser Werte zurück gibt</a:t>
            </a:r>
          </a:p>
          <a:p>
            <a:pPr lvl="1" eaLnBrk="1" hangingPunct="1">
              <a:lnSpc>
                <a:spcPct val="90000"/>
              </a:lnSpc>
              <a:buFontTx/>
              <a:buNone/>
            </a:pPr>
            <a:r>
              <a:rPr lang="de-DE" altLang="de-DE" sz="2000" dirty="0">
                <a:latin typeface="Consolas" panose="020B0609020204030204" pitchFamily="49" charset="0"/>
              </a:rPr>
              <a:t>public </a:t>
            </a:r>
            <a:r>
              <a:rPr lang="de-DE" altLang="de-DE" sz="2000" dirty="0" err="1">
                <a:latin typeface="Consolas" panose="020B0609020204030204" pitchFamily="49" charset="0"/>
              </a:rPr>
              <a:t>class</a:t>
            </a:r>
            <a:r>
              <a:rPr lang="de-DE" altLang="de-DE" sz="2000" dirty="0">
                <a:latin typeface="Consolas" panose="020B0609020204030204" pitchFamily="49" charset="0"/>
              </a:rPr>
              <a:t> Maxi {</a:t>
            </a:r>
          </a:p>
          <a:p>
            <a:pPr lvl="1" eaLnBrk="1" hangingPunct="1">
              <a:lnSpc>
                <a:spcPct val="90000"/>
              </a:lnSpc>
              <a:buFontTx/>
              <a:buNone/>
            </a:pPr>
            <a:r>
              <a:rPr lang="de-DE" altLang="de-DE" sz="2000" dirty="0">
                <a:latin typeface="Consolas" panose="020B0609020204030204" pitchFamily="49" charset="0"/>
              </a:rPr>
              <a:t>  public static int </a:t>
            </a:r>
            <a:r>
              <a:rPr lang="de-DE" altLang="de-DE" sz="2000" dirty="0" err="1">
                <a:latin typeface="Consolas" panose="020B0609020204030204" pitchFamily="49" charset="0"/>
              </a:rPr>
              <a:t>max</a:t>
            </a:r>
            <a:r>
              <a:rPr lang="de-DE" altLang="de-DE" sz="2000" dirty="0">
                <a:latin typeface="Consolas" panose="020B0609020204030204" pitchFamily="49" charset="0"/>
              </a:rPr>
              <a:t>(int x, int y, int z){</a:t>
            </a:r>
          </a:p>
          <a:p>
            <a:pPr lvl="1" eaLnBrk="1" hangingPunct="1">
              <a:lnSpc>
                <a:spcPct val="90000"/>
              </a:lnSpc>
              <a:buFontTx/>
              <a:buNone/>
            </a:pPr>
            <a:r>
              <a:rPr lang="de-DE" altLang="de-DE" sz="2000" dirty="0">
                <a:latin typeface="Consolas" panose="020B0609020204030204" pitchFamily="49" charset="0"/>
              </a:rPr>
              <a:t>    int </a:t>
            </a:r>
            <a:r>
              <a:rPr lang="de-DE" altLang="de-DE" sz="2000" dirty="0" err="1">
                <a:latin typeface="Consolas" panose="020B0609020204030204" pitchFamily="49" charset="0"/>
              </a:rPr>
              <a:t>max</a:t>
            </a:r>
            <a:r>
              <a:rPr lang="de-DE" altLang="de-DE" sz="2000" dirty="0">
                <a:latin typeface="Consolas" panose="020B0609020204030204" pitchFamily="49" charset="0"/>
              </a:rPr>
              <a:t> = 0;</a:t>
            </a:r>
          </a:p>
          <a:p>
            <a:pPr lvl="1" eaLnBrk="1" hangingPunct="1">
              <a:lnSpc>
                <a:spcPct val="90000"/>
              </a:lnSpc>
              <a:buFontTx/>
              <a:buNone/>
            </a:pPr>
            <a:r>
              <a:rPr lang="de-DE" altLang="de-DE" sz="2000" dirty="0">
                <a:latin typeface="Consolas" panose="020B0609020204030204" pitchFamily="49" charset="0"/>
              </a:rPr>
              <a:t>    if(x&gt;z) </a:t>
            </a:r>
            <a:r>
              <a:rPr lang="de-DE" altLang="de-DE" sz="2000" dirty="0" err="1">
                <a:latin typeface="Consolas" panose="020B0609020204030204" pitchFamily="49" charset="0"/>
              </a:rPr>
              <a:t>max</a:t>
            </a:r>
            <a:r>
              <a:rPr lang="de-DE" altLang="de-DE" sz="2000" dirty="0">
                <a:latin typeface="Consolas" panose="020B0609020204030204" pitchFamily="49" charset="0"/>
              </a:rPr>
              <a:t> = x;</a:t>
            </a:r>
          </a:p>
          <a:p>
            <a:pPr lvl="1" eaLnBrk="1" hangingPunct="1">
              <a:lnSpc>
                <a:spcPct val="90000"/>
              </a:lnSpc>
              <a:buFontTx/>
              <a:buNone/>
            </a:pPr>
            <a:r>
              <a:rPr lang="de-DE" altLang="de-DE" sz="2000" dirty="0">
                <a:latin typeface="Consolas" panose="020B0609020204030204" pitchFamily="49" charset="0"/>
              </a:rPr>
              <a:t>    if(y&gt;x) </a:t>
            </a:r>
            <a:r>
              <a:rPr lang="de-DE" altLang="de-DE" sz="2000" dirty="0" err="1">
                <a:latin typeface="Consolas" panose="020B0609020204030204" pitchFamily="49" charset="0"/>
              </a:rPr>
              <a:t>max</a:t>
            </a:r>
            <a:r>
              <a:rPr lang="de-DE" altLang="de-DE" sz="2000" dirty="0">
                <a:latin typeface="Consolas" panose="020B0609020204030204" pitchFamily="49" charset="0"/>
              </a:rPr>
              <a:t> = y;</a:t>
            </a:r>
          </a:p>
          <a:p>
            <a:pPr lvl="1" eaLnBrk="1" hangingPunct="1">
              <a:lnSpc>
                <a:spcPct val="90000"/>
              </a:lnSpc>
              <a:buFontTx/>
              <a:buNone/>
            </a:pPr>
            <a:r>
              <a:rPr lang="de-DE" altLang="de-DE" sz="2000" dirty="0">
                <a:latin typeface="Consolas" panose="020B0609020204030204" pitchFamily="49" charset="0"/>
              </a:rPr>
              <a:t>    if(z&gt;y) </a:t>
            </a:r>
            <a:r>
              <a:rPr lang="de-DE" altLang="de-DE" sz="2000" dirty="0" err="1">
                <a:latin typeface="Consolas" panose="020B0609020204030204" pitchFamily="49" charset="0"/>
              </a:rPr>
              <a:t>max</a:t>
            </a:r>
            <a:r>
              <a:rPr lang="de-DE" altLang="de-DE" sz="2000" dirty="0">
                <a:latin typeface="Consolas" panose="020B0609020204030204" pitchFamily="49" charset="0"/>
              </a:rPr>
              <a:t> = z;</a:t>
            </a:r>
          </a:p>
          <a:p>
            <a:pPr lvl="1" eaLnBrk="1" hangingPunct="1">
              <a:lnSpc>
                <a:spcPct val="9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return</a:t>
            </a:r>
            <a:r>
              <a:rPr lang="de-DE" altLang="de-DE" sz="2000" dirty="0">
                <a:latin typeface="Consolas" panose="020B0609020204030204" pitchFamily="49" charset="0"/>
              </a:rPr>
              <a:t> </a:t>
            </a:r>
            <a:r>
              <a:rPr lang="de-DE" altLang="de-DE" sz="2000" dirty="0" err="1">
                <a:latin typeface="Consolas" panose="020B0609020204030204" pitchFamily="49" charset="0"/>
              </a:rPr>
              <a:t>max</a:t>
            </a:r>
            <a:r>
              <a:rPr lang="de-DE" altLang="de-DE" sz="2000" dirty="0">
                <a:latin typeface="Consolas" panose="020B0609020204030204" pitchFamily="49" charset="0"/>
              </a:rPr>
              <a:t>;</a:t>
            </a:r>
          </a:p>
          <a:p>
            <a:pPr lvl="1" eaLnBrk="1" hangingPunct="1">
              <a:lnSpc>
                <a:spcPct val="90000"/>
              </a:lnSpc>
              <a:buFontTx/>
              <a:buNone/>
            </a:pPr>
            <a:r>
              <a:rPr lang="de-DE" altLang="de-DE" sz="2000" dirty="0">
                <a:latin typeface="Consolas" panose="020B0609020204030204" pitchFamily="49" charset="0"/>
              </a:rPr>
              <a:t>  }</a:t>
            </a:r>
          </a:p>
          <a:p>
            <a:pPr lvl="1" eaLnBrk="1" hangingPunct="1">
              <a:lnSpc>
                <a:spcPct val="90000"/>
              </a:lnSpc>
              <a:buFontTx/>
              <a:buNone/>
            </a:pPr>
            <a:r>
              <a:rPr lang="de-DE" altLang="de-DE" sz="2000" dirty="0">
                <a:latin typeface="Consolas" panose="020B0609020204030204" pitchFamily="49" charset="0"/>
              </a:rPr>
              <a:t>}</a:t>
            </a:r>
          </a:p>
          <a:p>
            <a:pPr eaLnBrk="1" hangingPunct="1">
              <a:lnSpc>
                <a:spcPct val="90000"/>
              </a:lnSpc>
            </a:pPr>
            <a:endParaRPr lang="de-DE" altLang="de-DE" sz="1000" dirty="0">
              <a:latin typeface="Consolas" panose="020B0609020204030204" pitchFamily="49" charset="0"/>
            </a:endParaRPr>
          </a:p>
          <a:p>
            <a:pPr eaLnBrk="1" hangingPunct="1">
              <a:lnSpc>
                <a:spcPct val="90000"/>
              </a:lnSpc>
            </a:pPr>
            <a:r>
              <a:rPr lang="de-DE" altLang="de-DE" sz="2000" dirty="0"/>
              <a:t>nullter Klassenansatz: jeder Parameter darf beliebige Werte annehmen, jeweils eine Klasse für x, y, z</a:t>
            </a:r>
          </a:p>
          <a:p>
            <a:pPr eaLnBrk="1" hangingPunct="1">
              <a:lnSpc>
                <a:spcPct val="90000"/>
              </a:lnSpc>
            </a:pPr>
            <a:r>
              <a:rPr lang="de-DE" altLang="de-DE" sz="2000" dirty="0"/>
              <a:t>erster Klassen-Ansatz: es gibt keine Ausnahmefälle, also drei Ergebnisse : Maximum steht an erster, zweiter oder dritter Stelle</a:t>
            </a:r>
          </a:p>
        </p:txBody>
      </p:sp>
    </p:spTree>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27011" name="Rectangle 2"/>
          <p:cNvSpPr>
            <a:spLocks noGrp="1" noChangeArrowheads="1"/>
          </p:cNvSpPr>
          <p:nvPr>
            <p:ph type="title"/>
          </p:nvPr>
        </p:nvSpPr>
        <p:spPr/>
        <p:txBody>
          <a:bodyPr/>
          <a:lstStyle/>
          <a:p>
            <a:pPr eaLnBrk="1" hangingPunct="1"/>
            <a:r>
              <a:rPr lang="de-DE" altLang="de-DE"/>
              <a:t>Schwierige Äquivalenzklassenbildung (2/4)</a:t>
            </a:r>
          </a:p>
        </p:txBody>
      </p:sp>
      <p:sp>
        <p:nvSpPr>
          <p:cNvPr id="427012" name="Rectangle 3"/>
          <p:cNvSpPr>
            <a:spLocks noGrp="1" noChangeArrowheads="1"/>
          </p:cNvSpPr>
          <p:nvPr>
            <p:ph type="body" idx="1"/>
          </p:nvPr>
        </p:nvSpPr>
        <p:spPr/>
        <p:txBody>
          <a:bodyPr/>
          <a:lstStyle/>
          <a:p>
            <a:pPr eaLnBrk="1" hangingPunct="1">
              <a:lnSpc>
                <a:spcPct val="80000"/>
              </a:lnSpc>
              <a:buFontTx/>
              <a:buNone/>
            </a:pPr>
            <a:r>
              <a:rPr lang="de-DE" altLang="de-DE" sz="1600" dirty="0">
                <a:latin typeface="Consolas" panose="020B0609020204030204" pitchFamily="49" charset="0"/>
              </a:rPr>
              <a:t>public </a:t>
            </a:r>
            <a:r>
              <a:rPr lang="de-DE" altLang="de-DE" sz="1600" dirty="0" err="1">
                <a:latin typeface="Consolas" panose="020B0609020204030204" pitchFamily="49" charset="0"/>
              </a:rPr>
              <a:t>class</a:t>
            </a:r>
            <a:r>
              <a:rPr lang="de-DE" altLang="de-DE" sz="1600" dirty="0">
                <a:latin typeface="Consolas" panose="020B0609020204030204" pitchFamily="49" charset="0"/>
              </a:rPr>
              <a:t> </a:t>
            </a:r>
            <a:r>
              <a:rPr lang="de-DE" altLang="de-DE" sz="1600" dirty="0" err="1">
                <a:latin typeface="Consolas" panose="020B0609020204030204" pitchFamily="49" charset="0"/>
              </a:rPr>
              <a:t>MaxiTest</a:t>
            </a:r>
            <a:r>
              <a:rPr lang="de-DE" altLang="de-DE" sz="1600" dirty="0">
                <a:latin typeface="Consolas" panose="020B0609020204030204" pitchFamily="49" charset="0"/>
              </a:rPr>
              <a:t> {</a:t>
            </a:r>
          </a:p>
          <a:p>
            <a:pPr eaLnBrk="1" hangingPunct="1">
              <a:lnSpc>
                <a:spcPct val="80000"/>
              </a:lnSpc>
              <a:buFontTx/>
              <a:buNone/>
            </a:pPr>
            <a:r>
              <a:rPr lang="de-DE" altLang="de-DE" sz="1600" dirty="0">
                <a:latin typeface="Consolas" panose="020B0609020204030204" pitchFamily="49" charset="0"/>
              </a:rPr>
              <a:t>  public </a:t>
            </a:r>
            <a:r>
              <a:rPr lang="de-DE" altLang="de-DE" sz="1600" dirty="0" err="1">
                <a:latin typeface="Consolas" panose="020B0609020204030204" pitchFamily="49" charset="0"/>
              </a:rPr>
              <a:t>MaxiTest</a:t>
            </a:r>
            <a:r>
              <a:rPr lang="de-DE" altLang="de-DE" sz="1600" dirty="0">
                <a:latin typeface="Consolas" panose="020B0609020204030204" pitchFamily="49" charset="0"/>
              </a:rPr>
              <a:t>(String arg0) {</a:t>
            </a:r>
          </a:p>
          <a:p>
            <a:pPr eaLnBrk="1" hangingPunct="1">
              <a:lnSpc>
                <a:spcPct val="80000"/>
              </a:lnSpc>
              <a:buFontTx/>
              <a:buNone/>
            </a:pPr>
            <a:r>
              <a:rPr lang="de-DE" altLang="de-DE" sz="1600" dirty="0">
                <a:latin typeface="Consolas" panose="020B0609020204030204" pitchFamily="49" charset="0"/>
              </a:rPr>
              <a:t>    super(arg0);</a:t>
            </a:r>
          </a:p>
          <a:p>
            <a:pPr eaLnBrk="1" hangingPunct="1">
              <a:lnSpc>
                <a:spcPct val="80000"/>
              </a:lnSpc>
              <a:buFontTx/>
              <a:buNone/>
            </a:pPr>
            <a:r>
              <a:rPr lang="de-DE" altLang="de-DE" sz="1600" dirty="0">
                <a:latin typeface="Consolas" panose="020B0609020204030204" pitchFamily="49" charset="0"/>
              </a:rPr>
              <a:t>  }</a:t>
            </a:r>
          </a:p>
          <a:p>
            <a:pPr eaLnBrk="1" hangingPunct="1">
              <a:lnSpc>
                <a:spcPct val="80000"/>
              </a:lnSpc>
              <a:buFontTx/>
              <a:buNone/>
            </a:pPr>
            <a:endParaRPr lang="de-DE" altLang="de-DE" sz="800" dirty="0">
              <a:latin typeface="Consolas" panose="020B0609020204030204" pitchFamily="49" charset="0"/>
            </a:endParaRPr>
          </a:p>
          <a:p>
            <a:pPr eaLnBrk="1" hangingPunct="1">
              <a:lnSpc>
                <a:spcPct val="80000"/>
              </a:lnSpc>
              <a:buFontTx/>
              <a:buNone/>
            </a:pPr>
            <a:r>
              <a:rPr lang="de-DE" altLang="de-DE" sz="1600" dirty="0">
                <a:latin typeface="Consolas" panose="020B0609020204030204" pitchFamily="49" charset="0"/>
              </a:rPr>
              <a:t>  @Test</a:t>
            </a:r>
          </a:p>
          <a:p>
            <a:pPr eaLnBrk="1" hangingPunct="1">
              <a:lnSpc>
                <a:spcPct val="80000"/>
              </a:lnSpc>
              <a:buFontTx/>
              <a:buNone/>
            </a:pPr>
            <a:r>
              <a:rPr lang="de-DE" altLang="de-DE" sz="1600" dirty="0">
                <a:latin typeface="Consolas" panose="020B0609020204030204" pitchFamily="49" charset="0"/>
              </a:rPr>
              <a:t>  public void </a:t>
            </a:r>
            <a:r>
              <a:rPr lang="de-DE" altLang="de-DE" sz="1600" dirty="0" err="1">
                <a:latin typeface="Consolas" panose="020B0609020204030204" pitchFamily="49" charset="0"/>
              </a:rPr>
              <a:t>testErstesMax</a:t>
            </a:r>
            <a:r>
              <a:rPr lang="de-DE" altLang="de-DE" sz="1600" dirty="0">
                <a:latin typeface="Consolas" panose="020B0609020204030204" pitchFamily="49" charset="0"/>
              </a:rPr>
              <a:t>(){</a:t>
            </a:r>
          </a:p>
          <a:p>
            <a:pPr eaLnBrk="1" hangingPunct="1">
              <a:lnSpc>
                <a:spcPct val="80000"/>
              </a:lnSpc>
              <a:buFontTx/>
              <a:buNone/>
            </a:pPr>
            <a:r>
              <a:rPr lang="de-DE" altLang="de-DE" sz="1600" dirty="0">
                <a:latin typeface="Consolas" panose="020B0609020204030204" pitchFamily="49" charset="0"/>
              </a:rPr>
              <a:t>    </a:t>
            </a:r>
            <a:r>
              <a:rPr lang="de-DE" altLang="de-DE" sz="1600" dirty="0" err="1">
                <a:latin typeface="Consolas" panose="020B0609020204030204" pitchFamily="49" charset="0"/>
              </a:rPr>
              <a:t>Assertions.assertEquals</a:t>
            </a:r>
            <a:r>
              <a:rPr lang="de-DE" altLang="de-DE" sz="1600" dirty="0">
                <a:latin typeface="Consolas" panose="020B0609020204030204" pitchFamily="49" charset="0"/>
              </a:rPr>
              <a:t>(7, </a:t>
            </a:r>
            <a:r>
              <a:rPr lang="de-DE" altLang="de-DE" sz="1600" dirty="0" err="1">
                <a:latin typeface="Consolas" panose="020B0609020204030204" pitchFamily="49" charset="0"/>
              </a:rPr>
              <a:t>Maxi.max</a:t>
            </a:r>
            <a:r>
              <a:rPr lang="de-DE" altLang="de-DE" sz="1600" dirty="0">
                <a:latin typeface="Consolas" panose="020B0609020204030204" pitchFamily="49" charset="0"/>
              </a:rPr>
              <a:t>(7,5,4)</a:t>
            </a:r>
          </a:p>
          <a:p>
            <a:pPr eaLnBrk="1" hangingPunct="1">
              <a:lnSpc>
                <a:spcPct val="80000"/>
              </a:lnSpc>
              <a:buFontTx/>
              <a:buNone/>
            </a:pPr>
            <a:r>
              <a:rPr lang="de-DE" altLang="de-DE" sz="1600" dirty="0">
                <a:latin typeface="Consolas" panose="020B0609020204030204" pitchFamily="49" charset="0"/>
              </a:rPr>
              <a:t>      , "Maximum an erster Stelle);</a:t>
            </a:r>
          </a:p>
          <a:p>
            <a:pPr eaLnBrk="1" hangingPunct="1">
              <a:lnSpc>
                <a:spcPct val="80000"/>
              </a:lnSpc>
              <a:buFontTx/>
              <a:buNone/>
            </a:pPr>
            <a:r>
              <a:rPr lang="de-DE" altLang="de-DE" sz="1600" dirty="0">
                <a:latin typeface="Consolas" panose="020B0609020204030204" pitchFamily="49" charset="0"/>
              </a:rPr>
              <a:t>  }</a:t>
            </a:r>
          </a:p>
          <a:p>
            <a:pPr eaLnBrk="1" hangingPunct="1">
              <a:lnSpc>
                <a:spcPct val="80000"/>
              </a:lnSpc>
              <a:buFontTx/>
              <a:buNone/>
            </a:pPr>
            <a:endParaRPr lang="de-DE" altLang="de-DE" sz="800" dirty="0">
              <a:latin typeface="Consolas" panose="020B0609020204030204" pitchFamily="49" charset="0"/>
            </a:endParaRPr>
          </a:p>
          <a:p>
            <a:pPr eaLnBrk="1" hangingPunct="1">
              <a:lnSpc>
                <a:spcPct val="80000"/>
              </a:lnSpc>
              <a:buFontTx/>
              <a:buNone/>
            </a:pPr>
            <a:r>
              <a:rPr lang="de-DE" altLang="de-DE" sz="1600" dirty="0">
                <a:latin typeface="Consolas" panose="020B0609020204030204" pitchFamily="49" charset="0"/>
              </a:rPr>
              <a:t>  @Test</a:t>
            </a:r>
          </a:p>
          <a:p>
            <a:pPr eaLnBrk="1" hangingPunct="1">
              <a:lnSpc>
                <a:spcPct val="80000"/>
              </a:lnSpc>
              <a:buFontTx/>
              <a:buNone/>
            </a:pPr>
            <a:r>
              <a:rPr lang="de-DE" altLang="de-DE" sz="1600" dirty="0">
                <a:latin typeface="Consolas" panose="020B0609020204030204" pitchFamily="49" charset="0"/>
              </a:rPr>
              <a:t>  public void </a:t>
            </a:r>
            <a:r>
              <a:rPr lang="de-DE" altLang="de-DE" sz="1600" dirty="0" err="1">
                <a:latin typeface="Consolas" panose="020B0609020204030204" pitchFamily="49" charset="0"/>
              </a:rPr>
              <a:t>testZweitesMax</a:t>
            </a:r>
            <a:r>
              <a:rPr lang="de-DE" altLang="de-DE" sz="1600" dirty="0">
                <a:latin typeface="Consolas" panose="020B0609020204030204" pitchFamily="49" charset="0"/>
              </a:rPr>
              <a:t>(){</a:t>
            </a:r>
          </a:p>
          <a:p>
            <a:pPr eaLnBrk="1" hangingPunct="1">
              <a:lnSpc>
                <a:spcPct val="80000"/>
              </a:lnSpc>
              <a:buFontTx/>
              <a:buNone/>
            </a:pPr>
            <a:r>
              <a:rPr lang="de-DE" altLang="de-DE" sz="1600" dirty="0">
                <a:latin typeface="Consolas" panose="020B0609020204030204" pitchFamily="49" charset="0"/>
              </a:rPr>
              <a:t>    </a:t>
            </a:r>
            <a:r>
              <a:rPr lang="de-DE" altLang="de-DE" sz="1600" dirty="0" err="1">
                <a:latin typeface="Consolas" panose="020B0609020204030204" pitchFamily="49" charset="0"/>
              </a:rPr>
              <a:t>Assertions.assertEquals</a:t>
            </a:r>
            <a:r>
              <a:rPr lang="de-DE" altLang="de-DE" sz="1600" dirty="0">
                <a:latin typeface="Consolas" panose="020B0609020204030204" pitchFamily="49" charset="0"/>
              </a:rPr>
              <a:t>(7, </a:t>
            </a:r>
            <a:r>
              <a:rPr lang="de-DE" altLang="de-DE" sz="1600" dirty="0" err="1">
                <a:latin typeface="Consolas" panose="020B0609020204030204" pitchFamily="49" charset="0"/>
              </a:rPr>
              <a:t>Maxi.max</a:t>
            </a:r>
            <a:r>
              <a:rPr lang="de-DE" altLang="de-DE" sz="1600" dirty="0">
                <a:latin typeface="Consolas" panose="020B0609020204030204" pitchFamily="49" charset="0"/>
              </a:rPr>
              <a:t>(5,7,4)</a:t>
            </a:r>
          </a:p>
          <a:p>
            <a:pPr eaLnBrk="1" hangingPunct="1">
              <a:lnSpc>
                <a:spcPct val="80000"/>
              </a:lnSpc>
              <a:buFontTx/>
              <a:buNone/>
            </a:pPr>
            <a:r>
              <a:rPr lang="de-DE" altLang="de-DE" sz="1600" dirty="0">
                <a:latin typeface="Consolas" panose="020B0609020204030204" pitchFamily="49" charset="0"/>
              </a:rPr>
              <a:t>      , "Maximum an zweiter Stelle");</a:t>
            </a:r>
          </a:p>
          <a:p>
            <a:pPr eaLnBrk="1" hangingPunct="1">
              <a:lnSpc>
                <a:spcPct val="80000"/>
              </a:lnSpc>
              <a:buFontTx/>
              <a:buNone/>
            </a:pPr>
            <a:r>
              <a:rPr lang="de-DE" altLang="de-DE" sz="1600" dirty="0">
                <a:latin typeface="Consolas" panose="020B0609020204030204" pitchFamily="49" charset="0"/>
              </a:rPr>
              <a:t>  }</a:t>
            </a:r>
          </a:p>
          <a:p>
            <a:pPr eaLnBrk="1" hangingPunct="1">
              <a:lnSpc>
                <a:spcPct val="80000"/>
              </a:lnSpc>
              <a:buFontTx/>
              <a:buNone/>
            </a:pPr>
            <a:endParaRPr lang="de-DE" altLang="de-DE" sz="800" dirty="0">
              <a:latin typeface="Consolas" panose="020B0609020204030204" pitchFamily="49" charset="0"/>
            </a:endParaRPr>
          </a:p>
          <a:p>
            <a:pPr eaLnBrk="1" hangingPunct="1">
              <a:lnSpc>
                <a:spcPct val="80000"/>
              </a:lnSpc>
              <a:buFontTx/>
              <a:buNone/>
            </a:pPr>
            <a:r>
              <a:rPr lang="de-DE" altLang="de-DE" sz="1600" dirty="0">
                <a:latin typeface="Consolas" panose="020B0609020204030204" pitchFamily="49" charset="0"/>
              </a:rPr>
              <a:t>  @Test</a:t>
            </a:r>
          </a:p>
          <a:p>
            <a:pPr eaLnBrk="1" hangingPunct="1">
              <a:lnSpc>
                <a:spcPct val="80000"/>
              </a:lnSpc>
              <a:buFontTx/>
              <a:buNone/>
            </a:pPr>
            <a:r>
              <a:rPr lang="de-DE" altLang="de-DE" sz="1600" dirty="0">
                <a:latin typeface="Consolas" panose="020B0609020204030204" pitchFamily="49" charset="0"/>
              </a:rPr>
              <a:t>  public void </a:t>
            </a:r>
            <a:r>
              <a:rPr lang="de-DE" altLang="de-DE" sz="1600" dirty="0" err="1">
                <a:latin typeface="Consolas" panose="020B0609020204030204" pitchFamily="49" charset="0"/>
              </a:rPr>
              <a:t>testDrittesMax</a:t>
            </a:r>
            <a:r>
              <a:rPr lang="de-DE" altLang="de-DE" sz="1600" dirty="0">
                <a:latin typeface="Consolas" panose="020B0609020204030204" pitchFamily="49" charset="0"/>
              </a:rPr>
              <a:t>(){</a:t>
            </a:r>
          </a:p>
          <a:p>
            <a:pPr eaLnBrk="1" hangingPunct="1">
              <a:lnSpc>
                <a:spcPct val="80000"/>
              </a:lnSpc>
              <a:buFontTx/>
              <a:buNone/>
            </a:pPr>
            <a:r>
              <a:rPr lang="de-DE" altLang="de-DE" sz="1600" dirty="0">
                <a:latin typeface="Consolas" panose="020B0609020204030204" pitchFamily="49" charset="0"/>
              </a:rPr>
              <a:t>    </a:t>
            </a:r>
            <a:r>
              <a:rPr lang="de-DE" altLang="de-DE" sz="1600" dirty="0" err="1">
                <a:latin typeface="Consolas" panose="020B0609020204030204" pitchFamily="49" charset="0"/>
              </a:rPr>
              <a:t>Assertions.assertEquals</a:t>
            </a:r>
            <a:r>
              <a:rPr lang="de-DE" altLang="de-DE" sz="1600" dirty="0">
                <a:latin typeface="Consolas" panose="020B0609020204030204" pitchFamily="49" charset="0"/>
              </a:rPr>
              <a:t>(7, </a:t>
            </a:r>
            <a:r>
              <a:rPr lang="de-DE" altLang="de-DE" sz="1600" dirty="0" err="1">
                <a:latin typeface="Consolas" panose="020B0609020204030204" pitchFamily="49" charset="0"/>
              </a:rPr>
              <a:t>Maxi.max</a:t>
            </a:r>
            <a:r>
              <a:rPr lang="de-DE" altLang="de-DE" sz="1600" dirty="0">
                <a:latin typeface="Consolas" panose="020B0609020204030204" pitchFamily="49" charset="0"/>
              </a:rPr>
              <a:t>(4,5,7)</a:t>
            </a:r>
          </a:p>
          <a:p>
            <a:pPr eaLnBrk="1" hangingPunct="1">
              <a:lnSpc>
                <a:spcPct val="80000"/>
              </a:lnSpc>
              <a:buFontTx/>
              <a:buNone/>
            </a:pPr>
            <a:r>
              <a:rPr lang="de-DE" altLang="de-DE" sz="1600" dirty="0">
                <a:latin typeface="Consolas" panose="020B0609020204030204" pitchFamily="49" charset="0"/>
              </a:rPr>
              <a:t>      , "Maximum an dritter Stelle");</a:t>
            </a:r>
          </a:p>
          <a:p>
            <a:pPr eaLnBrk="1" hangingPunct="1">
              <a:lnSpc>
                <a:spcPct val="80000"/>
              </a:lnSpc>
              <a:buFontTx/>
              <a:buNone/>
            </a:pPr>
            <a:r>
              <a:rPr lang="de-DE" altLang="de-DE" sz="1600" dirty="0">
                <a:latin typeface="Consolas" panose="020B0609020204030204" pitchFamily="49" charset="0"/>
              </a:rPr>
              <a:t>  }</a:t>
            </a:r>
          </a:p>
          <a:p>
            <a:pPr eaLnBrk="1" hangingPunct="1">
              <a:lnSpc>
                <a:spcPct val="80000"/>
              </a:lnSpc>
              <a:buFontTx/>
              <a:buNone/>
            </a:pPr>
            <a:r>
              <a:rPr lang="de-DE" altLang="de-DE" sz="1600" dirty="0">
                <a:latin typeface="Consolas" panose="020B0609020204030204" pitchFamily="49" charset="0"/>
              </a:rPr>
              <a:t>}</a:t>
            </a:r>
          </a:p>
        </p:txBody>
      </p:sp>
      <p:sp>
        <p:nvSpPr>
          <p:cNvPr id="427013" name="Text Box 4"/>
          <p:cNvSpPr txBox="1">
            <a:spLocks noChangeArrowheads="1"/>
          </p:cNvSpPr>
          <p:nvPr/>
        </p:nvSpPr>
        <p:spPr bwMode="auto">
          <a:xfrm>
            <a:off x="5867400" y="1216025"/>
            <a:ext cx="3097213" cy="368141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18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Alle Tests laufen erfolgreich,</a:t>
            </a:r>
          </a:p>
          <a:p>
            <a:pPr eaLnBrk="1" hangingPunct="1"/>
            <a:r>
              <a:rPr lang="de-DE" altLang="de-DE"/>
              <a:t>allerdings war die Klassenbildung zu ungenau,</a:t>
            </a:r>
          </a:p>
          <a:p>
            <a:pPr eaLnBrk="1" hangingPunct="1"/>
            <a:r>
              <a:rPr lang="de-DE" altLang="de-DE"/>
              <a:t>nächster Versuch mit den Klassen:</a:t>
            </a:r>
          </a:p>
          <a:p>
            <a:pPr eaLnBrk="1" hangingPunct="1"/>
            <a:r>
              <a:rPr lang="de-DE" altLang="de-DE"/>
              <a:t>x&gt;=y&gt;=z</a:t>
            </a:r>
          </a:p>
          <a:p>
            <a:pPr eaLnBrk="1" hangingPunct="1"/>
            <a:r>
              <a:rPr lang="de-DE" altLang="de-DE"/>
              <a:t>x&gt;=z&gt;=y</a:t>
            </a:r>
          </a:p>
          <a:p>
            <a:pPr eaLnBrk="1" hangingPunct="1"/>
            <a:r>
              <a:rPr lang="de-DE" altLang="de-DE"/>
              <a:t>z&gt;=x&gt;=y</a:t>
            </a:r>
          </a:p>
          <a:p>
            <a:pPr eaLnBrk="1" hangingPunct="1"/>
            <a:r>
              <a:rPr lang="de-DE" altLang="de-DE"/>
              <a:t>z&gt;=y&gt;=x</a:t>
            </a:r>
          </a:p>
          <a:p>
            <a:pPr eaLnBrk="1" hangingPunct="1"/>
            <a:r>
              <a:rPr lang="de-DE" altLang="de-DE"/>
              <a:t>y&gt;=x&gt;=z</a:t>
            </a:r>
          </a:p>
          <a:p>
            <a:pPr eaLnBrk="1" hangingPunct="1"/>
            <a:r>
              <a:rPr lang="de-DE" altLang="de-DE"/>
              <a:t>y&gt;=z&gt;=x</a:t>
            </a:r>
          </a:p>
          <a:p>
            <a:pPr eaLnBrk="1" hangingPunct="1"/>
            <a:r>
              <a:rPr lang="de-DE" altLang="de-DE"/>
              <a:t>[Frage: sind dies Äquivalenzklassen ??]</a:t>
            </a:r>
          </a:p>
        </p:txBody>
      </p:sp>
    </p:spTree>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28035" name="Rectangle 2"/>
          <p:cNvSpPr>
            <a:spLocks noGrp="1" noChangeArrowheads="1"/>
          </p:cNvSpPr>
          <p:nvPr>
            <p:ph type="title"/>
          </p:nvPr>
        </p:nvSpPr>
        <p:spPr/>
        <p:txBody>
          <a:bodyPr/>
          <a:lstStyle/>
          <a:p>
            <a:pPr eaLnBrk="1" hangingPunct="1"/>
            <a:r>
              <a:rPr lang="de-DE" altLang="de-DE"/>
              <a:t>Schwierige Äquivalenzklassenbildung (3/4)</a:t>
            </a:r>
          </a:p>
        </p:txBody>
      </p:sp>
      <p:sp>
        <p:nvSpPr>
          <p:cNvPr id="428036" name="Rectangle 3"/>
          <p:cNvSpPr>
            <a:spLocks noGrp="1" noChangeArrowheads="1"/>
          </p:cNvSpPr>
          <p:nvPr>
            <p:ph type="body" idx="1"/>
          </p:nvPr>
        </p:nvSpPr>
        <p:spPr>
          <a:xfrm>
            <a:off x="457200" y="1125538"/>
            <a:ext cx="8229600" cy="5399087"/>
          </a:xfrm>
        </p:spPr>
        <p:txBody>
          <a:bodyPr/>
          <a:lstStyle/>
          <a:p>
            <a:pPr eaLnBrk="1" hangingPunct="1"/>
            <a:r>
              <a:rPr lang="de-DE" altLang="de-DE" sz="2000" dirty="0"/>
              <a:t>sechs Testfälle, Ausschnitt:</a:t>
            </a:r>
          </a:p>
          <a:p>
            <a:pPr lvl="1" eaLnBrk="1" hangingPunct="1">
              <a:buFontTx/>
              <a:buNone/>
            </a:pPr>
            <a:r>
              <a:rPr lang="de-DE" altLang="de-DE" sz="2000" dirty="0">
                <a:latin typeface="Consolas" panose="020B0609020204030204" pitchFamily="49" charset="0"/>
              </a:rPr>
              <a:t>@Test</a:t>
            </a:r>
          </a:p>
          <a:p>
            <a:pPr lvl="1" eaLnBrk="1" hangingPunct="1">
              <a:buFontTx/>
              <a:buNone/>
            </a:pPr>
            <a:r>
              <a:rPr lang="de-DE" altLang="de-DE" sz="2000" dirty="0">
                <a:latin typeface="Consolas" panose="020B0609020204030204" pitchFamily="49" charset="0"/>
              </a:rPr>
              <a:t>public void </a:t>
            </a:r>
            <a:r>
              <a:rPr lang="de-DE" altLang="de-DE" sz="2000" dirty="0" err="1">
                <a:latin typeface="Consolas" panose="020B0609020204030204" pitchFamily="49" charset="0"/>
              </a:rPr>
              <a:t>testXYZ</a:t>
            </a:r>
            <a:r>
              <a:rPr lang="de-DE" altLang="de-DE" sz="2000" dirty="0">
                <a:latin typeface="Consolas" panose="020B0609020204030204" pitchFamily="49" charset="0"/>
              </a:rPr>
              <a:t>(){</a:t>
            </a:r>
          </a:p>
          <a:p>
            <a:pPr lvl="1" eaLnBrk="1" hangingPunct="1">
              <a:buFontTx/>
              <a:buNone/>
            </a:pPr>
            <a:r>
              <a:rPr lang="de-DE" altLang="de-DE" sz="2000" dirty="0" err="1">
                <a:latin typeface="Consolas" panose="020B0609020204030204" pitchFamily="49" charset="0"/>
              </a:rPr>
              <a:t>assertTrue</a:t>
            </a:r>
            <a:r>
              <a:rPr lang="de-DE" altLang="de-DE" sz="2000" dirty="0">
                <a:latin typeface="Consolas" panose="020B0609020204030204" pitchFamily="49" charset="0"/>
              </a:rPr>
              <a:t>(7==</a:t>
            </a:r>
            <a:r>
              <a:rPr lang="de-DE" altLang="de-DE" sz="2000" dirty="0" err="1">
                <a:latin typeface="Consolas" panose="020B0609020204030204" pitchFamily="49" charset="0"/>
              </a:rPr>
              <a:t>Maxi.max</a:t>
            </a:r>
            <a:r>
              <a:rPr lang="de-DE" altLang="de-DE" sz="2000" dirty="0">
                <a:latin typeface="Consolas" panose="020B0609020204030204" pitchFamily="49" charset="0"/>
              </a:rPr>
              <a:t>(7,5,4), "X&gt;=Y&gt;=Z");}</a:t>
            </a:r>
          </a:p>
          <a:p>
            <a:pPr lvl="1" eaLnBrk="1" hangingPunct="1">
              <a:buFontTx/>
              <a:buNone/>
            </a:pPr>
            <a:endParaRPr lang="de-DE" altLang="de-DE" sz="2000" dirty="0">
              <a:latin typeface="Consolas" panose="020B0609020204030204" pitchFamily="49" charset="0"/>
            </a:endParaRPr>
          </a:p>
          <a:p>
            <a:pPr lvl="1" eaLnBrk="1" hangingPunct="1">
              <a:buFontTx/>
              <a:buNone/>
            </a:pPr>
            <a:r>
              <a:rPr lang="de-DE" altLang="de-DE" sz="2000" dirty="0">
                <a:latin typeface="Consolas" panose="020B0609020204030204" pitchFamily="49" charset="0"/>
              </a:rPr>
              <a:t>@Test</a:t>
            </a:r>
          </a:p>
          <a:p>
            <a:pPr lvl="1" eaLnBrk="1" hangingPunct="1">
              <a:buFontTx/>
              <a:buNone/>
            </a:pPr>
            <a:r>
              <a:rPr lang="de-DE" altLang="de-DE" sz="2000" dirty="0">
                <a:latin typeface="Consolas" panose="020B0609020204030204" pitchFamily="49" charset="0"/>
              </a:rPr>
              <a:t>public void </a:t>
            </a:r>
            <a:r>
              <a:rPr lang="de-DE" altLang="de-DE" sz="2000" dirty="0" err="1">
                <a:latin typeface="Consolas" panose="020B0609020204030204" pitchFamily="49" charset="0"/>
              </a:rPr>
              <a:t>testXZY</a:t>
            </a:r>
            <a:r>
              <a:rPr lang="de-DE" altLang="de-DE" sz="2000" dirty="0">
                <a:latin typeface="Consolas" panose="020B0609020204030204" pitchFamily="49" charset="0"/>
              </a:rPr>
              <a:t>(){</a:t>
            </a:r>
          </a:p>
          <a:p>
            <a:pPr lvl="1" eaLnBrk="1" hangingPunct="1">
              <a:buFontTx/>
              <a:buNone/>
            </a:pPr>
            <a:r>
              <a:rPr lang="de-DE" altLang="de-DE" sz="2000" dirty="0" err="1">
                <a:latin typeface="Consolas" panose="020B0609020204030204" pitchFamily="49" charset="0"/>
              </a:rPr>
              <a:t>assertTrue</a:t>
            </a:r>
            <a:r>
              <a:rPr lang="de-DE" altLang="de-DE" sz="2000" dirty="0">
                <a:latin typeface="Consolas" panose="020B0609020204030204" pitchFamily="49" charset="0"/>
              </a:rPr>
              <a:t>(7==</a:t>
            </a:r>
            <a:r>
              <a:rPr lang="de-DE" altLang="de-DE" sz="2000" dirty="0" err="1">
                <a:latin typeface="Consolas" panose="020B0609020204030204" pitchFamily="49" charset="0"/>
              </a:rPr>
              <a:t>Maxi.max</a:t>
            </a:r>
            <a:r>
              <a:rPr lang="de-DE" altLang="de-DE" sz="2000" dirty="0">
                <a:latin typeface="Consolas" panose="020B0609020204030204" pitchFamily="49" charset="0"/>
              </a:rPr>
              <a:t>(7,4,5), "X&gt;=Z&gt;=Y");}</a:t>
            </a:r>
          </a:p>
          <a:p>
            <a:pPr lvl="1" eaLnBrk="1" hangingPunct="1">
              <a:buFontTx/>
              <a:buNone/>
            </a:pPr>
            <a:endParaRPr lang="de-DE" altLang="de-DE" sz="2000" dirty="0">
              <a:latin typeface="Consolas" panose="020B0609020204030204" pitchFamily="49" charset="0"/>
            </a:endParaRPr>
          </a:p>
          <a:p>
            <a:pPr lvl="1" eaLnBrk="1" hangingPunct="1">
              <a:buFontTx/>
              <a:buNone/>
            </a:pPr>
            <a:r>
              <a:rPr lang="de-DE" altLang="de-DE" sz="2000" dirty="0">
                <a:latin typeface="Consolas" panose="020B0609020204030204" pitchFamily="49" charset="0"/>
              </a:rPr>
              <a:t>@Test</a:t>
            </a:r>
          </a:p>
          <a:p>
            <a:pPr lvl="1" eaLnBrk="1" hangingPunct="1">
              <a:buFontTx/>
              <a:buNone/>
            </a:pPr>
            <a:r>
              <a:rPr lang="de-DE" altLang="de-DE" sz="2000" dirty="0">
                <a:latin typeface="Consolas" panose="020B0609020204030204" pitchFamily="49" charset="0"/>
              </a:rPr>
              <a:t>public void </a:t>
            </a:r>
            <a:r>
              <a:rPr lang="de-DE" altLang="de-DE" sz="2000" dirty="0" err="1">
                <a:latin typeface="Consolas" panose="020B0609020204030204" pitchFamily="49" charset="0"/>
              </a:rPr>
              <a:t>testYXZ</a:t>
            </a:r>
            <a:r>
              <a:rPr lang="de-DE" altLang="de-DE" sz="2000" dirty="0">
                <a:latin typeface="Consolas" panose="020B0609020204030204" pitchFamily="49" charset="0"/>
              </a:rPr>
              <a:t>(){</a:t>
            </a:r>
          </a:p>
          <a:p>
            <a:pPr lvl="1" eaLnBrk="1" hangingPunct="1">
              <a:buFontTx/>
              <a:buNone/>
            </a:pPr>
            <a:r>
              <a:rPr lang="de-DE" altLang="de-DE" sz="2000" dirty="0" err="1">
                <a:latin typeface="Consolas" panose="020B0609020204030204" pitchFamily="49" charset="0"/>
              </a:rPr>
              <a:t>assertTrue</a:t>
            </a:r>
            <a:r>
              <a:rPr lang="de-DE" altLang="de-DE" sz="2000" dirty="0">
                <a:latin typeface="Consolas" panose="020B0609020204030204" pitchFamily="49" charset="0"/>
              </a:rPr>
              <a:t>(7==</a:t>
            </a:r>
            <a:r>
              <a:rPr lang="de-DE" altLang="de-DE" sz="2000" dirty="0" err="1">
                <a:latin typeface="Consolas" panose="020B0609020204030204" pitchFamily="49" charset="0"/>
              </a:rPr>
              <a:t>Maxi.max</a:t>
            </a:r>
            <a:r>
              <a:rPr lang="de-DE" altLang="de-DE" sz="2000" dirty="0">
                <a:latin typeface="Consolas" panose="020B0609020204030204" pitchFamily="49" charset="0"/>
              </a:rPr>
              <a:t>(5,7,4), "Y&gt;=X&gt;=Z");}</a:t>
            </a:r>
          </a:p>
          <a:p>
            <a:pPr eaLnBrk="1" hangingPunct="1"/>
            <a:r>
              <a:rPr lang="de-DE" altLang="de-DE" sz="2000" dirty="0"/>
              <a:t>Fall X&gt;=Z&gt;=Y offenbart, dass das Verfahren nicht funktioniert</a:t>
            </a:r>
          </a:p>
          <a:p>
            <a:pPr eaLnBrk="1" hangingPunct="1"/>
            <a:r>
              <a:rPr lang="de-DE" altLang="de-DE" sz="2000" dirty="0"/>
              <a:t>Allerdings ist die Äquivalenzklassenwahl nicht sauber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9155" name="Rectangle 2"/>
          <p:cNvSpPr>
            <a:spLocks noGrp="1" noChangeArrowheads="1"/>
          </p:cNvSpPr>
          <p:nvPr>
            <p:ph type="title"/>
          </p:nvPr>
        </p:nvSpPr>
        <p:spPr/>
        <p:txBody>
          <a:bodyPr/>
          <a:lstStyle/>
          <a:p>
            <a:pPr eaLnBrk="1" hangingPunct="1"/>
            <a:r>
              <a:rPr lang="de-DE" altLang="de-DE"/>
              <a:t>V-Modell des Bundes</a:t>
            </a:r>
          </a:p>
        </p:txBody>
      </p:sp>
      <p:sp>
        <p:nvSpPr>
          <p:cNvPr id="49156" name="Rectangle 3"/>
          <p:cNvSpPr>
            <a:spLocks noGrp="1" noChangeArrowheads="1"/>
          </p:cNvSpPr>
          <p:nvPr>
            <p:ph type="body" idx="1"/>
          </p:nvPr>
        </p:nvSpPr>
        <p:spPr>
          <a:xfrm>
            <a:off x="457200" y="1341438"/>
            <a:ext cx="8229600" cy="5040312"/>
          </a:xfrm>
        </p:spPr>
        <p:txBody>
          <a:bodyPr/>
          <a:lstStyle/>
          <a:p>
            <a:pPr eaLnBrk="1" hangingPunct="1">
              <a:lnSpc>
                <a:spcPct val="120000"/>
              </a:lnSpc>
            </a:pPr>
            <a:r>
              <a:rPr lang="de-DE" altLang="de-DE" sz="2000"/>
              <a:t>Regelung der Softwarebearbeitung  (im Bereich der Bundeswehr, des Bundes  und der Länder) </a:t>
            </a:r>
          </a:p>
          <a:p>
            <a:pPr eaLnBrk="1" hangingPunct="1">
              <a:lnSpc>
                <a:spcPct val="120000"/>
              </a:lnSpc>
            </a:pPr>
            <a:r>
              <a:rPr lang="de-DE" altLang="de-DE" sz="2000"/>
              <a:t>einheitliche und (vertraglich) verbindliche Vorgabe von </a:t>
            </a:r>
          </a:p>
          <a:p>
            <a:pPr lvl="1" eaLnBrk="1" hangingPunct="1">
              <a:lnSpc>
                <a:spcPct val="120000"/>
              </a:lnSpc>
            </a:pPr>
            <a:r>
              <a:rPr lang="de-DE" altLang="de-DE" sz="2000"/>
              <a:t>Aktivitäten und </a:t>
            </a:r>
          </a:p>
          <a:p>
            <a:pPr lvl="1" eaLnBrk="1" hangingPunct="1">
              <a:lnSpc>
                <a:spcPct val="120000"/>
              </a:lnSpc>
            </a:pPr>
            <a:r>
              <a:rPr lang="de-DE" altLang="de-DE" sz="2000"/>
              <a:t>Produkten (Ergebnissen), </a:t>
            </a:r>
          </a:p>
          <a:p>
            <a:pPr eaLnBrk="1" hangingPunct="1">
              <a:lnSpc>
                <a:spcPct val="120000"/>
              </a:lnSpc>
            </a:pPr>
            <a:r>
              <a:rPr lang="de-DE" altLang="de-DE" sz="2000"/>
              <a:t>Historie: V-Modell 92 (Wasserfall im Mittelpunkt), Überarbeitung V-Modell 97 (Anpassung an inkrementelle Ideen (W-Modell); Forderung nach zu früher Festlegung von Anforderungen)</a:t>
            </a:r>
          </a:p>
          <a:p>
            <a:pPr eaLnBrk="1" hangingPunct="1">
              <a:lnSpc>
                <a:spcPct val="120000"/>
              </a:lnSpc>
            </a:pPr>
            <a:r>
              <a:rPr lang="de-DE" altLang="de-DE" sz="2000"/>
              <a:t>aktuell: V-Modell XT  (eXtreme Tailoring), neuer Erstellung mit Fokus auf Verhältnis von Auftragnehmer und Auftraggeber (starker akademischer Einfluss bei Entwicklung) </a:t>
            </a:r>
          </a:p>
        </p:txBody>
      </p:sp>
      <p:sp>
        <p:nvSpPr>
          <p:cNvPr id="49157"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3.7</a:t>
            </a:r>
          </a:p>
        </p:txBody>
      </p:sp>
    </p:spTree>
  </p:cSld>
  <p:clrMapOvr>
    <a:masterClrMapping/>
  </p:clrMapOvr>
  <p:transition/>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29059" name="Rectangle 2"/>
          <p:cNvSpPr>
            <a:spLocks noGrp="1" noChangeArrowheads="1"/>
          </p:cNvSpPr>
          <p:nvPr>
            <p:ph type="title"/>
          </p:nvPr>
        </p:nvSpPr>
        <p:spPr/>
        <p:txBody>
          <a:bodyPr/>
          <a:lstStyle/>
          <a:p>
            <a:pPr eaLnBrk="1" hangingPunct="1"/>
            <a:r>
              <a:rPr lang="de-DE" altLang="de-DE"/>
              <a:t>Schwierige Äquivalenzklassenbildung (4/4)</a:t>
            </a:r>
          </a:p>
        </p:txBody>
      </p:sp>
      <p:sp>
        <p:nvSpPr>
          <p:cNvPr id="429060" name="Rectangle 3"/>
          <p:cNvSpPr>
            <a:spLocks noGrp="1" noChangeArrowheads="1"/>
          </p:cNvSpPr>
          <p:nvPr>
            <p:ph type="body" idx="1"/>
          </p:nvPr>
        </p:nvSpPr>
        <p:spPr>
          <a:xfrm>
            <a:off x="457200" y="1125538"/>
            <a:ext cx="8229600" cy="5327650"/>
          </a:xfrm>
        </p:spPr>
        <p:txBody>
          <a:bodyPr/>
          <a:lstStyle/>
          <a:p>
            <a:pPr eaLnBrk="1" hangingPunct="1"/>
            <a:r>
              <a:rPr lang="de-DE" altLang="de-DE" sz="2000"/>
              <a:t>Saubere Äquivalenzklassen sind:</a:t>
            </a:r>
          </a:p>
          <a:p>
            <a:pPr lvl="1" eaLnBrk="1" hangingPunct="1"/>
            <a:r>
              <a:rPr lang="de-DE" altLang="de-DE" sz="2000"/>
              <a:t>x&gt;y=z		y=z&gt;x</a:t>
            </a:r>
          </a:p>
          <a:p>
            <a:pPr lvl="1" eaLnBrk="1" hangingPunct="1"/>
            <a:r>
              <a:rPr lang="de-DE" altLang="de-DE" sz="2000"/>
              <a:t>y&gt;x=z		x=z&gt;y</a:t>
            </a:r>
          </a:p>
          <a:p>
            <a:pPr lvl="1" eaLnBrk="1" hangingPunct="1"/>
            <a:r>
              <a:rPr lang="de-DE" altLang="de-DE" sz="2000"/>
              <a:t>z&gt;y=x		y=x&gt;z</a:t>
            </a:r>
          </a:p>
          <a:p>
            <a:pPr lvl="1" eaLnBrk="1" hangingPunct="1"/>
            <a:r>
              <a:rPr lang="de-DE" altLang="de-DE" sz="2000"/>
              <a:t>z&gt;y&gt;x		z&gt;x&gt;y</a:t>
            </a:r>
          </a:p>
          <a:p>
            <a:pPr lvl="1" eaLnBrk="1" hangingPunct="1"/>
            <a:r>
              <a:rPr lang="de-DE" altLang="de-DE" sz="2000"/>
              <a:t>y&gt;z&gt;x		y&gt;x&gt;z</a:t>
            </a:r>
          </a:p>
          <a:p>
            <a:pPr lvl="1" eaLnBrk="1" hangingPunct="1"/>
            <a:r>
              <a:rPr lang="de-DE" altLang="de-DE" sz="2000"/>
              <a:t>x&gt;z&gt;y		x&gt;y&gt;z</a:t>
            </a:r>
          </a:p>
          <a:p>
            <a:pPr lvl="1" eaLnBrk="1" hangingPunct="1"/>
            <a:r>
              <a:rPr lang="de-DE" altLang="de-DE" sz="2000"/>
              <a:t>x=y=z</a:t>
            </a:r>
          </a:p>
          <a:p>
            <a:pPr eaLnBrk="1" hangingPunct="1"/>
            <a:r>
              <a:rPr lang="de-DE" altLang="de-DE" sz="2000"/>
              <a:t>Bei Grenzwertanalyse muss der Übergang zwischen den untersuchten Klassen betrachtet werden, d.h. wenn zwei oder drei Argumente gleich sind (letzter Fall liefert auch Fehler)</a:t>
            </a:r>
          </a:p>
          <a:p>
            <a:pPr eaLnBrk="1" hangingPunct="1"/>
            <a:r>
              <a:rPr lang="de-DE" altLang="de-DE" sz="2000"/>
              <a:t>Aus der Spezifikation nicht ableitbar, allerdings gegebenenfalls aus der Erfahrung mit der Mathematik zu ergänzen, ist die Untersuchung des Verhaltens bei negativen Zahlen</a:t>
            </a:r>
          </a:p>
        </p:txBody>
      </p:sp>
    </p:spTree>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30083" name="Rectangle 2"/>
          <p:cNvSpPr>
            <a:spLocks noGrp="1" noChangeArrowheads="1"/>
          </p:cNvSpPr>
          <p:nvPr>
            <p:ph type="title"/>
          </p:nvPr>
        </p:nvSpPr>
        <p:spPr>
          <a:xfrm>
            <a:off x="323850" y="274638"/>
            <a:ext cx="7488238" cy="777875"/>
          </a:xfrm>
        </p:spPr>
        <p:txBody>
          <a:bodyPr/>
          <a:lstStyle/>
          <a:p>
            <a:pPr eaLnBrk="1" hangingPunct="1"/>
            <a:r>
              <a:rPr lang="de-DE" altLang="de-DE"/>
              <a:t>Äquivalenzklassenbildung und Objektorientierung</a:t>
            </a:r>
          </a:p>
        </p:txBody>
      </p:sp>
      <p:sp>
        <p:nvSpPr>
          <p:cNvPr id="430084" name="Rectangle 3"/>
          <p:cNvSpPr>
            <a:spLocks noGrp="1" noChangeArrowheads="1"/>
          </p:cNvSpPr>
          <p:nvPr>
            <p:ph type="body" idx="1"/>
          </p:nvPr>
        </p:nvSpPr>
        <p:spPr>
          <a:xfrm>
            <a:off x="457200" y="1052513"/>
            <a:ext cx="8229600" cy="5256212"/>
          </a:xfrm>
        </p:spPr>
        <p:txBody>
          <a:bodyPr/>
          <a:lstStyle/>
          <a:p>
            <a:pPr eaLnBrk="1" hangingPunct="1"/>
            <a:r>
              <a:rPr lang="de-DE" altLang="de-DE"/>
              <a:t>Äquivalenzklassenbildung ist ein zentrales Verfahren, um systematisch Tests aufzubauen</a:t>
            </a:r>
          </a:p>
          <a:p>
            <a:pPr eaLnBrk="1" hangingPunct="1"/>
            <a:r>
              <a:rPr lang="de-DE" altLang="de-DE"/>
              <a:t>für Methoden von Objekten spielt neben Ein- und Ausgaben der interne Zustand häufig eine wichtige Rolle (erst wenn Methode x ausführt wurde, dann kann Methode y sinnvoll ausgeführt werden)</a:t>
            </a:r>
          </a:p>
          <a:p>
            <a:pPr eaLnBrk="1" hangingPunct="1"/>
            <a:r>
              <a:rPr lang="de-DE" altLang="de-DE"/>
              <a:t>Konsequenterweise muss man sich also mit dem Ein-/Ausgabeverhalten pro möglichem Objektzustand beschäftigen (was noch extrem aufwändiger sein kann)</a:t>
            </a:r>
          </a:p>
          <a:p>
            <a:pPr eaLnBrk="1" hangingPunct="1"/>
            <a:r>
              <a:rPr lang="de-DE" altLang="de-DE"/>
              <a:t>das bisher vorgestellte Verfahren kann in der reinen Form nur für gedächtnislose Objekte genutzt werden</a:t>
            </a:r>
          </a:p>
        </p:txBody>
      </p:sp>
    </p:spTree>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31107" name="Rectangle 2"/>
          <p:cNvSpPr>
            <a:spLocks noGrp="1" noChangeArrowheads="1"/>
          </p:cNvSpPr>
          <p:nvPr>
            <p:ph type="title"/>
          </p:nvPr>
        </p:nvSpPr>
        <p:spPr/>
        <p:txBody>
          <a:bodyPr/>
          <a:lstStyle/>
          <a:p>
            <a:pPr eaLnBrk="1" hangingPunct="1"/>
            <a:r>
              <a:rPr lang="de-DE" altLang="de-DE"/>
              <a:t>Äquivalenzklassen und Objekte (1/5)</a:t>
            </a:r>
          </a:p>
        </p:txBody>
      </p:sp>
      <p:sp>
        <p:nvSpPr>
          <p:cNvPr id="431108" name="Rectangle 3"/>
          <p:cNvSpPr>
            <a:spLocks noGrp="1" noChangeArrowheads="1"/>
          </p:cNvSpPr>
          <p:nvPr>
            <p:ph type="body" idx="1"/>
          </p:nvPr>
        </p:nvSpPr>
        <p:spPr/>
        <p:txBody>
          <a:bodyPr/>
          <a:lstStyle/>
          <a:p>
            <a:pPr eaLnBrk="1" hangingPunct="1">
              <a:lnSpc>
                <a:spcPct val="90000"/>
              </a:lnSpc>
              <a:buFontTx/>
              <a:buNone/>
            </a:pPr>
            <a:r>
              <a:rPr lang="de-DE" altLang="de-DE" sz="2000" dirty="0"/>
              <a:t>Spezifikation:</a:t>
            </a:r>
          </a:p>
          <a:p>
            <a:pPr eaLnBrk="1" hangingPunct="1">
              <a:lnSpc>
                <a:spcPct val="90000"/>
              </a:lnSpc>
            </a:pPr>
            <a:r>
              <a:rPr lang="de-DE" altLang="de-DE" sz="2000" dirty="0"/>
              <a:t>In einem Bestellsystem wird für jeden Kunden im Objekt einer Klasse </a:t>
            </a:r>
            <a:r>
              <a:rPr lang="de-DE" altLang="de-DE" sz="2000" dirty="0" err="1"/>
              <a:t>Zuverlaessigkeit</a:t>
            </a:r>
            <a:r>
              <a:rPr lang="de-DE" altLang="de-DE" sz="2000" dirty="0"/>
              <a:t> festgehalten, wie er bezüglich seines Bezahlverhaltens eingestuft wird. Diese Einstufung wird durch die folgende Aufzählung beschrieben.</a:t>
            </a:r>
          </a:p>
          <a:p>
            <a:pPr eaLnBrk="1" hangingPunct="1">
              <a:lnSpc>
                <a:spcPct val="90000"/>
              </a:lnSpc>
            </a:pPr>
            <a:endParaRPr lang="de-DE" altLang="de-DE" sz="2000" dirty="0"/>
          </a:p>
          <a:p>
            <a:pPr lvl="1" eaLnBrk="1" hangingPunct="1">
              <a:lnSpc>
                <a:spcPct val="90000"/>
              </a:lnSpc>
              <a:buFontTx/>
              <a:buNone/>
            </a:pPr>
            <a:r>
              <a:rPr lang="de-DE" altLang="de-DE" sz="2000" dirty="0">
                <a:latin typeface="Consolas" panose="020B0609020204030204" pitchFamily="49" charset="0"/>
              </a:rPr>
              <a:t>public </a:t>
            </a:r>
            <a:r>
              <a:rPr lang="de-DE" altLang="de-DE" sz="2000" dirty="0" err="1">
                <a:latin typeface="Consolas" panose="020B0609020204030204" pitchFamily="49" charset="0"/>
              </a:rPr>
              <a:t>enum</a:t>
            </a:r>
            <a:r>
              <a:rPr lang="de-DE" altLang="de-DE" sz="2000" dirty="0">
                <a:latin typeface="Consolas" panose="020B0609020204030204" pitchFamily="49" charset="0"/>
              </a:rPr>
              <a:t> Bezahlstatus {</a:t>
            </a:r>
          </a:p>
          <a:p>
            <a:pPr lvl="1" eaLnBrk="1" hangingPunct="1">
              <a:lnSpc>
                <a:spcPct val="90000"/>
              </a:lnSpc>
              <a:buFontTx/>
              <a:buNone/>
            </a:pPr>
            <a:r>
              <a:rPr lang="de-DE" altLang="de-DE" sz="2000" dirty="0">
                <a:latin typeface="Consolas" panose="020B0609020204030204" pitchFamily="49" charset="0"/>
              </a:rPr>
              <a:t>	STANDARD, GEPRUEFT, KRITISCH;</a:t>
            </a:r>
          </a:p>
          <a:p>
            <a:pPr lvl="1" eaLnBrk="1" hangingPunct="1">
              <a:lnSpc>
                <a:spcPct val="90000"/>
              </a:lnSpc>
              <a:buFontTx/>
              <a:buNone/>
            </a:pPr>
            <a:r>
              <a:rPr lang="de-DE" altLang="de-DE" sz="2000" dirty="0">
                <a:latin typeface="Consolas" panose="020B0609020204030204" pitchFamily="49" charset="0"/>
              </a:rPr>
              <a:t>}</a:t>
            </a:r>
          </a:p>
          <a:p>
            <a:pPr eaLnBrk="1" hangingPunct="1">
              <a:lnSpc>
                <a:spcPct val="90000"/>
              </a:lnSpc>
            </a:pPr>
            <a:endParaRPr lang="de-DE" altLang="de-DE" sz="2000" dirty="0">
              <a:latin typeface="Consolas" panose="020B0609020204030204" pitchFamily="49" charset="0"/>
            </a:endParaRPr>
          </a:p>
          <a:p>
            <a:pPr eaLnBrk="1" hangingPunct="1">
              <a:lnSpc>
                <a:spcPct val="90000"/>
              </a:lnSpc>
            </a:pPr>
            <a:r>
              <a:rPr lang="de-DE" altLang="de-DE" sz="2000" dirty="0"/>
              <a:t>Die Klasse </a:t>
            </a:r>
            <a:r>
              <a:rPr lang="de-DE" altLang="de-DE" sz="2000" dirty="0" err="1"/>
              <a:t>Zuverlaessigkeit</a:t>
            </a:r>
            <a:r>
              <a:rPr lang="de-DE" altLang="de-DE" sz="2000" dirty="0"/>
              <a:t> soll eine Methode anbieten, mit der geprüft werden soll, ob eine Bestellung über eine bestimmte Summe ohne eine weitere Liquiditätsprüfung erlaubt werden soll. Die Bestellung soll für geprüfte Kunden immer und für kritische Kunden nie ohne zusätzliche Prüfung möglich sein. Für sonstige Kunden muss eine Prüfung ab einer Bestellstumme von 500€ erfolgen.</a:t>
            </a:r>
          </a:p>
        </p:txBody>
      </p:sp>
    </p:spTree>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32131" name="Rectangle 2"/>
          <p:cNvSpPr>
            <a:spLocks noGrp="1" noChangeArrowheads="1"/>
          </p:cNvSpPr>
          <p:nvPr>
            <p:ph type="title"/>
          </p:nvPr>
        </p:nvSpPr>
        <p:spPr/>
        <p:txBody>
          <a:bodyPr/>
          <a:lstStyle/>
          <a:p>
            <a:pPr eaLnBrk="1" hangingPunct="1"/>
            <a:r>
              <a:rPr lang="de-DE" altLang="de-DE"/>
              <a:t>Äquivalenzklassen und Objekte (2/5)</a:t>
            </a:r>
          </a:p>
        </p:txBody>
      </p:sp>
      <p:sp>
        <p:nvSpPr>
          <p:cNvPr id="432132" name="Rectangle 3"/>
          <p:cNvSpPr>
            <a:spLocks noGrp="1" noChangeArrowheads="1"/>
          </p:cNvSpPr>
          <p:nvPr>
            <p:ph type="body" idx="1"/>
          </p:nvPr>
        </p:nvSpPr>
        <p:spPr/>
        <p:txBody>
          <a:bodyPr/>
          <a:lstStyle/>
          <a:p>
            <a:pPr eaLnBrk="1" hangingPunct="1">
              <a:lnSpc>
                <a:spcPct val="70000"/>
              </a:lnSpc>
              <a:buFontTx/>
              <a:buNone/>
            </a:pPr>
            <a:r>
              <a:rPr lang="de-DE" altLang="de-DE" sz="2000" dirty="0">
                <a:latin typeface="Consolas" panose="020B0609020204030204" pitchFamily="49" charset="0"/>
              </a:rPr>
              <a:t>public </a:t>
            </a:r>
            <a:r>
              <a:rPr lang="de-DE" altLang="de-DE" sz="2000" dirty="0" err="1">
                <a:latin typeface="Consolas" panose="020B0609020204030204" pitchFamily="49" charset="0"/>
              </a:rPr>
              <a:t>class</a:t>
            </a:r>
            <a:r>
              <a:rPr lang="de-DE" altLang="de-DE" sz="2000" dirty="0">
                <a:latin typeface="Consolas" panose="020B0609020204030204" pitchFamily="49" charset="0"/>
              </a:rPr>
              <a:t> </a:t>
            </a:r>
            <a:r>
              <a:rPr lang="de-DE" altLang="de-DE" sz="2000" dirty="0" err="1">
                <a:latin typeface="Consolas" panose="020B0609020204030204" pitchFamily="49" charset="0"/>
              </a:rPr>
              <a:t>Zuverlaessigkeit</a:t>
            </a:r>
            <a:r>
              <a:rPr lang="de-DE" altLang="de-DE" sz="2000" dirty="0">
                <a:latin typeface="Consolas" panose="020B0609020204030204" pitchFamily="49" charset="0"/>
              </a:rPr>
              <a:t> { // zu testen</a:t>
            </a:r>
          </a:p>
          <a:p>
            <a:pPr eaLnBrk="1" hangingPunct="1">
              <a:lnSpc>
                <a:spcPct val="70000"/>
              </a:lnSpc>
              <a:buFontTx/>
              <a:buNone/>
            </a:pPr>
            <a:r>
              <a:rPr lang="de-DE" altLang="de-DE" sz="2000" dirty="0">
                <a:latin typeface="Consolas" panose="020B0609020204030204" pitchFamily="49" charset="0"/>
              </a:rPr>
              <a:t>	private Bezahlstatus </a:t>
            </a:r>
            <a:r>
              <a:rPr lang="de-DE" altLang="de-DE" sz="2000" dirty="0" err="1">
                <a:latin typeface="Consolas" panose="020B0609020204030204" pitchFamily="49" charset="0"/>
              </a:rPr>
              <a:t>status</a:t>
            </a:r>
            <a:r>
              <a:rPr lang="de-DE" altLang="de-DE" sz="2000" dirty="0">
                <a:latin typeface="Consolas" panose="020B0609020204030204" pitchFamily="49" charset="0"/>
              </a:rPr>
              <a:t>;</a:t>
            </a:r>
          </a:p>
          <a:p>
            <a:pPr eaLnBrk="1" hangingPunct="1">
              <a:lnSpc>
                <a:spcPct val="70000"/>
              </a:lnSpc>
              <a:buFontTx/>
              <a:buNone/>
            </a:pPr>
            <a:r>
              <a:rPr lang="de-DE" altLang="de-DE" sz="2000" dirty="0">
                <a:latin typeface="Consolas" panose="020B0609020204030204" pitchFamily="49" charset="0"/>
              </a:rPr>
              <a:t>	</a:t>
            </a:r>
          </a:p>
          <a:p>
            <a:pPr eaLnBrk="1" hangingPunct="1">
              <a:lnSpc>
                <a:spcPct val="70000"/>
              </a:lnSpc>
              <a:buFontTx/>
              <a:buNone/>
            </a:pPr>
            <a:r>
              <a:rPr lang="de-DE" altLang="de-DE" sz="2000" dirty="0">
                <a:latin typeface="Consolas" panose="020B0609020204030204" pitchFamily="49" charset="0"/>
              </a:rPr>
              <a:t>	public void </a:t>
            </a:r>
            <a:r>
              <a:rPr lang="de-DE" altLang="de-DE" sz="2000" dirty="0" err="1">
                <a:latin typeface="Consolas" panose="020B0609020204030204" pitchFamily="49" charset="0"/>
              </a:rPr>
              <a:t>setStatus</a:t>
            </a:r>
            <a:r>
              <a:rPr lang="de-DE" altLang="de-DE" sz="2000" dirty="0">
                <a:latin typeface="Consolas" panose="020B0609020204030204" pitchFamily="49" charset="0"/>
              </a:rPr>
              <a:t>(Bezahlstatus </a:t>
            </a:r>
            <a:r>
              <a:rPr lang="de-DE" altLang="de-DE" sz="2000" dirty="0" err="1">
                <a:latin typeface="Consolas" panose="020B0609020204030204" pitchFamily="49" charset="0"/>
              </a:rPr>
              <a:t>status</a:t>
            </a:r>
            <a:r>
              <a:rPr lang="de-DE" altLang="de-DE" sz="2000" dirty="0">
                <a:latin typeface="Consolas" panose="020B0609020204030204" pitchFamily="49" charset="0"/>
              </a:rPr>
              <a:t>){</a:t>
            </a:r>
          </a:p>
          <a:p>
            <a:pPr eaLnBrk="1" hangingPunct="1">
              <a:lnSpc>
                <a:spcPct val="7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this.status</a:t>
            </a:r>
            <a:r>
              <a:rPr lang="de-DE" altLang="de-DE" sz="2000" dirty="0">
                <a:latin typeface="Consolas" panose="020B0609020204030204" pitchFamily="49" charset="0"/>
              </a:rPr>
              <a:t> = </a:t>
            </a:r>
            <a:r>
              <a:rPr lang="de-DE" altLang="de-DE" sz="2000" dirty="0" err="1">
                <a:latin typeface="Consolas" panose="020B0609020204030204" pitchFamily="49" charset="0"/>
              </a:rPr>
              <a:t>status</a:t>
            </a:r>
            <a:r>
              <a:rPr lang="de-DE" altLang="de-DE" sz="2000" dirty="0">
                <a:latin typeface="Consolas" panose="020B0609020204030204" pitchFamily="49" charset="0"/>
              </a:rPr>
              <a:t>;</a:t>
            </a:r>
          </a:p>
          <a:p>
            <a:pPr eaLnBrk="1" hangingPunct="1">
              <a:lnSpc>
                <a:spcPct val="70000"/>
              </a:lnSpc>
              <a:buFontTx/>
              <a:buNone/>
            </a:pPr>
            <a:r>
              <a:rPr lang="de-DE" altLang="de-DE" sz="2000" dirty="0">
                <a:latin typeface="Consolas" panose="020B0609020204030204" pitchFamily="49" charset="0"/>
              </a:rPr>
              <a:t>	}</a:t>
            </a:r>
          </a:p>
          <a:p>
            <a:pPr eaLnBrk="1" hangingPunct="1">
              <a:lnSpc>
                <a:spcPct val="70000"/>
              </a:lnSpc>
              <a:buFontTx/>
              <a:buNone/>
            </a:pPr>
            <a:r>
              <a:rPr lang="de-DE" altLang="de-DE" sz="2000" dirty="0">
                <a:latin typeface="Consolas" panose="020B0609020204030204" pitchFamily="49" charset="0"/>
              </a:rPr>
              <a:t>	</a:t>
            </a:r>
          </a:p>
          <a:p>
            <a:pPr eaLnBrk="1" hangingPunct="1">
              <a:lnSpc>
                <a:spcPct val="70000"/>
              </a:lnSpc>
              <a:buFontTx/>
              <a:buNone/>
            </a:pPr>
            <a:r>
              <a:rPr lang="de-DE" altLang="de-DE" sz="2000" dirty="0">
                <a:latin typeface="Consolas" panose="020B0609020204030204" pitchFamily="49" charset="0"/>
              </a:rPr>
              <a:t>	public </a:t>
            </a:r>
            <a:r>
              <a:rPr lang="de-DE" altLang="de-DE" sz="2000" dirty="0" err="1">
                <a:latin typeface="Consolas" panose="020B0609020204030204" pitchFamily="49" charset="0"/>
              </a:rPr>
              <a:t>boolean</a:t>
            </a:r>
            <a:r>
              <a:rPr lang="de-DE" altLang="de-DE" sz="2000" dirty="0">
                <a:latin typeface="Consolas" panose="020B0609020204030204" pitchFamily="49" charset="0"/>
              </a:rPr>
              <a:t> </a:t>
            </a:r>
            <a:r>
              <a:rPr lang="de-DE" altLang="de-DE" sz="2000" dirty="0" err="1">
                <a:latin typeface="Consolas" panose="020B0609020204030204" pitchFamily="49" charset="0"/>
              </a:rPr>
              <a:t>einkaufssummePruefen</a:t>
            </a:r>
            <a:r>
              <a:rPr lang="de-DE" altLang="de-DE" sz="2000" dirty="0">
                <a:latin typeface="Consolas" panose="020B0609020204030204" pitchFamily="49" charset="0"/>
              </a:rPr>
              <a:t>(int wert){</a:t>
            </a:r>
          </a:p>
          <a:p>
            <a:pPr eaLnBrk="1" hangingPunct="1">
              <a:lnSpc>
                <a:spcPct val="70000"/>
              </a:lnSpc>
              <a:buFontTx/>
              <a:buNone/>
            </a:pPr>
            <a:r>
              <a:rPr lang="de-DE" altLang="de-DE" sz="2000" dirty="0">
                <a:latin typeface="Consolas" panose="020B0609020204030204" pitchFamily="49" charset="0"/>
              </a:rPr>
              <a:t>		switch(</a:t>
            </a:r>
            <a:r>
              <a:rPr lang="de-DE" altLang="de-DE" sz="2000" dirty="0" err="1">
                <a:latin typeface="Consolas" panose="020B0609020204030204" pitchFamily="49" charset="0"/>
              </a:rPr>
              <a:t>this.status</a:t>
            </a:r>
            <a:r>
              <a:rPr lang="de-DE" altLang="de-DE" sz="2000" dirty="0">
                <a:latin typeface="Consolas" panose="020B0609020204030204" pitchFamily="49" charset="0"/>
              </a:rPr>
              <a:t>){</a:t>
            </a:r>
          </a:p>
          <a:p>
            <a:pPr eaLnBrk="1" hangingPunct="1">
              <a:lnSpc>
                <a:spcPct val="7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case</a:t>
            </a:r>
            <a:r>
              <a:rPr lang="de-DE" altLang="de-DE" sz="2000" dirty="0">
                <a:latin typeface="Consolas" panose="020B0609020204030204" pitchFamily="49" charset="0"/>
              </a:rPr>
              <a:t> GEPRUEFT:{</a:t>
            </a:r>
          </a:p>
          <a:p>
            <a:pPr eaLnBrk="1" hangingPunct="1">
              <a:lnSpc>
                <a:spcPct val="7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return</a:t>
            </a:r>
            <a:r>
              <a:rPr lang="de-DE" altLang="de-DE" sz="2000" dirty="0">
                <a:latin typeface="Consolas" panose="020B0609020204030204" pitchFamily="49" charset="0"/>
              </a:rPr>
              <a:t> </a:t>
            </a:r>
            <a:r>
              <a:rPr lang="de-DE" altLang="de-DE" sz="2000" dirty="0" err="1">
                <a:latin typeface="Consolas" panose="020B0609020204030204" pitchFamily="49" charset="0"/>
              </a:rPr>
              <a:t>true</a:t>
            </a:r>
            <a:r>
              <a:rPr lang="de-DE" altLang="de-DE" sz="2000" dirty="0">
                <a:latin typeface="Consolas" panose="020B0609020204030204" pitchFamily="49" charset="0"/>
              </a:rPr>
              <a:t>;</a:t>
            </a:r>
          </a:p>
          <a:p>
            <a:pPr eaLnBrk="1" hangingPunct="1">
              <a:lnSpc>
                <a:spcPct val="70000"/>
              </a:lnSpc>
              <a:buFontTx/>
              <a:buNone/>
            </a:pPr>
            <a:r>
              <a:rPr lang="de-DE" altLang="de-DE" sz="2000" dirty="0">
                <a:latin typeface="Consolas" panose="020B0609020204030204" pitchFamily="49" charset="0"/>
              </a:rPr>
              <a:t>			}</a:t>
            </a:r>
          </a:p>
          <a:p>
            <a:pPr eaLnBrk="1" hangingPunct="1">
              <a:lnSpc>
                <a:spcPct val="7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case</a:t>
            </a:r>
            <a:r>
              <a:rPr lang="de-DE" altLang="de-DE" sz="2000" dirty="0">
                <a:latin typeface="Consolas" panose="020B0609020204030204" pitchFamily="49" charset="0"/>
              </a:rPr>
              <a:t> STANDARD:{</a:t>
            </a:r>
          </a:p>
          <a:p>
            <a:pPr eaLnBrk="1" hangingPunct="1">
              <a:lnSpc>
                <a:spcPct val="7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return</a:t>
            </a:r>
            <a:r>
              <a:rPr lang="de-DE" altLang="de-DE" sz="2000" dirty="0">
                <a:latin typeface="Consolas" panose="020B0609020204030204" pitchFamily="49" charset="0"/>
              </a:rPr>
              <a:t> wert &lt; 500;</a:t>
            </a:r>
          </a:p>
          <a:p>
            <a:pPr eaLnBrk="1" hangingPunct="1">
              <a:lnSpc>
                <a:spcPct val="70000"/>
              </a:lnSpc>
              <a:buFontTx/>
              <a:buNone/>
            </a:pPr>
            <a:r>
              <a:rPr lang="de-DE" altLang="de-DE" sz="2000" dirty="0">
                <a:latin typeface="Consolas" panose="020B0609020204030204" pitchFamily="49" charset="0"/>
              </a:rPr>
              <a:t>			}</a:t>
            </a:r>
          </a:p>
          <a:p>
            <a:pPr eaLnBrk="1" hangingPunct="1">
              <a:lnSpc>
                <a:spcPct val="70000"/>
              </a:lnSpc>
              <a:buFontTx/>
              <a:buNone/>
            </a:pPr>
            <a:r>
              <a:rPr lang="de-DE" altLang="de-DE" sz="2000" dirty="0">
                <a:latin typeface="Consolas" panose="020B0609020204030204" pitchFamily="49" charset="0"/>
              </a:rPr>
              <a:t>		}</a:t>
            </a:r>
          </a:p>
          <a:p>
            <a:pPr eaLnBrk="1" hangingPunct="1">
              <a:lnSpc>
                <a:spcPct val="7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return</a:t>
            </a:r>
            <a:r>
              <a:rPr lang="de-DE" altLang="de-DE" sz="2000" dirty="0">
                <a:latin typeface="Consolas" panose="020B0609020204030204" pitchFamily="49" charset="0"/>
              </a:rPr>
              <a:t> </a:t>
            </a:r>
            <a:r>
              <a:rPr lang="de-DE" altLang="de-DE" sz="2000" dirty="0" err="1">
                <a:latin typeface="Consolas" panose="020B0609020204030204" pitchFamily="49" charset="0"/>
              </a:rPr>
              <a:t>false</a:t>
            </a:r>
            <a:r>
              <a:rPr lang="de-DE" altLang="de-DE" sz="2000" dirty="0">
                <a:latin typeface="Consolas" panose="020B0609020204030204" pitchFamily="49" charset="0"/>
              </a:rPr>
              <a:t>;</a:t>
            </a:r>
          </a:p>
          <a:p>
            <a:pPr eaLnBrk="1" hangingPunct="1">
              <a:lnSpc>
                <a:spcPct val="70000"/>
              </a:lnSpc>
              <a:buFontTx/>
              <a:buNone/>
            </a:pPr>
            <a:r>
              <a:rPr lang="de-DE" altLang="de-DE" sz="2000" dirty="0">
                <a:latin typeface="Consolas" panose="020B0609020204030204" pitchFamily="49" charset="0"/>
              </a:rPr>
              <a:t>	}</a:t>
            </a:r>
          </a:p>
          <a:p>
            <a:pPr eaLnBrk="1" hangingPunct="1">
              <a:lnSpc>
                <a:spcPct val="70000"/>
              </a:lnSpc>
              <a:buFontTx/>
              <a:buNone/>
            </a:pPr>
            <a:r>
              <a:rPr lang="de-DE" altLang="de-DE" sz="2000" dirty="0">
                <a:latin typeface="Consolas" panose="020B0609020204030204" pitchFamily="49" charset="0"/>
              </a:rPr>
              <a:t>}</a:t>
            </a:r>
          </a:p>
        </p:txBody>
      </p:sp>
    </p:spTree>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33155" name="Rectangle 2"/>
          <p:cNvSpPr>
            <a:spLocks noGrp="1" noChangeArrowheads="1"/>
          </p:cNvSpPr>
          <p:nvPr>
            <p:ph type="title"/>
          </p:nvPr>
        </p:nvSpPr>
        <p:spPr/>
        <p:txBody>
          <a:bodyPr/>
          <a:lstStyle/>
          <a:p>
            <a:pPr eaLnBrk="1" hangingPunct="1"/>
            <a:r>
              <a:rPr lang="de-DE" altLang="de-DE"/>
              <a:t>Äquivalenzklassen und Objekte (3/5)</a:t>
            </a:r>
          </a:p>
        </p:txBody>
      </p:sp>
      <p:sp>
        <p:nvSpPr>
          <p:cNvPr id="433156" name="Rectangle 3"/>
          <p:cNvSpPr>
            <a:spLocks noGrp="1" noChangeArrowheads="1"/>
          </p:cNvSpPr>
          <p:nvPr>
            <p:ph type="body" idx="1"/>
          </p:nvPr>
        </p:nvSpPr>
        <p:spPr/>
        <p:txBody>
          <a:bodyPr/>
          <a:lstStyle/>
          <a:p>
            <a:pPr eaLnBrk="1" hangingPunct="1"/>
            <a:r>
              <a:rPr lang="de-DE" altLang="de-DE" sz="2000"/>
              <a:t>erste Überlegung: nur Parameter wert zu testen, [wert&lt;500] und [wert&gt;=500] (zwei Tests)</a:t>
            </a:r>
          </a:p>
          <a:p>
            <a:pPr eaLnBrk="1" hangingPunct="1"/>
            <a:endParaRPr lang="de-DE" altLang="de-DE" sz="2000"/>
          </a:p>
          <a:p>
            <a:pPr eaLnBrk="1" hangingPunct="1"/>
            <a:r>
              <a:rPr lang="de-DE" altLang="de-DE" sz="2000"/>
              <a:t>zweite Überlegung: Objektzustand als weiteren Parameter berücksichtigen; ergibt drei Testfälle: jeder Objektzustand mit wert=499 oder wert=500 (Grenzwertanalyse) kombiniert</a:t>
            </a:r>
          </a:p>
          <a:p>
            <a:pPr eaLnBrk="1" hangingPunct="1"/>
            <a:endParaRPr lang="de-DE" altLang="de-DE" sz="2000"/>
          </a:p>
          <a:p>
            <a:pPr eaLnBrk="1" hangingPunct="1"/>
            <a:r>
              <a:rPr lang="de-DE" altLang="de-DE" sz="2000"/>
              <a:t>dritte Überlegung: Kombination von Äquivalenzklassen betrachten [status==STANDARD &amp;&amp; wert==499] und [status==STANDARD &amp;&amp; wert==500]  (d. h. vier Tests, noch einen für  GESPRUEFT und KRITISCH)</a:t>
            </a:r>
          </a:p>
          <a:p>
            <a:pPr eaLnBrk="1" hangingPunct="1"/>
            <a:endParaRPr lang="de-DE" altLang="de-DE" sz="2000"/>
          </a:p>
          <a:p>
            <a:pPr eaLnBrk="1" hangingPunct="1"/>
            <a:r>
              <a:rPr lang="de-DE" altLang="de-DE" sz="2000"/>
              <a:t>vierte Überlegung: Alle Kombinationen betrachten (leider nur selten machbar) (d. h. sechs Tests)</a:t>
            </a:r>
          </a:p>
        </p:txBody>
      </p:sp>
    </p:spTree>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34179" name="Rectangle 2"/>
          <p:cNvSpPr>
            <a:spLocks noGrp="1" noChangeArrowheads="1"/>
          </p:cNvSpPr>
          <p:nvPr>
            <p:ph type="title"/>
          </p:nvPr>
        </p:nvSpPr>
        <p:spPr/>
        <p:txBody>
          <a:bodyPr/>
          <a:lstStyle/>
          <a:p>
            <a:pPr eaLnBrk="1" hangingPunct="1"/>
            <a:r>
              <a:rPr lang="de-DE" altLang="de-DE"/>
              <a:t>Äquivalenzklassen und Objekte (4/5)</a:t>
            </a:r>
          </a:p>
        </p:txBody>
      </p:sp>
      <p:sp>
        <p:nvSpPr>
          <p:cNvPr id="434180" name="Rectangle 3"/>
          <p:cNvSpPr>
            <a:spLocks noGrp="1" noChangeArrowheads="1"/>
          </p:cNvSpPr>
          <p:nvPr>
            <p:ph type="body" idx="1"/>
          </p:nvPr>
        </p:nvSpPr>
        <p:spPr/>
        <p:txBody>
          <a:bodyPr/>
          <a:lstStyle/>
          <a:p>
            <a:pPr eaLnBrk="1" hangingPunct="1">
              <a:lnSpc>
                <a:spcPct val="70000"/>
              </a:lnSpc>
              <a:buFontTx/>
              <a:buNone/>
            </a:pPr>
            <a:r>
              <a:rPr lang="de-DE" altLang="de-DE" sz="2000" dirty="0">
                <a:latin typeface="Consolas" panose="020B0609020204030204" pitchFamily="49" charset="0"/>
              </a:rPr>
              <a:t>public </a:t>
            </a:r>
            <a:r>
              <a:rPr lang="de-DE" altLang="de-DE" sz="2000" dirty="0" err="1">
                <a:latin typeface="Consolas" panose="020B0609020204030204" pitchFamily="49" charset="0"/>
              </a:rPr>
              <a:t>class</a:t>
            </a:r>
            <a:r>
              <a:rPr lang="de-DE" altLang="de-DE" sz="2000" dirty="0">
                <a:latin typeface="Consolas" panose="020B0609020204030204" pitchFamily="49" charset="0"/>
              </a:rPr>
              <a:t> </a:t>
            </a:r>
            <a:r>
              <a:rPr lang="de-DE" altLang="de-DE" sz="2000" dirty="0" err="1">
                <a:latin typeface="Consolas" panose="020B0609020204030204" pitchFamily="49" charset="0"/>
              </a:rPr>
              <a:t>ZuverlaessigkeitTest</a:t>
            </a:r>
            <a:r>
              <a:rPr lang="de-DE" altLang="de-DE" sz="2000" dirty="0">
                <a:latin typeface="Consolas" panose="020B0609020204030204" pitchFamily="49" charset="0"/>
              </a:rPr>
              <a:t> </a:t>
            </a:r>
            <a:r>
              <a:rPr lang="de-DE" altLang="de-DE" sz="2000" dirty="0" err="1">
                <a:latin typeface="Consolas" panose="020B0609020204030204" pitchFamily="49" charset="0"/>
              </a:rPr>
              <a:t>extends</a:t>
            </a:r>
            <a:r>
              <a:rPr lang="de-DE" altLang="de-DE" sz="2000" dirty="0">
                <a:latin typeface="Consolas" panose="020B0609020204030204" pitchFamily="49" charset="0"/>
              </a:rPr>
              <a:t> {</a:t>
            </a:r>
          </a:p>
          <a:p>
            <a:pPr eaLnBrk="1" hangingPunct="1">
              <a:lnSpc>
                <a:spcPct val="70000"/>
              </a:lnSpc>
              <a:buFontTx/>
              <a:buNone/>
            </a:pPr>
            <a:r>
              <a:rPr lang="de-DE" altLang="de-DE" sz="2000" dirty="0">
                <a:latin typeface="Consolas" panose="020B0609020204030204" pitchFamily="49" charset="0"/>
              </a:rPr>
              <a:t>	private </a:t>
            </a:r>
            <a:r>
              <a:rPr lang="de-DE" altLang="de-DE" sz="2000" dirty="0" err="1">
                <a:latin typeface="Consolas" panose="020B0609020204030204" pitchFamily="49" charset="0"/>
              </a:rPr>
              <a:t>Zuverlaessigkeit</a:t>
            </a:r>
            <a:r>
              <a:rPr lang="de-DE" altLang="de-DE" sz="2000" dirty="0">
                <a:latin typeface="Consolas" panose="020B0609020204030204" pitchFamily="49" charset="0"/>
              </a:rPr>
              <a:t> </a:t>
            </a:r>
            <a:r>
              <a:rPr lang="de-DE" altLang="de-DE" sz="2000" dirty="0" err="1">
                <a:latin typeface="Consolas" panose="020B0609020204030204" pitchFamily="49" charset="0"/>
              </a:rPr>
              <a:t>zvl</a:t>
            </a:r>
            <a:r>
              <a:rPr lang="de-DE" altLang="de-DE" sz="2000" dirty="0">
                <a:latin typeface="Consolas" panose="020B0609020204030204" pitchFamily="49" charset="0"/>
              </a:rPr>
              <a:t>;</a:t>
            </a:r>
          </a:p>
          <a:p>
            <a:pPr eaLnBrk="1" hangingPunct="1">
              <a:lnSpc>
                <a:spcPct val="70000"/>
              </a:lnSpc>
              <a:buFontTx/>
              <a:buNone/>
            </a:pPr>
            <a:endParaRPr lang="de-DE" altLang="de-DE" sz="2000" dirty="0">
              <a:latin typeface="Consolas" panose="020B0609020204030204" pitchFamily="49" charset="0"/>
            </a:endParaRPr>
          </a:p>
          <a:p>
            <a:pPr eaLnBrk="1" hangingPunct="1">
              <a:lnSpc>
                <a:spcPct val="7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BeforeEach</a:t>
            </a:r>
            <a:endParaRPr lang="de-DE" altLang="de-DE" sz="2000" dirty="0">
              <a:latin typeface="Consolas" panose="020B0609020204030204" pitchFamily="49" charset="0"/>
            </a:endParaRPr>
          </a:p>
          <a:p>
            <a:pPr eaLnBrk="1" hangingPunct="1">
              <a:lnSpc>
                <a:spcPct val="70000"/>
              </a:lnSpc>
              <a:buFontTx/>
              <a:buNone/>
            </a:pPr>
            <a:r>
              <a:rPr lang="de-DE" altLang="de-DE" sz="2000" dirty="0">
                <a:latin typeface="Consolas" panose="020B0609020204030204" pitchFamily="49" charset="0"/>
              </a:rPr>
              <a:t>	protected void setUp() </a:t>
            </a:r>
            <a:r>
              <a:rPr lang="de-DE" altLang="de-DE" sz="2000" dirty="0" err="1">
                <a:latin typeface="Consolas" panose="020B0609020204030204" pitchFamily="49" charset="0"/>
              </a:rPr>
              <a:t>throws</a:t>
            </a:r>
            <a:r>
              <a:rPr lang="de-DE" altLang="de-DE" sz="2000" dirty="0">
                <a:latin typeface="Consolas" panose="020B0609020204030204" pitchFamily="49" charset="0"/>
              </a:rPr>
              <a:t> Exception {</a:t>
            </a:r>
          </a:p>
          <a:p>
            <a:pPr eaLnBrk="1" hangingPunct="1">
              <a:lnSpc>
                <a:spcPct val="7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zvl</a:t>
            </a:r>
            <a:r>
              <a:rPr lang="de-DE" altLang="de-DE" sz="2000" dirty="0">
                <a:latin typeface="Consolas" panose="020B0609020204030204" pitchFamily="49" charset="0"/>
              </a:rPr>
              <a:t> = </a:t>
            </a:r>
            <a:r>
              <a:rPr lang="de-DE" altLang="de-DE" sz="2000" dirty="0" err="1">
                <a:latin typeface="Consolas" panose="020B0609020204030204" pitchFamily="49" charset="0"/>
              </a:rPr>
              <a:t>new</a:t>
            </a:r>
            <a:r>
              <a:rPr lang="de-DE" altLang="de-DE" sz="2000" dirty="0">
                <a:latin typeface="Consolas" panose="020B0609020204030204" pitchFamily="49" charset="0"/>
              </a:rPr>
              <a:t> </a:t>
            </a:r>
            <a:r>
              <a:rPr lang="de-DE" altLang="de-DE" sz="2000" dirty="0" err="1">
                <a:latin typeface="Consolas" panose="020B0609020204030204" pitchFamily="49" charset="0"/>
              </a:rPr>
              <a:t>Zuverlaessigkeit</a:t>
            </a:r>
            <a:r>
              <a:rPr lang="de-DE" altLang="de-DE" sz="2000" dirty="0">
                <a:latin typeface="Consolas" panose="020B0609020204030204" pitchFamily="49" charset="0"/>
              </a:rPr>
              <a:t>();</a:t>
            </a:r>
          </a:p>
          <a:p>
            <a:pPr eaLnBrk="1" hangingPunct="1">
              <a:lnSpc>
                <a:spcPct val="70000"/>
              </a:lnSpc>
              <a:buFontTx/>
              <a:buNone/>
            </a:pPr>
            <a:r>
              <a:rPr lang="de-DE" altLang="de-DE" sz="2000" dirty="0">
                <a:latin typeface="Consolas" panose="020B0609020204030204" pitchFamily="49" charset="0"/>
              </a:rPr>
              <a:t>	}</a:t>
            </a:r>
          </a:p>
          <a:p>
            <a:pPr eaLnBrk="1" hangingPunct="1">
              <a:lnSpc>
                <a:spcPct val="70000"/>
              </a:lnSpc>
              <a:buFontTx/>
              <a:buNone/>
            </a:pPr>
            <a:r>
              <a:rPr lang="de-DE" altLang="de-DE" sz="2000" dirty="0">
                <a:latin typeface="Consolas" panose="020B0609020204030204" pitchFamily="49" charset="0"/>
              </a:rPr>
              <a:t>	</a:t>
            </a:r>
          </a:p>
          <a:p>
            <a:pPr eaLnBrk="1" hangingPunct="1">
              <a:lnSpc>
                <a:spcPct val="70000"/>
              </a:lnSpc>
              <a:buFontTx/>
              <a:buNone/>
            </a:pPr>
            <a:r>
              <a:rPr lang="de-DE" altLang="de-DE" sz="2000" dirty="0">
                <a:latin typeface="Consolas" panose="020B0609020204030204" pitchFamily="49" charset="0"/>
              </a:rPr>
              <a:t>  @Test</a:t>
            </a:r>
          </a:p>
          <a:p>
            <a:pPr eaLnBrk="1" hangingPunct="1">
              <a:lnSpc>
                <a:spcPct val="70000"/>
              </a:lnSpc>
              <a:buFontTx/>
              <a:buNone/>
            </a:pPr>
            <a:r>
              <a:rPr lang="de-DE" altLang="de-DE" sz="2000" dirty="0">
                <a:latin typeface="Consolas" panose="020B0609020204030204" pitchFamily="49" charset="0"/>
              </a:rPr>
              <a:t>	public void testGeprueft1(){</a:t>
            </a:r>
          </a:p>
          <a:p>
            <a:pPr eaLnBrk="1" hangingPunct="1">
              <a:lnSpc>
                <a:spcPct val="7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zvl.setStatus</a:t>
            </a:r>
            <a:r>
              <a:rPr lang="de-DE" altLang="de-DE" sz="2000" dirty="0">
                <a:latin typeface="Consolas" panose="020B0609020204030204" pitchFamily="49" charset="0"/>
              </a:rPr>
              <a:t>(</a:t>
            </a:r>
            <a:r>
              <a:rPr lang="de-DE" altLang="de-DE" sz="2000" dirty="0" err="1">
                <a:latin typeface="Consolas" panose="020B0609020204030204" pitchFamily="49" charset="0"/>
              </a:rPr>
              <a:t>Bezahlstatus.GEPRUEFT</a:t>
            </a:r>
            <a:r>
              <a:rPr lang="de-DE" altLang="de-DE" sz="2000" dirty="0">
                <a:latin typeface="Consolas" panose="020B0609020204030204" pitchFamily="49" charset="0"/>
              </a:rPr>
              <a:t>);</a:t>
            </a:r>
          </a:p>
          <a:p>
            <a:pPr eaLnBrk="1" hangingPunct="1">
              <a:lnSpc>
                <a:spcPct val="7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assertTrue</a:t>
            </a:r>
            <a:r>
              <a:rPr lang="de-DE" altLang="de-DE" sz="2000" dirty="0">
                <a:latin typeface="Consolas" panose="020B0609020204030204" pitchFamily="49" charset="0"/>
              </a:rPr>
              <a:t>(</a:t>
            </a:r>
            <a:r>
              <a:rPr lang="de-DE" altLang="de-DE" sz="2000" dirty="0" err="1">
                <a:latin typeface="Consolas" panose="020B0609020204030204" pitchFamily="49" charset="0"/>
              </a:rPr>
              <a:t>zvl.einkaufssummePruefen</a:t>
            </a:r>
            <a:r>
              <a:rPr lang="de-DE" altLang="de-DE" sz="2000" dirty="0">
                <a:latin typeface="Consolas" panose="020B0609020204030204" pitchFamily="49" charset="0"/>
              </a:rPr>
              <a:t>(499));</a:t>
            </a:r>
          </a:p>
          <a:p>
            <a:pPr eaLnBrk="1" hangingPunct="1">
              <a:lnSpc>
                <a:spcPct val="70000"/>
              </a:lnSpc>
              <a:buFontTx/>
              <a:buNone/>
            </a:pPr>
            <a:r>
              <a:rPr lang="de-DE" altLang="de-DE" sz="2000" dirty="0">
                <a:latin typeface="Consolas" panose="020B0609020204030204" pitchFamily="49" charset="0"/>
              </a:rPr>
              <a:t>	}</a:t>
            </a:r>
          </a:p>
          <a:p>
            <a:pPr eaLnBrk="1" hangingPunct="1">
              <a:lnSpc>
                <a:spcPct val="70000"/>
              </a:lnSpc>
              <a:buFontTx/>
              <a:buNone/>
            </a:pPr>
            <a:r>
              <a:rPr lang="de-DE" altLang="de-DE" sz="2000" dirty="0">
                <a:latin typeface="Consolas" panose="020B0609020204030204" pitchFamily="49" charset="0"/>
              </a:rPr>
              <a:t>	</a:t>
            </a:r>
          </a:p>
          <a:p>
            <a:pPr eaLnBrk="1" hangingPunct="1">
              <a:lnSpc>
                <a:spcPct val="70000"/>
              </a:lnSpc>
              <a:buFontTx/>
              <a:buNone/>
            </a:pPr>
            <a:r>
              <a:rPr lang="de-DE" altLang="de-DE" sz="2000" dirty="0">
                <a:latin typeface="Consolas" panose="020B0609020204030204" pitchFamily="49" charset="0"/>
              </a:rPr>
              <a:t>  @Test</a:t>
            </a:r>
          </a:p>
          <a:p>
            <a:pPr eaLnBrk="1" hangingPunct="1">
              <a:lnSpc>
                <a:spcPct val="70000"/>
              </a:lnSpc>
              <a:buFontTx/>
              <a:buNone/>
            </a:pPr>
            <a:r>
              <a:rPr lang="de-DE" altLang="de-DE" sz="2000" dirty="0">
                <a:latin typeface="Consolas" panose="020B0609020204030204" pitchFamily="49" charset="0"/>
              </a:rPr>
              <a:t>	public void testGeprueft2(){</a:t>
            </a:r>
          </a:p>
          <a:p>
            <a:pPr eaLnBrk="1" hangingPunct="1">
              <a:lnSpc>
                <a:spcPct val="7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zvl.setStatus</a:t>
            </a:r>
            <a:r>
              <a:rPr lang="de-DE" altLang="de-DE" sz="2000" dirty="0">
                <a:latin typeface="Consolas" panose="020B0609020204030204" pitchFamily="49" charset="0"/>
              </a:rPr>
              <a:t>(</a:t>
            </a:r>
            <a:r>
              <a:rPr lang="de-DE" altLang="de-DE" sz="2000" dirty="0" err="1">
                <a:latin typeface="Consolas" panose="020B0609020204030204" pitchFamily="49" charset="0"/>
              </a:rPr>
              <a:t>Bezahlstatus.GEPRUEFT</a:t>
            </a:r>
            <a:r>
              <a:rPr lang="de-DE" altLang="de-DE" sz="2000" dirty="0">
                <a:latin typeface="Consolas" panose="020B0609020204030204" pitchFamily="49" charset="0"/>
              </a:rPr>
              <a:t>);</a:t>
            </a:r>
          </a:p>
          <a:p>
            <a:pPr eaLnBrk="1" hangingPunct="1">
              <a:lnSpc>
                <a:spcPct val="7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assertTrue</a:t>
            </a:r>
            <a:r>
              <a:rPr lang="de-DE" altLang="de-DE" sz="2000" dirty="0">
                <a:latin typeface="Consolas" panose="020B0609020204030204" pitchFamily="49" charset="0"/>
              </a:rPr>
              <a:t>(</a:t>
            </a:r>
            <a:r>
              <a:rPr lang="de-DE" altLang="de-DE" sz="2000" dirty="0" err="1">
                <a:latin typeface="Consolas" panose="020B0609020204030204" pitchFamily="49" charset="0"/>
              </a:rPr>
              <a:t>zvl.einkaufssummePruefen</a:t>
            </a:r>
            <a:r>
              <a:rPr lang="de-DE" altLang="de-DE" sz="2000" dirty="0">
                <a:latin typeface="Consolas" panose="020B0609020204030204" pitchFamily="49" charset="0"/>
              </a:rPr>
              <a:t>(500));</a:t>
            </a:r>
          </a:p>
          <a:p>
            <a:pPr eaLnBrk="1" hangingPunct="1">
              <a:lnSpc>
                <a:spcPct val="70000"/>
              </a:lnSpc>
              <a:buFontTx/>
              <a:buNone/>
            </a:pPr>
            <a:r>
              <a:rPr lang="de-DE" altLang="de-DE" sz="2000" dirty="0">
                <a:latin typeface="Consolas" panose="020B0609020204030204" pitchFamily="49" charset="0"/>
              </a:rPr>
              <a:t>	}</a:t>
            </a:r>
          </a:p>
          <a:p>
            <a:pPr eaLnBrk="1" hangingPunct="1">
              <a:lnSpc>
                <a:spcPct val="70000"/>
              </a:lnSpc>
              <a:buFontTx/>
              <a:buNone/>
            </a:pPr>
            <a:r>
              <a:rPr lang="de-DE" altLang="de-DE" sz="2000" dirty="0">
                <a:latin typeface="Consolas" panose="020B0609020204030204" pitchFamily="49" charset="0"/>
              </a:rPr>
              <a:t>	</a:t>
            </a:r>
          </a:p>
          <a:p>
            <a:pPr eaLnBrk="1" hangingPunct="1">
              <a:lnSpc>
                <a:spcPct val="70000"/>
              </a:lnSpc>
              <a:buFontTx/>
              <a:buNone/>
            </a:pPr>
            <a:r>
              <a:rPr lang="de-DE" altLang="de-DE" sz="2000" dirty="0">
                <a:latin typeface="Consolas" panose="020B0609020204030204" pitchFamily="49" charset="0"/>
              </a:rPr>
              <a:t>	</a:t>
            </a:r>
          </a:p>
        </p:txBody>
      </p:sp>
    </p:spTree>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35203" name="Rectangle 2"/>
          <p:cNvSpPr>
            <a:spLocks noGrp="1" noChangeArrowheads="1"/>
          </p:cNvSpPr>
          <p:nvPr>
            <p:ph type="title"/>
          </p:nvPr>
        </p:nvSpPr>
        <p:spPr/>
        <p:txBody>
          <a:bodyPr/>
          <a:lstStyle/>
          <a:p>
            <a:pPr eaLnBrk="1" hangingPunct="1"/>
            <a:r>
              <a:rPr lang="de-DE" altLang="de-DE"/>
              <a:t>Äquivalenzklassen und Objekte (5/5)</a:t>
            </a:r>
          </a:p>
        </p:txBody>
      </p:sp>
      <p:sp>
        <p:nvSpPr>
          <p:cNvPr id="435204" name="Rectangle 3"/>
          <p:cNvSpPr>
            <a:spLocks noGrp="1" noChangeArrowheads="1"/>
          </p:cNvSpPr>
          <p:nvPr>
            <p:ph type="body" idx="1"/>
          </p:nvPr>
        </p:nvSpPr>
        <p:spPr>
          <a:xfrm>
            <a:off x="457200" y="1052513"/>
            <a:ext cx="8229600" cy="5256212"/>
          </a:xfrm>
        </p:spPr>
        <p:txBody>
          <a:bodyPr/>
          <a:lstStyle/>
          <a:p>
            <a:pPr eaLnBrk="1" hangingPunct="1">
              <a:lnSpc>
                <a:spcPct val="70000"/>
              </a:lnSpc>
              <a:spcBef>
                <a:spcPts val="200"/>
              </a:spcBef>
              <a:buFontTx/>
              <a:buNone/>
            </a:pPr>
            <a:r>
              <a:rPr lang="de-DE" altLang="de-DE" sz="2000" dirty="0">
                <a:latin typeface="Consolas" panose="020B0609020204030204" pitchFamily="49" charset="0"/>
              </a:rPr>
              <a:t>	@Test</a:t>
            </a:r>
          </a:p>
          <a:p>
            <a:pPr eaLnBrk="1" hangingPunct="1">
              <a:lnSpc>
                <a:spcPct val="70000"/>
              </a:lnSpc>
              <a:spcBef>
                <a:spcPts val="200"/>
              </a:spcBef>
              <a:buFontTx/>
              <a:buNone/>
            </a:pPr>
            <a:r>
              <a:rPr lang="de-DE" altLang="de-DE" sz="2000" dirty="0">
                <a:latin typeface="Consolas" panose="020B0609020204030204" pitchFamily="49" charset="0"/>
              </a:rPr>
              <a:t>  public void testKritisch1(){</a:t>
            </a:r>
          </a:p>
          <a:p>
            <a:pPr eaLnBrk="1" hangingPunct="1">
              <a:lnSpc>
                <a:spcPct val="70000"/>
              </a:lnSpc>
              <a:spcBef>
                <a:spcPts val="200"/>
              </a:spcBef>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zvl.setStatus</a:t>
            </a:r>
            <a:r>
              <a:rPr lang="de-DE" altLang="de-DE" sz="2000" dirty="0">
                <a:latin typeface="Consolas" panose="020B0609020204030204" pitchFamily="49" charset="0"/>
              </a:rPr>
              <a:t>(</a:t>
            </a:r>
            <a:r>
              <a:rPr lang="de-DE" altLang="de-DE" sz="2000" dirty="0" err="1">
                <a:latin typeface="Consolas" panose="020B0609020204030204" pitchFamily="49" charset="0"/>
              </a:rPr>
              <a:t>Bezahlstatus.KRITISCH</a:t>
            </a:r>
            <a:r>
              <a:rPr lang="de-DE" altLang="de-DE" sz="2000" dirty="0">
                <a:latin typeface="Consolas" panose="020B0609020204030204" pitchFamily="49" charset="0"/>
              </a:rPr>
              <a:t>);</a:t>
            </a:r>
          </a:p>
          <a:p>
            <a:pPr eaLnBrk="1" hangingPunct="1">
              <a:lnSpc>
                <a:spcPct val="70000"/>
              </a:lnSpc>
              <a:spcBef>
                <a:spcPts val="200"/>
              </a:spcBef>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assertTrue</a:t>
            </a:r>
            <a:r>
              <a:rPr lang="de-DE" altLang="de-DE" sz="2000" dirty="0">
                <a:latin typeface="Consolas" panose="020B0609020204030204" pitchFamily="49" charset="0"/>
              </a:rPr>
              <a:t>(!</a:t>
            </a:r>
            <a:r>
              <a:rPr lang="de-DE" altLang="de-DE" sz="2000" dirty="0" err="1">
                <a:latin typeface="Consolas" panose="020B0609020204030204" pitchFamily="49" charset="0"/>
              </a:rPr>
              <a:t>zvl.einkaufssummePruefen</a:t>
            </a:r>
            <a:r>
              <a:rPr lang="de-DE" altLang="de-DE" sz="2000" dirty="0">
                <a:latin typeface="Consolas" panose="020B0609020204030204" pitchFamily="49" charset="0"/>
              </a:rPr>
              <a:t>(499));</a:t>
            </a:r>
          </a:p>
          <a:p>
            <a:pPr eaLnBrk="1" hangingPunct="1">
              <a:lnSpc>
                <a:spcPct val="70000"/>
              </a:lnSpc>
              <a:spcBef>
                <a:spcPts val="200"/>
              </a:spcBef>
              <a:buFontTx/>
              <a:buNone/>
            </a:pPr>
            <a:r>
              <a:rPr lang="de-DE" altLang="de-DE" sz="2000" dirty="0">
                <a:latin typeface="Consolas" panose="020B0609020204030204" pitchFamily="49" charset="0"/>
              </a:rPr>
              <a:t>	}</a:t>
            </a:r>
          </a:p>
          <a:p>
            <a:pPr eaLnBrk="1" hangingPunct="1">
              <a:lnSpc>
                <a:spcPct val="70000"/>
              </a:lnSpc>
              <a:spcBef>
                <a:spcPts val="200"/>
              </a:spcBef>
              <a:buFontTx/>
              <a:buNone/>
            </a:pPr>
            <a:r>
              <a:rPr lang="de-DE" altLang="de-DE" sz="800" dirty="0">
                <a:latin typeface="Consolas" panose="020B0609020204030204" pitchFamily="49" charset="0"/>
              </a:rPr>
              <a:t>	</a:t>
            </a:r>
          </a:p>
          <a:p>
            <a:pPr eaLnBrk="1" hangingPunct="1">
              <a:lnSpc>
                <a:spcPct val="70000"/>
              </a:lnSpc>
              <a:spcBef>
                <a:spcPts val="200"/>
              </a:spcBef>
              <a:buFontTx/>
              <a:buNone/>
            </a:pPr>
            <a:r>
              <a:rPr lang="de-DE" altLang="de-DE" sz="2000" dirty="0">
                <a:latin typeface="Consolas" panose="020B0609020204030204" pitchFamily="49" charset="0"/>
              </a:rPr>
              <a:t>  @Test</a:t>
            </a:r>
          </a:p>
          <a:p>
            <a:pPr eaLnBrk="1" hangingPunct="1">
              <a:lnSpc>
                <a:spcPct val="70000"/>
              </a:lnSpc>
              <a:spcBef>
                <a:spcPts val="200"/>
              </a:spcBef>
              <a:buFontTx/>
              <a:buNone/>
            </a:pPr>
            <a:r>
              <a:rPr lang="de-DE" altLang="de-DE" sz="2000" dirty="0">
                <a:latin typeface="Consolas" panose="020B0609020204030204" pitchFamily="49" charset="0"/>
              </a:rPr>
              <a:t>	public void testKritisch2(){</a:t>
            </a:r>
          </a:p>
          <a:p>
            <a:pPr eaLnBrk="1" hangingPunct="1">
              <a:lnSpc>
                <a:spcPct val="70000"/>
              </a:lnSpc>
              <a:spcBef>
                <a:spcPts val="200"/>
              </a:spcBef>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zvl.setStatus</a:t>
            </a:r>
            <a:r>
              <a:rPr lang="de-DE" altLang="de-DE" sz="2000" dirty="0">
                <a:latin typeface="Consolas" panose="020B0609020204030204" pitchFamily="49" charset="0"/>
              </a:rPr>
              <a:t>(</a:t>
            </a:r>
            <a:r>
              <a:rPr lang="de-DE" altLang="de-DE" sz="2000" dirty="0" err="1">
                <a:latin typeface="Consolas" panose="020B0609020204030204" pitchFamily="49" charset="0"/>
              </a:rPr>
              <a:t>Bezahlstatus.KRITISCH</a:t>
            </a:r>
            <a:r>
              <a:rPr lang="de-DE" altLang="de-DE" sz="2000" dirty="0">
                <a:latin typeface="Consolas" panose="020B0609020204030204" pitchFamily="49" charset="0"/>
              </a:rPr>
              <a:t>);</a:t>
            </a:r>
          </a:p>
          <a:p>
            <a:pPr eaLnBrk="1" hangingPunct="1">
              <a:lnSpc>
                <a:spcPct val="70000"/>
              </a:lnSpc>
              <a:spcBef>
                <a:spcPts val="200"/>
              </a:spcBef>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assertTrue</a:t>
            </a:r>
            <a:r>
              <a:rPr lang="de-DE" altLang="de-DE" sz="2000" dirty="0">
                <a:latin typeface="Consolas" panose="020B0609020204030204" pitchFamily="49" charset="0"/>
              </a:rPr>
              <a:t>(!</a:t>
            </a:r>
            <a:r>
              <a:rPr lang="de-DE" altLang="de-DE" sz="2000" dirty="0" err="1">
                <a:latin typeface="Consolas" panose="020B0609020204030204" pitchFamily="49" charset="0"/>
              </a:rPr>
              <a:t>zvl.einkaufssummePruefen</a:t>
            </a:r>
            <a:r>
              <a:rPr lang="de-DE" altLang="de-DE" sz="2000" dirty="0">
                <a:latin typeface="Consolas" panose="020B0609020204030204" pitchFamily="49" charset="0"/>
              </a:rPr>
              <a:t>(500));</a:t>
            </a:r>
          </a:p>
          <a:p>
            <a:pPr eaLnBrk="1" hangingPunct="1">
              <a:lnSpc>
                <a:spcPct val="70000"/>
              </a:lnSpc>
              <a:spcBef>
                <a:spcPts val="200"/>
              </a:spcBef>
              <a:buFontTx/>
              <a:buNone/>
            </a:pPr>
            <a:r>
              <a:rPr lang="de-DE" altLang="de-DE" sz="2000" dirty="0">
                <a:latin typeface="Consolas" panose="020B0609020204030204" pitchFamily="49" charset="0"/>
              </a:rPr>
              <a:t>	}</a:t>
            </a:r>
          </a:p>
          <a:p>
            <a:pPr eaLnBrk="1" hangingPunct="1">
              <a:lnSpc>
                <a:spcPct val="70000"/>
              </a:lnSpc>
              <a:spcBef>
                <a:spcPts val="200"/>
              </a:spcBef>
              <a:buFontTx/>
              <a:buNone/>
            </a:pPr>
            <a:r>
              <a:rPr lang="de-DE" altLang="de-DE" sz="800" dirty="0">
                <a:latin typeface="Consolas" panose="020B0609020204030204" pitchFamily="49" charset="0"/>
              </a:rPr>
              <a:t>	</a:t>
            </a:r>
          </a:p>
          <a:p>
            <a:pPr eaLnBrk="1" hangingPunct="1">
              <a:lnSpc>
                <a:spcPct val="70000"/>
              </a:lnSpc>
              <a:spcBef>
                <a:spcPts val="200"/>
              </a:spcBef>
              <a:buFontTx/>
              <a:buNone/>
            </a:pPr>
            <a:r>
              <a:rPr lang="de-DE" altLang="de-DE" sz="2000" dirty="0">
                <a:latin typeface="Consolas" panose="020B0609020204030204" pitchFamily="49" charset="0"/>
              </a:rPr>
              <a:t>  @Test</a:t>
            </a:r>
          </a:p>
          <a:p>
            <a:pPr eaLnBrk="1" hangingPunct="1">
              <a:lnSpc>
                <a:spcPct val="70000"/>
              </a:lnSpc>
              <a:spcBef>
                <a:spcPts val="200"/>
              </a:spcBef>
              <a:buFontTx/>
              <a:buNone/>
            </a:pPr>
            <a:r>
              <a:rPr lang="de-DE" altLang="de-DE" sz="2000" dirty="0">
                <a:latin typeface="Consolas" panose="020B0609020204030204" pitchFamily="49" charset="0"/>
              </a:rPr>
              <a:t>	public void testStandard1(){</a:t>
            </a:r>
          </a:p>
          <a:p>
            <a:pPr eaLnBrk="1" hangingPunct="1">
              <a:lnSpc>
                <a:spcPct val="70000"/>
              </a:lnSpc>
              <a:spcBef>
                <a:spcPts val="200"/>
              </a:spcBef>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zvl.setStatus</a:t>
            </a:r>
            <a:r>
              <a:rPr lang="de-DE" altLang="de-DE" sz="2000" dirty="0">
                <a:latin typeface="Consolas" panose="020B0609020204030204" pitchFamily="49" charset="0"/>
              </a:rPr>
              <a:t>(</a:t>
            </a:r>
            <a:r>
              <a:rPr lang="de-DE" altLang="de-DE" sz="2000" dirty="0" err="1">
                <a:latin typeface="Consolas" panose="020B0609020204030204" pitchFamily="49" charset="0"/>
              </a:rPr>
              <a:t>Bezahlstatus.STANDARD</a:t>
            </a:r>
            <a:r>
              <a:rPr lang="de-DE" altLang="de-DE" sz="2000" dirty="0">
                <a:latin typeface="Consolas" panose="020B0609020204030204" pitchFamily="49" charset="0"/>
              </a:rPr>
              <a:t>);</a:t>
            </a:r>
          </a:p>
          <a:p>
            <a:pPr eaLnBrk="1" hangingPunct="1">
              <a:lnSpc>
                <a:spcPct val="70000"/>
              </a:lnSpc>
              <a:spcBef>
                <a:spcPts val="200"/>
              </a:spcBef>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assertTrue</a:t>
            </a:r>
            <a:r>
              <a:rPr lang="de-DE" altLang="de-DE" sz="2000" dirty="0">
                <a:latin typeface="Consolas" panose="020B0609020204030204" pitchFamily="49" charset="0"/>
              </a:rPr>
              <a:t>(</a:t>
            </a:r>
            <a:r>
              <a:rPr lang="de-DE" altLang="de-DE" sz="2000" dirty="0" err="1">
                <a:latin typeface="Consolas" panose="020B0609020204030204" pitchFamily="49" charset="0"/>
              </a:rPr>
              <a:t>zvl.einkaufssummePruefen</a:t>
            </a:r>
            <a:r>
              <a:rPr lang="de-DE" altLang="de-DE" sz="2000" dirty="0">
                <a:latin typeface="Consolas" panose="020B0609020204030204" pitchFamily="49" charset="0"/>
              </a:rPr>
              <a:t>(499));</a:t>
            </a:r>
          </a:p>
          <a:p>
            <a:pPr eaLnBrk="1" hangingPunct="1">
              <a:lnSpc>
                <a:spcPct val="70000"/>
              </a:lnSpc>
              <a:spcBef>
                <a:spcPts val="200"/>
              </a:spcBef>
              <a:buFontTx/>
              <a:buNone/>
            </a:pPr>
            <a:r>
              <a:rPr lang="de-DE" altLang="de-DE" sz="2000" dirty="0">
                <a:latin typeface="Consolas" panose="020B0609020204030204" pitchFamily="49" charset="0"/>
              </a:rPr>
              <a:t>	}</a:t>
            </a:r>
          </a:p>
          <a:p>
            <a:pPr eaLnBrk="1" hangingPunct="1">
              <a:lnSpc>
                <a:spcPct val="70000"/>
              </a:lnSpc>
              <a:spcBef>
                <a:spcPts val="200"/>
              </a:spcBef>
              <a:buFontTx/>
              <a:buNone/>
            </a:pPr>
            <a:r>
              <a:rPr lang="de-DE" altLang="de-DE" sz="800" dirty="0">
                <a:latin typeface="Consolas" panose="020B0609020204030204" pitchFamily="49" charset="0"/>
              </a:rPr>
              <a:t>	</a:t>
            </a:r>
          </a:p>
          <a:p>
            <a:pPr eaLnBrk="1" hangingPunct="1">
              <a:lnSpc>
                <a:spcPct val="70000"/>
              </a:lnSpc>
              <a:spcBef>
                <a:spcPts val="200"/>
              </a:spcBef>
              <a:buFontTx/>
              <a:buNone/>
            </a:pPr>
            <a:r>
              <a:rPr lang="de-DE" altLang="de-DE" sz="2000" dirty="0">
                <a:latin typeface="Consolas" panose="020B0609020204030204" pitchFamily="49" charset="0"/>
              </a:rPr>
              <a:t>  @Test</a:t>
            </a:r>
          </a:p>
          <a:p>
            <a:pPr eaLnBrk="1" hangingPunct="1">
              <a:lnSpc>
                <a:spcPct val="70000"/>
              </a:lnSpc>
              <a:spcBef>
                <a:spcPts val="200"/>
              </a:spcBef>
              <a:buFontTx/>
              <a:buNone/>
            </a:pPr>
            <a:r>
              <a:rPr lang="de-DE" altLang="de-DE" sz="2000" dirty="0">
                <a:latin typeface="Consolas" panose="020B0609020204030204" pitchFamily="49" charset="0"/>
              </a:rPr>
              <a:t>	public void testStandard2(){</a:t>
            </a:r>
          </a:p>
          <a:p>
            <a:pPr eaLnBrk="1" hangingPunct="1">
              <a:lnSpc>
                <a:spcPct val="70000"/>
              </a:lnSpc>
              <a:spcBef>
                <a:spcPts val="200"/>
              </a:spcBef>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zvl.setStatus</a:t>
            </a:r>
            <a:r>
              <a:rPr lang="de-DE" altLang="de-DE" sz="2000" dirty="0">
                <a:latin typeface="Consolas" panose="020B0609020204030204" pitchFamily="49" charset="0"/>
              </a:rPr>
              <a:t>(</a:t>
            </a:r>
            <a:r>
              <a:rPr lang="de-DE" altLang="de-DE" sz="2000" dirty="0" err="1">
                <a:latin typeface="Consolas" panose="020B0609020204030204" pitchFamily="49" charset="0"/>
              </a:rPr>
              <a:t>Bezahlstatus.STANDARD</a:t>
            </a:r>
            <a:r>
              <a:rPr lang="de-DE" altLang="de-DE" sz="2000" dirty="0">
                <a:latin typeface="Consolas" panose="020B0609020204030204" pitchFamily="49" charset="0"/>
              </a:rPr>
              <a:t>);</a:t>
            </a:r>
          </a:p>
          <a:p>
            <a:pPr eaLnBrk="1" hangingPunct="1">
              <a:lnSpc>
                <a:spcPct val="70000"/>
              </a:lnSpc>
              <a:spcBef>
                <a:spcPts val="200"/>
              </a:spcBef>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assertTrue</a:t>
            </a:r>
            <a:r>
              <a:rPr lang="de-DE" altLang="de-DE" sz="2000" dirty="0">
                <a:latin typeface="Consolas" panose="020B0609020204030204" pitchFamily="49" charset="0"/>
              </a:rPr>
              <a:t>(!</a:t>
            </a:r>
            <a:r>
              <a:rPr lang="de-DE" altLang="de-DE" sz="2000" dirty="0" err="1">
                <a:latin typeface="Consolas" panose="020B0609020204030204" pitchFamily="49" charset="0"/>
              </a:rPr>
              <a:t>zvl.einkaufssummePruefen</a:t>
            </a:r>
            <a:r>
              <a:rPr lang="de-DE" altLang="de-DE" sz="2000" dirty="0">
                <a:latin typeface="Consolas" panose="020B0609020204030204" pitchFamily="49" charset="0"/>
              </a:rPr>
              <a:t>(500));</a:t>
            </a:r>
          </a:p>
          <a:p>
            <a:pPr eaLnBrk="1" hangingPunct="1">
              <a:lnSpc>
                <a:spcPct val="70000"/>
              </a:lnSpc>
              <a:spcBef>
                <a:spcPts val="200"/>
              </a:spcBef>
              <a:buFontTx/>
              <a:buNone/>
            </a:pPr>
            <a:r>
              <a:rPr lang="de-DE" altLang="de-DE" sz="2000" dirty="0">
                <a:latin typeface="Consolas" panose="020B0609020204030204" pitchFamily="49" charset="0"/>
              </a:rPr>
              <a:t>	}</a:t>
            </a:r>
          </a:p>
          <a:p>
            <a:pPr eaLnBrk="1" hangingPunct="1">
              <a:lnSpc>
                <a:spcPct val="70000"/>
              </a:lnSpc>
              <a:spcBef>
                <a:spcPts val="200"/>
              </a:spcBef>
              <a:buFontTx/>
              <a:buNone/>
            </a:pPr>
            <a:r>
              <a:rPr lang="de-DE" altLang="de-DE" sz="2000" dirty="0">
                <a:latin typeface="Consolas" panose="020B0609020204030204" pitchFamily="49" charset="0"/>
              </a:rPr>
              <a:t>}</a:t>
            </a:r>
          </a:p>
          <a:p>
            <a:pPr eaLnBrk="1" hangingPunct="1">
              <a:lnSpc>
                <a:spcPct val="70000"/>
              </a:lnSpc>
              <a:spcBef>
                <a:spcPts val="200"/>
              </a:spcBef>
            </a:pPr>
            <a:endParaRPr lang="de-DE" altLang="de-DE" sz="800" dirty="0"/>
          </a:p>
        </p:txBody>
      </p:sp>
    </p:spTree>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36227" name="Rectangle 2"/>
          <p:cNvSpPr>
            <a:spLocks noGrp="1" noChangeArrowheads="1"/>
          </p:cNvSpPr>
          <p:nvPr>
            <p:ph type="title"/>
          </p:nvPr>
        </p:nvSpPr>
        <p:spPr/>
        <p:txBody>
          <a:bodyPr/>
          <a:lstStyle/>
          <a:p>
            <a:pPr eaLnBrk="1" hangingPunct="1"/>
            <a:r>
              <a:rPr lang="de-DE" altLang="de-DE"/>
              <a:t>Kontrollflussgraph (KFG) </a:t>
            </a:r>
          </a:p>
        </p:txBody>
      </p:sp>
      <p:sp>
        <p:nvSpPr>
          <p:cNvPr id="436228" name="Rectangle 3"/>
          <p:cNvSpPr>
            <a:spLocks noGrp="1" noChangeArrowheads="1"/>
          </p:cNvSpPr>
          <p:nvPr>
            <p:ph type="body" idx="1"/>
          </p:nvPr>
        </p:nvSpPr>
        <p:spPr>
          <a:xfrm>
            <a:off x="457200" y="1341438"/>
            <a:ext cx="8229600" cy="5256212"/>
          </a:xfrm>
        </p:spPr>
        <p:txBody>
          <a:bodyPr/>
          <a:lstStyle/>
          <a:p>
            <a:pPr eaLnBrk="1" hangingPunct="1"/>
            <a:r>
              <a:rPr lang="de-DE" altLang="de-DE"/>
              <a:t>eines Programms P ist ein gerichteter Graph 	KFG(P) =</a:t>
            </a:r>
            <a:r>
              <a:rPr lang="de-DE" altLang="de-DE" baseline="-25000"/>
              <a:t>def   </a:t>
            </a:r>
            <a:r>
              <a:rPr lang="de-DE" altLang="de-DE"/>
              <a:t>G = (V,E, VStart, VZiel)</a:t>
            </a:r>
          </a:p>
          <a:p>
            <a:pPr eaLnBrk="1" hangingPunct="1"/>
            <a:r>
              <a:rPr lang="de-DE" altLang="de-DE"/>
              <a:t>V: Menge der Knoten (Anweisungen des Programms)</a:t>
            </a:r>
          </a:p>
          <a:p>
            <a:pPr eaLnBrk="1" hangingPunct="1"/>
            <a:r>
              <a:rPr lang="de-DE" altLang="de-DE"/>
              <a:t>E ist Teilmenge von V×V: Menge der Kanten (Nachfolgerelation bezüglich der Ausführung des Programms)</a:t>
            </a:r>
          </a:p>
          <a:p>
            <a:pPr eaLnBrk="1" hangingPunct="1"/>
            <a:r>
              <a:rPr lang="de-DE" altLang="de-DE"/>
              <a:t>VStart , VZiel  aus V : Ausgewählte Knoten für Start, Ende des Programms</a:t>
            </a:r>
            <a:br>
              <a:rPr lang="de-DE" altLang="de-DE"/>
            </a:br>
            <a:r>
              <a:rPr lang="de-DE" altLang="de-DE"/>
              <a:t>(VZiel kann auch eine Menge von Knoten sein)</a:t>
            </a:r>
          </a:p>
        </p:txBody>
      </p:sp>
      <p:sp>
        <p:nvSpPr>
          <p:cNvPr id="436229" name="Text Box 4"/>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11.6</a:t>
            </a:r>
          </a:p>
        </p:txBody>
      </p:sp>
    </p:spTree>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37251" name="Rectangle 2"/>
          <p:cNvSpPr>
            <a:spLocks noGrp="1" noChangeArrowheads="1"/>
          </p:cNvSpPr>
          <p:nvPr>
            <p:ph type="title"/>
          </p:nvPr>
        </p:nvSpPr>
        <p:spPr/>
        <p:txBody>
          <a:bodyPr/>
          <a:lstStyle/>
          <a:p>
            <a:pPr eaLnBrk="1" hangingPunct="1"/>
            <a:r>
              <a:rPr lang="de-DE" altLang="de-DE"/>
              <a:t>Beispiel: KFG</a:t>
            </a:r>
          </a:p>
        </p:txBody>
      </p:sp>
      <p:sp>
        <p:nvSpPr>
          <p:cNvPr id="437252" name="Rectangle 4"/>
          <p:cNvSpPr>
            <a:spLocks noChangeArrowheads="1"/>
          </p:cNvSpPr>
          <p:nvPr/>
        </p:nvSpPr>
        <p:spPr bwMode="auto">
          <a:xfrm>
            <a:off x="0" y="4648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37253" name="Rectangle 40"/>
          <p:cNvSpPr>
            <a:spLocks noChangeArrowheads="1"/>
          </p:cNvSpPr>
          <p:nvPr/>
        </p:nvSpPr>
        <p:spPr bwMode="auto">
          <a:xfrm>
            <a:off x="0" y="4648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pic>
        <p:nvPicPr>
          <p:cNvPr id="437254" name="Picture 43" descr="Kap11KF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1038225"/>
            <a:ext cx="8012113"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7255" name="Rectangle 3"/>
          <p:cNvSpPr>
            <a:spLocks noGrp="1" noChangeArrowheads="1"/>
          </p:cNvSpPr>
          <p:nvPr>
            <p:ph type="body" sz="half" idx="1"/>
          </p:nvPr>
        </p:nvSpPr>
        <p:spPr>
          <a:xfrm>
            <a:off x="457200" y="4724400"/>
            <a:ext cx="8218488" cy="1657350"/>
          </a:xfrm>
        </p:spPr>
        <p:txBody>
          <a:bodyPr/>
          <a:lstStyle/>
          <a:p>
            <a:pPr eaLnBrk="1" hangingPunct="1">
              <a:lnSpc>
                <a:spcPct val="90000"/>
              </a:lnSpc>
            </a:pPr>
            <a:r>
              <a:rPr lang="de-DE" altLang="de-DE" sz="2000"/>
              <a:t>Wunsch: Graph sollte unabhängig von der Formatierung sein!</a:t>
            </a:r>
          </a:p>
          <a:p>
            <a:pPr eaLnBrk="1" hangingPunct="1">
              <a:lnSpc>
                <a:spcPct val="90000"/>
              </a:lnSpc>
            </a:pPr>
            <a:r>
              <a:rPr lang="de-DE" altLang="de-DE" sz="2000"/>
              <a:t>Programm gibt Quadrat aller positiven geraden Zahlen, sonst 0 zurück</a:t>
            </a:r>
          </a:p>
          <a:p>
            <a:pPr eaLnBrk="1" hangingPunct="1">
              <a:lnSpc>
                <a:spcPct val="90000"/>
              </a:lnSpc>
            </a:pPr>
            <a:r>
              <a:rPr lang="de-DE" altLang="de-DE" sz="2000"/>
              <a:t>Testergebnisse werden vereinfachend bei folgenden Testfallbeschreibungen weggelassen</a:t>
            </a:r>
          </a:p>
        </p:txBody>
      </p:sp>
    </p:spTree>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38275" name="Rectangle 2"/>
          <p:cNvSpPr>
            <a:spLocks noGrp="1" noChangeArrowheads="1"/>
          </p:cNvSpPr>
          <p:nvPr>
            <p:ph type="title"/>
          </p:nvPr>
        </p:nvSpPr>
        <p:spPr/>
        <p:txBody>
          <a:bodyPr/>
          <a:lstStyle/>
          <a:p>
            <a:pPr eaLnBrk="1" hangingPunct="1"/>
            <a:r>
              <a:rPr lang="de-DE" altLang="de-DE"/>
              <a:t>Normalisierung eines KFG durch Blockung</a:t>
            </a:r>
          </a:p>
        </p:txBody>
      </p:sp>
      <p:sp>
        <p:nvSpPr>
          <p:cNvPr id="438276" name="Rectangle 4"/>
          <p:cNvSpPr>
            <a:spLocks noGrp="1" noChangeArrowheads="1"/>
          </p:cNvSpPr>
          <p:nvPr>
            <p:ph type="body" sz="half" idx="1"/>
          </p:nvPr>
        </p:nvSpPr>
        <p:spPr>
          <a:xfrm>
            <a:off x="457200" y="981075"/>
            <a:ext cx="8229600" cy="5327650"/>
          </a:xfrm>
        </p:spPr>
        <p:txBody>
          <a:bodyPr/>
          <a:lstStyle/>
          <a:p>
            <a:pPr marL="381000" indent="-381000" eaLnBrk="1" hangingPunct="1">
              <a:buFontTx/>
              <a:buNone/>
            </a:pPr>
            <a:r>
              <a:rPr lang="de-DE" altLang="ja-JP">
                <a:ea typeface="ＭＳ Ｐゴシック" pitchFamily="34" charset="-128"/>
              </a:rPr>
              <a:t>folgende Regeln, mit denen mehrere Knoten k1,k2,...,kn, die nacheinander durchlaufen werden können, also k1</a:t>
            </a:r>
            <a:r>
              <a:rPr lang="de-DE" altLang="ja-JP">
                <a:ea typeface="ＭＳ Ｐゴシック" pitchFamily="34" charset="-128"/>
                <a:sym typeface="Symbol" pitchFamily="18" charset="2"/>
              </a:rPr>
              <a:t></a:t>
            </a:r>
            <a:r>
              <a:rPr lang="de-DE" altLang="ja-JP">
                <a:ea typeface="ＭＳ Ｐゴシック" pitchFamily="34" charset="-128"/>
              </a:rPr>
              <a:t>k2</a:t>
            </a:r>
            <a:r>
              <a:rPr lang="de-DE" altLang="ja-JP">
                <a:ea typeface="ＭＳ Ｐゴシック" pitchFamily="34" charset="-128"/>
                <a:sym typeface="Symbol" pitchFamily="18" charset="2"/>
              </a:rPr>
              <a:t></a:t>
            </a:r>
            <a:r>
              <a:rPr lang="de-DE" altLang="ja-JP">
                <a:ea typeface="ＭＳ Ｐゴシック" pitchFamily="34" charset="-128"/>
              </a:rPr>
              <a:t>...</a:t>
            </a:r>
            <a:r>
              <a:rPr lang="de-DE" altLang="ja-JP">
                <a:ea typeface="ＭＳ Ｐゴシック" pitchFamily="34" charset="-128"/>
                <a:sym typeface="Symbol" pitchFamily="18" charset="2"/>
              </a:rPr>
              <a:t></a:t>
            </a:r>
            <a:r>
              <a:rPr lang="de-DE" altLang="ja-JP">
                <a:ea typeface="ＭＳ Ｐゴシック" pitchFamily="34" charset="-128"/>
              </a:rPr>
              <a:t>kn, zu einem Knoten verschmolzen werden.</a:t>
            </a:r>
          </a:p>
          <a:p>
            <a:pPr marL="381000" indent="-381000" eaLnBrk="1" hangingPunct="1"/>
            <a:r>
              <a:rPr lang="de-DE" altLang="ja-JP">
                <a:ea typeface="ＭＳ Ｐゴシック" pitchFamily="34" charset="-128"/>
              </a:rPr>
              <a:t>Die Knotenfolge wird bei jedem Durchlauf immer nur über k1 betreten, es gibt außer den genannten Kanten keine weiteren Kanten, die in k2,...,kn enden.</a:t>
            </a:r>
          </a:p>
          <a:p>
            <a:pPr marL="381000" indent="-381000" eaLnBrk="1" hangingPunct="1"/>
            <a:r>
              <a:rPr lang="de-DE" altLang="ja-JP">
                <a:ea typeface="ＭＳ Ｐゴシック" pitchFamily="34" charset="-128"/>
              </a:rPr>
              <a:t>Die Knotenfolge wird bei jedem Durchlauf immer nur über kn verlassen, es gibt außer den genannten Kanten keine weiteren Kanten, die in k1,...,kn-1 beginnen.</a:t>
            </a:r>
          </a:p>
          <a:p>
            <a:pPr marL="381000" indent="-381000" eaLnBrk="1" hangingPunct="1"/>
            <a:r>
              <a:rPr lang="de-DE" altLang="ja-JP">
                <a:ea typeface="ＭＳ Ｐゴシック" pitchFamily="34" charset="-128"/>
              </a:rPr>
              <a:t>Die Knotenfolge ist maximal bezüglich a) und b).</a:t>
            </a:r>
            <a:endParaRPr lang="de-DE" altLang="de-DE"/>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0179" name="Rectangle 4"/>
          <p:cNvSpPr>
            <a:spLocks noGrp="1" noChangeArrowheads="1"/>
          </p:cNvSpPr>
          <p:nvPr>
            <p:ph type="title"/>
          </p:nvPr>
        </p:nvSpPr>
        <p:spPr/>
        <p:txBody>
          <a:bodyPr/>
          <a:lstStyle/>
          <a:p>
            <a:pPr eaLnBrk="1" hangingPunct="1"/>
            <a:r>
              <a:rPr lang="de-DE" altLang="de-DE"/>
              <a:t>Struktur des V-Modell XT</a:t>
            </a:r>
          </a:p>
        </p:txBody>
      </p:sp>
      <p:sp>
        <p:nvSpPr>
          <p:cNvPr id="50180" name="Rectangle 80"/>
          <p:cNvSpPr>
            <a:spLocks noChangeArrowheads="1"/>
          </p:cNvSpPr>
          <p:nvPr/>
        </p:nvSpPr>
        <p:spPr bwMode="auto">
          <a:xfrm>
            <a:off x="395288" y="5800725"/>
            <a:ext cx="54451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a:t>für V-Modell XT-Informationen:</a:t>
            </a:r>
          </a:p>
          <a:p>
            <a:pPr eaLnBrk="1" hangingPunct="1"/>
            <a:r>
              <a:rPr lang="de-DE" altLang="de-DE" sz="1600"/>
              <a:t>Copyright Reserved © Bundesrepublik Deutschland 2004. </a:t>
            </a:r>
          </a:p>
        </p:txBody>
      </p:sp>
      <p:sp>
        <p:nvSpPr>
          <p:cNvPr id="50181" name="Rectangle 81"/>
          <p:cNvSpPr>
            <a:spLocks noChangeArrowheads="1"/>
          </p:cNvSpPr>
          <p:nvPr/>
        </p:nvSpPr>
        <p:spPr bwMode="auto">
          <a:xfrm>
            <a:off x="323850" y="957263"/>
            <a:ext cx="2965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kumimoji="1" lang="de-DE" altLang="de-DE" b="1"/>
              <a:t>http://www.v-modell-xt.de</a:t>
            </a:r>
          </a:p>
        </p:txBody>
      </p:sp>
      <p:pic>
        <p:nvPicPr>
          <p:cNvPr id="50182" name="Picture 88" descr="Kap03BegriffsstrukturDesVModellsXT"/>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l="6107" t="6096" r="8548" b="10973"/>
          <a:stretch>
            <a:fillRect/>
          </a:stretch>
        </p:blipFill>
        <p:spPr bwMode="auto">
          <a:xfrm>
            <a:off x="323850" y="1524000"/>
            <a:ext cx="8353425"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39299" name="Rectangle 2"/>
          <p:cNvSpPr>
            <a:spLocks noGrp="1" noChangeArrowheads="1"/>
          </p:cNvSpPr>
          <p:nvPr>
            <p:ph type="title"/>
          </p:nvPr>
        </p:nvSpPr>
        <p:spPr/>
        <p:txBody>
          <a:bodyPr/>
          <a:lstStyle/>
          <a:p>
            <a:pPr eaLnBrk="1" hangingPunct="1"/>
            <a:r>
              <a:rPr lang="de-DE" altLang="de-DE"/>
              <a:t>Analyse vollständiger Pfade</a:t>
            </a:r>
          </a:p>
        </p:txBody>
      </p:sp>
      <p:sp>
        <p:nvSpPr>
          <p:cNvPr id="439300" name="Rectangle 3"/>
          <p:cNvSpPr>
            <a:spLocks noGrp="1" noChangeArrowheads="1"/>
          </p:cNvSpPr>
          <p:nvPr>
            <p:ph type="body" idx="1"/>
          </p:nvPr>
        </p:nvSpPr>
        <p:spPr/>
        <p:txBody>
          <a:bodyPr/>
          <a:lstStyle/>
          <a:p>
            <a:pPr eaLnBrk="1" hangingPunct="1"/>
            <a:r>
              <a:rPr lang="de-DE" altLang="de-DE" sz="2000"/>
              <a:t>Ein </a:t>
            </a:r>
            <a:r>
              <a:rPr lang="de-DE" altLang="de-DE" sz="2000" i="1"/>
              <a:t>vollständiger Pfad</a:t>
            </a:r>
            <a:r>
              <a:rPr lang="de-DE" altLang="de-DE" sz="2000"/>
              <a:t> ist eine Folge von verbundenen Knoten (über Kanten) im KFG, die mit Vstart beginnt, und mit Vziel endet.</a:t>
            </a:r>
          </a:p>
          <a:p>
            <a:pPr eaLnBrk="1" hangingPunct="1"/>
            <a:endParaRPr lang="de-DE" altLang="de-DE" sz="2000"/>
          </a:p>
          <a:p>
            <a:pPr eaLnBrk="1" hangingPunct="1"/>
            <a:r>
              <a:rPr lang="de-DE" altLang="de-DE" sz="2000"/>
              <a:t>Die möglichen Ausführungsreihenfolgen des Programms sind eine Teilmenge der vollständigen Pfade</a:t>
            </a:r>
          </a:p>
          <a:p>
            <a:pPr eaLnBrk="1" hangingPunct="1"/>
            <a:r>
              <a:rPr lang="de-DE" altLang="de-DE" sz="2000"/>
              <a:t>Wunsch: Durchlauf „repräsentativer“ vollständiger Pfade beim Test</a:t>
            </a:r>
          </a:p>
          <a:p>
            <a:pPr eaLnBrk="1" hangingPunct="1"/>
            <a:r>
              <a:rPr lang="de-DE" altLang="de-DE" sz="2000"/>
              <a:t>Überdeckung aller vollständigen Pfade ist im allgemeinen nicht ausführbar</a:t>
            </a:r>
          </a:p>
          <a:p>
            <a:pPr eaLnBrk="1" hangingPunct="1"/>
            <a:endParaRPr lang="de-DE" altLang="de-DE" sz="2000"/>
          </a:p>
          <a:p>
            <a:pPr eaLnBrk="1" hangingPunct="1"/>
            <a:r>
              <a:rPr lang="de-DE" altLang="de-DE" sz="2000"/>
              <a:t>Ansatz: Verschiedene Approximationsstufen (Anweisungsüberdeckungstest, ..., Mehrfach-Bedingungsüberdeckungstest) für die Menge der vollständigen Pfade bei Auswahl der Testdurchläufe wählen </a:t>
            </a:r>
          </a:p>
        </p:txBody>
      </p:sp>
    </p:spTree>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40323" name="Rectangle 37"/>
          <p:cNvSpPr>
            <a:spLocks noGrp="1" noChangeArrowheads="1"/>
          </p:cNvSpPr>
          <p:nvPr>
            <p:ph type="body" sz="half" idx="1"/>
          </p:nvPr>
        </p:nvSpPr>
        <p:spPr>
          <a:xfrm>
            <a:off x="457200" y="981075"/>
            <a:ext cx="8147050" cy="5040313"/>
          </a:xfrm>
        </p:spPr>
        <p:txBody>
          <a:bodyPr/>
          <a:lstStyle/>
          <a:p>
            <a:pPr eaLnBrk="1" hangingPunct="1"/>
            <a:r>
              <a:rPr lang="de-DE" altLang="de-DE" sz="2000"/>
              <a:t>Ziel: alle Anweisungen des Programms durch Wahl geeigneter Testdaten mindestens einmal ausführen, alle Knoten des KFG mindestens einmal besuchen.</a:t>
            </a:r>
          </a:p>
          <a:p>
            <a:pPr eaLnBrk="1" hangingPunct="1"/>
            <a:r>
              <a:rPr lang="de-DE" altLang="de-DE" sz="2000"/>
              <a:t>Testmaß</a:t>
            </a:r>
          </a:p>
          <a:p>
            <a:pPr eaLnBrk="1" hangingPunct="1"/>
            <a:endParaRPr lang="de-DE" altLang="de-DE" sz="2000"/>
          </a:p>
          <a:p>
            <a:pPr eaLnBrk="1" hangingPunct="1"/>
            <a:r>
              <a:rPr lang="de-DE" altLang="de-DE" sz="2000"/>
              <a:t>Ziel: C0=1  (=100%)</a:t>
            </a:r>
          </a:p>
          <a:p>
            <a:pPr eaLnBrk="1" hangingPunct="1"/>
            <a:endParaRPr lang="de-DE" altLang="de-DE" sz="2000"/>
          </a:p>
          <a:p>
            <a:pPr eaLnBrk="1" hangingPunct="1"/>
            <a:r>
              <a:rPr lang="de-DE" altLang="de-DE" sz="2000"/>
              <a:t>für {-1} </a:t>
            </a:r>
          </a:p>
          <a:p>
            <a:pPr eaLnBrk="1" hangingPunct="1">
              <a:buFontTx/>
              <a:buNone/>
            </a:pPr>
            <a:r>
              <a:rPr lang="de-DE" altLang="de-DE" sz="2000"/>
              <a:t>	C0=       5/6 </a:t>
            </a:r>
          </a:p>
          <a:p>
            <a:pPr eaLnBrk="1" hangingPunct="1"/>
            <a:r>
              <a:rPr lang="de-DE" altLang="de-DE" sz="2000"/>
              <a:t>für {-1,0} </a:t>
            </a:r>
          </a:p>
          <a:p>
            <a:pPr eaLnBrk="1" hangingPunct="1">
              <a:buFontTx/>
              <a:buNone/>
            </a:pPr>
            <a:r>
              <a:rPr lang="de-DE" altLang="de-DE" sz="2000"/>
              <a:t>	C0=       5/6 </a:t>
            </a:r>
          </a:p>
          <a:p>
            <a:pPr eaLnBrk="1" hangingPunct="1"/>
            <a:r>
              <a:rPr lang="de-DE" altLang="de-DE" sz="2000"/>
              <a:t>für {-1,2} </a:t>
            </a:r>
          </a:p>
          <a:p>
            <a:pPr eaLnBrk="1" hangingPunct="1">
              <a:buFontTx/>
              <a:buNone/>
            </a:pPr>
            <a:r>
              <a:rPr lang="de-DE" altLang="de-DE" sz="2000"/>
              <a:t>	C0=       6/6 </a:t>
            </a:r>
          </a:p>
          <a:p>
            <a:pPr eaLnBrk="1" hangingPunct="1">
              <a:buFontTx/>
              <a:buNone/>
            </a:pPr>
            <a:endParaRPr lang="de-DE" altLang="de-DE" sz="2000"/>
          </a:p>
          <a:p>
            <a:pPr eaLnBrk="1" hangingPunct="1">
              <a:buFontTx/>
              <a:buNone/>
            </a:pPr>
            <a:endParaRPr lang="de-DE" altLang="de-DE" sz="2000"/>
          </a:p>
        </p:txBody>
      </p:sp>
      <p:sp>
        <p:nvSpPr>
          <p:cNvPr id="440324" name="Rectangle 2"/>
          <p:cNvSpPr>
            <a:spLocks noGrp="1" noChangeArrowheads="1"/>
          </p:cNvSpPr>
          <p:nvPr>
            <p:ph type="title"/>
          </p:nvPr>
        </p:nvSpPr>
        <p:spPr/>
        <p:txBody>
          <a:bodyPr/>
          <a:lstStyle/>
          <a:p>
            <a:pPr eaLnBrk="1" hangingPunct="1"/>
            <a:r>
              <a:rPr lang="de-DE" altLang="de-DE"/>
              <a:t>Anweisungsüberdeckung (C0)</a:t>
            </a:r>
          </a:p>
        </p:txBody>
      </p:sp>
      <p:pic>
        <p:nvPicPr>
          <p:cNvPr id="440325" name="Picture 38" descr="Kap11KFGUeberdeck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1063" y="2671763"/>
            <a:ext cx="511175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26" name="Text Box 39"/>
          <p:cNvSpPr txBox="1">
            <a:spLocks noChangeArrowheads="1"/>
          </p:cNvSpPr>
          <p:nvPr/>
        </p:nvSpPr>
        <p:spPr bwMode="auto">
          <a:xfrm>
            <a:off x="3708400" y="1863725"/>
            <a:ext cx="41084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i="1"/>
              <a:t>Anzahl der ausgeführten Knoten</a:t>
            </a:r>
          </a:p>
          <a:p>
            <a:pPr algn="ctr" eaLnBrk="1" hangingPunct="1"/>
            <a:r>
              <a:rPr lang="de-DE" altLang="de-DE" sz="2000" b="1"/>
              <a:t>|</a:t>
            </a:r>
            <a:r>
              <a:rPr lang="de-DE" altLang="de-DE" sz="2000" b="1" i="1"/>
              <a:t>V</a:t>
            </a:r>
            <a:r>
              <a:rPr lang="de-DE" altLang="de-DE" sz="2000" b="1"/>
              <a:t>|</a:t>
            </a:r>
          </a:p>
        </p:txBody>
      </p:sp>
      <p:sp>
        <p:nvSpPr>
          <p:cNvPr id="440327" name="Rectangle 40"/>
          <p:cNvSpPr>
            <a:spLocks noChangeArrowheads="1"/>
          </p:cNvSpPr>
          <p:nvPr/>
        </p:nvSpPr>
        <p:spPr bwMode="auto">
          <a:xfrm>
            <a:off x="3182938" y="2000250"/>
            <a:ext cx="657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C0=</a:t>
            </a:r>
          </a:p>
        </p:txBody>
      </p:sp>
      <p:sp>
        <p:nvSpPr>
          <p:cNvPr id="440328" name="Rectangle 42"/>
          <p:cNvSpPr>
            <a:spLocks noChangeArrowheads="1"/>
          </p:cNvSpPr>
          <p:nvPr/>
        </p:nvSpPr>
        <p:spPr bwMode="auto">
          <a:xfrm>
            <a:off x="2700338" y="5984875"/>
            <a:ext cx="6048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C0=       5/6             4/6              6/6              5/6</a:t>
            </a:r>
          </a:p>
        </p:txBody>
      </p:sp>
      <p:sp>
        <p:nvSpPr>
          <p:cNvPr id="440329" name="Line 43"/>
          <p:cNvSpPr>
            <a:spLocks noChangeShapeType="1"/>
          </p:cNvSpPr>
          <p:nvPr/>
        </p:nvSpPr>
        <p:spPr bwMode="auto">
          <a:xfrm>
            <a:off x="3779838" y="2205038"/>
            <a:ext cx="39608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41347" name="Rectangle 2"/>
          <p:cNvSpPr>
            <a:spLocks noGrp="1" noChangeArrowheads="1"/>
          </p:cNvSpPr>
          <p:nvPr>
            <p:ph type="title"/>
          </p:nvPr>
        </p:nvSpPr>
        <p:spPr/>
        <p:txBody>
          <a:bodyPr/>
          <a:lstStyle/>
          <a:p>
            <a:pPr eaLnBrk="1" hangingPunct="1"/>
            <a:r>
              <a:rPr lang="de-DE" altLang="de-DE"/>
              <a:t>Zweigüberdeckung (C1)</a:t>
            </a:r>
          </a:p>
        </p:txBody>
      </p:sp>
      <p:sp>
        <p:nvSpPr>
          <p:cNvPr id="441348" name="Rectangle 3"/>
          <p:cNvSpPr>
            <a:spLocks noGrp="1" noChangeArrowheads="1"/>
          </p:cNvSpPr>
          <p:nvPr>
            <p:ph type="body" sz="half" idx="1"/>
          </p:nvPr>
        </p:nvSpPr>
        <p:spPr>
          <a:xfrm>
            <a:off x="457200" y="981075"/>
            <a:ext cx="8075613" cy="5327650"/>
          </a:xfrm>
        </p:spPr>
        <p:txBody>
          <a:bodyPr/>
          <a:lstStyle/>
          <a:p>
            <a:pPr eaLnBrk="1" hangingPunct="1"/>
            <a:r>
              <a:rPr lang="de-DE" altLang="de-DE" sz="2000"/>
              <a:t>Ziel :alle Kanten des KFG überdecken, d.h. alle Zweige des Programms einmal durchlaufen</a:t>
            </a:r>
          </a:p>
          <a:p>
            <a:pPr eaLnBrk="1" hangingPunct="1"/>
            <a:r>
              <a:rPr lang="de-DE" altLang="de-DE" sz="2000"/>
              <a:t>Testmaß</a:t>
            </a:r>
          </a:p>
          <a:p>
            <a:pPr eaLnBrk="1" hangingPunct="1"/>
            <a:endParaRPr lang="de-DE" altLang="de-DE" sz="2000"/>
          </a:p>
          <a:p>
            <a:pPr eaLnBrk="1" hangingPunct="1">
              <a:buFontTx/>
              <a:buNone/>
            </a:pPr>
            <a:endParaRPr lang="de-DE" altLang="de-DE" sz="1200"/>
          </a:p>
          <a:p>
            <a:pPr eaLnBrk="1" hangingPunct="1"/>
            <a:r>
              <a:rPr lang="de-DE" altLang="de-DE" sz="2000"/>
              <a:t>Ziel: C1=1</a:t>
            </a:r>
          </a:p>
          <a:p>
            <a:pPr eaLnBrk="1" hangingPunct="1"/>
            <a:endParaRPr lang="de-DE" altLang="de-DE" sz="2000"/>
          </a:p>
          <a:p>
            <a:pPr eaLnBrk="1" hangingPunct="1"/>
            <a:r>
              <a:rPr lang="de-DE" altLang="de-DE" sz="2000"/>
              <a:t>für {-1} </a:t>
            </a:r>
          </a:p>
          <a:p>
            <a:pPr eaLnBrk="1" hangingPunct="1">
              <a:buFontTx/>
              <a:buNone/>
            </a:pPr>
            <a:r>
              <a:rPr lang="de-DE" altLang="de-DE" sz="2000"/>
              <a:t>	C1=       4/7 </a:t>
            </a:r>
          </a:p>
          <a:p>
            <a:pPr eaLnBrk="1" hangingPunct="1"/>
            <a:r>
              <a:rPr lang="de-DE" altLang="de-DE" sz="2000"/>
              <a:t>für {-1,0} </a:t>
            </a:r>
          </a:p>
          <a:p>
            <a:pPr eaLnBrk="1" hangingPunct="1">
              <a:buFontTx/>
              <a:buNone/>
            </a:pPr>
            <a:r>
              <a:rPr lang="de-DE" altLang="de-DE" sz="2000"/>
              <a:t>	C1=       5/7 </a:t>
            </a:r>
          </a:p>
          <a:p>
            <a:pPr eaLnBrk="1" hangingPunct="1"/>
            <a:r>
              <a:rPr lang="de-DE" altLang="de-DE" sz="2000"/>
              <a:t>für {-1,2} </a:t>
            </a:r>
          </a:p>
          <a:p>
            <a:pPr eaLnBrk="1" hangingPunct="1">
              <a:buFontTx/>
              <a:buNone/>
            </a:pPr>
            <a:r>
              <a:rPr lang="de-DE" altLang="de-DE" sz="2000"/>
              <a:t>	C1=       7/7 </a:t>
            </a:r>
          </a:p>
          <a:p>
            <a:pPr eaLnBrk="1" hangingPunct="1"/>
            <a:endParaRPr lang="de-DE" altLang="de-DE" sz="2000"/>
          </a:p>
        </p:txBody>
      </p:sp>
      <p:pic>
        <p:nvPicPr>
          <p:cNvPr id="441349" name="Picture 39" descr="Kap11KFGUeberdeck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1063" y="2508250"/>
            <a:ext cx="5111750"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1350" name="Text Box 40"/>
          <p:cNvSpPr txBox="1">
            <a:spLocks noChangeArrowheads="1"/>
          </p:cNvSpPr>
          <p:nvPr/>
        </p:nvSpPr>
        <p:spPr bwMode="auto">
          <a:xfrm>
            <a:off x="2784475" y="1700213"/>
            <a:ext cx="42354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i="1"/>
              <a:t>Anzahl der durchlaufenen Kanten</a:t>
            </a:r>
          </a:p>
          <a:p>
            <a:pPr algn="ctr" eaLnBrk="1" hangingPunct="1"/>
            <a:r>
              <a:rPr lang="de-DE" altLang="de-DE" sz="2000" b="1"/>
              <a:t>|</a:t>
            </a:r>
            <a:r>
              <a:rPr lang="de-DE" altLang="de-DE" sz="2000" b="1" i="1"/>
              <a:t>E</a:t>
            </a:r>
            <a:r>
              <a:rPr lang="de-DE" altLang="de-DE" sz="2000" b="1"/>
              <a:t>|</a:t>
            </a:r>
          </a:p>
        </p:txBody>
      </p:sp>
      <p:sp>
        <p:nvSpPr>
          <p:cNvPr id="441351" name="Rectangle 41"/>
          <p:cNvSpPr>
            <a:spLocks noChangeArrowheads="1"/>
          </p:cNvSpPr>
          <p:nvPr/>
        </p:nvSpPr>
        <p:spPr bwMode="auto">
          <a:xfrm>
            <a:off x="2195513" y="1836738"/>
            <a:ext cx="657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C1=</a:t>
            </a:r>
          </a:p>
        </p:txBody>
      </p:sp>
      <p:sp>
        <p:nvSpPr>
          <p:cNvPr id="441352" name="Rectangle 42"/>
          <p:cNvSpPr>
            <a:spLocks noChangeArrowheads="1"/>
          </p:cNvSpPr>
          <p:nvPr/>
        </p:nvSpPr>
        <p:spPr bwMode="auto">
          <a:xfrm>
            <a:off x="2700338" y="5911850"/>
            <a:ext cx="6048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C1=       4/7             3/7              6/7              5/7</a:t>
            </a:r>
          </a:p>
        </p:txBody>
      </p:sp>
      <p:sp>
        <p:nvSpPr>
          <p:cNvPr id="441353" name="Line 43"/>
          <p:cNvSpPr>
            <a:spLocks noChangeShapeType="1"/>
          </p:cNvSpPr>
          <p:nvPr/>
        </p:nvSpPr>
        <p:spPr bwMode="auto">
          <a:xfrm>
            <a:off x="2771775" y="2060575"/>
            <a:ext cx="42481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42371" name="Rectangle 2"/>
          <p:cNvSpPr>
            <a:spLocks noGrp="1" noChangeArrowheads="1"/>
          </p:cNvSpPr>
          <p:nvPr>
            <p:ph type="title"/>
          </p:nvPr>
        </p:nvSpPr>
        <p:spPr/>
        <p:txBody>
          <a:bodyPr/>
          <a:lstStyle/>
          <a:p>
            <a:pPr eaLnBrk="1" hangingPunct="1"/>
            <a:r>
              <a:rPr lang="de-DE" altLang="de-DE"/>
              <a:t>Kommentare zur Anweisungs- und Zweigüberdeckung</a:t>
            </a:r>
            <a:endParaRPr lang="de-DE" altLang="de-DE" baseline="-25000"/>
          </a:p>
        </p:txBody>
      </p:sp>
      <p:sp>
        <p:nvSpPr>
          <p:cNvPr id="442372" name="Rectangle 3"/>
          <p:cNvSpPr>
            <a:spLocks noGrp="1" noChangeArrowheads="1"/>
          </p:cNvSpPr>
          <p:nvPr>
            <p:ph type="body" idx="1"/>
          </p:nvPr>
        </p:nvSpPr>
        <p:spPr>
          <a:xfrm>
            <a:off x="457200" y="1052513"/>
            <a:ext cx="8229600" cy="5327650"/>
          </a:xfrm>
        </p:spPr>
        <p:txBody>
          <a:bodyPr/>
          <a:lstStyle/>
          <a:p>
            <a:pPr eaLnBrk="1" hangingPunct="1">
              <a:lnSpc>
                <a:spcPct val="90000"/>
              </a:lnSpc>
            </a:pPr>
            <a:r>
              <a:rPr lang="de-DE" altLang="de-DE" sz="2000"/>
              <a:t>Vorteile der Anweisungsüberdeckung: </a:t>
            </a:r>
          </a:p>
          <a:p>
            <a:pPr lvl="1" eaLnBrk="1" hangingPunct="1">
              <a:lnSpc>
                <a:spcPct val="90000"/>
              </a:lnSpc>
            </a:pPr>
            <a:r>
              <a:rPr lang="de-DE" altLang="de-DE" sz="2000"/>
              <a:t>einfach</a:t>
            </a:r>
          </a:p>
          <a:p>
            <a:pPr lvl="1" eaLnBrk="1" hangingPunct="1">
              <a:lnSpc>
                <a:spcPct val="90000"/>
              </a:lnSpc>
            </a:pPr>
            <a:r>
              <a:rPr lang="de-DE" altLang="de-DE" sz="2000"/>
              <a:t>geringe Anzahl von Eingabedaten</a:t>
            </a:r>
          </a:p>
          <a:p>
            <a:pPr lvl="1" eaLnBrk="1" hangingPunct="1">
              <a:lnSpc>
                <a:spcPct val="90000"/>
              </a:lnSpc>
            </a:pPr>
            <a:r>
              <a:rPr lang="de-DE" altLang="de-DE" sz="2000"/>
              <a:t>nicht ausführbare Programmteile werden erkannt</a:t>
            </a:r>
          </a:p>
          <a:p>
            <a:pPr eaLnBrk="1" hangingPunct="1">
              <a:lnSpc>
                <a:spcPct val="90000"/>
              </a:lnSpc>
            </a:pPr>
            <a:r>
              <a:rPr lang="de-DE" altLang="de-DE" sz="2000"/>
              <a:t>großer Nachteil der Anweisungsüberdeckung:</a:t>
            </a:r>
          </a:p>
          <a:p>
            <a:pPr lvl="1" eaLnBrk="1" hangingPunct="1">
              <a:lnSpc>
                <a:spcPct val="90000"/>
              </a:lnSpc>
            </a:pPr>
            <a:r>
              <a:rPr lang="de-DE" altLang="de-DE" sz="2000"/>
              <a:t>Logische Aspekte werden nicht überprüft</a:t>
            </a:r>
          </a:p>
          <a:p>
            <a:pPr eaLnBrk="1" hangingPunct="1">
              <a:lnSpc>
                <a:spcPct val="90000"/>
              </a:lnSpc>
            </a:pPr>
            <a:r>
              <a:rPr lang="de-DE" altLang="de-DE" sz="2000"/>
              <a:t>deshalb: Zweigüberdeckungstest gilt als das Minimalkriterium im Bereich des dynamischen Softwaretests,</a:t>
            </a:r>
          </a:p>
          <a:p>
            <a:pPr lvl="1" eaLnBrk="1" hangingPunct="1">
              <a:lnSpc>
                <a:spcPct val="90000"/>
              </a:lnSpc>
            </a:pPr>
            <a:r>
              <a:rPr lang="de-DE" altLang="de-DE" sz="2000"/>
              <a:t>schließt den Anweisungsüberdeckungstest ein,</a:t>
            </a:r>
          </a:p>
          <a:p>
            <a:pPr lvl="1" eaLnBrk="1" hangingPunct="1">
              <a:lnSpc>
                <a:spcPct val="90000"/>
              </a:lnSpc>
            </a:pPr>
            <a:r>
              <a:rPr lang="de-DE" altLang="de-DE" sz="2000"/>
              <a:t>fordert die Ausführung aller Zweige eines KFG,</a:t>
            </a:r>
          </a:p>
          <a:p>
            <a:pPr lvl="1" eaLnBrk="1" hangingPunct="1">
              <a:lnSpc>
                <a:spcPct val="90000"/>
              </a:lnSpc>
            </a:pPr>
            <a:r>
              <a:rPr lang="de-DE" altLang="de-DE" sz="2000"/>
              <a:t>jede Entscheidung mindestens einmal wahr und falsch </a:t>
            </a:r>
          </a:p>
          <a:p>
            <a:pPr eaLnBrk="1" hangingPunct="1">
              <a:lnSpc>
                <a:spcPct val="90000"/>
              </a:lnSpc>
            </a:pPr>
            <a:r>
              <a:rPr lang="de-DE" altLang="de-DE" sz="2000"/>
              <a:t>Nachteile der Zweigüberdeckung: </a:t>
            </a:r>
          </a:p>
          <a:p>
            <a:pPr lvl="1" eaLnBrk="1" hangingPunct="1">
              <a:lnSpc>
                <a:spcPct val="90000"/>
              </a:lnSpc>
            </a:pPr>
            <a:r>
              <a:rPr lang="de-DE" altLang="de-DE" sz="2000"/>
              <a:t> Fehlende Zweige werden nicht automatisch entdeckt </a:t>
            </a:r>
          </a:p>
          <a:p>
            <a:pPr lvl="1" eaLnBrk="1" hangingPunct="1">
              <a:lnSpc>
                <a:spcPct val="90000"/>
              </a:lnSpc>
            </a:pPr>
            <a:r>
              <a:rPr lang="de-DE" altLang="de-DE" sz="2000"/>
              <a:t> Kombinationen von Zweigen sind unzureichend geprüft </a:t>
            </a:r>
          </a:p>
          <a:p>
            <a:pPr lvl="1" eaLnBrk="1" hangingPunct="1">
              <a:lnSpc>
                <a:spcPct val="90000"/>
              </a:lnSpc>
            </a:pPr>
            <a:r>
              <a:rPr lang="de-DE" altLang="de-DE" sz="2000"/>
              <a:t> Komplexe Bedingungen werden nicht analysiert </a:t>
            </a:r>
          </a:p>
          <a:p>
            <a:pPr lvl="1" eaLnBrk="1" hangingPunct="1">
              <a:lnSpc>
                <a:spcPct val="90000"/>
              </a:lnSpc>
            </a:pPr>
            <a:r>
              <a:rPr lang="de-DE" altLang="de-DE" sz="2000"/>
              <a:t> Schleifen werden nicht ausreichend analysiert </a:t>
            </a:r>
          </a:p>
          <a:p>
            <a:pPr eaLnBrk="1" hangingPunct="1">
              <a:lnSpc>
                <a:spcPct val="90000"/>
              </a:lnSpc>
            </a:pPr>
            <a:endParaRPr lang="de-DE" altLang="de-DE" sz="2000"/>
          </a:p>
          <a:p>
            <a:pPr eaLnBrk="1" hangingPunct="1">
              <a:lnSpc>
                <a:spcPct val="90000"/>
              </a:lnSpc>
            </a:pPr>
            <a:endParaRPr lang="de-DE" altLang="de-DE" sz="2000"/>
          </a:p>
        </p:txBody>
      </p:sp>
    </p:spTree>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43395" name="Rectangle 2"/>
          <p:cNvSpPr>
            <a:spLocks noGrp="1" noChangeArrowheads="1"/>
          </p:cNvSpPr>
          <p:nvPr>
            <p:ph type="title"/>
          </p:nvPr>
        </p:nvSpPr>
        <p:spPr/>
        <p:txBody>
          <a:bodyPr/>
          <a:lstStyle/>
          <a:p>
            <a:pPr eaLnBrk="1" hangingPunct="1"/>
            <a:br>
              <a:rPr lang="de-DE" altLang="de-DE"/>
            </a:br>
            <a:r>
              <a:rPr lang="de-DE" altLang="de-DE"/>
              <a:t>Einfache Bedingungsüberdeckung </a:t>
            </a:r>
            <a:br>
              <a:rPr lang="de-DE" altLang="de-DE"/>
            </a:br>
            <a:endParaRPr lang="de-DE" altLang="de-DE"/>
          </a:p>
        </p:txBody>
      </p:sp>
      <p:sp>
        <p:nvSpPr>
          <p:cNvPr id="443396" name="Rectangle 3"/>
          <p:cNvSpPr>
            <a:spLocks noGrp="1" noChangeArrowheads="1"/>
          </p:cNvSpPr>
          <p:nvPr>
            <p:ph type="body" sz="half" idx="1"/>
          </p:nvPr>
        </p:nvSpPr>
        <p:spPr>
          <a:xfrm>
            <a:off x="457200" y="1125538"/>
            <a:ext cx="8218488" cy="5399087"/>
          </a:xfrm>
        </p:spPr>
        <p:txBody>
          <a:bodyPr/>
          <a:lstStyle/>
          <a:p>
            <a:pPr eaLnBrk="1" hangingPunct="1"/>
            <a:r>
              <a:rPr lang="de-DE" altLang="de-DE" sz="2000" dirty="0"/>
              <a:t>Ziel: Teste gezielt Bedingungen in Schleifen und </a:t>
            </a:r>
            <a:r>
              <a:rPr lang="de-DE" altLang="de-DE" sz="2000" dirty="0" err="1"/>
              <a:t>Auswahlkonstrukten</a:t>
            </a:r>
            <a:r>
              <a:rPr lang="de-DE" altLang="de-DE" sz="2000" dirty="0"/>
              <a:t> </a:t>
            </a:r>
            <a:endParaRPr lang="de-DE" altLang="de-DE" sz="2000" b="0" dirty="0"/>
          </a:p>
          <a:p>
            <a:pPr eaLnBrk="1" hangingPunct="1"/>
            <a:r>
              <a:rPr lang="de-DE" altLang="de-DE" sz="2000" dirty="0"/>
              <a:t>Bedingungen sind Prädikate </a:t>
            </a:r>
          </a:p>
          <a:p>
            <a:pPr lvl="1" eaLnBrk="1" hangingPunct="1"/>
            <a:r>
              <a:rPr lang="de-DE" altLang="de-DE" sz="2000" dirty="0"/>
              <a:t> A1,..., A4 atomar </a:t>
            </a:r>
          </a:p>
          <a:p>
            <a:pPr lvl="2" eaLnBrk="1" hangingPunct="1"/>
            <a:r>
              <a:rPr lang="de-DE" altLang="de-DE" sz="2000" dirty="0"/>
              <a:t> z.B. (x==1) [auch !(x==1)] </a:t>
            </a:r>
          </a:p>
          <a:p>
            <a:pPr lvl="1" eaLnBrk="1" hangingPunct="1"/>
            <a:r>
              <a:rPr lang="de-DE" altLang="de-DE" sz="2000" dirty="0"/>
              <a:t> zusammengesetzt </a:t>
            </a:r>
          </a:p>
          <a:p>
            <a:pPr lvl="2" eaLnBrk="1" hangingPunct="1"/>
            <a:r>
              <a:rPr lang="de-DE" altLang="de-DE" sz="2000" dirty="0"/>
              <a:t> Konjunktion K </a:t>
            </a:r>
          </a:p>
          <a:p>
            <a:pPr lvl="2" eaLnBrk="1" hangingPunct="1"/>
            <a:r>
              <a:rPr lang="de-DE" altLang="de-DE" sz="2000" dirty="0"/>
              <a:t> Disjunktion D </a:t>
            </a:r>
          </a:p>
          <a:p>
            <a:pPr lvl="2" eaLnBrk="1" hangingPunct="1"/>
            <a:r>
              <a:rPr lang="de-DE" altLang="de-DE" sz="2000" dirty="0"/>
              <a:t> ( ( (x==1) || (x==2) )&amp;&amp;( (y==3) || (y==4) ) )  hat</a:t>
            </a:r>
          </a:p>
          <a:p>
            <a:pPr lvl="2" eaLnBrk="1" hangingPunct="1">
              <a:buFontTx/>
              <a:buNone/>
            </a:pPr>
            <a:r>
              <a:rPr lang="de-DE" altLang="de-DE" sz="2000" dirty="0"/>
              <a:t>	7 Teilprädikate: x==1, x==2, y==3, y==4, (x==1) || (x==2), (y==3) || (y==4) , ( ( (x==1) || (x==2) )&amp;&amp;( (y==3) || (y==4) ) ) </a:t>
            </a:r>
          </a:p>
          <a:p>
            <a:pPr eaLnBrk="1" hangingPunct="1"/>
            <a:r>
              <a:rPr lang="de-DE" altLang="de-DE" sz="2000" dirty="0"/>
              <a:t>Hinweis: Bei Java und anderen Programmiersprachen ist der Unterschied zwischen || und &amp;&amp; (mit Kurzschlussauswertung) und | und &amp; (ohne Kurzschlussauswertung) zu beachten</a:t>
            </a:r>
          </a:p>
          <a:p>
            <a:pPr eaLnBrk="1" hangingPunct="1">
              <a:buFontTx/>
              <a:buNone/>
            </a:pPr>
            <a:r>
              <a:rPr lang="de-DE" altLang="de-DE" sz="2000" dirty="0"/>
              <a:t>	</a:t>
            </a:r>
            <a:r>
              <a:rPr lang="de-DE" altLang="de-DE" sz="2000" dirty="0">
                <a:latin typeface="Consolas" panose="020B0609020204030204" pitchFamily="49" charset="0"/>
              </a:rPr>
              <a:t>if(</a:t>
            </a:r>
            <a:r>
              <a:rPr lang="de-DE" altLang="de-DE" sz="2000" dirty="0" err="1">
                <a:latin typeface="Consolas" panose="020B0609020204030204" pitchFamily="49" charset="0"/>
              </a:rPr>
              <a:t>true</a:t>
            </a:r>
            <a:r>
              <a:rPr lang="de-DE" altLang="de-DE" sz="2000" dirty="0">
                <a:latin typeface="Consolas" panose="020B0609020204030204" pitchFamily="49" charset="0"/>
              </a:rPr>
              <a:t> || 5/0==0)</a:t>
            </a:r>
            <a:r>
              <a:rPr lang="de-DE" altLang="de-DE" sz="2000" dirty="0"/>
              <a:t> läuft, </a:t>
            </a:r>
            <a:r>
              <a:rPr lang="de-DE" altLang="de-DE" sz="2000" dirty="0">
                <a:latin typeface="Consolas" panose="020B0609020204030204" pitchFamily="49" charset="0"/>
              </a:rPr>
              <a:t>if(</a:t>
            </a:r>
            <a:r>
              <a:rPr lang="de-DE" altLang="de-DE" sz="2000" dirty="0" err="1">
                <a:latin typeface="Consolas" panose="020B0609020204030204" pitchFamily="49" charset="0"/>
              </a:rPr>
              <a:t>true</a:t>
            </a:r>
            <a:r>
              <a:rPr lang="de-DE" altLang="de-DE" sz="2000" dirty="0">
                <a:latin typeface="Consolas" panose="020B0609020204030204" pitchFamily="49" charset="0"/>
              </a:rPr>
              <a:t> | 5/0==0)</a:t>
            </a:r>
            <a:r>
              <a:rPr lang="de-DE" altLang="de-DE" sz="2000" dirty="0"/>
              <a:t> läuft nicht</a:t>
            </a:r>
          </a:p>
        </p:txBody>
      </p:sp>
      <p:graphicFrame>
        <p:nvGraphicFramePr>
          <p:cNvPr id="443397" name="Object 4"/>
          <p:cNvGraphicFramePr>
            <a:graphicFrameLocks noGrp="1" noChangeAspect="1"/>
          </p:cNvGraphicFramePr>
          <p:nvPr>
            <p:ph sz="half" idx="2"/>
          </p:nvPr>
        </p:nvGraphicFramePr>
        <p:xfrm>
          <a:off x="5508625" y="1519238"/>
          <a:ext cx="2865438" cy="2384425"/>
        </p:xfrm>
        <a:graphic>
          <a:graphicData uri="http://schemas.openxmlformats.org/presentationml/2006/ole">
            <mc:AlternateContent xmlns:mc="http://schemas.openxmlformats.org/markup-compatibility/2006">
              <mc:Choice xmlns:v="urn:schemas-microsoft-com:vml" Requires="v">
                <p:oleObj spid="_x0000_s443410" name="Photo Editor-Foto" r:id="rId4" imgW="4142857" imgH="3277057" progId="MSPhotoEd.3">
                  <p:embed/>
                </p:oleObj>
              </mc:Choice>
              <mc:Fallback>
                <p:oleObj name="Photo Editor-Foto" r:id="rId4" imgW="4142857" imgH="3277057"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r="868"/>
                      <a:stretch>
                        <a:fillRect/>
                      </a:stretch>
                    </p:blipFill>
                    <p:spPr bwMode="auto">
                      <a:xfrm>
                        <a:off x="5508625" y="1519238"/>
                        <a:ext cx="2865438"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Fußzeilenplatzhalter 5"/>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44419" name="Rectangle 2"/>
          <p:cNvSpPr>
            <a:spLocks noGrp="1" noChangeArrowheads="1"/>
          </p:cNvSpPr>
          <p:nvPr>
            <p:ph type="title"/>
          </p:nvPr>
        </p:nvSpPr>
        <p:spPr/>
        <p:txBody>
          <a:bodyPr/>
          <a:lstStyle/>
          <a:p>
            <a:pPr eaLnBrk="1" hangingPunct="1"/>
            <a:r>
              <a:rPr lang="de-DE" altLang="de-DE"/>
              <a:t>Einfache Bedingungsüberdeckung (C2)</a:t>
            </a:r>
          </a:p>
        </p:txBody>
      </p:sp>
      <p:sp>
        <p:nvSpPr>
          <p:cNvPr id="444420" name="Rectangle 3"/>
          <p:cNvSpPr>
            <a:spLocks noGrp="1" noChangeArrowheads="1"/>
          </p:cNvSpPr>
          <p:nvPr>
            <p:ph type="body" sz="half" idx="1"/>
          </p:nvPr>
        </p:nvSpPr>
        <p:spPr>
          <a:xfrm>
            <a:off x="457200" y="1125538"/>
            <a:ext cx="8147050" cy="5040312"/>
          </a:xfrm>
        </p:spPr>
        <p:txBody>
          <a:bodyPr/>
          <a:lstStyle/>
          <a:p>
            <a:pPr eaLnBrk="1" hangingPunct="1"/>
            <a:r>
              <a:rPr lang="de-DE" altLang="de-DE" sz="2000"/>
              <a:t>Ziel: alle atomaren Prädikate einmal TRUE, einmal FALSE</a:t>
            </a:r>
          </a:p>
          <a:p>
            <a:pPr eaLnBrk="1" hangingPunct="1"/>
            <a:r>
              <a:rPr lang="de-DE" altLang="de-DE" sz="2000"/>
              <a:t>Testmaß: </a:t>
            </a:r>
          </a:p>
          <a:p>
            <a:pPr eaLnBrk="1" hangingPunct="1"/>
            <a:endParaRPr lang="de-DE" altLang="de-DE" sz="2000"/>
          </a:p>
          <a:p>
            <a:pPr eaLnBrk="1" hangingPunct="1"/>
            <a:r>
              <a:rPr lang="de-DE" altLang="de-DE" sz="2000"/>
              <a:t>|alle Atome| =Anzahl aller Atome, |wahre Atome|= Anzahl aller Atome, die mit true ausgewertet werden (analog | falsche Atome|)</a:t>
            </a:r>
          </a:p>
        </p:txBody>
      </p:sp>
      <p:sp>
        <p:nvSpPr>
          <p:cNvPr id="444421" name="Text Box 65"/>
          <p:cNvSpPr txBox="1">
            <a:spLocks noChangeArrowheads="1"/>
          </p:cNvSpPr>
          <p:nvPr/>
        </p:nvSpPr>
        <p:spPr bwMode="auto">
          <a:xfrm>
            <a:off x="2863850" y="1484313"/>
            <a:ext cx="40862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i="1"/>
              <a:t>|wahre Atome| + |falsche Atome|</a:t>
            </a:r>
          </a:p>
          <a:p>
            <a:pPr algn="ctr" eaLnBrk="1" hangingPunct="1"/>
            <a:r>
              <a:rPr lang="de-DE" altLang="de-DE" sz="2000" b="1"/>
              <a:t>2 * |</a:t>
            </a:r>
            <a:r>
              <a:rPr lang="de-DE" altLang="de-DE" sz="2000" b="1" i="1"/>
              <a:t>alle Atome</a:t>
            </a:r>
            <a:r>
              <a:rPr lang="de-DE" altLang="de-DE" sz="2000" b="1"/>
              <a:t>|</a:t>
            </a:r>
          </a:p>
        </p:txBody>
      </p:sp>
      <p:sp>
        <p:nvSpPr>
          <p:cNvPr id="444422" name="Rectangle 66"/>
          <p:cNvSpPr>
            <a:spLocks noChangeArrowheads="1"/>
          </p:cNvSpPr>
          <p:nvPr/>
        </p:nvSpPr>
        <p:spPr bwMode="auto">
          <a:xfrm>
            <a:off x="2195513" y="1643063"/>
            <a:ext cx="657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C2=</a:t>
            </a:r>
          </a:p>
        </p:txBody>
      </p:sp>
      <p:sp>
        <p:nvSpPr>
          <p:cNvPr id="444423" name="Line 67"/>
          <p:cNvSpPr>
            <a:spLocks noChangeShapeType="1"/>
          </p:cNvSpPr>
          <p:nvPr/>
        </p:nvSpPr>
        <p:spPr bwMode="auto">
          <a:xfrm>
            <a:off x="2771775" y="1866900"/>
            <a:ext cx="42481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aphicFrame>
        <p:nvGraphicFramePr>
          <p:cNvPr id="2314654" name="Group 414"/>
          <p:cNvGraphicFramePr>
            <a:graphicFrameLocks noGrp="1"/>
          </p:cNvGraphicFramePr>
          <p:nvPr/>
        </p:nvGraphicFramePr>
        <p:xfrm>
          <a:off x="468313" y="3668713"/>
          <a:ext cx="8132762" cy="2286000"/>
        </p:xfrm>
        <a:graphic>
          <a:graphicData uri="http://schemas.openxmlformats.org/drawingml/2006/table">
            <a:tbl>
              <a:tblPr/>
              <a:tblGrid>
                <a:gridCol w="1217612">
                  <a:extLst>
                    <a:ext uri="{9D8B030D-6E8A-4147-A177-3AD203B41FA5}">
                      <a16:colId xmlns:a16="http://schemas.microsoft.com/office/drawing/2014/main" val="20000"/>
                    </a:ext>
                  </a:extLst>
                </a:gridCol>
                <a:gridCol w="654050">
                  <a:extLst>
                    <a:ext uri="{9D8B030D-6E8A-4147-A177-3AD203B41FA5}">
                      <a16:colId xmlns:a16="http://schemas.microsoft.com/office/drawing/2014/main" val="20001"/>
                    </a:ext>
                  </a:extLst>
                </a:gridCol>
                <a:gridCol w="576263">
                  <a:extLst>
                    <a:ext uri="{9D8B030D-6E8A-4147-A177-3AD203B41FA5}">
                      <a16:colId xmlns:a16="http://schemas.microsoft.com/office/drawing/2014/main" val="20002"/>
                    </a:ext>
                  </a:extLst>
                </a:gridCol>
                <a:gridCol w="576262">
                  <a:extLst>
                    <a:ext uri="{9D8B030D-6E8A-4147-A177-3AD203B41FA5}">
                      <a16:colId xmlns:a16="http://schemas.microsoft.com/office/drawing/2014/main" val="20003"/>
                    </a:ext>
                  </a:extLst>
                </a:gridCol>
                <a:gridCol w="647700">
                  <a:extLst>
                    <a:ext uri="{9D8B030D-6E8A-4147-A177-3AD203B41FA5}">
                      <a16:colId xmlns:a16="http://schemas.microsoft.com/office/drawing/2014/main" val="20004"/>
                    </a:ext>
                  </a:extLst>
                </a:gridCol>
                <a:gridCol w="863600">
                  <a:extLst>
                    <a:ext uri="{9D8B030D-6E8A-4147-A177-3AD203B41FA5}">
                      <a16:colId xmlns:a16="http://schemas.microsoft.com/office/drawing/2014/main" val="20005"/>
                    </a:ext>
                  </a:extLst>
                </a:gridCol>
                <a:gridCol w="792163">
                  <a:extLst>
                    <a:ext uri="{9D8B030D-6E8A-4147-A177-3AD203B41FA5}">
                      <a16:colId xmlns:a16="http://schemas.microsoft.com/office/drawing/2014/main" val="20006"/>
                    </a:ext>
                  </a:extLst>
                </a:gridCol>
                <a:gridCol w="792162">
                  <a:extLst>
                    <a:ext uri="{9D8B030D-6E8A-4147-A177-3AD203B41FA5}">
                      <a16:colId xmlns:a16="http://schemas.microsoft.com/office/drawing/2014/main" val="20007"/>
                    </a:ext>
                  </a:extLst>
                </a:gridCol>
                <a:gridCol w="863600">
                  <a:extLst>
                    <a:ext uri="{9D8B030D-6E8A-4147-A177-3AD203B41FA5}">
                      <a16:colId xmlns:a16="http://schemas.microsoft.com/office/drawing/2014/main" val="20008"/>
                    </a:ext>
                  </a:extLst>
                </a:gridCol>
                <a:gridCol w="1149350">
                  <a:extLst>
                    <a:ext uri="{9D8B030D-6E8A-4147-A177-3AD203B41FA5}">
                      <a16:colId xmlns:a16="http://schemas.microsoft.com/office/drawing/2014/main" val="20009"/>
                    </a:ext>
                  </a:extLst>
                </a:gridCol>
              </a:tblGrid>
              <a:tr h="244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Testfälle</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{-1}</a:t>
                      </a:r>
                      <a:endParaRPr kumimoji="0" lang="de-DE" sz="2000" b="1" i="0" u="none" strike="noStrike" cap="none" normalizeH="0" baseline="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{0}</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{1}</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{2}</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{-1,0}</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{0,1}</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{1,2}</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{-1,1}</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{-1,1,2}</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4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Narrow" pitchFamily="34" charset="0"/>
                          <a:cs typeface="Times New Roman" pitchFamily="18" charset="0"/>
                        </a:rPr>
                        <a:t>i&gt;0</a:t>
                      </a:r>
                      <a:endParaRPr kumimoji="0" lang="de-DE" sz="2000" b="1" i="0" u="none" strike="noStrike" cap="none" normalizeH="0" baseline="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f</a:t>
                      </a:r>
                      <a:endParaRPr kumimoji="0" lang="de-DE" sz="2000" b="1" i="0" u="none" strike="noStrike" cap="none" normalizeH="0" baseline="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f</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f,t</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f,t</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f</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f,t</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f,t</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f,t</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f,t</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4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Narrow" pitchFamily="34" charset="0"/>
                          <a:cs typeface="Times New Roman" pitchFamily="18" charset="0"/>
                        </a:rPr>
                        <a:t>ein&lt;0</a:t>
                      </a:r>
                      <a:endParaRPr kumimoji="0" lang="de-DE" sz="2000" b="1" i="0" u="none" strike="noStrike" cap="none" normalizeH="0" baseline="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t</a:t>
                      </a:r>
                      <a:endParaRPr kumimoji="0" lang="de-DE" sz="2000" b="1" i="0" u="none" strike="noStrike" cap="none" normalizeH="0" baseline="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f</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f</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f</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t,f</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f</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f</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t,f</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t,f</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4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Narrow" pitchFamily="34" charset="0"/>
                          <a:cs typeface="Times New Roman" pitchFamily="18" charset="0"/>
                        </a:rPr>
                        <a:t>ein%2==1</a:t>
                      </a:r>
                      <a:endParaRPr kumimoji="0" lang="de-DE" sz="2000" b="1" i="0" u="none" strike="noStrike" cap="none" normalizeH="0" baseline="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a:t>
                      </a:r>
                      <a:endParaRPr kumimoji="0" lang="de-DE" sz="2000" b="1" i="0" u="none" strike="noStrike" cap="none" normalizeH="0" baseline="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f</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t</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f</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f</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f,t</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t,f</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t</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t,f</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4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Narrow" pitchFamily="34" charset="0"/>
                          <a:cs typeface="Times New Roman" pitchFamily="18" charset="0"/>
                        </a:rPr>
                        <a:t>C2-Über-deckung</a:t>
                      </a:r>
                      <a:endParaRPr kumimoji="0" lang="de-DE" sz="2000" b="1" i="0" u="none" strike="noStrike" cap="none" normalizeH="0" baseline="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2/6</a:t>
                      </a:r>
                      <a:endParaRPr kumimoji="0" lang="de-DE" sz="2000" b="1" i="0" u="none" strike="noStrike" cap="none" normalizeH="0" baseline="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3/6</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4/6</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4/6</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4/6</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5/6</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5/6</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5/6</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6/6</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45443" name="Rectangle 2"/>
          <p:cNvSpPr>
            <a:spLocks noGrp="1" noChangeArrowheads="1"/>
          </p:cNvSpPr>
          <p:nvPr>
            <p:ph type="title"/>
          </p:nvPr>
        </p:nvSpPr>
        <p:spPr/>
        <p:txBody>
          <a:bodyPr/>
          <a:lstStyle/>
          <a:p>
            <a:pPr eaLnBrk="1" hangingPunct="1"/>
            <a:r>
              <a:rPr lang="de-DE" altLang="de-DE"/>
              <a:t>Kein Zusammenhang zwischen C1 und C2</a:t>
            </a:r>
          </a:p>
        </p:txBody>
      </p:sp>
      <p:sp>
        <p:nvSpPr>
          <p:cNvPr id="445444" name="Rectangle 3"/>
          <p:cNvSpPr>
            <a:spLocks noGrp="1" noChangeArrowheads="1"/>
          </p:cNvSpPr>
          <p:nvPr>
            <p:ph type="body" idx="1"/>
          </p:nvPr>
        </p:nvSpPr>
        <p:spPr/>
        <p:txBody>
          <a:bodyPr/>
          <a:lstStyle/>
          <a:p>
            <a:pPr eaLnBrk="1" hangingPunct="1"/>
            <a:r>
              <a:rPr lang="de-DE" altLang="de-DE" dirty="0"/>
              <a:t>Die Nummerierung C1, C2 ist historisch gewachsen</a:t>
            </a:r>
          </a:p>
          <a:p>
            <a:pPr eaLnBrk="1" hangingPunct="1"/>
            <a:r>
              <a:rPr lang="de-DE" altLang="de-DE" dirty="0"/>
              <a:t>betrachte </a:t>
            </a:r>
            <a:r>
              <a:rPr lang="de-DE" altLang="de-DE" dirty="0">
                <a:latin typeface="Consolas" panose="020B0609020204030204" pitchFamily="49" charset="0"/>
              </a:rPr>
              <a:t>if (a || b)</a:t>
            </a:r>
          </a:p>
          <a:p>
            <a:pPr lvl="1" eaLnBrk="1" hangingPunct="1"/>
            <a:r>
              <a:rPr lang="de-DE" altLang="de-DE" dirty="0"/>
              <a:t>a=</a:t>
            </a:r>
            <a:r>
              <a:rPr lang="de-DE" altLang="de-DE" dirty="0" err="1"/>
              <a:t>true</a:t>
            </a:r>
            <a:r>
              <a:rPr lang="de-DE" altLang="de-DE" dirty="0"/>
              <a:t>, b=</a:t>
            </a:r>
            <a:r>
              <a:rPr lang="de-DE" altLang="de-DE" dirty="0" err="1"/>
              <a:t>false</a:t>
            </a:r>
            <a:r>
              <a:rPr lang="de-DE" altLang="de-DE" dirty="0"/>
              <a:t>             a=</a:t>
            </a:r>
            <a:r>
              <a:rPr lang="de-DE" altLang="de-DE" dirty="0" err="1"/>
              <a:t>false</a:t>
            </a:r>
            <a:r>
              <a:rPr lang="de-DE" altLang="de-DE" dirty="0"/>
              <a:t>, b=</a:t>
            </a:r>
            <a:r>
              <a:rPr lang="de-DE" altLang="de-DE" dirty="0" err="1"/>
              <a:t>true</a:t>
            </a:r>
            <a:endParaRPr lang="de-DE" altLang="de-DE" dirty="0"/>
          </a:p>
          <a:p>
            <a:pPr lvl="2" eaLnBrk="1" hangingPunct="1"/>
            <a:r>
              <a:rPr lang="de-DE" altLang="de-DE" dirty="0"/>
              <a:t>garantiert vollständige einfache Bedingungsüberdeckung (C2)</a:t>
            </a:r>
          </a:p>
          <a:p>
            <a:pPr lvl="2" eaLnBrk="1" hangingPunct="1"/>
            <a:r>
              <a:rPr lang="de-DE" altLang="de-DE" dirty="0" err="1"/>
              <a:t>else</a:t>
            </a:r>
            <a:r>
              <a:rPr lang="de-DE" altLang="de-DE" dirty="0"/>
              <a:t>-Zweig wird nicht durchlaufen, keine Zweig- oder Anweisungsüberdeckung (C1, C0)</a:t>
            </a:r>
            <a:endParaRPr lang="de-DE" altLang="de-DE" baseline="-25000" dirty="0"/>
          </a:p>
          <a:p>
            <a:pPr lvl="1" eaLnBrk="1" hangingPunct="1"/>
            <a:r>
              <a:rPr lang="de-DE" altLang="de-DE" dirty="0"/>
              <a:t>a=</a:t>
            </a:r>
            <a:r>
              <a:rPr lang="de-DE" altLang="de-DE" dirty="0" err="1"/>
              <a:t>true</a:t>
            </a:r>
            <a:r>
              <a:rPr lang="de-DE" altLang="de-DE" dirty="0"/>
              <a:t>, b=</a:t>
            </a:r>
            <a:r>
              <a:rPr lang="de-DE" altLang="de-DE" dirty="0" err="1"/>
              <a:t>false</a:t>
            </a:r>
            <a:r>
              <a:rPr lang="de-DE" altLang="de-DE" dirty="0"/>
              <a:t>             a=</a:t>
            </a:r>
            <a:r>
              <a:rPr lang="de-DE" altLang="de-DE" dirty="0" err="1"/>
              <a:t>false</a:t>
            </a:r>
            <a:r>
              <a:rPr lang="de-DE" altLang="de-DE" dirty="0"/>
              <a:t>, b=</a:t>
            </a:r>
            <a:r>
              <a:rPr lang="de-DE" altLang="de-DE" dirty="0" err="1"/>
              <a:t>false</a:t>
            </a:r>
            <a:endParaRPr lang="de-DE" altLang="de-DE" dirty="0"/>
          </a:p>
          <a:p>
            <a:pPr lvl="2" eaLnBrk="1" hangingPunct="1"/>
            <a:r>
              <a:rPr lang="de-DE" altLang="de-DE" dirty="0"/>
              <a:t>if- und </a:t>
            </a:r>
            <a:r>
              <a:rPr lang="de-DE" altLang="de-DE" dirty="0" err="1"/>
              <a:t>else</a:t>
            </a:r>
            <a:r>
              <a:rPr lang="de-DE" altLang="de-DE" dirty="0"/>
              <a:t>-Zweig wird durchlaufen, damit Zweig- und Anweisungsüberdeckung</a:t>
            </a:r>
            <a:endParaRPr lang="de-DE" altLang="de-DE" baseline="-25000" dirty="0"/>
          </a:p>
          <a:p>
            <a:pPr lvl="2" eaLnBrk="1" hangingPunct="1"/>
            <a:r>
              <a:rPr lang="de-DE" altLang="de-DE" dirty="0"/>
              <a:t>keine vollständige einfache Bedingungsüberdeckung, da b=</a:t>
            </a:r>
            <a:r>
              <a:rPr lang="de-DE" altLang="de-DE" dirty="0" err="1"/>
              <a:t>true</a:t>
            </a:r>
            <a:r>
              <a:rPr lang="de-DE" altLang="de-DE" dirty="0"/>
              <a:t> fehlt</a:t>
            </a:r>
          </a:p>
        </p:txBody>
      </p:sp>
    </p:spTree>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Fußzeilenplatzhalter 5"/>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46467" name="Rectangle 2"/>
          <p:cNvSpPr>
            <a:spLocks noGrp="1" noChangeArrowheads="1"/>
          </p:cNvSpPr>
          <p:nvPr>
            <p:ph type="title"/>
          </p:nvPr>
        </p:nvSpPr>
        <p:spPr/>
        <p:txBody>
          <a:bodyPr/>
          <a:lstStyle/>
          <a:p>
            <a:pPr eaLnBrk="1" hangingPunct="1"/>
            <a:r>
              <a:rPr lang="de-DE" altLang="de-DE"/>
              <a:t>Minimale Mehrfachbedingungsüberdeckung (C3)</a:t>
            </a:r>
          </a:p>
        </p:txBody>
      </p:sp>
      <p:sp>
        <p:nvSpPr>
          <p:cNvPr id="446468" name="Rectangle 3"/>
          <p:cNvSpPr>
            <a:spLocks noGrp="1" noChangeArrowheads="1"/>
          </p:cNvSpPr>
          <p:nvPr>
            <p:ph type="body" sz="half" idx="1"/>
          </p:nvPr>
        </p:nvSpPr>
        <p:spPr>
          <a:xfrm>
            <a:off x="457200" y="1125538"/>
            <a:ext cx="8291513" cy="5327650"/>
          </a:xfrm>
        </p:spPr>
        <p:txBody>
          <a:bodyPr/>
          <a:lstStyle/>
          <a:p>
            <a:pPr eaLnBrk="1" hangingPunct="1"/>
            <a:r>
              <a:rPr lang="de-DE" altLang="de-DE" sz="2000"/>
              <a:t>Ziel: alle Prädikate und Teil-Prädikate einmal TRUE, einmal FALSE</a:t>
            </a:r>
          </a:p>
          <a:p>
            <a:pPr eaLnBrk="1" hangingPunct="1"/>
            <a:r>
              <a:rPr lang="de-DE" altLang="de-DE" sz="2000"/>
              <a:t>Testmaß:</a:t>
            </a:r>
          </a:p>
          <a:p>
            <a:pPr eaLnBrk="1" hangingPunct="1">
              <a:buFontTx/>
              <a:buNone/>
            </a:pPr>
            <a:endParaRPr lang="de-DE" altLang="de-DE" sz="2000"/>
          </a:p>
        </p:txBody>
      </p:sp>
      <p:sp>
        <p:nvSpPr>
          <p:cNvPr id="446469" name="Text Box 41"/>
          <p:cNvSpPr txBox="1">
            <a:spLocks noChangeArrowheads="1"/>
          </p:cNvSpPr>
          <p:nvPr/>
        </p:nvSpPr>
        <p:spPr bwMode="auto">
          <a:xfrm>
            <a:off x="2681288" y="1574800"/>
            <a:ext cx="56356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i="1"/>
              <a:t>|wahre Teilprädikate| + |falsche Teilprädikate|</a:t>
            </a:r>
          </a:p>
          <a:p>
            <a:pPr algn="ctr" eaLnBrk="1" hangingPunct="1"/>
            <a:r>
              <a:rPr lang="de-DE" altLang="de-DE" sz="2000" b="1"/>
              <a:t>2 * |</a:t>
            </a:r>
            <a:r>
              <a:rPr lang="de-DE" altLang="de-DE" sz="2000" b="1" i="1"/>
              <a:t>alle Teilprädikate|</a:t>
            </a:r>
            <a:endParaRPr lang="de-DE" altLang="de-DE" sz="2000" b="1"/>
          </a:p>
        </p:txBody>
      </p:sp>
      <p:sp>
        <p:nvSpPr>
          <p:cNvPr id="446470" name="Rectangle 42"/>
          <p:cNvSpPr>
            <a:spLocks noChangeArrowheads="1"/>
          </p:cNvSpPr>
          <p:nvPr/>
        </p:nvSpPr>
        <p:spPr bwMode="auto">
          <a:xfrm>
            <a:off x="2114550" y="1733550"/>
            <a:ext cx="657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C3=</a:t>
            </a:r>
          </a:p>
        </p:txBody>
      </p:sp>
      <p:sp>
        <p:nvSpPr>
          <p:cNvPr id="446471" name="Line 43"/>
          <p:cNvSpPr>
            <a:spLocks noChangeShapeType="1"/>
          </p:cNvSpPr>
          <p:nvPr/>
        </p:nvSpPr>
        <p:spPr bwMode="auto">
          <a:xfrm>
            <a:off x="2771775" y="1944688"/>
            <a:ext cx="554513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aphicFrame>
        <p:nvGraphicFramePr>
          <p:cNvPr id="2315827" name="Group 563"/>
          <p:cNvGraphicFramePr>
            <a:graphicFrameLocks noGrp="1"/>
          </p:cNvGraphicFramePr>
          <p:nvPr/>
        </p:nvGraphicFramePr>
        <p:xfrm>
          <a:off x="468313" y="2852738"/>
          <a:ext cx="8132762" cy="2987674"/>
        </p:xfrm>
        <a:graphic>
          <a:graphicData uri="http://schemas.openxmlformats.org/drawingml/2006/table">
            <a:tbl>
              <a:tblPr/>
              <a:tblGrid>
                <a:gridCol w="1217612">
                  <a:extLst>
                    <a:ext uri="{9D8B030D-6E8A-4147-A177-3AD203B41FA5}">
                      <a16:colId xmlns:a16="http://schemas.microsoft.com/office/drawing/2014/main" val="20000"/>
                    </a:ext>
                  </a:extLst>
                </a:gridCol>
                <a:gridCol w="654050">
                  <a:extLst>
                    <a:ext uri="{9D8B030D-6E8A-4147-A177-3AD203B41FA5}">
                      <a16:colId xmlns:a16="http://schemas.microsoft.com/office/drawing/2014/main" val="20001"/>
                    </a:ext>
                  </a:extLst>
                </a:gridCol>
                <a:gridCol w="576263">
                  <a:extLst>
                    <a:ext uri="{9D8B030D-6E8A-4147-A177-3AD203B41FA5}">
                      <a16:colId xmlns:a16="http://schemas.microsoft.com/office/drawing/2014/main" val="20002"/>
                    </a:ext>
                  </a:extLst>
                </a:gridCol>
                <a:gridCol w="576262">
                  <a:extLst>
                    <a:ext uri="{9D8B030D-6E8A-4147-A177-3AD203B41FA5}">
                      <a16:colId xmlns:a16="http://schemas.microsoft.com/office/drawing/2014/main" val="20003"/>
                    </a:ext>
                  </a:extLst>
                </a:gridCol>
                <a:gridCol w="647700">
                  <a:extLst>
                    <a:ext uri="{9D8B030D-6E8A-4147-A177-3AD203B41FA5}">
                      <a16:colId xmlns:a16="http://schemas.microsoft.com/office/drawing/2014/main" val="20004"/>
                    </a:ext>
                  </a:extLst>
                </a:gridCol>
                <a:gridCol w="863600">
                  <a:extLst>
                    <a:ext uri="{9D8B030D-6E8A-4147-A177-3AD203B41FA5}">
                      <a16:colId xmlns:a16="http://schemas.microsoft.com/office/drawing/2014/main" val="20005"/>
                    </a:ext>
                  </a:extLst>
                </a:gridCol>
                <a:gridCol w="792163">
                  <a:extLst>
                    <a:ext uri="{9D8B030D-6E8A-4147-A177-3AD203B41FA5}">
                      <a16:colId xmlns:a16="http://schemas.microsoft.com/office/drawing/2014/main" val="20006"/>
                    </a:ext>
                  </a:extLst>
                </a:gridCol>
                <a:gridCol w="792162">
                  <a:extLst>
                    <a:ext uri="{9D8B030D-6E8A-4147-A177-3AD203B41FA5}">
                      <a16:colId xmlns:a16="http://schemas.microsoft.com/office/drawing/2014/main" val="20007"/>
                    </a:ext>
                  </a:extLst>
                </a:gridCol>
                <a:gridCol w="863600">
                  <a:extLst>
                    <a:ext uri="{9D8B030D-6E8A-4147-A177-3AD203B41FA5}">
                      <a16:colId xmlns:a16="http://schemas.microsoft.com/office/drawing/2014/main" val="20008"/>
                    </a:ext>
                  </a:extLst>
                </a:gridCol>
                <a:gridCol w="1149350">
                  <a:extLst>
                    <a:ext uri="{9D8B030D-6E8A-4147-A177-3AD203B41FA5}">
                      <a16:colId xmlns:a16="http://schemas.microsoft.com/office/drawing/2014/main" val="20009"/>
                    </a:ext>
                  </a:extLst>
                </a:gridCol>
              </a:tblGrid>
              <a:tr h="39632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Testfälle</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{-1}</a:t>
                      </a:r>
                      <a:endParaRPr kumimoji="0" lang="de-DE" sz="2000" b="1" i="0" u="none" strike="noStrike" cap="none" normalizeH="0" baseline="0">
                        <a:ln>
                          <a:noFill/>
                        </a:ln>
                        <a:solidFill>
                          <a:schemeClr val="tx1"/>
                        </a:solidFill>
                        <a:effectLst/>
                        <a:latin typeface="Arial" charset="0"/>
                      </a:endParaRPr>
                    </a:p>
                  </a:txBody>
                  <a:tcPr marT="45730" marB="4573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{0}</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{1}</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{2}</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{-1,0}</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{0,1}</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{1,2}</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{-1,1}</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{-1,1,2}</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32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Narrow" pitchFamily="34" charset="0"/>
                          <a:cs typeface="Times New Roman" pitchFamily="18" charset="0"/>
                        </a:rPr>
                        <a:t>i&gt;0</a:t>
                      </a:r>
                      <a:endParaRPr kumimoji="0" lang="de-DE" sz="2000" b="1" i="0" u="none" strike="noStrike" cap="none" normalizeH="0" baseline="0">
                        <a:ln>
                          <a:noFill/>
                        </a:ln>
                        <a:solidFill>
                          <a:schemeClr val="tx1"/>
                        </a:solidFill>
                        <a:effectLst/>
                        <a:latin typeface="Arial Narrow" pitchFamily="34" charset="0"/>
                      </a:endParaRPr>
                    </a:p>
                  </a:txBody>
                  <a:tcPr marT="45730" marB="4573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f</a:t>
                      </a:r>
                      <a:endParaRPr kumimoji="0" lang="de-DE" sz="2000" b="1" i="0" u="none" strike="noStrike" cap="none" normalizeH="0" baseline="0">
                        <a:ln>
                          <a:noFill/>
                        </a:ln>
                        <a:solidFill>
                          <a:schemeClr val="tx1"/>
                        </a:solidFill>
                        <a:effectLst/>
                        <a:latin typeface="Arial" charset="0"/>
                      </a:endParaRPr>
                    </a:p>
                  </a:txBody>
                  <a:tcPr marT="45730" marB="4573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f</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f,t</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f,t</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f</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f,t</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f,t</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f,t</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f,t</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32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Narrow" pitchFamily="34" charset="0"/>
                          <a:cs typeface="Times New Roman" pitchFamily="18" charset="0"/>
                        </a:rPr>
                        <a:t>ein&lt;0</a:t>
                      </a:r>
                      <a:endParaRPr kumimoji="0" lang="de-DE" sz="2000" b="1" i="0" u="none" strike="noStrike" cap="none" normalizeH="0" baseline="0">
                        <a:ln>
                          <a:noFill/>
                        </a:ln>
                        <a:solidFill>
                          <a:schemeClr val="tx1"/>
                        </a:solidFill>
                        <a:effectLst/>
                        <a:latin typeface="Arial Narrow" pitchFamily="34" charset="0"/>
                      </a:endParaRPr>
                    </a:p>
                  </a:txBody>
                  <a:tcPr marT="45730" marB="4573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t</a:t>
                      </a:r>
                      <a:endParaRPr kumimoji="0" lang="de-DE" sz="2000" b="1" i="0" u="none" strike="noStrike" cap="none" normalizeH="0" baseline="0">
                        <a:ln>
                          <a:noFill/>
                        </a:ln>
                        <a:solidFill>
                          <a:schemeClr val="tx1"/>
                        </a:solidFill>
                        <a:effectLst/>
                        <a:latin typeface="Arial" charset="0"/>
                      </a:endParaRPr>
                    </a:p>
                  </a:txBody>
                  <a:tcPr marT="45730" marB="4573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f</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f</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f</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t,f</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f</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f</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t,f</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t,f</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32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Narrow" pitchFamily="34" charset="0"/>
                          <a:cs typeface="Times New Roman" pitchFamily="18" charset="0"/>
                        </a:rPr>
                        <a:t>ein%2==1</a:t>
                      </a:r>
                      <a:endParaRPr kumimoji="0" lang="de-DE" sz="2000" b="1" i="0" u="none" strike="noStrike" cap="none" normalizeH="0" baseline="0">
                        <a:ln>
                          <a:noFill/>
                        </a:ln>
                        <a:solidFill>
                          <a:schemeClr val="tx1"/>
                        </a:solidFill>
                        <a:effectLst/>
                        <a:latin typeface="Arial Narrow" pitchFamily="34" charset="0"/>
                      </a:endParaRPr>
                    </a:p>
                  </a:txBody>
                  <a:tcPr marT="45730" marB="4573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a:t>
                      </a:r>
                      <a:endParaRPr kumimoji="0" lang="de-DE" sz="2000" b="1" i="0" u="none" strike="noStrike" cap="none" normalizeH="0" baseline="0">
                        <a:ln>
                          <a:noFill/>
                        </a:ln>
                        <a:solidFill>
                          <a:schemeClr val="tx1"/>
                        </a:solidFill>
                        <a:effectLst/>
                        <a:latin typeface="Arial" charset="0"/>
                      </a:endParaRPr>
                    </a:p>
                  </a:txBody>
                  <a:tcPr marT="45730" marB="4573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f</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t</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f</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f</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f,t</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t,f</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t</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t,f</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11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Narrow" pitchFamily="34" charset="0"/>
                          <a:cs typeface="Times New Roman" pitchFamily="18" charset="0"/>
                        </a:rPr>
                        <a:t>ein&lt;0 || ein%2==1</a:t>
                      </a:r>
                      <a:endParaRPr kumimoji="0" lang="de-DE" sz="2000" b="1" i="0" u="none" strike="noStrike" cap="none" normalizeH="0" baseline="0">
                        <a:ln>
                          <a:noFill/>
                        </a:ln>
                        <a:solidFill>
                          <a:schemeClr val="tx1"/>
                        </a:solidFill>
                        <a:effectLst/>
                        <a:latin typeface="Arial Narrow" pitchFamily="34" charset="0"/>
                      </a:endParaRPr>
                    </a:p>
                  </a:txBody>
                  <a:tcPr marT="45730" marB="4573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t</a:t>
                      </a:r>
                      <a:endParaRPr kumimoji="0" lang="de-DE" sz="2000" b="1" i="0" u="none" strike="noStrike" cap="none" normalizeH="0" baseline="0">
                        <a:ln>
                          <a:noFill/>
                        </a:ln>
                        <a:solidFill>
                          <a:schemeClr val="tx1"/>
                        </a:solidFill>
                        <a:effectLst/>
                        <a:latin typeface="Arial" charset="0"/>
                      </a:endParaRPr>
                    </a:p>
                  </a:txBody>
                  <a:tcPr marT="45730" marB="4573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f</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t</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f</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t,f</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f,t</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t,f</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t</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t,f</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118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Narrow" pitchFamily="34" charset="0"/>
                          <a:cs typeface="Times New Roman" pitchFamily="18" charset="0"/>
                        </a:rPr>
                        <a:t>C3-Über-deckung</a:t>
                      </a:r>
                      <a:endParaRPr kumimoji="0" lang="de-DE" sz="2000" b="1" i="0" u="none" strike="noStrike" cap="none" normalizeH="0" baseline="0">
                        <a:ln>
                          <a:noFill/>
                        </a:ln>
                        <a:solidFill>
                          <a:schemeClr val="tx1"/>
                        </a:solidFill>
                        <a:effectLst/>
                        <a:latin typeface="Arial Narrow" pitchFamily="34" charset="0"/>
                      </a:endParaRPr>
                    </a:p>
                  </a:txBody>
                  <a:tcPr marT="45730" marB="4573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3/8</a:t>
                      </a:r>
                      <a:endParaRPr kumimoji="0" lang="de-DE" sz="2000" b="1" i="0" u="none" strike="noStrike" cap="none" normalizeH="0" baseline="0">
                        <a:ln>
                          <a:noFill/>
                        </a:ln>
                        <a:solidFill>
                          <a:schemeClr val="tx1"/>
                        </a:solidFill>
                        <a:effectLst/>
                        <a:latin typeface="Arial" charset="0"/>
                      </a:endParaRPr>
                    </a:p>
                  </a:txBody>
                  <a:tcPr marT="45730" marB="4573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4/8</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5/8</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5/8</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6/8</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7/8</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7/8</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6/8</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8/8</a:t>
                      </a:r>
                      <a:endParaRPr kumimoji="0" lang="de-DE" sz="2000" b="1"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47491" name="Rectangle 2"/>
          <p:cNvSpPr>
            <a:spLocks noGrp="1" noChangeArrowheads="1"/>
          </p:cNvSpPr>
          <p:nvPr>
            <p:ph type="title"/>
          </p:nvPr>
        </p:nvSpPr>
        <p:spPr/>
        <p:txBody>
          <a:bodyPr/>
          <a:lstStyle/>
          <a:p>
            <a:pPr eaLnBrk="1" hangingPunct="1"/>
            <a:r>
              <a:rPr lang="de-DE" altLang="de-DE"/>
              <a:t>Zusammenhang zwischen den Testverfahren</a:t>
            </a:r>
          </a:p>
        </p:txBody>
      </p:sp>
      <p:sp>
        <p:nvSpPr>
          <p:cNvPr id="447492" name="Text Box 5"/>
          <p:cNvSpPr txBox="1">
            <a:spLocks noChangeArrowheads="1"/>
          </p:cNvSpPr>
          <p:nvPr/>
        </p:nvSpPr>
        <p:spPr bwMode="auto">
          <a:xfrm>
            <a:off x="468313" y="3529013"/>
            <a:ext cx="4368800" cy="4762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Zweigüberdeckungstest (C1)</a:t>
            </a:r>
          </a:p>
        </p:txBody>
      </p:sp>
      <p:sp>
        <p:nvSpPr>
          <p:cNvPr id="447493" name="Text Box 6"/>
          <p:cNvSpPr txBox="1">
            <a:spLocks noChangeArrowheads="1"/>
          </p:cNvSpPr>
          <p:nvPr/>
        </p:nvSpPr>
        <p:spPr bwMode="auto">
          <a:xfrm>
            <a:off x="900113" y="4464050"/>
            <a:ext cx="5300662" cy="4762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Anweisungsüberdeckungstest (C0)</a:t>
            </a:r>
          </a:p>
        </p:txBody>
      </p:sp>
      <p:sp>
        <p:nvSpPr>
          <p:cNvPr id="447494" name="Text Box 8"/>
          <p:cNvSpPr txBox="1">
            <a:spLocks noChangeArrowheads="1"/>
          </p:cNvSpPr>
          <p:nvPr/>
        </p:nvSpPr>
        <p:spPr bwMode="auto">
          <a:xfrm>
            <a:off x="5219700" y="1555750"/>
            <a:ext cx="3521075" cy="12065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Minimaler</a:t>
            </a:r>
          </a:p>
          <a:p>
            <a:pPr eaLnBrk="1" hangingPunct="1"/>
            <a:r>
              <a:rPr lang="de-DE" altLang="de-DE" sz="2400" b="1"/>
              <a:t>Mehrfachbedingungs-</a:t>
            </a:r>
          </a:p>
          <a:p>
            <a:pPr eaLnBrk="1" hangingPunct="1"/>
            <a:r>
              <a:rPr lang="de-DE" altLang="de-DE" sz="2400" b="1"/>
              <a:t>überdeckungstest (C3)</a:t>
            </a:r>
          </a:p>
        </p:txBody>
      </p:sp>
      <p:sp>
        <p:nvSpPr>
          <p:cNvPr id="447495" name="Text Box 9"/>
          <p:cNvSpPr txBox="1">
            <a:spLocks noChangeArrowheads="1"/>
          </p:cNvSpPr>
          <p:nvPr/>
        </p:nvSpPr>
        <p:spPr bwMode="auto">
          <a:xfrm>
            <a:off x="5219700" y="3213100"/>
            <a:ext cx="3536950" cy="8413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Einfacher Bedingungs-</a:t>
            </a:r>
          </a:p>
          <a:p>
            <a:pPr eaLnBrk="1" hangingPunct="1"/>
            <a:r>
              <a:rPr lang="de-DE" altLang="de-DE" sz="2400" b="1"/>
              <a:t>überdeckungstest (C2)</a:t>
            </a:r>
          </a:p>
        </p:txBody>
      </p:sp>
      <p:sp>
        <p:nvSpPr>
          <p:cNvPr id="447496" name="Line 11"/>
          <p:cNvSpPr>
            <a:spLocks noChangeShapeType="1"/>
          </p:cNvSpPr>
          <p:nvPr/>
        </p:nvSpPr>
        <p:spPr bwMode="auto">
          <a:xfrm>
            <a:off x="7019925" y="2781300"/>
            <a:ext cx="0" cy="431800"/>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47497" name="Line 12"/>
          <p:cNvSpPr>
            <a:spLocks noChangeShapeType="1"/>
          </p:cNvSpPr>
          <p:nvPr/>
        </p:nvSpPr>
        <p:spPr bwMode="auto">
          <a:xfrm>
            <a:off x="4211638" y="4005263"/>
            <a:ext cx="0" cy="431800"/>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47498" name="Text Box 16"/>
          <p:cNvSpPr txBox="1">
            <a:spLocks noChangeArrowheads="1"/>
          </p:cNvSpPr>
          <p:nvPr/>
        </p:nvSpPr>
        <p:spPr bwMode="auto">
          <a:xfrm>
            <a:off x="2051050" y="5373688"/>
            <a:ext cx="525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vollständige Überdeckung des einen bedeutet</a:t>
            </a:r>
          </a:p>
          <a:p>
            <a:pPr eaLnBrk="1" hangingPunct="1"/>
            <a:r>
              <a:rPr lang="de-DE" altLang="de-DE"/>
              <a:t>vollständige Überdeckung des anderen</a:t>
            </a:r>
          </a:p>
        </p:txBody>
      </p:sp>
      <p:sp>
        <p:nvSpPr>
          <p:cNvPr id="447499" name="Line 17"/>
          <p:cNvSpPr>
            <a:spLocks noChangeShapeType="1"/>
          </p:cNvSpPr>
          <p:nvPr/>
        </p:nvSpPr>
        <p:spPr bwMode="auto">
          <a:xfrm>
            <a:off x="1763713" y="5373688"/>
            <a:ext cx="0" cy="719137"/>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47500" name="Line 18"/>
          <p:cNvSpPr>
            <a:spLocks noChangeShapeType="1"/>
          </p:cNvSpPr>
          <p:nvPr/>
        </p:nvSpPr>
        <p:spPr bwMode="auto">
          <a:xfrm flipH="1">
            <a:off x="4427538" y="2492375"/>
            <a:ext cx="792162" cy="1008063"/>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47501" name="Text Box 19"/>
          <p:cNvSpPr txBox="1">
            <a:spLocks noChangeArrowheads="1"/>
          </p:cNvSpPr>
          <p:nvPr/>
        </p:nvSpPr>
        <p:spPr bwMode="auto">
          <a:xfrm>
            <a:off x="611188" y="1412875"/>
            <a:ext cx="39608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Anmerkung: Diese Thema kann noch wesentlich vertieft werden</a:t>
            </a:r>
          </a:p>
        </p:txBody>
      </p:sp>
    </p:spTree>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48515" name="Rectangle 2"/>
          <p:cNvSpPr>
            <a:spLocks noGrp="1" noChangeArrowheads="1"/>
          </p:cNvSpPr>
          <p:nvPr>
            <p:ph type="title"/>
          </p:nvPr>
        </p:nvSpPr>
        <p:spPr/>
        <p:txBody>
          <a:bodyPr/>
          <a:lstStyle/>
          <a:p>
            <a:pPr eaLnBrk="1" hangingPunct="1"/>
            <a:r>
              <a:rPr lang="de-DE" altLang="de-DE"/>
              <a:t>Automatisierung der Ci-Tests</a:t>
            </a:r>
          </a:p>
        </p:txBody>
      </p:sp>
      <p:sp>
        <p:nvSpPr>
          <p:cNvPr id="448516" name="Rectangle 3"/>
          <p:cNvSpPr>
            <a:spLocks noGrp="1" noChangeArrowheads="1"/>
          </p:cNvSpPr>
          <p:nvPr>
            <p:ph type="body" idx="1"/>
          </p:nvPr>
        </p:nvSpPr>
        <p:spPr/>
        <p:txBody>
          <a:bodyPr/>
          <a:lstStyle/>
          <a:p>
            <a:pPr eaLnBrk="1" hangingPunct="1"/>
            <a:r>
              <a:rPr lang="de-DE" altLang="de-DE" dirty="0"/>
              <a:t>Ohne eine Tool-Unterstützung ist es sehr aufwändig und fehlerträchtig, solche Überprüfungen zu machen</a:t>
            </a:r>
          </a:p>
          <a:p>
            <a:pPr eaLnBrk="1" hangingPunct="1"/>
            <a:r>
              <a:rPr lang="de-DE" altLang="de-DE" dirty="0"/>
              <a:t>Für andere Sprachen als Java (und C#) sind </a:t>
            </a:r>
            <a:r>
              <a:rPr lang="de-DE" altLang="de-DE" dirty="0" err="1"/>
              <a:t>Coverage</a:t>
            </a:r>
            <a:r>
              <a:rPr lang="de-DE" altLang="de-DE" dirty="0"/>
              <a:t>-Werkzeuge vorhanden, die man bzgl. der zu untersuchenden Überdeckung einstellen kann</a:t>
            </a:r>
          </a:p>
          <a:p>
            <a:pPr eaLnBrk="1" hangingPunct="1"/>
            <a:endParaRPr lang="de-DE" altLang="de-DE" dirty="0"/>
          </a:p>
          <a:p>
            <a:pPr eaLnBrk="1" hangingPunct="1"/>
            <a:r>
              <a:rPr lang="de-DE" altLang="de-DE" dirty="0"/>
              <a:t>Für Java gibt es nur verschiedene Programme, die den Anweisungsüberdeckungstest und teilweise den Zweigüberdeckungstest  (</a:t>
            </a:r>
            <a:r>
              <a:rPr lang="de-DE" altLang="de-DE" dirty="0" err="1"/>
              <a:t>CodeCover</a:t>
            </a:r>
            <a:r>
              <a:rPr lang="de-DE" altLang="de-DE" dirty="0"/>
              <a:t>, </a:t>
            </a:r>
            <a:r>
              <a:rPr lang="de-DE" altLang="de-DE" dirty="0" err="1"/>
              <a:t>Eclemma</a:t>
            </a:r>
            <a:r>
              <a:rPr lang="de-DE" altLang="de-DE" dirty="0"/>
              <a:t>, </a:t>
            </a:r>
            <a:r>
              <a:rPr lang="de-DE" altLang="de-DE" dirty="0" err="1"/>
              <a:t>Coverlipse</a:t>
            </a:r>
            <a:r>
              <a:rPr lang="de-DE" altLang="de-DE" dirty="0"/>
              <a:t>, </a:t>
            </a:r>
            <a:r>
              <a:rPr lang="de-DE" altLang="de-DE" dirty="0" err="1"/>
              <a:t>JaCoCo</a:t>
            </a:r>
            <a:r>
              <a:rPr lang="de-DE" altLang="de-DE" dirty="0"/>
              <a:t>, </a:t>
            </a:r>
            <a:r>
              <a:rPr lang="de-DE" altLang="de-DE" dirty="0" err="1"/>
              <a:t>JCoverage</a:t>
            </a:r>
            <a:r>
              <a:rPr lang="de-DE" altLang="de-DE" dirty="0"/>
              <a:t>, Hansel für JUnit, </a:t>
            </a:r>
            <a:r>
              <a:rPr lang="de-DE" altLang="de-DE" dirty="0" err="1"/>
              <a:t>Clover</a:t>
            </a:r>
            <a:r>
              <a:rPr lang="de-DE" altLang="de-DE" dirty="0"/>
              <a:t>) unterstützen </a:t>
            </a:r>
          </a:p>
          <a:p>
            <a:pPr eaLnBrk="1" hangingPunct="1"/>
            <a:endParaRPr lang="de-DE" altLang="de-DE" dirty="0"/>
          </a:p>
          <a:p>
            <a:pPr eaLnBrk="1" hangingPunct="1"/>
            <a:endParaRPr lang="de-DE" altLang="de-DE"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1203" name="Rectangle 2"/>
          <p:cNvSpPr>
            <a:spLocks noGrp="1" noChangeArrowheads="1"/>
          </p:cNvSpPr>
          <p:nvPr>
            <p:ph type="title"/>
          </p:nvPr>
        </p:nvSpPr>
        <p:spPr/>
        <p:txBody>
          <a:bodyPr/>
          <a:lstStyle/>
          <a:p>
            <a:pPr eaLnBrk="1" hangingPunct="1"/>
            <a:r>
              <a:rPr lang="de-DE" altLang="de-DE"/>
              <a:t>Produktorientierung im V-Modell XT</a:t>
            </a:r>
          </a:p>
        </p:txBody>
      </p:sp>
      <p:sp>
        <p:nvSpPr>
          <p:cNvPr id="51204" name="Rectangle 3"/>
          <p:cNvSpPr>
            <a:spLocks noGrp="1" noChangeArrowheads="1"/>
          </p:cNvSpPr>
          <p:nvPr>
            <p:ph type="body" idx="1"/>
          </p:nvPr>
        </p:nvSpPr>
        <p:spPr/>
        <p:txBody>
          <a:bodyPr/>
          <a:lstStyle/>
          <a:p>
            <a:pPr eaLnBrk="1" hangingPunct="1"/>
            <a:r>
              <a:rPr lang="de-DE" altLang="de-DE" sz="2000"/>
              <a:t>Eine Projektdurchführungsstrategie definiert die Reihenfolge der im Projekt zu erreichenden Projektfortschrittsstufen; nutzt Entscheidungspunkte (go, no go)</a:t>
            </a:r>
          </a:p>
          <a:p>
            <a:pPr eaLnBrk="1" hangingPunct="1"/>
            <a:r>
              <a:rPr lang="de-DE" altLang="de-DE" sz="2000"/>
              <a:t>Produkte stehen im Mittelpunkt, sie sind DIE Projektergebnisse</a:t>
            </a:r>
          </a:p>
          <a:p>
            <a:pPr eaLnBrk="1" hangingPunct="1"/>
            <a:r>
              <a:rPr lang="de-DE" altLang="de-DE" sz="2000"/>
              <a:t>Projektdurchführungsstrategien und Entscheidungspunkte geben die Reihenfolge der Produktfertigstellung und somit die grundlegende Struktur des Projektverlaufs vor</a:t>
            </a:r>
          </a:p>
          <a:p>
            <a:pPr eaLnBrk="1" hangingPunct="1"/>
            <a:r>
              <a:rPr lang="de-DE" altLang="de-DE" sz="2000"/>
              <a:t>Die detaillierte Projektplanung und -steuerung wird auf der Basis der Bearbeitung und Fertigstellung von Produkten durchgeführt</a:t>
            </a:r>
          </a:p>
          <a:p>
            <a:pPr eaLnBrk="1" hangingPunct="1"/>
            <a:r>
              <a:rPr lang="de-DE" altLang="de-DE" sz="2000"/>
              <a:t>Für jedes Produkt ist eindeutig eine Rolle verantwortlich und im Projekt dann eine der Rolle zugeordnete Person</a:t>
            </a:r>
          </a:p>
          <a:p>
            <a:pPr eaLnBrk="1" hangingPunct="1"/>
            <a:r>
              <a:rPr lang="de-DE" altLang="de-DE" sz="2000"/>
              <a:t>Die Produktqualität ist überprüfbar durch definierte Anforderungen an das Produkt und explizite Beschreibungen der Abhängigkeiten zu anderen Produkten</a:t>
            </a:r>
          </a:p>
        </p:txBody>
      </p:sp>
    </p:spTree>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3282" name="Rectangle 2"/>
          <p:cNvSpPr>
            <a:spLocks noGrp="1" noChangeArrowheads="1"/>
          </p:cNvSpPr>
          <p:nvPr>
            <p:ph type="title"/>
          </p:nvPr>
        </p:nvSpPr>
        <p:spPr>
          <a:ln/>
        </p:spPr>
        <p:txBody>
          <a:bodyPr/>
          <a:lstStyle/>
          <a:p>
            <a:r>
              <a:rPr lang="de-DE" dirty="0"/>
              <a:t>Abschlussbeispiel: Traue keinen Überdeckungen</a:t>
            </a:r>
          </a:p>
        </p:txBody>
      </p:sp>
      <p:sp>
        <p:nvSpPr>
          <p:cNvPr id="1633284" name="Text Box 4"/>
          <p:cNvSpPr txBox="1">
            <a:spLocks noChangeArrowheads="1"/>
          </p:cNvSpPr>
          <p:nvPr/>
        </p:nvSpPr>
        <p:spPr bwMode="auto">
          <a:xfrm>
            <a:off x="527050" y="990600"/>
            <a:ext cx="3377848"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pPr>
            <a:r>
              <a:rPr lang="de-DE" sz="2000" b="1" dirty="0">
                <a:latin typeface="Consolas" panose="020B0609020204030204" pitchFamily="49" charset="0"/>
              </a:rPr>
              <a:t>public </a:t>
            </a:r>
            <a:r>
              <a:rPr lang="de-DE" sz="2000" b="1" dirty="0" err="1">
                <a:latin typeface="Consolas" panose="020B0609020204030204" pitchFamily="49" charset="0"/>
              </a:rPr>
              <a:t>int</a:t>
            </a:r>
            <a:r>
              <a:rPr lang="de-DE" sz="2000" b="1" dirty="0">
                <a:latin typeface="Consolas" panose="020B0609020204030204" pitchFamily="49" charset="0"/>
              </a:rPr>
              <a:t> </a:t>
            </a:r>
            <a:r>
              <a:rPr lang="de-DE" sz="2000" b="1" dirty="0" err="1">
                <a:latin typeface="Consolas" panose="020B0609020204030204" pitchFamily="49" charset="0"/>
              </a:rPr>
              <a:t>max</a:t>
            </a:r>
            <a:r>
              <a:rPr lang="de-DE" sz="2000" b="1" dirty="0">
                <a:latin typeface="Consolas" panose="020B0609020204030204" pitchFamily="49" charset="0"/>
              </a:rPr>
              <a:t>(</a:t>
            </a:r>
            <a:r>
              <a:rPr lang="de-DE" sz="2000" b="1" dirty="0" err="1">
                <a:latin typeface="Consolas" panose="020B0609020204030204" pitchFamily="49" charset="0"/>
              </a:rPr>
              <a:t>int</a:t>
            </a:r>
            <a:r>
              <a:rPr lang="de-DE" sz="2000" b="1" dirty="0">
                <a:latin typeface="Consolas" panose="020B0609020204030204" pitchFamily="49" charset="0"/>
              </a:rPr>
              <a:t> x, </a:t>
            </a:r>
          </a:p>
          <a:p>
            <a:pPr>
              <a:lnSpc>
                <a:spcPct val="100000"/>
              </a:lnSpc>
            </a:pPr>
            <a:r>
              <a:rPr lang="de-DE" sz="2000" b="1" dirty="0">
                <a:latin typeface="Consolas" panose="020B0609020204030204" pitchFamily="49" charset="0"/>
              </a:rPr>
              <a:t>               </a:t>
            </a:r>
            <a:r>
              <a:rPr lang="de-DE" sz="2000" b="1" dirty="0" err="1">
                <a:latin typeface="Consolas" panose="020B0609020204030204" pitchFamily="49" charset="0"/>
              </a:rPr>
              <a:t>int</a:t>
            </a:r>
            <a:r>
              <a:rPr lang="de-DE" sz="2000" b="1" dirty="0">
                <a:latin typeface="Consolas" panose="020B0609020204030204" pitchFamily="49" charset="0"/>
              </a:rPr>
              <a:t> y, </a:t>
            </a:r>
          </a:p>
          <a:p>
            <a:pPr>
              <a:lnSpc>
                <a:spcPct val="100000"/>
              </a:lnSpc>
            </a:pPr>
            <a:r>
              <a:rPr lang="de-DE" sz="2000" b="1" dirty="0">
                <a:latin typeface="Consolas" panose="020B0609020204030204" pitchFamily="49" charset="0"/>
              </a:rPr>
              <a:t>               </a:t>
            </a:r>
            <a:r>
              <a:rPr lang="de-DE" sz="2000" b="1" dirty="0" err="1">
                <a:latin typeface="Consolas" panose="020B0609020204030204" pitchFamily="49" charset="0"/>
              </a:rPr>
              <a:t>int</a:t>
            </a:r>
            <a:r>
              <a:rPr lang="de-DE" sz="2000" b="1" dirty="0">
                <a:latin typeface="Consolas" panose="020B0609020204030204" pitchFamily="49" charset="0"/>
              </a:rPr>
              <a:t> z){</a:t>
            </a:r>
          </a:p>
          <a:p>
            <a:pPr>
              <a:lnSpc>
                <a:spcPct val="100000"/>
              </a:lnSpc>
            </a:pPr>
            <a:r>
              <a:rPr lang="de-DE" sz="2000" b="1" dirty="0">
                <a:latin typeface="Consolas" panose="020B0609020204030204" pitchFamily="49" charset="0"/>
              </a:rPr>
              <a:t>  </a:t>
            </a:r>
            <a:r>
              <a:rPr lang="de-DE" sz="2000" b="1" dirty="0" err="1">
                <a:latin typeface="Consolas" panose="020B0609020204030204" pitchFamily="49" charset="0"/>
              </a:rPr>
              <a:t>int</a:t>
            </a:r>
            <a:r>
              <a:rPr lang="de-DE" sz="2000" b="1" dirty="0">
                <a:latin typeface="Consolas" panose="020B0609020204030204" pitchFamily="49" charset="0"/>
              </a:rPr>
              <a:t> </a:t>
            </a:r>
            <a:r>
              <a:rPr lang="de-DE" sz="2000" b="1" dirty="0" err="1">
                <a:latin typeface="Consolas" panose="020B0609020204030204" pitchFamily="49" charset="0"/>
              </a:rPr>
              <a:t>max</a:t>
            </a:r>
            <a:r>
              <a:rPr lang="de-DE" sz="2000" b="1" dirty="0">
                <a:latin typeface="Consolas" panose="020B0609020204030204" pitchFamily="49" charset="0"/>
              </a:rPr>
              <a:t> = 0;</a:t>
            </a:r>
          </a:p>
          <a:p>
            <a:pPr>
              <a:lnSpc>
                <a:spcPct val="100000"/>
              </a:lnSpc>
            </a:pPr>
            <a:r>
              <a:rPr lang="de-DE" sz="2000" b="1" dirty="0">
                <a:latin typeface="Consolas" panose="020B0609020204030204" pitchFamily="49" charset="0"/>
              </a:rPr>
              <a:t>  </a:t>
            </a:r>
            <a:r>
              <a:rPr lang="de-DE" sz="2000" b="1" dirty="0" err="1">
                <a:latin typeface="Consolas" panose="020B0609020204030204" pitchFamily="49" charset="0"/>
              </a:rPr>
              <a:t>if</a:t>
            </a:r>
            <a:r>
              <a:rPr lang="de-DE" sz="2000" b="1" dirty="0">
                <a:latin typeface="Consolas" panose="020B0609020204030204" pitchFamily="49" charset="0"/>
              </a:rPr>
              <a:t> (x&gt;z) </a:t>
            </a:r>
          </a:p>
          <a:p>
            <a:pPr>
              <a:lnSpc>
                <a:spcPct val="100000"/>
              </a:lnSpc>
            </a:pPr>
            <a:r>
              <a:rPr lang="de-DE" sz="2000" b="1" dirty="0">
                <a:latin typeface="Consolas" panose="020B0609020204030204" pitchFamily="49" charset="0"/>
              </a:rPr>
              <a:t>    </a:t>
            </a:r>
            <a:r>
              <a:rPr lang="de-DE" sz="2000" b="1" dirty="0" err="1">
                <a:latin typeface="Consolas" panose="020B0609020204030204" pitchFamily="49" charset="0"/>
              </a:rPr>
              <a:t>max</a:t>
            </a:r>
            <a:r>
              <a:rPr lang="de-DE" sz="2000" b="1" dirty="0">
                <a:latin typeface="Consolas" panose="020B0609020204030204" pitchFamily="49" charset="0"/>
              </a:rPr>
              <a:t> = x;</a:t>
            </a:r>
          </a:p>
          <a:p>
            <a:pPr>
              <a:lnSpc>
                <a:spcPct val="100000"/>
              </a:lnSpc>
            </a:pPr>
            <a:r>
              <a:rPr lang="de-DE" sz="2000" b="1" dirty="0">
                <a:latin typeface="Consolas" panose="020B0609020204030204" pitchFamily="49" charset="0"/>
              </a:rPr>
              <a:t>  </a:t>
            </a:r>
            <a:r>
              <a:rPr lang="de-DE" sz="2000" b="1" dirty="0" err="1">
                <a:latin typeface="Consolas" panose="020B0609020204030204" pitchFamily="49" charset="0"/>
              </a:rPr>
              <a:t>if</a:t>
            </a:r>
            <a:r>
              <a:rPr lang="de-DE" sz="2000" b="1" dirty="0">
                <a:latin typeface="Consolas" panose="020B0609020204030204" pitchFamily="49" charset="0"/>
              </a:rPr>
              <a:t> (y&gt;x) </a:t>
            </a:r>
          </a:p>
          <a:p>
            <a:pPr>
              <a:lnSpc>
                <a:spcPct val="100000"/>
              </a:lnSpc>
            </a:pPr>
            <a:r>
              <a:rPr lang="de-DE" sz="2000" b="1" dirty="0">
                <a:latin typeface="Consolas" panose="020B0609020204030204" pitchFamily="49" charset="0"/>
              </a:rPr>
              <a:t>    </a:t>
            </a:r>
            <a:r>
              <a:rPr lang="de-DE" sz="2000" b="1" dirty="0" err="1">
                <a:latin typeface="Consolas" panose="020B0609020204030204" pitchFamily="49" charset="0"/>
              </a:rPr>
              <a:t>max</a:t>
            </a:r>
            <a:r>
              <a:rPr lang="de-DE" sz="2000" b="1" dirty="0">
                <a:latin typeface="Consolas" panose="020B0609020204030204" pitchFamily="49" charset="0"/>
              </a:rPr>
              <a:t> = y;</a:t>
            </a:r>
          </a:p>
          <a:p>
            <a:pPr>
              <a:lnSpc>
                <a:spcPct val="100000"/>
              </a:lnSpc>
            </a:pPr>
            <a:r>
              <a:rPr lang="de-DE" sz="2000" b="1" dirty="0">
                <a:latin typeface="Consolas" panose="020B0609020204030204" pitchFamily="49" charset="0"/>
              </a:rPr>
              <a:t>  </a:t>
            </a:r>
            <a:r>
              <a:rPr lang="de-DE" sz="2000" b="1" dirty="0" err="1">
                <a:latin typeface="Consolas" panose="020B0609020204030204" pitchFamily="49" charset="0"/>
              </a:rPr>
              <a:t>if</a:t>
            </a:r>
            <a:r>
              <a:rPr lang="de-DE" sz="2000" b="1" dirty="0">
                <a:latin typeface="Consolas" panose="020B0609020204030204" pitchFamily="49" charset="0"/>
              </a:rPr>
              <a:t> (z&gt;y) </a:t>
            </a:r>
          </a:p>
          <a:p>
            <a:pPr>
              <a:lnSpc>
                <a:spcPct val="100000"/>
              </a:lnSpc>
            </a:pPr>
            <a:r>
              <a:rPr lang="de-DE" sz="2000" b="1" dirty="0">
                <a:latin typeface="Consolas" panose="020B0609020204030204" pitchFamily="49" charset="0"/>
              </a:rPr>
              <a:t>    </a:t>
            </a:r>
            <a:r>
              <a:rPr lang="de-DE" sz="2000" b="1" dirty="0" err="1">
                <a:latin typeface="Consolas" panose="020B0609020204030204" pitchFamily="49" charset="0"/>
              </a:rPr>
              <a:t>max</a:t>
            </a:r>
            <a:r>
              <a:rPr lang="de-DE" sz="2000" b="1" dirty="0">
                <a:latin typeface="Consolas" panose="020B0609020204030204" pitchFamily="49" charset="0"/>
              </a:rPr>
              <a:t> = z;</a:t>
            </a:r>
          </a:p>
          <a:p>
            <a:pPr>
              <a:lnSpc>
                <a:spcPct val="100000"/>
              </a:lnSpc>
            </a:pPr>
            <a:r>
              <a:rPr lang="de-DE" sz="2000" b="1" dirty="0">
                <a:latin typeface="Consolas" panose="020B0609020204030204" pitchFamily="49" charset="0"/>
              </a:rPr>
              <a:t>  </a:t>
            </a:r>
            <a:r>
              <a:rPr lang="de-DE" sz="2000" b="1" dirty="0" err="1">
                <a:latin typeface="Consolas" panose="020B0609020204030204" pitchFamily="49" charset="0"/>
              </a:rPr>
              <a:t>return</a:t>
            </a:r>
            <a:r>
              <a:rPr lang="de-DE" sz="2000" b="1" dirty="0">
                <a:latin typeface="Consolas" panose="020B0609020204030204" pitchFamily="49" charset="0"/>
              </a:rPr>
              <a:t> </a:t>
            </a:r>
            <a:r>
              <a:rPr lang="de-DE" sz="2000" b="1" dirty="0" err="1">
                <a:latin typeface="Consolas" panose="020B0609020204030204" pitchFamily="49" charset="0"/>
              </a:rPr>
              <a:t>max</a:t>
            </a:r>
            <a:r>
              <a:rPr lang="de-DE" sz="2000" b="1" dirty="0">
                <a:latin typeface="Consolas" panose="020B0609020204030204" pitchFamily="49" charset="0"/>
              </a:rPr>
              <a:t>;</a:t>
            </a:r>
          </a:p>
          <a:p>
            <a:pPr>
              <a:lnSpc>
                <a:spcPct val="100000"/>
              </a:lnSpc>
            </a:pPr>
            <a:r>
              <a:rPr lang="de-DE" sz="2000" b="1" dirty="0">
                <a:latin typeface="Consolas" panose="020B0609020204030204" pitchFamily="49" charset="0"/>
              </a:rPr>
              <a:t>}</a:t>
            </a:r>
          </a:p>
          <a:p>
            <a:pPr>
              <a:lnSpc>
                <a:spcPct val="100000"/>
              </a:lnSpc>
            </a:pPr>
            <a:endParaRPr lang="de-DE" sz="2000" b="1" dirty="0">
              <a:latin typeface="Consolas" panose="020B0609020204030204" pitchFamily="49" charset="0"/>
            </a:endParaRPr>
          </a:p>
        </p:txBody>
      </p:sp>
      <p:sp>
        <p:nvSpPr>
          <p:cNvPr id="1633285" name="Oval 5"/>
          <p:cNvSpPr>
            <a:spLocks noChangeArrowheads="1"/>
          </p:cNvSpPr>
          <p:nvPr/>
        </p:nvSpPr>
        <p:spPr bwMode="auto">
          <a:xfrm>
            <a:off x="5848350" y="1373088"/>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0</a:t>
            </a:r>
          </a:p>
        </p:txBody>
      </p:sp>
      <p:sp>
        <p:nvSpPr>
          <p:cNvPr id="1633289" name="Oval 9"/>
          <p:cNvSpPr>
            <a:spLocks noChangeArrowheads="1"/>
          </p:cNvSpPr>
          <p:nvPr/>
        </p:nvSpPr>
        <p:spPr bwMode="auto">
          <a:xfrm>
            <a:off x="5848350" y="2135088"/>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1</a:t>
            </a:r>
          </a:p>
        </p:txBody>
      </p:sp>
      <p:sp>
        <p:nvSpPr>
          <p:cNvPr id="1633290" name="Oval 10"/>
          <p:cNvSpPr>
            <a:spLocks noChangeArrowheads="1"/>
          </p:cNvSpPr>
          <p:nvPr/>
        </p:nvSpPr>
        <p:spPr bwMode="auto">
          <a:xfrm>
            <a:off x="5238750" y="2744688"/>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2</a:t>
            </a:r>
          </a:p>
        </p:txBody>
      </p:sp>
      <p:sp>
        <p:nvSpPr>
          <p:cNvPr id="1633291" name="Oval 11"/>
          <p:cNvSpPr>
            <a:spLocks noChangeArrowheads="1"/>
          </p:cNvSpPr>
          <p:nvPr/>
        </p:nvSpPr>
        <p:spPr bwMode="auto">
          <a:xfrm>
            <a:off x="5848350" y="3278088"/>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dirty="0"/>
              <a:t>3</a:t>
            </a:r>
          </a:p>
        </p:txBody>
      </p:sp>
      <p:cxnSp>
        <p:nvCxnSpPr>
          <p:cNvPr id="1633292" name="AutoShape 12"/>
          <p:cNvCxnSpPr>
            <a:cxnSpLocks noChangeShapeType="1"/>
            <a:stCxn id="1633285" idx="4"/>
            <a:endCxn id="1633289" idx="0"/>
          </p:cNvCxnSpPr>
          <p:nvPr/>
        </p:nvCxnSpPr>
        <p:spPr bwMode="auto">
          <a:xfrm>
            <a:off x="6038850" y="1763613"/>
            <a:ext cx="0" cy="36195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3296" name="AutoShape 16"/>
          <p:cNvCxnSpPr>
            <a:cxnSpLocks noChangeShapeType="1"/>
            <a:stCxn id="1633289" idx="3"/>
            <a:endCxn id="1633290" idx="0"/>
          </p:cNvCxnSpPr>
          <p:nvPr/>
        </p:nvCxnSpPr>
        <p:spPr bwMode="auto">
          <a:xfrm flipH="1">
            <a:off x="5429250" y="2470051"/>
            <a:ext cx="474663" cy="265112"/>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3298" name="AutoShape 18"/>
          <p:cNvCxnSpPr>
            <a:cxnSpLocks noChangeShapeType="1"/>
            <a:stCxn id="1633290" idx="4"/>
            <a:endCxn id="1633291" idx="1"/>
          </p:cNvCxnSpPr>
          <p:nvPr/>
        </p:nvCxnSpPr>
        <p:spPr bwMode="auto">
          <a:xfrm>
            <a:off x="5429250" y="3135213"/>
            <a:ext cx="474663" cy="188913"/>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3299" name="AutoShape 19"/>
          <p:cNvCxnSpPr>
            <a:cxnSpLocks noChangeShapeType="1"/>
            <a:stCxn id="1633289" idx="4"/>
            <a:endCxn id="1633291" idx="0"/>
          </p:cNvCxnSpPr>
          <p:nvPr/>
        </p:nvCxnSpPr>
        <p:spPr bwMode="auto">
          <a:xfrm>
            <a:off x="6038850" y="2525613"/>
            <a:ext cx="0" cy="74295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3300" name="Rectangle 20"/>
          <p:cNvSpPr>
            <a:spLocks noChangeArrowheads="1"/>
          </p:cNvSpPr>
          <p:nvPr/>
        </p:nvSpPr>
        <p:spPr bwMode="auto">
          <a:xfrm>
            <a:off x="6305550" y="1352451"/>
            <a:ext cx="178766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latin typeface="Consolas" panose="020B0609020204030204" pitchFamily="49" charset="0"/>
              </a:rPr>
              <a:t>int </a:t>
            </a:r>
            <a:r>
              <a:rPr lang="de-DE" sz="2000" b="1" dirty="0" err="1">
                <a:latin typeface="Consolas" panose="020B0609020204030204" pitchFamily="49" charset="0"/>
              </a:rPr>
              <a:t>max</a:t>
            </a:r>
            <a:r>
              <a:rPr lang="de-DE" sz="2000" b="1" dirty="0">
                <a:latin typeface="Consolas" panose="020B0609020204030204" pitchFamily="49" charset="0"/>
              </a:rPr>
              <a:t> = 0</a:t>
            </a:r>
          </a:p>
        </p:txBody>
      </p:sp>
      <p:sp>
        <p:nvSpPr>
          <p:cNvPr id="1633301" name="Rectangle 21"/>
          <p:cNvSpPr>
            <a:spLocks noChangeArrowheads="1"/>
          </p:cNvSpPr>
          <p:nvPr/>
        </p:nvSpPr>
        <p:spPr bwMode="auto">
          <a:xfrm>
            <a:off x="6305550" y="2114451"/>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latin typeface="Consolas" panose="020B0609020204030204" pitchFamily="49" charset="0"/>
              </a:rPr>
              <a:t>if (x&gt;z)</a:t>
            </a:r>
          </a:p>
        </p:txBody>
      </p:sp>
      <p:sp>
        <p:nvSpPr>
          <p:cNvPr id="1633302" name="Rectangle 22"/>
          <p:cNvSpPr>
            <a:spLocks noChangeArrowheads="1"/>
          </p:cNvSpPr>
          <p:nvPr/>
        </p:nvSpPr>
        <p:spPr bwMode="auto">
          <a:xfrm>
            <a:off x="3923928" y="2744688"/>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latin typeface="Consolas" panose="020B0609020204030204" pitchFamily="49" charset="0"/>
              </a:rPr>
              <a:t> </a:t>
            </a:r>
            <a:r>
              <a:rPr lang="de-DE" sz="2000" b="1" dirty="0" err="1">
                <a:latin typeface="Consolas" panose="020B0609020204030204" pitchFamily="49" charset="0"/>
              </a:rPr>
              <a:t>max</a:t>
            </a:r>
            <a:r>
              <a:rPr lang="de-DE" sz="2000" b="1" dirty="0">
                <a:latin typeface="Consolas" panose="020B0609020204030204" pitchFamily="49" charset="0"/>
              </a:rPr>
              <a:t> = x</a:t>
            </a:r>
          </a:p>
        </p:txBody>
      </p:sp>
      <p:sp>
        <p:nvSpPr>
          <p:cNvPr id="1633307" name="Rectangle 27"/>
          <p:cNvSpPr>
            <a:spLocks noChangeArrowheads="1"/>
          </p:cNvSpPr>
          <p:nvPr/>
        </p:nvSpPr>
        <p:spPr bwMode="auto">
          <a:xfrm>
            <a:off x="6248400" y="5654576"/>
            <a:ext cx="16466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err="1">
                <a:latin typeface="Consolas" panose="020B0609020204030204" pitchFamily="49" charset="0"/>
              </a:rPr>
              <a:t>return</a:t>
            </a:r>
            <a:r>
              <a:rPr lang="de-DE" sz="2000" b="1" dirty="0">
                <a:latin typeface="Consolas" panose="020B0609020204030204" pitchFamily="49" charset="0"/>
              </a:rPr>
              <a:t> </a:t>
            </a:r>
            <a:r>
              <a:rPr lang="de-DE" sz="2000" b="1" dirty="0" err="1">
                <a:latin typeface="Consolas" panose="020B0609020204030204" pitchFamily="49" charset="0"/>
              </a:rPr>
              <a:t>max</a:t>
            </a:r>
            <a:endParaRPr lang="de-DE" sz="2000" b="1" dirty="0">
              <a:latin typeface="Consolas" panose="020B0609020204030204" pitchFamily="49" charset="0"/>
            </a:endParaRPr>
          </a:p>
        </p:txBody>
      </p:sp>
      <p:cxnSp>
        <p:nvCxnSpPr>
          <p:cNvPr id="1633323" name="AutoShape 43"/>
          <p:cNvCxnSpPr>
            <a:cxnSpLocks noChangeShapeType="1"/>
            <a:endCxn id="1633285" idx="0"/>
          </p:cNvCxnSpPr>
          <p:nvPr/>
        </p:nvCxnSpPr>
        <p:spPr bwMode="auto">
          <a:xfrm flipH="1">
            <a:off x="6038850" y="1144488"/>
            <a:ext cx="57150" cy="219075"/>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3324" name="Oval 44"/>
          <p:cNvSpPr>
            <a:spLocks noChangeArrowheads="1"/>
          </p:cNvSpPr>
          <p:nvPr/>
        </p:nvSpPr>
        <p:spPr bwMode="auto">
          <a:xfrm>
            <a:off x="5257800" y="3887688"/>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4</a:t>
            </a:r>
          </a:p>
        </p:txBody>
      </p:sp>
      <p:sp>
        <p:nvSpPr>
          <p:cNvPr id="1633325" name="Oval 45"/>
          <p:cNvSpPr>
            <a:spLocks noChangeArrowheads="1"/>
          </p:cNvSpPr>
          <p:nvPr/>
        </p:nvSpPr>
        <p:spPr bwMode="auto">
          <a:xfrm>
            <a:off x="5867400" y="4421088"/>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5</a:t>
            </a:r>
          </a:p>
        </p:txBody>
      </p:sp>
      <p:cxnSp>
        <p:nvCxnSpPr>
          <p:cNvPr id="1633326" name="AutoShape 46"/>
          <p:cNvCxnSpPr>
            <a:cxnSpLocks noChangeShapeType="1"/>
            <a:stCxn id="1633291" idx="3"/>
            <a:endCxn id="1633324" idx="0"/>
          </p:cNvCxnSpPr>
          <p:nvPr/>
        </p:nvCxnSpPr>
        <p:spPr bwMode="auto">
          <a:xfrm flipH="1">
            <a:off x="5448300" y="3613051"/>
            <a:ext cx="455613" cy="265112"/>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3327" name="AutoShape 47"/>
          <p:cNvCxnSpPr>
            <a:cxnSpLocks noChangeShapeType="1"/>
            <a:stCxn id="1633324" idx="4"/>
            <a:endCxn id="1633325" idx="1"/>
          </p:cNvCxnSpPr>
          <p:nvPr/>
        </p:nvCxnSpPr>
        <p:spPr bwMode="auto">
          <a:xfrm>
            <a:off x="5448300" y="4278213"/>
            <a:ext cx="474663" cy="188913"/>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3328" name="AutoShape 48"/>
          <p:cNvCxnSpPr>
            <a:cxnSpLocks noChangeShapeType="1"/>
            <a:stCxn id="1633291" idx="4"/>
            <a:endCxn id="1633325" idx="0"/>
          </p:cNvCxnSpPr>
          <p:nvPr/>
        </p:nvCxnSpPr>
        <p:spPr bwMode="auto">
          <a:xfrm>
            <a:off x="6038850" y="3668613"/>
            <a:ext cx="19050" cy="74295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3329" name="Oval 49"/>
          <p:cNvSpPr>
            <a:spLocks noChangeArrowheads="1"/>
          </p:cNvSpPr>
          <p:nvPr/>
        </p:nvSpPr>
        <p:spPr bwMode="auto">
          <a:xfrm>
            <a:off x="5257800" y="5106888"/>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6</a:t>
            </a:r>
          </a:p>
        </p:txBody>
      </p:sp>
      <p:sp>
        <p:nvSpPr>
          <p:cNvPr id="1633330" name="Oval 50"/>
          <p:cNvSpPr>
            <a:spLocks noChangeArrowheads="1"/>
          </p:cNvSpPr>
          <p:nvPr/>
        </p:nvSpPr>
        <p:spPr bwMode="auto">
          <a:xfrm>
            <a:off x="5867400" y="5640288"/>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7</a:t>
            </a:r>
          </a:p>
        </p:txBody>
      </p:sp>
      <p:cxnSp>
        <p:nvCxnSpPr>
          <p:cNvPr id="1633331" name="AutoShape 51"/>
          <p:cNvCxnSpPr>
            <a:cxnSpLocks noChangeShapeType="1"/>
            <a:stCxn id="1633325" idx="3"/>
            <a:endCxn id="1633329" idx="0"/>
          </p:cNvCxnSpPr>
          <p:nvPr/>
        </p:nvCxnSpPr>
        <p:spPr bwMode="auto">
          <a:xfrm flipH="1">
            <a:off x="5448300" y="4756051"/>
            <a:ext cx="474663" cy="341312"/>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3332" name="AutoShape 52"/>
          <p:cNvCxnSpPr>
            <a:cxnSpLocks noChangeShapeType="1"/>
            <a:stCxn id="1633329" idx="4"/>
            <a:endCxn id="1633330" idx="1"/>
          </p:cNvCxnSpPr>
          <p:nvPr/>
        </p:nvCxnSpPr>
        <p:spPr bwMode="auto">
          <a:xfrm>
            <a:off x="5448300" y="5497413"/>
            <a:ext cx="474663" cy="188913"/>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3333" name="AutoShape 53"/>
          <p:cNvCxnSpPr>
            <a:cxnSpLocks noChangeShapeType="1"/>
            <a:stCxn id="1633325" idx="4"/>
            <a:endCxn id="1633330" idx="0"/>
          </p:cNvCxnSpPr>
          <p:nvPr/>
        </p:nvCxnSpPr>
        <p:spPr bwMode="auto">
          <a:xfrm>
            <a:off x="6057900" y="4811613"/>
            <a:ext cx="0" cy="81915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3334" name="Rectangle 54"/>
          <p:cNvSpPr>
            <a:spLocks noChangeArrowheads="1"/>
          </p:cNvSpPr>
          <p:nvPr/>
        </p:nvSpPr>
        <p:spPr bwMode="auto">
          <a:xfrm>
            <a:off x="3923928" y="3887688"/>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latin typeface="Consolas" panose="020B0609020204030204" pitchFamily="49" charset="0"/>
              </a:rPr>
              <a:t> </a:t>
            </a:r>
            <a:r>
              <a:rPr lang="de-DE" sz="2000" b="1" dirty="0" err="1">
                <a:latin typeface="Consolas" panose="020B0609020204030204" pitchFamily="49" charset="0"/>
              </a:rPr>
              <a:t>max</a:t>
            </a:r>
            <a:r>
              <a:rPr lang="de-DE" sz="2000" b="1" dirty="0">
                <a:latin typeface="Consolas" panose="020B0609020204030204" pitchFamily="49" charset="0"/>
              </a:rPr>
              <a:t> = y</a:t>
            </a:r>
          </a:p>
        </p:txBody>
      </p:sp>
      <p:sp>
        <p:nvSpPr>
          <p:cNvPr id="1633335" name="Rectangle 55"/>
          <p:cNvSpPr>
            <a:spLocks noChangeArrowheads="1"/>
          </p:cNvSpPr>
          <p:nvPr/>
        </p:nvSpPr>
        <p:spPr bwMode="auto">
          <a:xfrm>
            <a:off x="3923928" y="5121176"/>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latin typeface="Consolas" panose="020B0609020204030204" pitchFamily="49" charset="0"/>
              </a:rPr>
              <a:t> </a:t>
            </a:r>
            <a:r>
              <a:rPr lang="de-DE" sz="2000" b="1" dirty="0" err="1">
                <a:latin typeface="Consolas" panose="020B0609020204030204" pitchFamily="49" charset="0"/>
              </a:rPr>
              <a:t>max</a:t>
            </a:r>
            <a:r>
              <a:rPr lang="de-DE" sz="2000" b="1" dirty="0">
                <a:latin typeface="Consolas" panose="020B0609020204030204" pitchFamily="49" charset="0"/>
              </a:rPr>
              <a:t> = z</a:t>
            </a:r>
          </a:p>
        </p:txBody>
      </p:sp>
      <p:sp>
        <p:nvSpPr>
          <p:cNvPr id="1633336" name="Rectangle 56"/>
          <p:cNvSpPr>
            <a:spLocks noChangeArrowheads="1"/>
          </p:cNvSpPr>
          <p:nvPr/>
        </p:nvSpPr>
        <p:spPr bwMode="auto">
          <a:xfrm>
            <a:off x="6324600" y="3292376"/>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latin typeface="Consolas" panose="020B0609020204030204" pitchFamily="49" charset="0"/>
              </a:rPr>
              <a:t>if (y&gt;x)</a:t>
            </a:r>
          </a:p>
        </p:txBody>
      </p:sp>
      <p:sp>
        <p:nvSpPr>
          <p:cNvPr id="1633337" name="Rectangle 57"/>
          <p:cNvSpPr>
            <a:spLocks noChangeArrowheads="1"/>
          </p:cNvSpPr>
          <p:nvPr/>
        </p:nvSpPr>
        <p:spPr bwMode="auto">
          <a:xfrm>
            <a:off x="6324600" y="4435376"/>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latin typeface="Consolas" panose="020B0609020204030204" pitchFamily="49" charset="0"/>
              </a:rPr>
              <a:t>if (z&gt;y)</a:t>
            </a:r>
          </a:p>
        </p:txBody>
      </p:sp>
      <p:sp>
        <p:nvSpPr>
          <p:cNvPr id="1633338" name="Rectangle 58"/>
          <p:cNvSpPr>
            <a:spLocks noGrp="1" noChangeArrowheads="1"/>
          </p:cNvSpPr>
          <p:nvPr>
            <p:ph type="body" idx="1"/>
          </p:nvPr>
        </p:nvSpPr>
        <p:spPr>
          <a:xfrm>
            <a:off x="304800" y="4922838"/>
            <a:ext cx="3733800" cy="1173162"/>
          </a:xfrm>
          <a:noFill/>
          <a:ln/>
        </p:spPr>
        <p:txBody>
          <a:bodyPr/>
          <a:lstStyle/>
          <a:p>
            <a:r>
              <a:rPr lang="de-DE" dirty="0"/>
              <a:t>Erinnerung: Suche Maximum von drei ganzen Zahlen</a:t>
            </a:r>
          </a:p>
        </p:txBody>
      </p:sp>
    </p:spTree>
    <p:extLst>
      <p:ext uri="{BB962C8B-B14F-4D97-AF65-F5344CB8AC3E}">
        <p14:creationId xmlns:p14="http://schemas.microsoft.com/office/powerpoint/2010/main" val="4126021874"/>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5442" name="Rectangle 2"/>
          <p:cNvSpPr>
            <a:spLocks noGrp="1" noChangeArrowheads="1"/>
          </p:cNvSpPr>
          <p:nvPr>
            <p:ph type="title"/>
          </p:nvPr>
        </p:nvSpPr>
        <p:spPr>
          <a:ln/>
        </p:spPr>
        <p:txBody>
          <a:bodyPr/>
          <a:lstStyle/>
          <a:p>
            <a:r>
              <a:rPr lang="de-DE"/>
              <a:t>Anweisungsüberdeckung - jeder Knoten einmal</a:t>
            </a:r>
          </a:p>
        </p:txBody>
      </p:sp>
      <p:sp>
        <p:nvSpPr>
          <p:cNvPr id="1725475" name="Oval 35"/>
          <p:cNvSpPr>
            <a:spLocks noChangeArrowheads="1"/>
          </p:cNvSpPr>
          <p:nvPr/>
        </p:nvSpPr>
        <p:spPr bwMode="auto">
          <a:xfrm>
            <a:off x="2372792" y="1518320"/>
            <a:ext cx="381000" cy="381000"/>
          </a:xfrm>
          <a:prstGeom prst="ellipse">
            <a:avLst/>
          </a:prstGeom>
          <a:noFill/>
          <a:ln w="76200" cmpd="tri">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0</a:t>
            </a:r>
          </a:p>
        </p:txBody>
      </p:sp>
      <p:sp>
        <p:nvSpPr>
          <p:cNvPr id="1725476" name="Oval 36"/>
          <p:cNvSpPr>
            <a:spLocks noChangeArrowheads="1"/>
          </p:cNvSpPr>
          <p:nvPr/>
        </p:nvSpPr>
        <p:spPr bwMode="auto">
          <a:xfrm>
            <a:off x="2372792" y="2280320"/>
            <a:ext cx="381000" cy="381000"/>
          </a:xfrm>
          <a:prstGeom prst="ellipse">
            <a:avLst/>
          </a:prstGeom>
          <a:noFill/>
          <a:ln w="76200" cmpd="tri">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1</a:t>
            </a:r>
          </a:p>
        </p:txBody>
      </p:sp>
      <p:sp>
        <p:nvSpPr>
          <p:cNvPr id="1725477" name="Oval 37"/>
          <p:cNvSpPr>
            <a:spLocks noChangeArrowheads="1"/>
          </p:cNvSpPr>
          <p:nvPr/>
        </p:nvSpPr>
        <p:spPr bwMode="auto">
          <a:xfrm>
            <a:off x="1415852" y="2875633"/>
            <a:ext cx="381000" cy="381000"/>
          </a:xfrm>
          <a:prstGeom prst="ellipse">
            <a:avLst/>
          </a:prstGeom>
          <a:noFill/>
          <a:ln w="76200" cmpd="tri">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2</a:t>
            </a:r>
          </a:p>
        </p:txBody>
      </p:sp>
      <p:sp>
        <p:nvSpPr>
          <p:cNvPr id="1725478" name="Oval 38"/>
          <p:cNvSpPr>
            <a:spLocks noChangeArrowheads="1"/>
          </p:cNvSpPr>
          <p:nvPr/>
        </p:nvSpPr>
        <p:spPr bwMode="auto">
          <a:xfrm>
            <a:off x="2372792" y="3385220"/>
            <a:ext cx="381000" cy="381000"/>
          </a:xfrm>
          <a:prstGeom prst="ellipse">
            <a:avLst/>
          </a:prstGeom>
          <a:noFill/>
          <a:ln w="76200" cmpd="tri">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3</a:t>
            </a:r>
          </a:p>
        </p:txBody>
      </p:sp>
      <p:cxnSp>
        <p:nvCxnSpPr>
          <p:cNvPr id="1725479" name="AutoShape 39"/>
          <p:cNvCxnSpPr>
            <a:cxnSpLocks noChangeShapeType="1"/>
            <a:stCxn id="1725475" idx="4"/>
            <a:endCxn id="1725476" idx="0"/>
          </p:cNvCxnSpPr>
          <p:nvPr/>
        </p:nvCxnSpPr>
        <p:spPr bwMode="auto">
          <a:xfrm>
            <a:off x="2563292" y="1937420"/>
            <a:ext cx="0" cy="30480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5480" name="AutoShape 40"/>
          <p:cNvCxnSpPr>
            <a:cxnSpLocks noChangeShapeType="1"/>
            <a:endCxn id="1725477" idx="7"/>
          </p:cNvCxnSpPr>
          <p:nvPr/>
        </p:nvCxnSpPr>
        <p:spPr bwMode="auto">
          <a:xfrm flipH="1">
            <a:off x="1741056" y="2615283"/>
            <a:ext cx="739686" cy="316146"/>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5481" name="AutoShape 41"/>
          <p:cNvCxnSpPr>
            <a:cxnSpLocks noChangeShapeType="1"/>
            <a:stCxn id="1725477" idx="4"/>
            <a:endCxn id="1725478" idx="1"/>
          </p:cNvCxnSpPr>
          <p:nvPr/>
        </p:nvCxnSpPr>
        <p:spPr bwMode="auto">
          <a:xfrm>
            <a:off x="1606352" y="3256633"/>
            <a:ext cx="822236" cy="184383"/>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5482" name="AutoShape 42"/>
          <p:cNvCxnSpPr>
            <a:cxnSpLocks noChangeShapeType="1"/>
            <a:stCxn id="1725476" idx="4"/>
            <a:endCxn id="1725478" idx="0"/>
          </p:cNvCxnSpPr>
          <p:nvPr/>
        </p:nvCxnSpPr>
        <p:spPr bwMode="auto">
          <a:xfrm>
            <a:off x="2563292" y="2699420"/>
            <a:ext cx="0" cy="64770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5483" name="Rectangle 43"/>
          <p:cNvSpPr>
            <a:spLocks noChangeArrowheads="1"/>
          </p:cNvSpPr>
          <p:nvPr/>
        </p:nvSpPr>
        <p:spPr bwMode="auto">
          <a:xfrm>
            <a:off x="2842692" y="1497683"/>
            <a:ext cx="11721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err="1">
                <a:latin typeface="Consolas" panose="020B0609020204030204" pitchFamily="49" charset="0"/>
              </a:rPr>
              <a:t>max</a:t>
            </a:r>
            <a:r>
              <a:rPr lang="de-DE" sz="2000" b="1" dirty="0">
                <a:latin typeface="Consolas" panose="020B0609020204030204" pitchFamily="49" charset="0"/>
              </a:rPr>
              <a:t> = 0</a:t>
            </a:r>
          </a:p>
        </p:txBody>
      </p:sp>
      <p:sp>
        <p:nvSpPr>
          <p:cNvPr id="1725484" name="Rectangle 44"/>
          <p:cNvSpPr>
            <a:spLocks noChangeArrowheads="1"/>
          </p:cNvSpPr>
          <p:nvPr/>
        </p:nvSpPr>
        <p:spPr bwMode="auto">
          <a:xfrm>
            <a:off x="2842692" y="2259683"/>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latin typeface="Consolas" panose="020B0609020204030204" pitchFamily="49" charset="0"/>
              </a:rPr>
              <a:t>if (x&gt;z)</a:t>
            </a:r>
          </a:p>
        </p:txBody>
      </p:sp>
      <p:sp>
        <p:nvSpPr>
          <p:cNvPr id="1725485" name="Rectangle 45"/>
          <p:cNvSpPr>
            <a:spLocks noChangeArrowheads="1"/>
          </p:cNvSpPr>
          <p:nvPr/>
        </p:nvSpPr>
        <p:spPr bwMode="auto">
          <a:xfrm>
            <a:off x="560190" y="2523208"/>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latin typeface="Consolas" panose="020B0609020204030204" pitchFamily="49" charset="0"/>
              </a:rPr>
              <a:t> </a:t>
            </a:r>
            <a:r>
              <a:rPr lang="de-DE" sz="2000" b="1" dirty="0" err="1">
                <a:latin typeface="Consolas" panose="020B0609020204030204" pitchFamily="49" charset="0"/>
              </a:rPr>
              <a:t>max</a:t>
            </a:r>
            <a:r>
              <a:rPr lang="de-DE" sz="2000" b="1" dirty="0">
                <a:latin typeface="Consolas" panose="020B0609020204030204" pitchFamily="49" charset="0"/>
              </a:rPr>
              <a:t> = x</a:t>
            </a:r>
          </a:p>
        </p:txBody>
      </p:sp>
      <p:sp>
        <p:nvSpPr>
          <p:cNvPr id="1725486" name="Rectangle 46"/>
          <p:cNvSpPr>
            <a:spLocks noChangeArrowheads="1"/>
          </p:cNvSpPr>
          <p:nvPr/>
        </p:nvSpPr>
        <p:spPr bwMode="auto">
          <a:xfrm>
            <a:off x="2791892" y="5785520"/>
            <a:ext cx="118494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err="1">
                <a:latin typeface="Consolas" panose="020B0609020204030204" pitchFamily="49" charset="0"/>
              </a:rPr>
              <a:t>return</a:t>
            </a:r>
            <a:r>
              <a:rPr lang="de-DE" sz="2000" b="1" dirty="0">
                <a:latin typeface="Consolas" panose="020B0609020204030204" pitchFamily="49" charset="0"/>
              </a:rPr>
              <a:t> </a:t>
            </a:r>
          </a:p>
          <a:p>
            <a:r>
              <a:rPr lang="de-DE" sz="2000" b="1" dirty="0" err="1">
                <a:latin typeface="Consolas" panose="020B0609020204030204" pitchFamily="49" charset="0"/>
              </a:rPr>
              <a:t>max</a:t>
            </a:r>
            <a:endParaRPr lang="de-DE" sz="2000" b="1" dirty="0">
              <a:latin typeface="Consolas" panose="020B0609020204030204" pitchFamily="49" charset="0"/>
            </a:endParaRPr>
          </a:p>
        </p:txBody>
      </p:sp>
      <p:cxnSp>
        <p:nvCxnSpPr>
          <p:cNvPr id="1725487" name="AutoShape 47"/>
          <p:cNvCxnSpPr>
            <a:cxnSpLocks noChangeShapeType="1"/>
            <a:endCxn id="1725475" idx="0"/>
          </p:cNvCxnSpPr>
          <p:nvPr/>
        </p:nvCxnSpPr>
        <p:spPr bwMode="auto">
          <a:xfrm flipH="1">
            <a:off x="2563292" y="1261145"/>
            <a:ext cx="57150" cy="219075"/>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5488" name="Oval 48"/>
          <p:cNvSpPr>
            <a:spLocks noChangeArrowheads="1"/>
          </p:cNvSpPr>
          <p:nvPr/>
        </p:nvSpPr>
        <p:spPr bwMode="auto">
          <a:xfrm>
            <a:off x="1434902" y="4018633"/>
            <a:ext cx="381000" cy="381000"/>
          </a:xfrm>
          <a:prstGeom prst="ellipse">
            <a:avLst/>
          </a:prstGeom>
          <a:noFill/>
          <a:ln w="76200" cmpd="tri">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4</a:t>
            </a:r>
          </a:p>
        </p:txBody>
      </p:sp>
      <p:sp>
        <p:nvSpPr>
          <p:cNvPr id="1725489" name="Oval 49"/>
          <p:cNvSpPr>
            <a:spLocks noChangeArrowheads="1"/>
          </p:cNvSpPr>
          <p:nvPr/>
        </p:nvSpPr>
        <p:spPr bwMode="auto">
          <a:xfrm>
            <a:off x="2372792" y="4566320"/>
            <a:ext cx="381000" cy="381000"/>
          </a:xfrm>
          <a:prstGeom prst="ellipse">
            <a:avLst/>
          </a:prstGeom>
          <a:noFill/>
          <a:ln w="76200" cmpd="tri">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5</a:t>
            </a:r>
          </a:p>
        </p:txBody>
      </p:sp>
      <p:cxnSp>
        <p:nvCxnSpPr>
          <p:cNvPr id="1725490" name="AutoShape 50"/>
          <p:cNvCxnSpPr>
            <a:cxnSpLocks noChangeShapeType="1"/>
            <a:stCxn id="1725478" idx="3"/>
            <a:endCxn id="1725488" idx="0"/>
          </p:cNvCxnSpPr>
          <p:nvPr/>
        </p:nvCxnSpPr>
        <p:spPr bwMode="auto">
          <a:xfrm flipH="1">
            <a:off x="1625402" y="3710424"/>
            <a:ext cx="803186" cy="308209"/>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5491" name="AutoShape 51"/>
          <p:cNvCxnSpPr>
            <a:cxnSpLocks noChangeShapeType="1"/>
            <a:stCxn id="1725488" idx="4"/>
            <a:endCxn id="1725489" idx="1"/>
          </p:cNvCxnSpPr>
          <p:nvPr/>
        </p:nvCxnSpPr>
        <p:spPr bwMode="auto">
          <a:xfrm>
            <a:off x="1625402" y="4399633"/>
            <a:ext cx="803186" cy="222483"/>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5492" name="AutoShape 52"/>
          <p:cNvCxnSpPr>
            <a:cxnSpLocks noChangeShapeType="1"/>
            <a:stCxn id="1725478" idx="4"/>
            <a:endCxn id="1725489" idx="0"/>
          </p:cNvCxnSpPr>
          <p:nvPr/>
        </p:nvCxnSpPr>
        <p:spPr bwMode="auto">
          <a:xfrm>
            <a:off x="2563292" y="3804320"/>
            <a:ext cx="0" cy="72390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5493" name="Oval 53"/>
          <p:cNvSpPr>
            <a:spLocks noChangeArrowheads="1"/>
          </p:cNvSpPr>
          <p:nvPr/>
        </p:nvSpPr>
        <p:spPr bwMode="auto">
          <a:xfrm>
            <a:off x="1434902" y="525212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6</a:t>
            </a:r>
          </a:p>
        </p:txBody>
      </p:sp>
      <p:sp>
        <p:nvSpPr>
          <p:cNvPr id="1725494" name="Oval 54"/>
          <p:cNvSpPr>
            <a:spLocks noChangeArrowheads="1"/>
          </p:cNvSpPr>
          <p:nvPr/>
        </p:nvSpPr>
        <p:spPr bwMode="auto">
          <a:xfrm>
            <a:off x="2372792" y="5785520"/>
            <a:ext cx="381000" cy="381000"/>
          </a:xfrm>
          <a:prstGeom prst="ellipse">
            <a:avLst/>
          </a:prstGeom>
          <a:noFill/>
          <a:ln w="76200" cmpd="tri">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7</a:t>
            </a:r>
          </a:p>
        </p:txBody>
      </p:sp>
      <p:cxnSp>
        <p:nvCxnSpPr>
          <p:cNvPr id="1725495" name="AutoShape 55"/>
          <p:cNvCxnSpPr>
            <a:cxnSpLocks noChangeShapeType="1"/>
            <a:stCxn id="1725489" idx="3"/>
            <a:endCxn id="1725493" idx="0"/>
          </p:cNvCxnSpPr>
          <p:nvPr/>
        </p:nvCxnSpPr>
        <p:spPr bwMode="auto">
          <a:xfrm flipH="1">
            <a:off x="1625402" y="4891524"/>
            <a:ext cx="803186" cy="360596"/>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5496" name="AutoShape 56"/>
          <p:cNvCxnSpPr>
            <a:cxnSpLocks noChangeShapeType="1"/>
            <a:stCxn id="1725493" idx="4"/>
            <a:endCxn id="1725494" idx="1"/>
          </p:cNvCxnSpPr>
          <p:nvPr/>
        </p:nvCxnSpPr>
        <p:spPr bwMode="auto">
          <a:xfrm>
            <a:off x="1625402" y="5633120"/>
            <a:ext cx="803186" cy="208196"/>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5497" name="AutoShape 57"/>
          <p:cNvCxnSpPr>
            <a:cxnSpLocks noChangeShapeType="1"/>
            <a:stCxn id="1725489" idx="4"/>
            <a:endCxn id="1725494" idx="0"/>
          </p:cNvCxnSpPr>
          <p:nvPr/>
        </p:nvCxnSpPr>
        <p:spPr bwMode="auto">
          <a:xfrm>
            <a:off x="2563292" y="4985420"/>
            <a:ext cx="0" cy="76200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5498" name="Rectangle 58"/>
          <p:cNvSpPr>
            <a:spLocks noChangeArrowheads="1"/>
          </p:cNvSpPr>
          <p:nvPr/>
        </p:nvSpPr>
        <p:spPr bwMode="auto">
          <a:xfrm>
            <a:off x="467544" y="3645024"/>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latin typeface="Consolas" panose="020B0609020204030204" pitchFamily="49" charset="0"/>
              </a:rPr>
              <a:t> </a:t>
            </a:r>
            <a:r>
              <a:rPr lang="de-DE" sz="2000" b="1" dirty="0" err="1">
                <a:latin typeface="Consolas" panose="020B0609020204030204" pitchFamily="49" charset="0"/>
              </a:rPr>
              <a:t>max</a:t>
            </a:r>
            <a:r>
              <a:rPr lang="de-DE" sz="2000" b="1" dirty="0">
                <a:latin typeface="Consolas" panose="020B0609020204030204" pitchFamily="49" charset="0"/>
              </a:rPr>
              <a:t> = y</a:t>
            </a:r>
          </a:p>
        </p:txBody>
      </p:sp>
      <p:sp>
        <p:nvSpPr>
          <p:cNvPr id="1725499" name="Rectangle 59"/>
          <p:cNvSpPr>
            <a:spLocks noChangeArrowheads="1"/>
          </p:cNvSpPr>
          <p:nvPr/>
        </p:nvSpPr>
        <p:spPr bwMode="auto">
          <a:xfrm>
            <a:off x="467544" y="4869160"/>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latin typeface="Consolas" panose="020B0609020204030204" pitchFamily="49" charset="0"/>
              </a:rPr>
              <a:t> </a:t>
            </a:r>
            <a:r>
              <a:rPr lang="de-DE" sz="2000" b="1" dirty="0" err="1">
                <a:latin typeface="Consolas" panose="020B0609020204030204" pitchFamily="49" charset="0"/>
              </a:rPr>
              <a:t>max</a:t>
            </a:r>
            <a:r>
              <a:rPr lang="de-DE" sz="2000" b="1" dirty="0">
                <a:latin typeface="Consolas" panose="020B0609020204030204" pitchFamily="49" charset="0"/>
              </a:rPr>
              <a:t> = z</a:t>
            </a:r>
          </a:p>
        </p:txBody>
      </p:sp>
      <p:sp>
        <p:nvSpPr>
          <p:cNvPr id="1725500" name="Rectangle 60"/>
          <p:cNvSpPr>
            <a:spLocks noChangeArrowheads="1"/>
          </p:cNvSpPr>
          <p:nvPr/>
        </p:nvSpPr>
        <p:spPr bwMode="auto">
          <a:xfrm>
            <a:off x="2861742" y="3437608"/>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latin typeface="Consolas" panose="020B0609020204030204" pitchFamily="49" charset="0"/>
              </a:rPr>
              <a:t>if (y&gt;x)</a:t>
            </a:r>
          </a:p>
        </p:txBody>
      </p:sp>
      <p:sp>
        <p:nvSpPr>
          <p:cNvPr id="1725501" name="Rectangle 61"/>
          <p:cNvSpPr>
            <a:spLocks noChangeArrowheads="1"/>
          </p:cNvSpPr>
          <p:nvPr/>
        </p:nvSpPr>
        <p:spPr bwMode="auto">
          <a:xfrm>
            <a:off x="2861742" y="4580608"/>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latin typeface="Consolas" panose="020B0609020204030204" pitchFamily="49" charset="0"/>
              </a:rPr>
              <a:t>if (z&gt;y)</a:t>
            </a:r>
          </a:p>
        </p:txBody>
      </p:sp>
      <p:sp>
        <p:nvSpPr>
          <p:cNvPr id="1725502" name="Rectangle 62"/>
          <p:cNvSpPr>
            <a:spLocks noChangeArrowheads="1"/>
          </p:cNvSpPr>
          <p:nvPr/>
        </p:nvSpPr>
        <p:spPr bwMode="auto">
          <a:xfrm>
            <a:off x="3363392" y="2051720"/>
            <a:ext cx="607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solidFill>
                  <a:srgbClr val="FF3300"/>
                </a:solidFill>
                <a:latin typeface="Consolas" panose="020B0609020204030204" pitchFamily="49" charset="0"/>
              </a:rPr>
              <a:t>5 4</a:t>
            </a:r>
          </a:p>
        </p:txBody>
      </p:sp>
      <p:sp>
        <p:nvSpPr>
          <p:cNvPr id="1725503" name="Rectangle 63"/>
          <p:cNvSpPr>
            <a:spLocks noChangeArrowheads="1"/>
          </p:cNvSpPr>
          <p:nvPr/>
        </p:nvSpPr>
        <p:spPr bwMode="auto">
          <a:xfrm>
            <a:off x="3363392" y="3209008"/>
            <a:ext cx="607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solidFill>
                  <a:srgbClr val="FF3300"/>
                </a:solidFill>
                <a:latin typeface="Consolas" panose="020B0609020204030204" pitchFamily="49" charset="0"/>
              </a:rPr>
              <a:t>7 5</a:t>
            </a:r>
          </a:p>
        </p:txBody>
      </p:sp>
      <p:sp>
        <p:nvSpPr>
          <p:cNvPr id="1725504" name="Rectangle 64"/>
          <p:cNvSpPr>
            <a:spLocks noChangeArrowheads="1"/>
          </p:cNvSpPr>
          <p:nvPr/>
        </p:nvSpPr>
        <p:spPr bwMode="auto">
          <a:xfrm>
            <a:off x="3363392" y="4337720"/>
            <a:ext cx="607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solidFill>
                  <a:srgbClr val="FF3300"/>
                </a:solidFill>
                <a:latin typeface="Consolas" panose="020B0609020204030204" pitchFamily="49" charset="0"/>
              </a:rPr>
              <a:t>4 7</a:t>
            </a:r>
          </a:p>
        </p:txBody>
      </p:sp>
      <p:sp>
        <p:nvSpPr>
          <p:cNvPr id="1725505" name="Rectangle 65"/>
          <p:cNvSpPr>
            <a:spLocks noChangeArrowheads="1"/>
          </p:cNvSpPr>
          <p:nvPr/>
        </p:nvSpPr>
        <p:spPr bwMode="auto">
          <a:xfrm>
            <a:off x="1468240" y="2294608"/>
            <a:ext cx="3385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solidFill>
                  <a:srgbClr val="FF3300"/>
                </a:solidFill>
                <a:latin typeface="Consolas" panose="020B0609020204030204" pitchFamily="49" charset="0"/>
              </a:rPr>
              <a:t>5</a:t>
            </a:r>
          </a:p>
        </p:txBody>
      </p:sp>
      <p:sp>
        <p:nvSpPr>
          <p:cNvPr id="1725506" name="Rectangle 66"/>
          <p:cNvSpPr>
            <a:spLocks noChangeArrowheads="1"/>
          </p:cNvSpPr>
          <p:nvPr/>
        </p:nvSpPr>
        <p:spPr bwMode="auto">
          <a:xfrm>
            <a:off x="3401492" y="6090320"/>
            <a:ext cx="3385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solidFill>
                  <a:srgbClr val="FF3300"/>
                </a:solidFill>
                <a:latin typeface="Consolas" panose="020B0609020204030204" pitchFamily="49" charset="0"/>
              </a:rPr>
              <a:t>7</a:t>
            </a:r>
          </a:p>
        </p:txBody>
      </p:sp>
      <p:sp>
        <p:nvSpPr>
          <p:cNvPr id="1725507" name="Oval 67"/>
          <p:cNvSpPr>
            <a:spLocks noChangeArrowheads="1"/>
          </p:cNvSpPr>
          <p:nvPr/>
        </p:nvSpPr>
        <p:spPr bwMode="auto">
          <a:xfrm>
            <a:off x="6094938" y="1518320"/>
            <a:ext cx="381000" cy="381000"/>
          </a:xfrm>
          <a:prstGeom prst="ellipse">
            <a:avLst/>
          </a:prstGeom>
          <a:noFill/>
          <a:ln w="76200" cmpd="tri">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0</a:t>
            </a:r>
          </a:p>
        </p:txBody>
      </p:sp>
      <p:sp>
        <p:nvSpPr>
          <p:cNvPr id="1725508" name="Oval 68"/>
          <p:cNvSpPr>
            <a:spLocks noChangeArrowheads="1"/>
          </p:cNvSpPr>
          <p:nvPr/>
        </p:nvSpPr>
        <p:spPr bwMode="auto">
          <a:xfrm>
            <a:off x="6094938" y="2280320"/>
            <a:ext cx="381000" cy="381000"/>
          </a:xfrm>
          <a:prstGeom prst="ellipse">
            <a:avLst/>
          </a:prstGeom>
          <a:noFill/>
          <a:ln w="76200" cmpd="tri">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1</a:t>
            </a:r>
          </a:p>
        </p:txBody>
      </p:sp>
      <p:sp>
        <p:nvSpPr>
          <p:cNvPr id="1725509" name="Oval 69"/>
          <p:cNvSpPr>
            <a:spLocks noChangeArrowheads="1"/>
          </p:cNvSpPr>
          <p:nvPr/>
        </p:nvSpPr>
        <p:spPr bwMode="auto">
          <a:xfrm>
            <a:off x="5485338" y="288992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2</a:t>
            </a:r>
          </a:p>
        </p:txBody>
      </p:sp>
      <p:sp>
        <p:nvSpPr>
          <p:cNvPr id="1725510" name="Oval 70"/>
          <p:cNvSpPr>
            <a:spLocks noChangeArrowheads="1"/>
          </p:cNvSpPr>
          <p:nvPr/>
        </p:nvSpPr>
        <p:spPr bwMode="auto">
          <a:xfrm>
            <a:off x="6094938" y="3423320"/>
            <a:ext cx="381000" cy="381000"/>
          </a:xfrm>
          <a:prstGeom prst="ellipse">
            <a:avLst/>
          </a:prstGeom>
          <a:noFill/>
          <a:ln w="76200" cmpd="tri">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3</a:t>
            </a:r>
          </a:p>
        </p:txBody>
      </p:sp>
      <p:cxnSp>
        <p:nvCxnSpPr>
          <p:cNvPr id="1725511" name="AutoShape 71"/>
          <p:cNvCxnSpPr>
            <a:cxnSpLocks noChangeShapeType="1"/>
            <a:stCxn id="1725507" idx="4"/>
            <a:endCxn id="1725508" idx="0"/>
          </p:cNvCxnSpPr>
          <p:nvPr/>
        </p:nvCxnSpPr>
        <p:spPr bwMode="auto">
          <a:xfrm>
            <a:off x="6285438" y="1937420"/>
            <a:ext cx="0" cy="30480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5512" name="AutoShape 72"/>
          <p:cNvCxnSpPr>
            <a:cxnSpLocks noChangeShapeType="1"/>
          </p:cNvCxnSpPr>
          <p:nvPr/>
        </p:nvCxnSpPr>
        <p:spPr bwMode="auto">
          <a:xfrm flipH="1">
            <a:off x="5715526" y="2615283"/>
            <a:ext cx="474662" cy="265112"/>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5513" name="AutoShape 73"/>
          <p:cNvCxnSpPr>
            <a:cxnSpLocks noChangeShapeType="1"/>
            <a:stCxn id="1725509" idx="4"/>
            <a:endCxn id="1725510" idx="1"/>
          </p:cNvCxnSpPr>
          <p:nvPr/>
        </p:nvCxnSpPr>
        <p:spPr bwMode="auto">
          <a:xfrm>
            <a:off x="5675838" y="3280445"/>
            <a:ext cx="474663" cy="160338"/>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5514" name="AutoShape 74"/>
          <p:cNvCxnSpPr>
            <a:cxnSpLocks noChangeShapeType="1"/>
            <a:stCxn id="1725508" idx="4"/>
            <a:endCxn id="1725510" idx="0"/>
          </p:cNvCxnSpPr>
          <p:nvPr/>
        </p:nvCxnSpPr>
        <p:spPr bwMode="auto">
          <a:xfrm>
            <a:off x="6285438" y="2699420"/>
            <a:ext cx="0" cy="68580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5515" name="Rectangle 75"/>
          <p:cNvSpPr>
            <a:spLocks noChangeArrowheads="1"/>
          </p:cNvSpPr>
          <p:nvPr/>
        </p:nvSpPr>
        <p:spPr bwMode="auto">
          <a:xfrm>
            <a:off x="6552138" y="1497683"/>
            <a:ext cx="11721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err="1">
                <a:latin typeface="Consolas" panose="020B0609020204030204" pitchFamily="49" charset="0"/>
              </a:rPr>
              <a:t>max</a:t>
            </a:r>
            <a:r>
              <a:rPr lang="de-DE" sz="2000" b="1" dirty="0">
                <a:latin typeface="Consolas" panose="020B0609020204030204" pitchFamily="49" charset="0"/>
              </a:rPr>
              <a:t> = 0</a:t>
            </a:r>
          </a:p>
        </p:txBody>
      </p:sp>
      <p:sp>
        <p:nvSpPr>
          <p:cNvPr id="1725516" name="Rectangle 76"/>
          <p:cNvSpPr>
            <a:spLocks noChangeArrowheads="1"/>
          </p:cNvSpPr>
          <p:nvPr/>
        </p:nvSpPr>
        <p:spPr bwMode="auto">
          <a:xfrm>
            <a:off x="6552138" y="2259683"/>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latin typeface="Consolas" panose="020B0609020204030204" pitchFamily="49" charset="0"/>
              </a:rPr>
              <a:t>if (x&gt;z)</a:t>
            </a:r>
          </a:p>
        </p:txBody>
      </p:sp>
      <p:sp>
        <p:nvSpPr>
          <p:cNvPr id="1725517" name="Rectangle 77"/>
          <p:cNvSpPr>
            <a:spLocks noChangeArrowheads="1"/>
          </p:cNvSpPr>
          <p:nvPr/>
        </p:nvSpPr>
        <p:spPr bwMode="auto">
          <a:xfrm>
            <a:off x="4402138" y="2523208"/>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latin typeface="Consolas" panose="020B0609020204030204" pitchFamily="49" charset="0"/>
              </a:rPr>
              <a:t> </a:t>
            </a:r>
            <a:r>
              <a:rPr lang="de-DE" sz="2000" b="1" dirty="0" err="1">
                <a:latin typeface="Consolas" panose="020B0609020204030204" pitchFamily="49" charset="0"/>
              </a:rPr>
              <a:t>max</a:t>
            </a:r>
            <a:r>
              <a:rPr lang="de-DE" sz="2000" b="1" dirty="0">
                <a:latin typeface="Consolas" panose="020B0609020204030204" pitchFamily="49" charset="0"/>
              </a:rPr>
              <a:t> = x</a:t>
            </a:r>
          </a:p>
        </p:txBody>
      </p:sp>
      <p:sp>
        <p:nvSpPr>
          <p:cNvPr id="1725518" name="Rectangle 78"/>
          <p:cNvSpPr>
            <a:spLocks noChangeArrowheads="1"/>
          </p:cNvSpPr>
          <p:nvPr/>
        </p:nvSpPr>
        <p:spPr bwMode="auto">
          <a:xfrm>
            <a:off x="6494988" y="5799808"/>
            <a:ext cx="118494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err="1">
                <a:latin typeface="Consolas" panose="020B0609020204030204" pitchFamily="49" charset="0"/>
              </a:rPr>
              <a:t>return</a:t>
            </a:r>
            <a:r>
              <a:rPr lang="de-DE" sz="2000" b="1" dirty="0">
                <a:latin typeface="Consolas" panose="020B0609020204030204" pitchFamily="49" charset="0"/>
              </a:rPr>
              <a:t> </a:t>
            </a:r>
          </a:p>
          <a:p>
            <a:r>
              <a:rPr lang="de-DE" sz="2000" b="1" dirty="0" err="1">
                <a:latin typeface="Consolas" panose="020B0609020204030204" pitchFamily="49" charset="0"/>
              </a:rPr>
              <a:t>max</a:t>
            </a:r>
            <a:endParaRPr lang="de-DE" sz="2000" b="1" dirty="0">
              <a:latin typeface="Consolas" panose="020B0609020204030204" pitchFamily="49" charset="0"/>
            </a:endParaRPr>
          </a:p>
        </p:txBody>
      </p:sp>
      <p:cxnSp>
        <p:nvCxnSpPr>
          <p:cNvPr id="1725519" name="AutoShape 79"/>
          <p:cNvCxnSpPr>
            <a:cxnSpLocks noChangeShapeType="1"/>
            <a:endCxn id="1725507" idx="0"/>
          </p:cNvCxnSpPr>
          <p:nvPr/>
        </p:nvCxnSpPr>
        <p:spPr bwMode="auto">
          <a:xfrm flipH="1">
            <a:off x="6285438" y="1261145"/>
            <a:ext cx="57150" cy="219075"/>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5520" name="Oval 80"/>
          <p:cNvSpPr>
            <a:spLocks noChangeArrowheads="1"/>
          </p:cNvSpPr>
          <p:nvPr/>
        </p:nvSpPr>
        <p:spPr bwMode="auto">
          <a:xfrm>
            <a:off x="5504388" y="4032920"/>
            <a:ext cx="381000" cy="381000"/>
          </a:xfrm>
          <a:prstGeom prst="ellipse">
            <a:avLst/>
          </a:prstGeom>
          <a:noFill/>
          <a:ln w="76200" cmpd="tri">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4</a:t>
            </a:r>
          </a:p>
        </p:txBody>
      </p:sp>
      <p:sp>
        <p:nvSpPr>
          <p:cNvPr id="1725521" name="Oval 81"/>
          <p:cNvSpPr>
            <a:spLocks noChangeArrowheads="1"/>
          </p:cNvSpPr>
          <p:nvPr/>
        </p:nvSpPr>
        <p:spPr bwMode="auto">
          <a:xfrm>
            <a:off x="6094938" y="4566320"/>
            <a:ext cx="381000" cy="381000"/>
          </a:xfrm>
          <a:prstGeom prst="ellipse">
            <a:avLst/>
          </a:prstGeom>
          <a:noFill/>
          <a:ln w="76200" cmpd="tri">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5</a:t>
            </a:r>
          </a:p>
        </p:txBody>
      </p:sp>
      <p:cxnSp>
        <p:nvCxnSpPr>
          <p:cNvPr id="1725522" name="AutoShape 82"/>
          <p:cNvCxnSpPr>
            <a:cxnSpLocks noChangeShapeType="1"/>
            <a:stCxn id="1725510" idx="3"/>
            <a:endCxn id="1725520" idx="0"/>
          </p:cNvCxnSpPr>
          <p:nvPr/>
        </p:nvCxnSpPr>
        <p:spPr bwMode="auto">
          <a:xfrm flipH="1">
            <a:off x="5694888" y="3786858"/>
            <a:ext cx="455613" cy="207962"/>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5523" name="AutoShape 83"/>
          <p:cNvCxnSpPr>
            <a:cxnSpLocks noChangeShapeType="1"/>
            <a:stCxn id="1725520" idx="4"/>
            <a:endCxn id="1725521" idx="1"/>
          </p:cNvCxnSpPr>
          <p:nvPr/>
        </p:nvCxnSpPr>
        <p:spPr bwMode="auto">
          <a:xfrm>
            <a:off x="5694888" y="4452020"/>
            <a:ext cx="455613" cy="131763"/>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5524" name="AutoShape 84"/>
          <p:cNvCxnSpPr>
            <a:cxnSpLocks noChangeShapeType="1"/>
            <a:stCxn id="1725510" idx="4"/>
            <a:endCxn id="1725521" idx="0"/>
          </p:cNvCxnSpPr>
          <p:nvPr/>
        </p:nvCxnSpPr>
        <p:spPr bwMode="auto">
          <a:xfrm>
            <a:off x="6285438" y="3842420"/>
            <a:ext cx="0" cy="68580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5525" name="Oval 85"/>
          <p:cNvSpPr>
            <a:spLocks noChangeArrowheads="1"/>
          </p:cNvSpPr>
          <p:nvPr/>
        </p:nvSpPr>
        <p:spPr bwMode="auto">
          <a:xfrm>
            <a:off x="5504388" y="5252120"/>
            <a:ext cx="381000" cy="381000"/>
          </a:xfrm>
          <a:prstGeom prst="ellipse">
            <a:avLst/>
          </a:prstGeom>
          <a:noFill/>
          <a:ln w="76200" cmpd="tri">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6</a:t>
            </a:r>
          </a:p>
        </p:txBody>
      </p:sp>
      <p:sp>
        <p:nvSpPr>
          <p:cNvPr id="1725526" name="Oval 86"/>
          <p:cNvSpPr>
            <a:spLocks noChangeArrowheads="1"/>
          </p:cNvSpPr>
          <p:nvPr/>
        </p:nvSpPr>
        <p:spPr bwMode="auto">
          <a:xfrm>
            <a:off x="6094938" y="5785520"/>
            <a:ext cx="381000" cy="381000"/>
          </a:xfrm>
          <a:prstGeom prst="ellipse">
            <a:avLst/>
          </a:prstGeom>
          <a:noFill/>
          <a:ln w="76200" cmpd="tri">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7</a:t>
            </a:r>
          </a:p>
        </p:txBody>
      </p:sp>
      <p:cxnSp>
        <p:nvCxnSpPr>
          <p:cNvPr id="1725527" name="AutoShape 87"/>
          <p:cNvCxnSpPr>
            <a:cxnSpLocks noChangeShapeType="1"/>
            <a:stCxn id="1725521" idx="3"/>
            <a:endCxn id="1725525" idx="0"/>
          </p:cNvCxnSpPr>
          <p:nvPr/>
        </p:nvCxnSpPr>
        <p:spPr bwMode="auto">
          <a:xfrm flipH="1">
            <a:off x="5694888" y="4929858"/>
            <a:ext cx="455613" cy="284162"/>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5528" name="AutoShape 88"/>
          <p:cNvCxnSpPr>
            <a:cxnSpLocks noChangeShapeType="1"/>
            <a:stCxn id="1725525" idx="4"/>
            <a:endCxn id="1725526" idx="1"/>
          </p:cNvCxnSpPr>
          <p:nvPr/>
        </p:nvCxnSpPr>
        <p:spPr bwMode="auto">
          <a:xfrm>
            <a:off x="5694888" y="5671220"/>
            <a:ext cx="455613" cy="131763"/>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5529" name="AutoShape 89"/>
          <p:cNvCxnSpPr>
            <a:cxnSpLocks noChangeShapeType="1"/>
            <a:stCxn id="1725521" idx="4"/>
            <a:endCxn id="1725526" idx="0"/>
          </p:cNvCxnSpPr>
          <p:nvPr/>
        </p:nvCxnSpPr>
        <p:spPr bwMode="auto">
          <a:xfrm>
            <a:off x="6285438" y="4985420"/>
            <a:ext cx="0" cy="76200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5530" name="Rectangle 90"/>
          <p:cNvSpPr>
            <a:spLocks noChangeArrowheads="1"/>
          </p:cNvSpPr>
          <p:nvPr/>
        </p:nvSpPr>
        <p:spPr bwMode="auto">
          <a:xfrm>
            <a:off x="4381500" y="3728120"/>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latin typeface="Consolas" panose="020B0609020204030204" pitchFamily="49" charset="0"/>
              </a:rPr>
              <a:t> </a:t>
            </a:r>
            <a:r>
              <a:rPr lang="de-DE" sz="2000" b="1" dirty="0" err="1">
                <a:latin typeface="Consolas" panose="020B0609020204030204" pitchFamily="49" charset="0"/>
              </a:rPr>
              <a:t>max</a:t>
            </a:r>
            <a:r>
              <a:rPr lang="de-DE" sz="2000" b="1" dirty="0">
                <a:latin typeface="Consolas" panose="020B0609020204030204" pitchFamily="49" charset="0"/>
              </a:rPr>
              <a:t> = y</a:t>
            </a:r>
          </a:p>
        </p:txBody>
      </p:sp>
      <p:sp>
        <p:nvSpPr>
          <p:cNvPr id="1725531" name="Rectangle 91"/>
          <p:cNvSpPr>
            <a:spLocks noChangeArrowheads="1"/>
          </p:cNvSpPr>
          <p:nvPr/>
        </p:nvSpPr>
        <p:spPr bwMode="auto">
          <a:xfrm>
            <a:off x="4381500" y="4947320"/>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latin typeface="Consolas" panose="020B0609020204030204" pitchFamily="49" charset="0"/>
              </a:rPr>
              <a:t> </a:t>
            </a:r>
            <a:r>
              <a:rPr lang="de-DE" sz="2000" b="1" dirty="0" err="1">
                <a:latin typeface="Consolas" panose="020B0609020204030204" pitchFamily="49" charset="0"/>
              </a:rPr>
              <a:t>max</a:t>
            </a:r>
            <a:r>
              <a:rPr lang="de-DE" sz="2000" b="1" dirty="0">
                <a:latin typeface="Consolas" panose="020B0609020204030204" pitchFamily="49" charset="0"/>
              </a:rPr>
              <a:t> = z</a:t>
            </a:r>
          </a:p>
        </p:txBody>
      </p:sp>
      <p:sp>
        <p:nvSpPr>
          <p:cNvPr id="1725532" name="Rectangle 92"/>
          <p:cNvSpPr>
            <a:spLocks noChangeArrowheads="1"/>
          </p:cNvSpPr>
          <p:nvPr/>
        </p:nvSpPr>
        <p:spPr bwMode="auto">
          <a:xfrm>
            <a:off x="6571188" y="3437608"/>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latin typeface="Consolas" panose="020B0609020204030204" pitchFamily="49" charset="0"/>
              </a:rPr>
              <a:t>if (y&gt;x)</a:t>
            </a:r>
          </a:p>
        </p:txBody>
      </p:sp>
      <p:sp>
        <p:nvSpPr>
          <p:cNvPr id="1725533" name="Rectangle 93"/>
          <p:cNvSpPr>
            <a:spLocks noChangeArrowheads="1"/>
          </p:cNvSpPr>
          <p:nvPr/>
        </p:nvSpPr>
        <p:spPr bwMode="auto">
          <a:xfrm>
            <a:off x="6571188" y="4580608"/>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latin typeface="Consolas" panose="020B0609020204030204" pitchFamily="49" charset="0"/>
              </a:rPr>
              <a:t>if (z&gt;y)</a:t>
            </a:r>
          </a:p>
        </p:txBody>
      </p:sp>
      <p:sp>
        <p:nvSpPr>
          <p:cNvPr id="1725534" name="Rectangle 94"/>
          <p:cNvSpPr>
            <a:spLocks noChangeArrowheads="1"/>
          </p:cNvSpPr>
          <p:nvPr/>
        </p:nvSpPr>
        <p:spPr bwMode="auto">
          <a:xfrm>
            <a:off x="7072838" y="2051720"/>
            <a:ext cx="607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solidFill>
                  <a:srgbClr val="FF3300"/>
                </a:solidFill>
                <a:latin typeface="Consolas" panose="020B0609020204030204" pitchFamily="49" charset="0"/>
              </a:rPr>
              <a:t>4 7</a:t>
            </a:r>
          </a:p>
        </p:txBody>
      </p:sp>
      <p:sp>
        <p:nvSpPr>
          <p:cNvPr id="1725535" name="Rectangle 95"/>
          <p:cNvSpPr>
            <a:spLocks noChangeArrowheads="1"/>
          </p:cNvSpPr>
          <p:nvPr/>
        </p:nvSpPr>
        <p:spPr bwMode="auto">
          <a:xfrm>
            <a:off x="7072838" y="3209008"/>
            <a:ext cx="607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solidFill>
                  <a:srgbClr val="FF3300"/>
                </a:solidFill>
                <a:latin typeface="Consolas" panose="020B0609020204030204" pitchFamily="49" charset="0"/>
              </a:rPr>
              <a:t>5 4</a:t>
            </a:r>
          </a:p>
        </p:txBody>
      </p:sp>
      <p:sp>
        <p:nvSpPr>
          <p:cNvPr id="1725536" name="Rectangle 96"/>
          <p:cNvSpPr>
            <a:spLocks noChangeArrowheads="1"/>
          </p:cNvSpPr>
          <p:nvPr/>
        </p:nvSpPr>
        <p:spPr bwMode="auto">
          <a:xfrm>
            <a:off x="7072838" y="4337720"/>
            <a:ext cx="607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solidFill>
                  <a:srgbClr val="FF3300"/>
                </a:solidFill>
                <a:latin typeface="Consolas" panose="020B0609020204030204" pitchFamily="49" charset="0"/>
              </a:rPr>
              <a:t>7 5</a:t>
            </a:r>
          </a:p>
        </p:txBody>
      </p:sp>
      <p:sp>
        <p:nvSpPr>
          <p:cNvPr id="1725537" name="Rectangle 97"/>
          <p:cNvSpPr>
            <a:spLocks noChangeArrowheads="1"/>
          </p:cNvSpPr>
          <p:nvPr/>
        </p:nvSpPr>
        <p:spPr bwMode="auto">
          <a:xfrm>
            <a:off x="5523438" y="3513808"/>
            <a:ext cx="3385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solidFill>
                  <a:srgbClr val="FF3300"/>
                </a:solidFill>
                <a:latin typeface="Consolas" panose="020B0609020204030204" pitchFamily="49" charset="0"/>
              </a:rPr>
              <a:t>5</a:t>
            </a:r>
          </a:p>
        </p:txBody>
      </p:sp>
      <p:sp>
        <p:nvSpPr>
          <p:cNvPr id="1725538" name="Rectangle 98"/>
          <p:cNvSpPr>
            <a:spLocks noChangeArrowheads="1"/>
          </p:cNvSpPr>
          <p:nvPr/>
        </p:nvSpPr>
        <p:spPr bwMode="auto">
          <a:xfrm>
            <a:off x="7110938" y="6090320"/>
            <a:ext cx="3385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solidFill>
                  <a:srgbClr val="FF3300"/>
                </a:solidFill>
                <a:latin typeface="Consolas" panose="020B0609020204030204" pitchFamily="49" charset="0"/>
              </a:rPr>
              <a:t>7</a:t>
            </a:r>
          </a:p>
        </p:txBody>
      </p:sp>
      <p:sp>
        <p:nvSpPr>
          <p:cNvPr id="1725540" name="Line 100"/>
          <p:cNvSpPr>
            <a:spLocks noChangeShapeType="1"/>
          </p:cNvSpPr>
          <p:nvPr/>
        </p:nvSpPr>
        <p:spPr bwMode="auto">
          <a:xfrm>
            <a:off x="4355976" y="962744"/>
            <a:ext cx="0" cy="556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25542" name="Rectangle 102"/>
          <p:cNvSpPr>
            <a:spLocks noChangeArrowheads="1"/>
          </p:cNvSpPr>
          <p:nvPr/>
        </p:nvSpPr>
        <p:spPr bwMode="auto">
          <a:xfrm>
            <a:off x="1648892" y="923008"/>
            <a:ext cx="1828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a:t>7 = max (5, 7, 4)</a:t>
            </a:r>
          </a:p>
        </p:txBody>
      </p:sp>
      <p:sp>
        <p:nvSpPr>
          <p:cNvPr id="1725543" name="Rectangle 103"/>
          <p:cNvSpPr>
            <a:spLocks noChangeArrowheads="1"/>
          </p:cNvSpPr>
          <p:nvPr/>
        </p:nvSpPr>
        <p:spPr bwMode="auto">
          <a:xfrm>
            <a:off x="1463477" y="3429000"/>
            <a:ext cx="3385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solidFill>
                  <a:srgbClr val="FF3300"/>
                </a:solidFill>
                <a:latin typeface="Consolas" panose="020B0609020204030204" pitchFamily="49" charset="0"/>
              </a:rPr>
              <a:t>7</a:t>
            </a:r>
          </a:p>
        </p:txBody>
      </p:sp>
      <p:sp>
        <p:nvSpPr>
          <p:cNvPr id="1725544" name="Rectangle 104"/>
          <p:cNvSpPr>
            <a:spLocks noChangeArrowheads="1"/>
          </p:cNvSpPr>
          <p:nvPr/>
        </p:nvSpPr>
        <p:spPr bwMode="auto">
          <a:xfrm>
            <a:off x="5143500" y="923008"/>
            <a:ext cx="1828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a:t>7 = max (4, 5, 7)</a:t>
            </a:r>
          </a:p>
        </p:txBody>
      </p:sp>
      <p:sp>
        <p:nvSpPr>
          <p:cNvPr id="1725545" name="Rectangle 105"/>
          <p:cNvSpPr>
            <a:spLocks noChangeArrowheads="1"/>
          </p:cNvSpPr>
          <p:nvPr/>
        </p:nvSpPr>
        <p:spPr bwMode="auto">
          <a:xfrm>
            <a:off x="5523438" y="4733008"/>
            <a:ext cx="3385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solidFill>
                  <a:srgbClr val="FF3300"/>
                </a:solidFill>
                <a:latin typeface="Consolas" panose="020B0609020204030204" pitchFamily="49" charset="0"/>
              </a:rPr>
              <a:t>7</a:t>
            </a:r>
          </a:p>
        </p:txBody>
      </p:sp>
    </p:spTree>
    <p:extLst>
      <p:ext uri="{BB962C8B-B14F-4D97-AF65-F5344CB8AC3E}">
        <p14:creationId xmlns:p14="http://schemas.microsoft.com/office/powerpoint/2010/main" val="3618085679"/>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4418" name="Rectangle 2"/>
          <p:cNvSpPr>
            <a:spLocks noGrp="1" noChangeArrowheads="1"/>
          </p:cNvSpPr>
          <p:nvPr>
            <p:ph type="title"/>
          </p:nvPr>
        </p:nvSpPr>
        <p:spPr>
          <a:ln/>
        </p:spPr>
        <p:txBody>
          <a:bodyPr/>
          <a:lstStyle/>
          <a:p>
            <a:r>
              <a:rPr lang="de-DE"/>
              <a:t>Zweigüberdeckung - jede Kante einmal</a:t>
            </a:r>
          </a:p>
        </p:txBody>
      </p:sp>
      <p:sp>
        <p:nvSpPr>
          <p:cNvPr id="1724420" name="Oval 4"/>
          <p:cNvSpPr>
            <a:spLocks noChangeArrowheads="1"/>
          </p:cNvSpPr>
          <p:nvPr/>
        </p:nvSpPr>
        <p:spPr bwMode="auto">
          <a:xfrm>
            <a:off x="1371600" y="15479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0</a:t>
            </a:r>
          </a:p>
        </p:txBody>
      </p:sp>
      <p:sp>
        <p:nvSpPr>
          <p:cNvPr id="1724421" name="Oval 5"/>
          <p:cNvSpPr>
            <a:spLocks noChangeArrowheads="1"/>
          </p:cNvSpPr>
          <p:nvPr/>
        </p:nvSpPr>
        <p:spPr bwMode="auto">
          <a:xfrm>
            <a:off x="1371600" y="23099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1</a:t>
            </a:r>
          </a:p>
        </p:txBody>
      </p:sp>
      <p:sp>
        <p:nvSpPr>
          <p:cNvPr id="1724422" name="Oval 6"/>
          <p:cNvSpPr>
            <a:spLocks noChangeArrowheads="1"/>
          </p:cNvSpPr>
          <p:nvPr/>
        </p:nvSpPr>
        <p:spPr bwMode="auto">
          <a:xfrm>
            <a:off x="736600" y="29195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2</a:t>
            </a:r>
          </a:p>
        </p:txBody>
      </p:sp>
      <p:sp>
        <p:nvSpPr>
          <p:cNvPr id="1724423" name="Oval 7"/>
          <p:cNvSpPr>
            <a:spLocks noChangeArrowheads="1"/>
          </p:cNvSpPr>
          <p:nvPr/>
        </p:nvSpPr>
        <p:spPr bwMode="auto">
          <a:xfrm>
            <a:off x="1371600" y="34529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3</a:t>
            </a:r>
          </a:p>
        </p:txBody>
      </p:sp>
      <p:cxnSp>
        <p:nvCxnSpPr>
          <p:cNvPr id="1724424" name="AutoShape 8"/>
          <p:cNvCxnSpPr>
            <a:cxnSpLocks noChangeShapeType="1"/>
            <a:stCxn id="1724420" idx="4"/>
            <a:endCxn id="1724421" idx="0"/>
          </p:cNvCxnSpPr>
          <p:nvPr/>
        </p:nvCxnSpPr>
        <p:spPr bwMode="auto">
          <a:xfrm>
            <a:off x="1562100" y="1938485"/>
            <a:ext cx="0" cy="361950"/>
          </a:xfrm>
          <a:prstGeom prst="straightConnector1">
            <a:avLst/>
          </a:prstGeom>
          <a:noFill/>
          <a:ln w="571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425" name="AutoShape 9"/>
          <p:cNvCxnSpPr>
            <a:cxnSpLocks noChangeShapeType="1"/>
          </p:cNvCxnSpPr>
          <p:nvPr/>
        </p:nvCxnSpPr>
        <p:spPr bwMode="auto">
          <a:xfrm flipH="1">
            <a:off x="954088" y="2644923"/>
            <a:ext cx="474662" cy="265112"/>
          </a:xfrm>
          <a:prstGeom prst="straightConnector1">
            <a:avLst/>
          </a:prstGeom>
          <a:noFill/>
          <a:ln w="571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426" name="AutoShape 10"/>
          <p:cNvCxnSpPr>
            <a:cxnSpLocks noChangeShapeType="1"/>
          </p:cNvCxnSpPr>
          <p:nvPr/>
        </p:nvCxnSpPr>
        <p:spPr bwMode="auto">
          <a:xfrm>
            <a:off x="914400" y="3310085"/>
            <a:ext cx="474663" cy="188913"/>
          </a:xfrm>
          <a:prstGeom prst="straightConnector1">
            <a:avLst/>
          </a:prstGeom>
          <a:noFill/>
          <a:ln w="571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427" name="AutoShape 11"/>
          <p:cNvCxnSpPr>
            <a:cxnSpLocks noChangeShapeType="1"/>
            <a:stCxn id="1724421" idx="4"/>
            <a:endCxn id="1724423" idx="0"/>
          </p:cNvCxnSpPr>
          <p:nvPr/>
        </p:nvCxnSpPr>
        <p:spPr bwMode="auto">
          <a:xfrm>
            <a:off x="1562100" y="2700485"/>
            <a:ext cx="0" cy="74295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4428" name="Rectangle 12"/>
          <p:cNvSpPr>
            <a:spLocks noChangeArrowheads="1"/>
          </p:cNvSpPr>
          <p:nvPr/>
        </p:nvSpPr>
        <p:spPr bwMode="auto">
          <a:xfrm>
            <a:off x="1803400" y="1527323"/>
            <a:ext cx="11721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err="1">
                <a:latin typeface="Consolas" panose="020B0609020204030204" pitchFamily="49" charset="0"/>
              </a:rPr>
              <a:t>max</a:t>
            </a:r>
            <a:r>
              <a:rPr lang="de-DE" sz="2000" b="1" dirty="0">
                <a:latin typeface="Consolas" panose="020B0609020204030204" pitchFamily="49" charset="0"/>
              </a:rPr>
              <a:t> = 0</a:t>
            </a:r>
          </a:p>
        </p:txBody>
      </p:sp>
      <p:sp>
        <p:nvSpPr>
          <p:cNvPr id="1724429" name="Rectangle 13"/>
          <p:cNvSpPr>
            <a:spLocks noChangeArrowheads="1"/>
          </p:cNvSpPr>
          <p:nvPr/>
        </p:nvSpPr>
        <p:spPr bwMode="auto">
          <a:xfrm>
            <a:off x="1803400" y="2289323"/>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latin typeface="Consolas" panose="020B0609020204030204" pitchFamily="49" charset="0"/>
              </a:rPr>
              <a:t>if (x&gt;z)</a:t>
            </a:r>
          </a:p>
        </p:txBody>
      </p:sp>
      <p:sp>
        <p:nvSpPr>
          <p:cNvPr id="1724430" name="Rectangle 14"/>
          <p:cNvSpPr>
            <a:spLocks noChangeArrowheads="1"/>
          </p:cNvSpPr>
          <p:nvPr/>
        </p:nvSpPr>
        <p:spPr bwMode="auto">
          <a:xfrm>
            <a:off x="-119063" y="2433464"/>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latin typeface="Consolas" panose="020B0609020204030204" pitchFamily="49" charset="0"/>
              </a:rPr>
              <a:t> </a:t>
            </a:r>
            <a:r>
              <a:rPr lang="de-DE" sz="2000" b="1" dirty="0" err="1">
                <a:latin typeface="Consolas" panose="020B0609020204030204" pitchFamily="49" charset="0"/>
              </a:rPr>
              <a:t>max</a:t>
            </a:r>
            <a:r>
              <a:rPr lang="de-DE" sz="2000" b="1" dirty="0">
                <a:latin typeface="Consolas" panose="020B0609020204030204" pitchFamily="49" charset="0"/>
              </a:rPr>
              <a:t> = x</a:t>
            </a:r>
          </a:p>
        </p:txBody>
      </p:sp>
      <p:sp>
        <p:nvSpPr>
          <p:cNvPr id="1724431" name="Rectangle 15"/>
          <p:cNvSpPr>
            <a:spLocks noChangeArrowheads="1"/>
          </p:cNvSpPr>
          <p:nvPr/>
        </p:nvSpPr>
        <p:spPr bwMode="auto">
          <a:xfrm>
            <a:off x="1746250" y="5829448"/>
            <a:ext cx="118494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err="1">
                <a:latin typeface="Consolas" panose="020B0609020204030204" pitchFamily="49" charset="0"/>
              </a:rPr>
              <a:t>return</a:t>
            </a:r>
            <a:r>
              <a:rPr lang="de-DE" sz="2000" b="1" dirty="0">
                <a:latin typeface="Consolas" panose="020B0609020204030204" pitchFamily="49" charset="0"/>
              </a:rPr>
              <a:t> </a:t>
            </a:r>
          </a:p>
          <a:p>
            <a:r>
              <a:rPr lang="de-DE" sz="2000" b="1" dirty="0" err="1">
                <a:latin typeface="Consolas" panose="020B0609020204030204" pitchFamily="49" charset="0"/>
              </a:rPr>
              <a:t>max</a:t>
            </a:r>
            <a:endParaRPr lang="de-DE" sz="2000" b="1" dirty="0">
              <a:latin typeface="Consolas" panose="020B0609020204030204" pitchFamily="49" charset="0"/>
            </a:endParaRPr>
          </a:p>
        </p:txBody>
      </p:sp>
      <p:cxnSp>
        <p:nvCxnSpPr>
          <p:cNvPr id="1724432" name="AutoShape 16"/>
          <p:cNvCxnSpPr>
            <a:cxnSpLocks noChangeShapeType="1"/>
            <a:endCxn id="1724420" idx="0"/>
          </p:cNvCxnSpPr>
          <p:nvPr/>
        </p:nvCxnSpPr>
        <p:spPr bwMode="auto">
          <a:xfrm flipH="1">
            <a:off x="1562100" y="1319360"/>
            <a:ext cx="57150" cy="219075"/>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4433" name="Oval 17"/>
          <p:cNvSpPr>
            <a:spLocks noChangeArrowheads="1"/>
          </p:cNvSpPr>
          <p:nvPr/>
        </p:nvSpPr>
        <p:spPr bwMode="auto">
          <a:xfrm>
            <a:off x="755650" y="40625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4</a:t>
            </a:r>
          </a:p>
        </p:txBody>
      </p:sp>
      <p:sp>
        <p:nvSpPr>
          <p:cNvPr id="1724434" name="Oval 18"/>
          <p:cNvSpPr>
            <a:spLocks noChangeArrowheads="1"/>
          </p:cNvSpPr>
          <p:nvPr/>
        </p:nvSpPr>
        <p:spPr bwMode="auto">
          <a:xfrm>
            <a:off x="1365250" y="45959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5</a:t>
            </a:r>
          </a:p>
        </p:txBody>
      </p:sp>
      <p:cxnSp>
        <p:nvCxnSpPr>
          <p:cNvPr id="1724435" name="AutoShape 19"/>
          <p:cNvCxnSpPr>
            <a:cxnSpLocks noChangeShapeType="1"/>
            <a:stCxn id="1724423" idx="3"/>
            <a:endCxn id="1724433" idx="0"/>
          </p:cNvCxnSpPr>
          <p:nvPr/>
        </p:nvCxnSpPr>
        <p:spPr bwMode="auto">
          <a:xfrm flipH="1">
            <a:off x="946150" y="3787923"/>
            <a:ext cx="481013" cy="265112"/>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436" name="AutoShape 20"/>
          <p:cNvCxnSpPr>
            <a:cxnSpLocks noChangeShapeType="1"/>
            <a:stCxn id="1724433" idx="4"/>
            <a:endCxn id="1724434" idx="1"/>
          </p:cNvCxnSpPr>
          <p:nvPr/>
        </p:nvCxnSpPr>
        <p:spPr bwMode="auto">
          <a:xfrm>
            <a:off x="946150" y="4453085"/>
            <a:ext cx="474663" cy="188913"/>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437" name="AutoShape 21"/>
          <p:cNvCxnSpPr>
            <a:cxnSpLocks noChangeShapeType="1"/>
            <a:stCxn id="1724423" idx="4"/>
            <a:endCxn id="1724434" idx="0"/>
          </p:cNvCxnSpPr>
          <p:nvPr/>
        </p:nvCxnSpPr>
        <p:spPr bwMode="auto">
          <a:xfrm flipH="1">
            <a:off x="1555750" y="3843485"/>
            <a:ext cx="6350" cy="742950"/>
          </a:xfrm>
          <a:prstGeom prst="straightConnector1">
            <a:avLst/>
          </a:prstGeom>
          <a:noFill/>
          <a:ln w="571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4438" name="Oval 22"/>
          <p:cNvSpPr>
            <a:spLocks noChangeArrowheads="1"/>
          </p:cNvSpPr>
          <p:nvPr/>
        </p:nvSpPr>
        <p:spPr bwMode="auto">
          <a:xfrm>
            <a:off x="755650" y="52817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6</a:t>
            </a:r>
          </a:p>
        </p:txBody>
      </p:sp>
      <p:sp>
        <p:nvSpPr>
          <p:cNvPr id="1724439" name="Oval 23"/>
          <p:cNvSpPr>
            <a:spLocks noChangeArrowheads="1"/>
          </p:cNvSpPr>
          <p:nvPr/>
        </p:nvSpPr>
        <p:spPr bwMode="auto">
          <a:xfrm>
            <a:off x="1365250" y="58151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7</a:t>
            </a:r>
          </a:p>
        </p:txBody>
      </p:sp>
      <p:cxnSp>
        <p:nvCxnSpPr>
          <p:cNvPr id="1724440" name="AutoShape 24"/>
          <p:cNvCxnSpPr>
            <a:cxnSpLocks noChangeShapeType="1"/>
            <a:stCxn id="1724434" idx="3"/>
            <a:endCxn id="1724438" idx="0"/>
          </p:cNvCxnSpPr>
          <p:nvPr/>
        </p:nvCxnSpPr>
        <p:spPr bwMode="auto">
          <a:xfrm flipH="1">
            <a:off x="946150" y="4930923"/>
            <a:ext cx="474663" cy="341312"/>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441" name="AutoShape 25"/>
          <p:cNvCxnSpPr>
            <a:cxnSpLocks noChangeShapeType="1"/>
            <a:stCxn id="1724438" idx="4"/>
            <a:endCxn id="1724439" idx="1"/>
          </p:cNvCxnSpPr>
          <p:nvPr/>
        </p:nvCxnSpPr>
        <p:spPr bwMode="auto">
          <a:xfrm>
            <a:off x="946150" y="5672285"/>
            <a:ext cx="474663" cy="188913"/>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442" name="AutoShape 26"/>
          <p:cNvCxnSpPr>
            <a:cxnSpLocks noChangeShapeType="1"/>
          </p:cNvCxnSpPr>
          <p:nvPr/>
        </p:nvCxnSpPr>
        <p:spPr bwMode="auto">
          <a:xfrm>
            <a:off x="1543050" y="4986485"/>
            <a:ext cx="0" cy="819150"/>
          </a:xfrm>
          <a:prstGeom prst="straightConnector1">
            <a:avLst/>
          </a:prstGeom>
          <a:noFill/>
          <a:ln w="571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4443" name="Rectangle 27"/>
          <p:cNvSpPr>
            <a:spLocks noChangeArrowheads="1"/>
          </p:cNvSpPr>
          <p:nvPr/>
        </p:nvSpPr>
        <p:spPr bwMode="auto">
          <a:xfrm>
            <a:off x="-139700" y="3645024"/>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latin typeface="Consolas" panose="020B0609020204030204" pitchFamily="49" charset="0"/>
              </a:rPr>
              <a:t> </a:t>
            </a:r>
            <a:r>
              <a:rPr lang="de-DE" sz="2000" b="1" dirty="0" err="1">
                <a:latin typeface="Consolas" panose="020B0609020204030204" pitchFamily="49" charset="0"/>
              </a:rPr>
              <a:t>max</a:t>
            </a:r>
            <a:r>
              <a:rPr lang="de-DE" sz="2000" b="1" dirty="0">
                <a:latin typeface="Consolas" panose="020B0609020204030204" pitchFamily="49" charset="0"/>
              </a:rPr>
              <a:t> = y</a:t>
            </a:r>
          </a:p>
        </p:txBody>
      </p:sp>
      <p:sp>
        <p:nvSpPr>
          <p:cNvPr id="1724444" name="Rectangle 28"/>
          <p:cNvSpPr>
            <a:spLocks noChangeArrowheads="1"/>
          </p:cNvSpPr>
          <p:nvPr/>
        </p:nvSpPr>
        <p:spPr bwMode="auto">
          <a:xfrm>
            <a:off x="-139700" y="4797152"/>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latin typeface="Consolas" panose="020B0609020204030204" pitchFamily="49" charset="0"/>
              </a:rPr>
              <a:t> </a:t>
            </a:r>
            <a:r>
              <a:rPr lang="de-DE" sz="2000" b="1" dirty="0" err="1">
                <a:latin typeface="Consolas" panose="020B0609020204030204" pitchFamily="49" charset="0"/>
              </a:rPr>
              <a:t>max</a:t>
            </a:r>
            <a:r>
              <a:rPr lang="de-DE" sz="2000" b="1" dirty="0">
                <a:latin typeface="Consolas" panose="020B0609020204030204" pitchFamily="49" charset="0"/>
              </a:rPr>
              <a:t> = z</a:t>
            </a:r>
          </a:p>
        </p:txBody>
      </p:sp>
      <p:sp>
        <p:nvSpPr>
          <p:cNvPr id="1724445" name="Rectangle 29"/>
          <p:cNvSpPr>
            <a:spLocks noChangeArrowheads="1"/>
          </p:cNvSpPr>
          <p:nvPr/>
        </p:nvSpPr>
        <p:spPr bwMode="auto">
          <a:xfrm>
            <a:off x="1822450" y="3467248"/>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latin typeface="Consolas" panose="020B0609020204030204" pitchFamily="49" charset="0"/>
              </a:rPr>
              <a:t>if (y&gt;x)</a:t>
            </a:r>
          </a:p>
        </p:txBody>
      </p:sp>
      <p:sp>
        <p:nvSpPr>
          <p:cNvPr id="1724446" name="Rectangle 30"/>
          <p:cNvSpPr>
            <a:spLocks noChangeArrowheads="1"/>
          </p:cNvSpPr>
          <p:nvPr/>
        </p:nvSpPr>
        <p:spPr bwMode="auto">
          <a:xfrm>
            <a:off x="1822450" y="4610248"/>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latin typeface="Consolas" panose="020B0609020204030204" pitchFamily="49" charset="0"/>
              </a:rPr>
              <a:t>if (z&gt;y)</a:t>
            </a:r>
          </a:p>
        </p:txBody>
      </p:sp>
      <p:sp>
        <p:nvSpPr>
          <p:cNvPr id="1724447" name="Rectangle 31"/>
          <p:cNvSpPr>
            <a:spLocks noChangeArrowheads="1"/>
          </p:cNvSpPr>
          <p:nvPr/>
        </p:nvSpPr>
        <p:spPr bwMode="auto">
          <a:xfrm>
            <a:off x="2324100" y="2081360"/>
            <a:ext cx="607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solidFill>
                  <a:srgbClr val="FF3300"/>
                </a:solidFill>
                <a:latin typeface="Consolas" panose="020B0609020204030204" pitchFamily="49" charset="0"/>
              </a:rPr>
              <a:t>7 4</a:t>
            </a:r>
          </a:p>
        </p:txBody>
      </p:sp>
      <p:sp>
        <p:nvSpPr>
          <p:cNvPr id="1724448" name="Rectangle 32"/>
          <p:cNvSpPr>
            <a:spLocks noChangeArrowheads="1"/>
          </p:cNvSpPr>
          <p:nvPr/>
        </p:nvSpPr>
        <p:spPr bwMode="auto">
          <a:xfrm>
            <a:off x="2324100" y="3238648"/>
            <a:ext cx="607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solidFill>
                  <a:srgbClr val="FF3300"/>
                </a:solidFill>
                <a:latin typeface="Consolas" panose="020B0609020204030204" pitchFamily="49" charset="0"/>
              </a:rPr>
              <a:t>5 7</a:t>
            </a:r>
          </a:p>
        </p:txBody>
      </p:sp>
      <p:sp>
        <p:nvSpPr>
          <p:cNvPr id="1724449" name="Rectangle 33"/>
          <p:cNvSpPr>
            <a:spLocks noChangeArrowheads="1"/>
          </p:cNvSpPr>
          <p:nvPr/>
        </p:nvSpPr>
        <p:spPr bwMode="auto">
          <a:xfrm>
            <a:off x="2324100" y="4367360"/>
            <a:ext cx="607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solidFill>
                  <a:srgbClr val="FF3300"/>
                </a:solidFill>
                <a:latin typeface="Consolas" panose="020B0609020204030204" pitchFamily="49" charset="0"/>
              </a:rPr>
              <a:t>4 5</a:t>
            </a:r>
          </a:p>
        </p:txBody>
      </p:sp>
      <p:sp>
        <p:nvSpPr>
          <p:cNvPr id="1724450" name="Rectangle 34"/>
          <p:cNvSpPr>
            <a:spLocks noChangeArrowheads="1"/>
          </p:cNvSpPr>
          <p:nvPr/>
        </p:nvSpPr>
        <p:spPr bwMode="auto">
          <a:xfrm>
            <a:off x="788988" y="2204864"/>
            <a:ext cx="3385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solidFill>
                  <a:srgbClr val="FF3300"/>
                </a:solidFill>
                <a:latin typeface="Consolas" panose="020B0609020204030204" pitchFamily="49" charset="0"/>
              </a:rPr>
              <a:t>7</a:t>
            </a:r>
          </a:p>
        </p:txBody>
      </p:sp>
      <p:sp>
        <p:nvSpPr>
          <p:cNvPr id="1724451" name="Rectangle 35"/>
          <p:cNvSpPr>
            <a:spLocks noChangeArrowheads="1"/>
          </p:cNvSpPr>
          <p:nvPr/>
        </p:nvSpPr>
        <p:spPr bwMode="auto">
          <a:xfrm>
            <a:off x="2355850" y="6119960"/>
            <a:ext cx="3385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solidFill>
                  <a:srgbClr val="FF3300"/>
                </a:solidFill>
                <a:latin typeface="Consolas" panose="020B0609020204030204" pitchFamily="49" charset="0"/>
              </a:rPr>
              <a:t>7</a:t>
            </a:r>
          </a:p>
        </p:txBody>
      </p:sp>
      <p:sp>
        <p:nvSpPr>
          <p:cNvPr id="1724452" name="Oval 36"/>
          <p:cNvSpPr>
            <a:spLocks noChangeArrowheads="1"/>
          </p:cNvSpPr>
          <p:nvPr/>
        </p:nvSpPr>
        <p:spPr bwMode="auto">
          <a:xfrm>
            <a:off x="4408244" y="15479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0</a:t>
            </a:r>
          </a:p>
        </p:txBody>
      </p:sp>
      <p:sp>
        <p:nvSpPr>
          <p:cNvPr id="1724453" name="Oval 37"/>
          <p:cNvSpPr>
            <a:spLocks noChangeArrowheads="1"/>
          </p:cNvSpPr>
          <p:nvPr/>
        </p:nvSpPr>
        <p:spPr bwMode="auto">
          <a:xfrm>
            <a:off x="4408244" y="23099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1</a:t>
            </a:r>
          </a:p>
        </p:txBody>
      </p:sp>
      <p:sp>
        <p:nvSpPr>
          <p:cNvPr id="1724454" name="Oval 38"/>
          <p:cNvSpPr>
            <a:spLocks noChangeArrowheads="1"/>
          </p:cNvSpPr>
          <p:nvPr/>
        </p:nvSpPr>
        <p:spPr bwMode="auto">
          <a:xfrm>
            <a:off x="3773244" y="29195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2</a:t>
            </a:r>
          </a:p>
        </p:txBody>
      </p:sp>
      <p:sp>
        <p:nvSpPr>
          <p:cNvPr id="1724455" name="Oval 39"/>
          <p:cNvSpPr>
            <a:spLocks noChangeArrowheads="1"/>
          </p:cNvSpPr>
          <p:nvPr/>
        </p:nvSpPr>
        <p:spPr bwMode="auto">
          <a:xfrm>
            <a:off x="4408244" y="34529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3</a:t>
            </a:r>
          </a:p>
        </p:txBody>
      </p:sp>
      <p:cxnSp>
        <p:nvCxnSpPr>
          <p:cNvPr id="1724456" name="AutoShape 40"/>
          <p:cNvCxnSpPr>
            <a:cxnSpLocks noChangeShapeType="1"/>
            <a:stCxn id="1724452" idx="4"/>
            <a:endCxn id="1724453" idx="0"/>
          </p:cNvCxnSpPr>
          <p:nvPr/>
        </p:nvCxnSpPr>
        <p:spPr bwMode="auto">
          <a:xfrm>
            <a:off x="4598744" y="1938485"/>
            <a:ext cx="0" cy="361950"/>
          </a:xfrm>
          <a:prstGeom prst="straightConnector1">
            <a:avLst/>
          </a:prstGeom>
          <a:noFill/>
          <a:ln w="571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457" name="AutoShape 41"/>
          <p:cNvCxnSpPr>
            <a:cxnSpLocks noChangeShapeType="1"/>
          </p:cNvCxnSpPr>
          <p:nvPr/>
        </p:nvCxnSpPr>
        <p:spPr bwMode="auto">
          <a:xfrm flipH="1">
            <a:off x="4003432" y="2644923"/>
            <a:ext cx="474662" cy="265112"/>
          </a:xfrm>
          <a:prstGeom prst="straightConnector1">
            <a:avLst/>
          </a:prstGeom>
          <a:noFill/>
          <a:ln w="571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458" name="AutoShape 42"/>
          <p:cNvCxnSpPr>
            <a:cxnSpLocks noChangeShapeType="1"/>
            <a:stCxn id="1724454" idx="4"/>
            <a:endCxn id="1724455" idx="1"/>
          </p:cNvCxnSpPr>
          <p:nvPr/>
        </p:nvCxnSpPr>
        <p:spPr bwMode="auto">
          <a:xfrm>
            <a:off x="3963744" y="3310085"/>
            <a:ext cx="500063" cy="188913"/>
          </a:xfrm>
          <a:prstGeom prst="straightConnector1">
            <a:avLst/>
          </a:prstGeom>
          <a:noFill/>
          <a:ln w="571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459" name="AutoShape 43"/>
          <p:cNvCxnSpPr>
            <a:cxnSpLocks noChangeShapeType="1"/>
            <a:stCxn id="1724453" idx="4"/>
            <a:endCxn id="1724455" idx="0"/>
          </p:cNvCxnSpPr>
          <p:nvPr/>
        </p:nvCxnSpPr>
        <p:spPr bwMode="auto">
          <a:xfrm>
            <a:off x="4598744" y="2700485"/>
            <a:ext cx="0" cy="74295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4460" name="Rectangle 44"/>
          <p:cNvSpPr>
            <a:spLocks noChangeArrowheads="1"/>
          </p:cNvSpPr>
          <p:nvPr/>
        </p:nvSpPr>
        <p:spPr bwMode="auto">
          <a:xfrm>
            <a:off x="4840044" y="1527323"/>
            <a:ext cx="11721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err="1">
                <a:latin typeface="Consolas" panose="020B0609020204030204" pitchFamily="49" charset="0"/>
              </a:rPr>
              <a:t>max</a:t>
            </a:r>
            <a:r>
              <a:rPr lang="de-DE" sz="2000" b="1" dirty="0">
                <a:latin typeface="Consolas" panose="020B0609020204030204" pitchFamily="49" charset="0"/>
              </a:rPr>
              <a:t> = 0</a:t>
            </a:r>
          </a:p>
        </p:txBody>
      </p:sp>
      <p:sp>
        <p:nvSpPr>
          <p:cNvPr id="1724461" name="Rectangle 45"/>
          <p:cNvSpPr>
            <a:spLocks noChangeArrowheads="1"/>
          </p:cNvSpPr>
          <p:nvPr/>
        </p:nvSpPr>
        <p:spPr bwMode="auto">
          <a:xfrm>
            <a:off x="4699000" y="2289323"/>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latin typeface="Consolas" panose="020B0609020204030204" pitchFamily="49" charset="0"/>
              </a:rPr>
              <a:t>if (x&gt;z)</a:t>
            </a:r>
          </a:p>
        </p:txBody>
      </p:sp>
      <p:sp>
        <p:nvSpPr>
          <p:cNvPr id="1724462" name="Rectangle 46"/>
          <p:cNvSpPr>
            <a:spLocks noChangeArrowheads="1"/>
          </p:cNvSpPr>
          <p:nvPr/>
        </p:nvSpPr>
        <p:spPr bwMode="auto">
          <a:xfrm>
            <a:off x="2898780" y="2433464"/>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latin typeface="Consolas" panose="020B0609020204030204" pitchFamily="49" charset="0"/>
              </a:rPr>
              <a:t> </a:t>
            </a:r>
            <a:r>
              <a:rPr lang="de-DE" sz="2000" b="1" dirty="0" err="1">
                <a:latin typeface="Consolas" panose="020B0609020204030204" pitchFamily="49" charset="0"/>
              </a:rPr>
              <a:t>max</a:t>
            </a:r>
            <a:r>
              <a:rPr lang="de-DE" sz="2000" b="1" dirty="0">
                <a:latin typeface="Consolas" panose="020B0609020204030204" pitchFamily="49" charset="0"/>
              </a:rPr>
              <a:t> = x</a:t>
            </a:r>
          </a:p>
        </p:txBody>
      </p:sp>
      <p:sp>
        <p:nvSpPr>
          <p:cNvPr id="1724463" name="Rectangle 47"/>
          <p:cNvSpPr>
            <a:spLocks noChangeArrowheads="1"/>
          </p:cNvSpPr>
          <p:nvPr/>
        </p:nvSpPr>
        <p:spPr bwMode="auto">
          <a:xfrm>
            <a:off x="4782894" y="5829448"/>
            <a:ext cx="118494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err="1">
                <a:latin typeface="Consolas" panose="020B0609020204030204" pitchFamily="49" charset="0"/>
              </a:rPr>
              <a:t>return</a:t>
            </a:r>
            <a:r>
              <a:rPr lang="de-DE" sz="2000" b="1" dirty="0">
                <a:latin typeface="Consolas" panose="020B0609020204030204" pitchFamily="49" charset="0"/>
              </a:rPr>
              <a:t> </a:t>
            </a:r>
          </a:p>
          <a:p>
            <a:r>
              <a:rPr lang="de-DE" sz="2000" b="1" dirty="0" err="1">
                <a:latin typeface="Consolas" panose="020B0609020204030204" pitchFamily="49" charset="0"/>
              </a:rPr>
              <a:t>max</a:t>
            </a:r>
            <a:endParaRPr lang="de-DE" sz="2000" b="1" dirty="0">
              <a:latin typeface="Consolas" panose="020B0609020204030204" pitchFamily="49" charset="0"/>
            </a:endParaRPr>
          </a:p>
        </p:txBody>
      </p:sp>
      <p:cxnSp>
        <p:nvCxnSpPr>
          <p:cNvPr id="1724464" name="AutoShape 48"/>
          <p:cNvCxnSpPr>
            <a:cxnSpLocks noChangeShapeType="1"/>
            <a:endCxn id="1724452" idx="0"/>
          </p:cNvCxnSpPr>
          <p:nvPr/>
        </p:nvCxnSpPr>
        <p:spPr bwMode="auto">
          <a:xfrm flipH="1">
            <a:off x="4598744" y="1319360"/>
            <a:ext cx="57150" cy="219075"/>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4465" name="Oval 49"/>
          <p:cNvSpPr>
            <a:spLocks noChangeArrowheads="1"/>
          </p:cNvSpPr>
          <p:nvPr/>
        </p:nvSpPr>
        <p:spPr bwMode="auto">
          <a:xfrm>
            <a:off x="3792294" y="40625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4</a:t>
            </a:r>
          </a:p>
        </p:txBody>
      </p:sp>
      <p:sp>
        <p:nvSpPr>
          <p:cNvPr id="1724466" name="Oval 50"/>
          <p:cNvSpPr>
            <a:spLocks noChangeArrowheads="1"/>
          </p:cNvSpPr>
          <p:nvPr/>
        </p:nvSpPr>
        <p:spPr bwMode="auto">
          <a:xfrm>
            <a:off x="4401894" y="45959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5</a:t>
            </a:r>
          </a:p>
        </p:txBody>
      </p:sp>
      <p:cxnSp>
        <p:nvCxnSpPr>
          <p:cNvPr id="1724467" name="AutoShape 51"/>
          <p:cNvCxnSpPr>
            <a:cxnSpLocks noChangeShapeType="1"/>
            <a:stCxn id="1724455" idx="3"/>
            <a:endCxn id="1724465" idx="0"/>
          </p:cNvCxnSpPr>
          <p:nvPr/>
        </p:nvCxnSpPr>
        <p:spPr bwMode="auto">
          <a:xfrm flipH="1">
            <a:off x="3982794" y="3787923"/>
            <a:ext cx="481013" cy="265112"/>
          </a:xfrm>
          <a:prstGeom prst="straightConnector1">
            <a:avLst/>
          </a:prstGeom>
          <a:noFill/>
          <a:ln w="571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468" name="AutoShape 52"/>
          <p:cNvCxnSpPr>
            <a:cxnSpLocks noChangeShapeType="1"/>
            <a:stCxn id="1724465" idx="4"/>
            <a:endCxn id="1724466" idx="1"/>
          </p:cNvCxnSpPr>
          <p:nvPr/>
        </p:nvCxnSpPr>
        <p:spPr bwMode="auto">
          <a:xfrm>
            <a:off x="3982794" y="4453085"/>
            <a:ext cx="474663" cy="188913"/>
          </a:xfrm>
          <a:prstGeom prst="straightConnector1">
            <a:avLst/>
          </a:prstGeom>
          <a:noFill/>
          <a:ln w="571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469" name="AutoShape 53"/>
          <p:cNvCxnSpPr>
            <a:cxnSpLocks noChangeShapeType="1"/>
            <a:stCxn id="1724455" idx="4"/>
            <a:endCxn id="1724466" idx="0"/>
          </p:cNvCxnSpPr>
          <p:nvPr/>
        </p:nvCxnSpPr>
        <p:spPr bwMode="auto">
          <a:xfrm flipH="1">
            <a:off x="4592394" y="3843485"/>
            <a:ext cx="6350" cy="74295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4470" name="Oval 54"/>
          <p:cNvSpPr>
            <a:spLocks noChangeArrowheads="1"/>
          </p:cNvSpPr>
          <p:nvPr/>
        </p:nvSpPr>
        <p:spPr bwMode="auto">
          <a:xfrm>
            <a:off x="3792294" y="52817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6</a:t>
            </a:r>
          </a:p>
        </p:txBody>
      </p:sp>
      <p:sp>
        <p:nvSpPr>
          <p:cNvPr id="1724471" name="Oval 55"/>
          <p:cNvSpPr>
            <a:spLocks noChangeArrowheads="1"/>
          </p:cNvSpPr>
          <p:nvPr/>
        </p:nvSpPr>
        <p:spPr bwMode="auto">
          <a:xfrm>
            <a:off x="4401894" y="58151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7</a:t>
            </a:r>
          </a:p>
        </p:txBody>
      </p:sp>
      <p:cxnSp>
        <p:nvCxnSpPr>
          <p:cNvPr id="1724472" name="AutoShape 56"/>
          <p:cNvCxnSpPr>
            <a:cxnSpLocks noChangeShapeType="1"/>
            <a:stCxn id="1724466" idx="4"/>
            <a:endCxn id="1724471" idx="0"/>
          </p:cNvCxnSpPr>
          <p:nvPr/>
        </p:nvCxnSpPr>
        <p:spPr bwMode="auto">
          <a:xfrm>
            <a:off x="4592394" y="4986485"/>
            <a:ext cx="0" cy="819150"/>
          </a:xfrm>
          <a:prstGeom prst="straightConnector1">
            <a:avLst/>
          </a:prstGeom>
          <a:noFill/>
          <a:ln w="571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474" name="AutoShape 58"/>
          <p:cNvCxnSpPr>
            <a:cxnSpLocks noChangeShapeType="1"/>
            <a:stCxn id="1724470" idx="4"/>
            <a:endCxn id="1724471" idx="1"/>
          </p:cNvCxnSpPr>
          <p:nvPr/>
        </p:nvCxnSpPr>
        <p:spPr bwMode="auto">
          <a:xfrm>
            <a:off x="3982794" y="5672285"/>
            <a:ext cx="474663" cy="188913"/>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4475" name="Rectangle 59"/>
          <p:cNvSpPr>
            <a:spLocks noChangeArrowheads="1"/>
          </p:cNvSpPr>
          <p:nvPr/>
        </p:nvSpPr>
        <p:spPr bwMode="auto">
          <a:xfrm>
            <a:off x="2878142" y="3643312"/>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latin typeface="Consolas" panose="020B0609020204030204" pitchFamily="49" charset="0"/>
              </a:rPr>
              <a:t> </a:t>
            </a:r>
            <a:r>
              <a:rPr lang="de-DE" sz="2000" b="1" dirty="0" err="1">
                <a:latin typeface="Consolas" panose="020B0609020204030204" pitchFamily="49" charset="0"/>
              </a:rPr>
              <a:t>max</a:t>
            </a:r>
            <a:r>
              <a:rPr lang="de-DE" sz="2000" b="1" dirty="0">
                <a:latin typeface="Consolas" panose="020B0609020204030204" pitchFamily="49" charset="0"/>
              </a:rPr>
              <a:t> = y</a:t>
            </a:r>
          </a:p>
        </p:txBody>
      </p:sp>
      <p:sp>
        <p:nvSpPr>
          <p:cNvPr id="1724476" name="Rectangle 60"/>
          <p:cNvSpPr>
            <a:spLocks noChangeArrowheads="1"/>
          </p:cNvSpPr>
          <p:nvPr/>
        </p:nvSpPr>
        <p:spPr bwMode="auto">
          <a:xfrm>
            <a:off x="2944569" y="4738687"/>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latin typeface="Consolas" panose="020B0609020204030204" pitchFamily="49" charset="0"/>
              </a:rPr>
              <a:t> </a:t>
            </a:r>
            <a:r>
              <a:rPr lang="de-DE" sz="2000" b="1" dirty="0" err="1">
                <a:latin typeface="Consolas" panose="020B0609020204030204" pitchFamily="49" charset="0"/>
              </a:rPr>
              <a:t>max</a:t>
            </a:r>
            <a:r>
              <a:rPr lang="de-DE" sz="2000" b="1" dirty="0">
                <a:latin typeface="Consolas" panose="020B0609020204030204" pitchFamily="49" charset="0"/>
              </a:rPr>
              <a:t> = z</a:t>
            </a:r>
          </a:p>
        </p:txBody>
      </p:sp>
      <p:sp>
        <p:nvSpPr>
          <p:cNvPr id="1724477" name="Rectangle 61"/>
          <p:cNvSpPr>
            <a:spLocks noChangeArrowheads="1"/>
          </p:cNvSpPr>
          <p:nvPr/>
        </p:nvSpPr>
        <p:spPr bwMode="auto">
          <a:xfrm>
            <a:off x="4718050" y="3467248"/>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latin typeface="Consolas" panose="020B0609020204030204" pitchFamily="49" charset="0"/>
              </a:rPr>
              <a:t>if (y&gt;x)</a:t>
            </a:r>
          </a:p>
        </p:txBody>
      </p:sp>
      <p:sp>
        <p:nvSpPr>
          <p:cNvPr id="1724478" name="Rectangle 62"/>
          <p:cNvSpPr>
            <a:spLocks noChangeArrowheads="1"/>
          </p:cNvSpPr>
          <p:nvPr/>
        </p:nvSpPr>
        <p:spPr bwMode="auto">
          <a:xfrm>
            <a:off x="4718050" y="4610248"/>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latin typeface="Consolas" panose="020B0609020204030204" pitchFamily="49" charset="0"/>
              </a:rPr>
              <a:t>if (z&gt;y)</a:t>
            </a:r>
          </a:p>
        </p:txBody>
      </p:sp>
      <p:sp>
        <p:nvSpPr>
          <p:cNvPr id="1724479" name="Rectangle 63"/>
          <p:cNvSpPr>
            <a:spLocks noChangeArrowheads="1"/>
          </p:cNvSpPr>
          <p:nvPr/>
        </p:nvSpPr>
        <p:spPr bwMode="auto">
          <a:xfrm>
            <a:off x="5360744" y="2081360"/>
            <a:ext cx="607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solidFill>
                  <a:srgbClr val="FF3300"/>
                </a:solidFill>
                <a:latin typeface="Consolas" panose="020B0609020204030204" pitchFamily="49" charset="0"/>
              </a:rPr>
              <a:t>5 4</a:t>
            </a:r>
          </a:p>
        </p:txBody>
      </p:sp>
      <p:sp>
        <p:nvSpPr>
          <p:cNvPr id="1724480" name="Rectangle 64"/>
          <p:cNvSpPr>
            <a:spLocks noChangeArrowheads="1"/>
          </p:cNvSpPr>
          <p:nvPr/>
        </p:nvSpPr>
        <p:spPr bwMode="auto">
          <a:xfrm>
            <a:off x="5360744" y="3238648"/>
            <a:ext cx="607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solidFill>
                  <a:srgbClr val="FF3300"/>
                </a:solidFill>
                <a:latin typeface="Consolas" panose="020B0609020204030204" pitchFamily="49" charset="0"/>
              </a:rPr>
              <a:t>7 5</a:t>
            </a:r>
          </a:p>
        </p:txBody>
      </p:sp>
      <p:sp>
        <p:nvSpPr>
          <p:cNvPr id="1724481" name="Rectangle 65"/>
          <p:cNvSpPr>
            <a:spLocks noChangeArrowheads="1"/>
          </p:cNvSpPr>
          <p:nvPr/>
        </p:nvSpPr>
        <p:spPr bwMode="auto">
          <a:xfrm>
            <a:off x="5360744" y="4367360"/>
            <a:ext cx="607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solidFill>
                  <a:srgbClr val="FF3300"/>
                </a:solidFill>
                <a:latin typeface="Consolas" panose="020B0609020204030204" pitchFamily="49" charset="0"/>
              </a:rPr>
              <a:t>4 7</a:t>
            </a:r>
          </a:p>
        </p:txBody>
      </p:sp>
      <p:sp>
        <p:nvSpPr>
          <p:cNvPr id="1724482" name="Rectangle 66"/>
          <p:cNvSpPr>
            <a:spLocks noChangeArrowheads="1"/>
          </p:cNvSpPr>
          <p:nvPr/>
        </p:nvSpPr>
        <p:spPr bwMode="auto">
          <a:xfrm>
            <a:off x="3825632" y="2204864"/>
            <a:ext cx="3385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solidFill>
                  <a:srgbClr val="FF3300"/>
                </a:solidFill>
                <a:latin typeface="Consolas" panose="020B0609020204030204" pitchFamily="49" charset="0"/>
              </a:rPr>
              <a:t>5</a:t>
            </a:r>
          </a:p>
        </p:txBody>
      </p:sp>
      <p:sp>
        <p:nvSpPr>
          <p:cNvPr id="1724483" name="Rectangle 67"/>
          <p:cNvSpPr>
            <a:spLocks noChangeArrowheads="1"/>
          </p:cNvSpPr>
          <p:nvPr/>
        </p:nvSpPr>
        <p:spPr bwMode="auto">
          <a:xfrm>
            <a:off x="5398844" y="6119960"/>
            <a:ext cx="3385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solidFill>
                  <a:srgbClr val="FF3300"/>
                </a:solidFill>
                <a:latin typeface="Consolas" panose="020B0609020204030204" pitchFamily="49" charset="0"/>
              </a:rPr>
              <a:t>7</a:t>
            </a:r>
          </a:p>
        </p:txBody>
      </p:sp>
      <p:sp>
        <p:nvSpPr>
          <p:cNvPr id="1724484" name="Oval 68"/>
          <p:cNvSpPr>
            <a:spLocks noChangeArrowheads="1"/>
          </p:cNvSpPr>
          <p:nvPr/>
        </p:nvSpPr>
        <p:spPr bwMode="auto">
          <a:xfrm>
            <a:off x="7429182" y="15479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0</a:t>
            </a:r>
          </a:p>
        </p:txBody>
      </p:sp>
      <p:sp>
        <p:nvSpPr>
          <p:cNvPr id="1724485" name="Oval 69"/>
          <p:cNvSpPr>
            <a:spLocks noChangeArrowheads="1"/>
          </p:cNvSpPr>
          <p:nvPr/>
        </p:nvSpPr>
        <p:spPr bwMode="auto">
          <a:xfrm>
            <a:off x="7429182" y="23099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1</a:t>
            </a:r>
          </a:p>
        </p:txBody>
      </p:sp>
      <p:sp>
        <p:nvSpPr>
          <p:cNvPr id="1724486" name="Oval 70"/>
          <p:cNvSpPr>
            <a:spLocks noChangeArrowheads="1"/>
          </p:cNvSpPr>
          <p:nvPr/>
        </p:nvSpPr>
        <p:spPr bwMode="auto">
          <a:xfrm>
            <a:off x="6781482" y="29195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2</a:t>
            </a:r>
          </a:p>
        </p:txBody>
      </p:sp>
      <p:sp>
        <p:nvSpPr>
          <p:cNvPr id="1724487" name="Oval 71"/>
          <p:cNvSpPr>
            <a:spLocks noChangeArrowheads="1"/>
          </p:cNvSpPr>
          <p:nvPr/>
        </p:nvSpPr>
        <p:spPr bwMode="auto">
          <a:xfrm>
            <a:off x="7429182" y="34529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3</a:t>
            </a:r>
          </a:p>
        </p:txBody>
      </p:sp>
      <p:cxnSp>
        <p:nvCxnSpPr>
          <p:cNvPr id="1724488" name="AutoShape 72"/>
          <p:cNvCxnSpPr>
            <a:cxnSpLocks noChangeShapeType="1"/>
            <a:stCxn id="1724484" idx="4"/>
            <a:endCxn id="1724485" idx="0"/>
          </p:cNvCxnSpPr>
          <p:nvPr/>
        </p:nvCxnSpPr>
        <p:spPr bwMode="auto">
          <a:xfrm>
            <a:off x="7619682" y="1938485"/>
            <a:ext cx="0" cy="361950"/>
          </a:xfrm>
          <a:prstGeom prst="straightConnector1">
            <a:avLst/>
          </a:prstGeom>
          <a:noFill/>
          <a:ln w="571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489" name="AutoShape 73"/>
          <p:cNvCxnSpPr>
            <a:cxnSpLocks noChangeShapeType="1"/>
          </p:cNvCxnSpPr>
          <p:nvPr/>
        </p:nvCxnSpPr>
        <p:spPr bwMode="auto">
          <a:xfrm flipH="1">
            <a:off x="7011670" y="2644923"/>
            <a:ext cx="474662" cy="265112"/>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490" name="AutoShape 74"/>
          <p:cNvCxnSpPr>
            <a:cxnSpLocks noChangeShapeType="1"/>
            <a:stCxn id="1724486" idx="4"/>
            <a:endCxn id="1724487" idx="1"/>
          </p:cNvCxnSpPr>
          <p:nvPr/>
        </p:nvCxnSpPr>
        <p:spPr bwMode="auto">
          <a:xfrm>
            <a:off x="6971982" y="3310085"/>
            <a:ext cx="512763" cy="188913"/>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491" name="AutoShape 75"/>
          <p:cNvCxnSpPr>
            <a:cxnSpLocks noChangeShapeType="1"/>
            <a:stCxn id="1724485" idx="4"/>
            <a:endCxn id="1724487" idx="0"/>
          </p:cNvCxnSpPr>
          <p:nvPr/>
        </p:nvCxnSpPr>
        <p:spPr bwMode="auto">
          <a:xfrm>
            <a:off x="7619682" y="2700485"/>
            <a:ext cx="0" cy="742950"/>
          </a:xfrm>
          <a:prstGeom prst="straightConnector1">
            <a:avLst/>
          </a:prstGeom>
          <a:noFill/>
          <a:ln w="571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4492" name="Rectangle 76"/>
          <p:cNvSpPr>
            <a:spLocks noChangeArrowheads="1"/>
          </p:cNvSpPr>
          <p:nvPr/>
        </p:nvSpPr>
        <p:spPr bwMode="auto">
          <a:xfrm>
            <a:off x="7848282" y="1527323"/>
            <a:ext cx="11721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err="1">
                <a:latin typeface="Consolas" panose="020B0609020204030204" pitchFamily="49" charset="0"/>
              </a:rPr>
              <a:t>max</a:t>
            </a:r>
            <a:r>
              <a:rPr lang="de-DE" sz="2000" b="1" dirty="0">
                <a:latin typeface="Consolas" panose="020B0609020204030204" pitchFamily="49" charset="0"/>
              </a:rPr>
              <a:t> = 0</a:t>
            </a:r>
          </a:p>
        </p:txBody>
      </p:sp>
      <p:sp>
        <p:nvSpPr>
          <p:cNvPr id="1724493" name="Rectangle 77"/>
          <p:cNvSpPr>
            <a:spLocks noChangeArrowheads="1"/>
          </p:cNvSpPr>
          <p:nvPr/>
        </p:nvSpPr>
        <p:spPr bwMode="auto">
          <a:xfrm>
            <a:off x="7848282" y="2289323"/>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latin typeface="Consolas" panose="020B0609020204030204" pitchFamily="49" charset="0"/>
              </a:rPr>
              <a:t>if (x&gt;z)</a:t>
            </a:r>
          </a:p>
        </p:txBody>
      </p:sp>
      <p:sp>
        <p:nvSpPr>
          <p:cNvPr id="1724494" name="Rectangle 78"/>
          <p:cNvSpPr>
            <a:spLocks noChangeArrowheads="1"/>
          </p:cNvSpPr>
          <p:nvPr/>
        </p:nvSpPr>
        <p:spPr bwMode="auto">
          <a:xfrm>
            <a:off x="5925820" y="2420888"/>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latin typeface="Consolas" panose="020B0609020204030204" pitchFamily="49" charset="0"/>
              </a:rPr>
              <a:t> </a:t>
            </a:r>
            <a:r>
              <a:rPr lang="de-DE" sz="2000" b="1" dirty="0" err="1">
                <a:latin typeface="Consolas" panose="020B0609020204030204" pitchFamily="49" charset="0"/>
              </a:rPr>
              <a:t>max</a:t>
            </a:r>
            <a:r>
              <a:rPr lang="de-DE" sz="2000" b="1" dirty="0">
                <a:latin typeface="Consolas" panose="020B0609020204030204" pitchFamily="49" charset="0"/>
              </a:rPr>
              <a:t> = x</a:t>
            </a:r>
          </a:p>
        </p:txBody>
      </p:sp>
      <p:sp>
        <p:nvSpPr>
          <p:cNvPr id="1724495" name="Rectangle 79"/>
          <p:cNvSpPr>
            <a:spLocks noChangeArrowheads="1"/>
          </p:cNvSpPr>
          <p:nvPr/>
        </p:nvSpPr>
        <p:spPr bwMode="auto">
          <a:xfrm>
            <a:off x="7791132" y="5829448"/>
            <a:ext cx="118494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err="1">
                <a:latin typeface="Consolas" panose="020B0609020204030204" pitchFamily="49" charset="0"/>
              </a:rPr>
              <a:t>return</a:t>
            </a:r>
            <a:r>
              <a:rPr lang="de-DE" sz="2000" b="1" dirty="0">
                <a:latin typeface="Consolas" panose="020B0609020204030204" pitchFamily="49" charset="0"/>
              </a:rPr>
              <a:t> </a:t>
            </a:r>
          </a:p>
          <a:p>
            <a:r>
              <a:rPr lang="de-DE" sz="2000" b="1" dirty="0" err="1">
                <a:latin typeface="Consolas" panose="020B0609020204030204" pitchFamily="49" charset="0"/>
              </a:rPr>
              <a:t>max</a:t>
            </a:r>
            <a:endParaRPr lang="de-DE" sz="2000" b="1" dirty="0">
              <a:latin typeface="Consolas" panose="020B0609020204030204" pitchFamily="49" charset="0"/>
            </a:endParaRPr>
          </a:p>
        </p:txBody>
      </p:sp>
      <p:cxnSp>
        <p:nvCxnSpPr>
          <p:cNvPr id="1724496" name="AutoShape 80"/>
          <p:cNvCxnSpPr>
            <a:cxnSpLocks noChangeShapeType="1"/>
            <a:endCxn id="1724484" idx="0"/>
          </p:cNvCxnSpPr>
          <p:nvPr/>
        </p:nvCxnSpPr>
        <p:spPr bwMode="auto">
          <a:xfrm flipH="1">
            <a:off x="7619682" y="1319360"/>
            <a:ext cx="57150" cy="219075"/>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4497" name="Oval 81"/>
          <p:cNvSpPr>
            <a:spLocks noChangeArrowheads="1"/>
          </p:cNvSpPr>
          <p:nvPr/>
        </p:nvSpPr>
        <p:spPr bwMode="auto">
          <a:xfrm>
            <a:off x="6800532" y="40625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4</a:t>
            </a:r>
          </a:p>
        </p:txBody>
      </p:sp>
      <p:sp>
        <p:nvSpPr>
          <p:cNvPr id="1724498" name="Oval 82"/>
          <p:cNvSpPr>
            <a:spLocks noChangeArrowheads="1"/>
          </p:cNvSpPr>
          <p:nvPr/>
        </p:nvSpPr>
        <p:spPr bwMode="auto">
          <a:xfrm>
            <a:off x="7429182" y="45959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5</a:t>
            </a:r>
          </a:p>
        </p:txBody>
      </p:sp>
      <p:cxnSp>
        <p:nvCxnSpPr>
          <p:cNvPr id="1724499" name="AutoShape 83"/>
          <p:cNvCxnSpPr>
            <a:cxnSpLocks noChangeShapeType="1"/>
            <a:stCxn id="1724487" idx="3"/>
            <a:endCxn id="1724497" idx="0"/>
          </p:cNvCxnSpPr>
          <p:nvPr/>
        </p:nvCxnSpPr>
        <p:spPr bwMode="auto">
          <a:xfrm flipH="1">
            <a:off x="6991032" y="3787923"/>
            <a:ext cx="493713" cy="265112"/>
          </a:xfrm>
          <a:prstGeom prst="straightConnector1">
            <a:avLst/>
          </a:prstGeom>
          <a:noFill/>
          <a:ln w="571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500" name="AutoShape 84"/>
          <p:cNvCxnSpPr>
            <a:cxnSpLocks noChangeShapeType="1"/>
            <a:stCxn id="1724487" idx="4"/>
            <a:endCxn id="1724498" idx="0"/>
          </p:cNvCxnSpPr>
          <p:nvPr/>
        </p:nvCxnSpPr>
        <p:spPr bwMode="auto">
          <a:xfrm>
            <a:off x="7619682" y="3843485"/>
            <a:ext cx="0" cy="74295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501" name="AutoShape 85"/>
          <p:cNvCxnSpPr>
            <a:cxnSpLocks noChangeShapeType="1"/>
            <a:stCxn id="1724497" idx="4"/>
            <a:endCxn id="1724498" idx="1"/>
          </p:cNvCxnSpPr>
          <p:nvPr/>
        </p:nvCxnSpPr>
        <p:spPr bwMode="auto">
          <a:xfrm>
            <a:off x="6991032" y="4453085"/>
            <a:ext cx="493713" cy="188913"/>
          </a:xfrm>
          <a:prstGeom prst="straightConnector1">
            <a:avLst/>
          </a:prstGeom>
          <a:noFill/>
          <a:ln w="571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4502" name="Oval 86"/>
          <p:cNvSpPr>
            <a:spLocks noChangeArrowheads="1"/>
          </p:cNvSpPr>
          <p:nvPr/>
        </p:nvSpPr>
        <p:spPr bwMode="auto">
          <a:xfrm>
            <a:off x="6800532" y="52817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6</a:t>
            </a:r>
          </a:p>
        </p:txBody>
      </p:sp>
      <p:sp>
        <p:nvSpPr>
          <p:cNvPr id="1724503" name="Oval 87"/>
          <p:cNvSpPr>
            <a:spLocks noChangeArrowheads="1"/>
          </p:cNvSpPr>
          <p:nvPr/>
        </p:nvSpPr>
        <p:spPr bwMode="auto">
          <a:xfrm>
            <a:off x="7429182" y="581516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400"/>
              <a:t>7</a:t>
            </a:r>
          </a:p>
        </p:txBody>
      </p:sp>
      <p:cxnSp>
        <p:nvCxnSpPr>
          <p:cNvPr id="1724504" name="AutoShape 88"/>
          <p:cNvCxnSpPr>
            <a:cxnSpLocks noChangeShapeType="1"/>
            <a:stCxn id="1724498" idx="3"/>
            <a:endCxn id="1724502" idx="0"/>
          </p:cNvCxnSpPr>
          <p:nvPr/>
        </p:nvCxnSpPr>
        <p:spPr bwMode="auto">
          <a:xfrm flipH="1">
            <a:off x="6991032" y="4930923"/>
            <a:ext cx="493713" cy="341312"/>
          </a:xfrm>
          <a:prstGeom prst="straightConnector1">
            <a:avLst/>
          </a:prstGeom>
          <a:noFill/>
          <a:ln w="571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505" name="AutoShape 89"/>
          <p:cNvCxnSpPr>
            <a:cxnSpLocks noChangeShapeType="1"/>
            <a:stCxn id="1724502" idx="4"/>
            <a:endCxn id="1724503" idx="1"/>
          </p:cNvCxnSpPr>
          <p:nvPr/>
        </p:nvCxnSpPr>
        <p:spPr bwMode="auto">
          <a:xfrm>
            <a:off x="6991032" y="5672285"/>
            <a:ext cx="493713" cy="188913"/>
          </a:xfrm>
          <a:prstGeom prst="straightConnector1">
            <a:avLst/>
          </a:prstGeom>
          <a:noFill/>
          <a:ln w="571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4506" name="AutoShape 90"/>
          <p:cNvCxnSpPr>
            <a:cxnSpLocks noChangeShapeType="1"/>
            <a:stCxn id="1724498" idx="4"/>
            <a:endCxn id="1724503" idx="0"/>
          </p:cNvCxnSpPr>
          <p:nvPr/>
        </p:nvCxnSpPr>
        <p:spPr bwMode="auto">
          <a:xfrm>
            <a:off x="7619682" y="4986485"/>
            <a:ext cx="0" cy="81915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4507" name="Rectangle 91"/>
          <p:cNvSpPr>
            <a:spLocks noChangeArrowheads="1"/>
          </p:cNvSpPr>
          <p:nvPr/>
        </p:nvSpPr>
        <p:spPr bwMode="auto">
          <a:xfrm>
            <a:off x="5905182" y="3643312"/>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latin typeface="Consolas" panose="020B0609020204030204" pitchFamily="49" charset="0"/>
              </a:rPr>
              <a:t> </a:t>
            </a:r>
            <a:r>
              <a:rPr lang="de-DE" sz="2000" b="1" dirty="0" err="1">
                <a:latin typeface="Consolas" panose="020B0609020204030204" pitchFamily="49" charset="0"/>
              </a:rPr>
              <a:t>max</a:t>
            </a:r>
            <a:r>
              <a:rPr lang="de-DE" sz="2000" b="1" dirty="0">
                <a:latin typeface="Consolas" panose="020B0609020204030204" pitchFamily="49" charset="0"/>
              </a:rPr>
              <a:t> = y</a:t>
            </a:r>
          </a:p>
        </p:txBody>
      </p:sp>
      <p:sp>
        <p:nvSpPr>
          <p:cNvPr id="1724508" name="Rectangle 92"/>
          <p:cNvSpPr>
            <a:spLocks noChangeArrowheads="1"/>
          </p:cNvSpPr>
          <p:nvPr/>
        </p:nvSpPr>
        <p:spPr bwMode="auto">
          <a:xfrm>
            <a:off x="5905182" y="4862512"/>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latin typeface="Consolas" panose="020B0609020204030204" pitchFamily="49" charset="0"/>
              </a:rPr>
              <a:t> </a:t>
            </a:r>
            <a:r>
              <a:rPr lang="de-DE" sz="2000" b="1" dirty="0" err="1">
                <a:latin typeface="Consolas" panose="020B0609020204030204" pitchFamily="49" charset="0"/>
              </a:rPr>
              <a:t>max</a:t>
            </a:r>
            <a:r>
              <a:rPr lang="de-DE" sz="2000" b="1" dirty="0">
                <a:latin typeface="Consolas" panose="020B0609020204030204" pitchFamily="49" charset="0"/>
              </a:rPr>
              <a:t> = z</a:t>
            </a:r>
          </a:p>
        </p:txBody>
      </p:sp>
      <p:sp>
        <p:nvSpPr>
          <p:cNvPr id="1724509" name="Rectangle 93"/>
          <p:cNvSpPr>
            <a:spLocks noChangeArrowheads="1"/>
          </p:cNvSpPr>
          <p:nvPr/>
        </p:nvSpPr>
        <p:spPr bwMode="auto">
          <a:xfrm>
            <a:off x="7867332" y="3467248"/>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latin typeface="Consolas" panose="020B0609020204030204" pitchFamily="49" charset="0"/>
              </a:rPr>
              <a:t>if (y&gt;x)</a:t>
            </a:r>
          </a:p>
        </p:txBody>
      </p:sp>
      <p:sp>
        <p:nvSpPr>
          <p:cNvPr id="1724510" name="Rectangle 94"/>
          <p:cNvSpPr>
            <a:spLocks noChangeArrowheads="1"/>
          </p:cNvSpPr>
          <p:nvPr/>
        </p:nvSpPr>
        <p:spPr bwMode="auto">
          <a:xfrm>
            <a:off x="7867332" y="4610248"/>
            <a:ext cx="1313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latin typeface="Consolas" panose="020B0609020204030204" pitchFamily="49" charset="0"/>
              </a:rPr>
              <a:t>if (z&gt;y)</a:t>
            </a:r>
          </a:p>
        </p:txBody>
      </p:sp>
      <p:sp>
        <p:nvSpPr>
          <p:cNvPr id="1724511" name="Rectangle 95"/>
          <p:cNvSpPr>
            <a:spLocks noChangeArrowheads="1"/>
          </p:cNvSpPr>
          <p:nvPr/>
        </p:nvSpPr>
        <p:spPr bwMode="auto">
          <a:xfrm>
            <a:off x="8368982" y="2081360"/>
            <a:ext cx="607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solidFill>
                  <a:srgbClr val="FF3300"/>
                </a:solidFill>
                <a:latin typeface="Consolas" panose="020B0609020204030204" pitchFamily="49" charset="0"/>
              </a:rPr>
              <a:t>4 7</a:t>
            </a:r>
          </a:p>
        </p:txBody>
      </p:sp>
      <p:sp>
        <p:nvSpPr>
          <p:cNvPr id="1724512" name="Rectangle 96"/>
          <p:cNvSpPr>
            <a:spLocks noChangeArrowheads="1"/>
          </p:cNvSpPr>
          <p:nvPr/>
        </p:nvSpPr>
        <p:spPr bwMode="auto">
          <a:xfrm>
            <a:off x="8368982" y="3238648"/>
            <a:ext cx="607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solidFill>
                  <a:srgbClr val="FF3300"/>
                </a:solidFill>
                <a:latin typeface="Consolas" panose="020B0609020204030204" pitchFamily="49" charset="0"/>
              </a:rPr>
              <a:t>5 4</a:t>
            </a:r>
          </a:p>
        </p:txBody>
      </p:sp>
      <p:sp>
        <p:nvSpPr>
          <p:cNvPr id="1724513" name="Rectangle 97"/>
          <p:cNvSpPr>
            <a:spLocks noChangeArrowheads="1"/>
          </p:cNvSpPr>
          <p:nvPr/>
        </p:nvSpPr>
        <p:spPr bwMode="auto">
          <a:xfrm>
            <a:off x="8368982" y="4367360"/>
            <a:ext cx="607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solidFill>
                  <a:srgbClr val="FF3300"/>
                </a:solidFill>
                <a:latin typeface="Consolas" panose="020B0609020204030204" pitchFamily="49" charset="0"/>
              </a:rPr>
              <a:t>7 5</a:t>
            </a:r>
          </a:p>
        </p:txBody>
      </p:sp>
      <p:sp>
        <p:nvSpPr>
          <p:cNvPr id="1724514" name="Rectangle 98"/>
          <p:cNvSpPr>
            <a:spLocks noChangeArrowheads="1"/>
          </p:cNvSpPr>
          <p:nvPr/>
        </p:nvSpPr>
        <p:spPr bwMode="auto">
          <a:xfrm>
            <a:off x="6819582" y="3429000"/>
            <a:ext cx="3385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solidFill>
                  <a:srgbClr val="FF3300"/>
                </a:solidFill>
                <a:latin typeface="Consolas" panose="020B0609020204030204" pitchFamily="49" charset="0"/>
              </a:rPr>
              <a:t>5</a:t>
            </a:r>
          </a:p>
        </p:txBody>
      </p:sp>
      <p:sp>
        <p:nvSpPr>
          <p:cNvPr id="1724515" name="Rectangle 99"/>
          <p:cNvSpPr>
            <a:spLocks noChangeArrowheads="1"/>
          </p:cNvSpPr>
          <p:nvPr/>
        </p:nvSpPr>
        <p:spPr bwMode="auto">
          <a:xfrm>
            <a:off x="8407082" y="6119960"/>
            <a:ext cx="3385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solidFill>
                  <a:srgbClr val="FF3300"/>
                </a:solidFill>
                <a:latin typeface="Consolas" panose="020B0609020204030204" pitchFamily="49" charset="0"/>
              </a:rPr>
              <a:t>7</a:t>
            </a:r>
          </a:p>
        </p:txBody>
      </p:sp>
      <p:sp>
        <p:nvSpPr>
          <p:cNvPr id="1724516" name="Line 100"/>
          <p:cNvSpPr>
            <a:spLocks noChangeShapeType="1"/>
          </p:cNvSpPr>
          <p:nvPr/>
        </p:nvSpPr>
        <p:spPr bwMode="auto">
          <a:xfrm>
            <a:off x="3079507" y="938360"/>
            <a:ext cx="0" cy="556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24517" name="Line 101"/>
          <p:cNvSpPr>
            <a:spLocks noChangeShapeType="1"/>
          </p:cNvSpPr>
          <p:nvPr/>
        </p:nvSpPr>
        <p:spPr bwMode="auto">
          <a:xfrm>
            <a:off x="6090920" y="938360"/>
            <a:ext cx="0" cy="556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24518" name="Rectangle 102"/>
          <p:cNvSpPr>
            <a:spLocks noChangeArrowheads="1"/>
          </p:cNvSpPr>
          <p:nvPr/>
        </p:nvSpPr>
        <p:spPr bwMode="auto">
          <a:xfrm>
            <a:off x="533400" y="952648"/>
            <a:ext cx="1828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dirty="0"/>
              <a:t>7 = </a:t>
            </a:r>
            <a:r>
              <a:rPr lang="de-DE" sz="2000" dirty="0" err="1"/>
              <a:t>max</a:t>
            </a:r>
            <a:r>
              <a:rPr lang="de-DE" sz="2000" dirty="0"/>
              <a:t> (7, 5, 4)</a:t>
            </a:r>
          </a:p>
        </p:txBody>
      </p:sp>
      <p:sp>
        <p:nvSpPr>
          <p:cNvPr id="1724519" name="Rectangle 103"/>
          <p:cNvSpPr>
            <a:spLocks noChangeArrowheads="1"/>
          </p:cNvSpPr>
          <p:nvPr/>
        </p:nvSpPr>
        <p:spPr bwMode="auto">
          <a:xfrm>
            <a:off x="3493844" y="952648"/>
            <a:ext cx="1828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dirty="0"/>
              <a:t>7 = </a:t>
            </a:r>
            <a:r>
              <a:rPr lang="de-DE" sz="2000" dirty="0" err="1"/>
              <a:t>max</a:t>
            </a:r>
            <a:r>
              <a:rPr lang="de-DE" sz="2000" dirty="0"/>
              <a:t> (5, 7, 4)</a:t>
            </a:r>
          </a:p>
        </p:txBody>
      </p:sp>
      <p:sp>
        <p:nvSpPr>
          <p:cNvPr id="1724520" name="Rectangle 104"/>
          <p:cNvSpPr>
            <a:spLocks noChangeArrowheads="1"/>
          </p:cNvSpPr>
          <p:nvPr/>
        </p:nvSpPr>
        <p:spPr bwMode="auto">
          <a:xfrm>
            <a:off x="3820869" y="3429000"/>
            <a:ext cx="3385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solidFill>
                  <a:srgbClr val="FF3300"/>
                </a:solidFill>
                <a:latin typeface="Consolas" panose="020B0609020204030204" pitchFamily="49" charset="0"/>
              </a:rPr>
              <a:t>7</a:t>
            </a:r>
          </a:p>
        </p:txBody>
      </p:sp>
      <p:sp>
        <p:nvSpPr>
          <p:cNvPr id="1724521" name="Rectangle 105"/>
          <p:cNvSpPr>
            <a:spLocks noChangeArrowheads="1"/>
          </p:cNvSpPr>
          <p:nvPr/>
        </p:nvSpPr>
        <p:spPr bwMode="auto">
          <a:xfrm>
            <a:off x="6667182" y="952648"/>
            <a:ext cx="1828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a:t>7 = max (4, 5, 7)</a:t>
            </a:r>
          </a:p>
        </p:txBody>
      </p:sp>
      <p:sp>
        <p:nvSpPr>
          <p:cNvPr id="1724522" name="Rectangle 106"/>
          <p:cNvSpPr>
            <a:spLocks noChangeArrowheads="1"/>
          </p:cNvSpPr>
          <p:nvPr/>
        </p:nvSpPr>
        <p:spPr bwMode="auto">
          <a:xfrm>
            <a:off x="6819582" y="4648200"/>
            <a:ext cx="3385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dirty="0">
                <a:solidFill>
                  <a:srgbClr val="FF3300"/>
                </a:solidFill>
                <a:latin typeface="Consolas" panose="020B0609020204030204" pitchFamily="49" charset="0"/>
              </a:rPr>
              <a:t>7</a:t>
            </a:r>
          </a:p>
        </p:txBody>
      </p:sp>
      <p:cxnSp>
        <p:nvCxnSpPr>
          <p:cNvPr id="1724523" name="AutoShape 107"/>
          <p:cNvCxnSpPr>
            <a:cxnSpLocks noChangeShapeType="1"/>
            <a:stCxn id="1724466" idx="3"/>
            <a:endCxn id="1724470" idx="0"/>
          </p:cNvCxnSpPr>
          <p:nvPr/>
        </p:nvCxnSpPr>
        <p:spPr bwMode="auto">
          <a:xfrm flipH="1">
            <a:off x="3982794" y="4930923"/>
            <a:ext cx="474663" cy="341312"/>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32274667"/>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Abschlussbemerkung Überdeckungstests</a:t>
            </a:r>
          </a:p>
        </p:txBody>
      </p:sp>
      <p:sp>
        <p:nvSpPr>
          <p:cNvPr id="3" name="Inhaltsplatzhalter 2"/>
          <p:cNvSpPr>
            <a:spLocks noGrp="1"/>
          </p:cNvSpPr>
          <p:nvPr>
            <p:ph idx="1"/>
          </p:nvPr>
        </p:nvSpPr>
        <p:spPr>
          <a:xfrm>
            <a:off x="179512" y="980728"/>
            <a:ext cx="8856984" cy="5256212"/>
          </a:xfrm>
        </p:spPr>
        <p:txBody>
          <a:bodyPr/>
          <a:lstStyle/>
          <a:p>
            <a:r>
              <a:rPr lang="de-DE" dirty="0"/>
              <a:t>Überdeckungen sind hilfreich um festzustellen, ob Code besucht wurde, hilft toten Code oder fehlende Tests zu finden</a:t>
            </a:r>
          </a:p>
          <a:p>
            <a:r>
              <a:rPr lang="de-DE" dirty="0"/>
              <a:t>aber:</a:t>
            </a:r>
          </a:p>
          <a:p>
            <a:pPr lvl="1"/>
            <a:r>
              <a:rPr lang="de-DE" dirty="0"/>
              <a:t>sollte Funktionalität fehlen, wird sie so nicht gefunden</a:t>
            </a:r>
          </a:p>
          <a:p>
            <a:pPr lvl="1"/>
            <a:r>
              <a:rPr lang="de-DE" dirty="0" err="1"/>
              <a:t>max</a:t>
            </a:r>
            <a:r>
              <a:rPr lang="de-DE" dirty="0"/>
              <a:t>-Beispiel zeigt, trotz 100% sind gravierende Fehler möglich</a:t>
            </a:r>
          </a:p>
          <a:p>
            <a:pPr lvl="1"/>
            <a:r>
              <a:rPr lang="de-DE" dirty="0"/>
              <a:t>Entwickler schreiben Tests evtl. nur mit dem Fokus schnell viel zu überdecken</a:t>
            </a:r>
          </a:p>
          <a:p>
            <a:r>
              <a:rPr lang="de-DE" dirty="0"/>
              <a:t>korrekter Ansatz: bei Tests immer an typischer Funktionalität, dann an Alternativen orientieren, über Äquivalenzklassen nachdenken und dann Überdeckung messen und ggfls. reagieren</a:t>
            </a:r>
          </a:p>
        </p:txBody>
      </p:sp>
      <p:sp>
        <p:nvSpPr>
          <p:cNvPr id="4" name="Fußzeilenplatzhalter 3"/>
          <p:cNvSpPr>
            <a:spLocks noGrp="1"/>
          </p:cNvSpPr>
          <p:nvPr>
            <p:ph type="ftr" sz="quarter" idx="10"/>
          </p:nvPr>
        </p:nvSpPr>
        <p:spPr/>
        <p:txBody>
          <a:bodyPr/>
          <a:lstStyle/>
          <a:p>
            <a:pPr>
              <a:defRPr/>
            </a:pPr>
            <a:r>
              <a:rPr lang="de-DE"/>
              <a:t>Stephan Kleuker</a:t>
            </a:r>
          </a:p>
        </p:txBody>
      </p:sp>
    </p:spTree>
    <p:extLst>
      <p:ext uri="{BB962C8B-B14F-4D97-AF65-F5344CB8AC3E}">
        <p14:creationId xmlns:p14="http://schemas.microsoft.com/office/powerpoint/2010/main" val="3814445594"/>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49539" name="Rectangle 2"/>
          <p:cNvSpPr>
            <a:spLocks noGrp="1" noChangeArrowheads="1"/>
          </p:cNvSpPr>
          <p:nvPr>
            <p:ph type="title"/>
          </p:nvPr>
        </p:nvSpPr>
        <p:spPr/>
        <p:txBody>
          <a:bodyPr/>
          <a:lstStyle/>
          <a:p>
            <a:pPr eaLnBrk="1" hangingPunct="1"/>
            <a:r>
              <a:rPr lang="de-DE" altLang="de-DE" dirty="0"/>
              <a:t>Info: Standard DO-178C</a:t>
            </a:r>
          </a:p>
        </p:txBody>
      </p:sp>
      <p:sp>
        <p:nvSpPr>
          <p:cNvPr id="449540" name="Rectangle 3"/>
          <p:cNvSpPr>
            <a:spLocks noGrp="1" noChangeArrowheads="1"/>
          </p:cNvSpPr>
          <p:nvPr>
            <p:ph type="body" idx="1"/>
          </p:nvPr>
        </p:nvSpPr>
        <p:spPr>
          <a:xfrm>
            <a:off x="457200" y="1019175"/>
            <a:ext cx="8229600" cy="5040313"/>
          </a:xfrm>
        </p:spPr>
        <p:txBody>
          <a:bodyPr/>
          <a:lstStyle/>
          <a:p>
            <a:pPr eaLnBrk="1" hangingPunct="1">
              <a:lnSpc>
                <a:spcPct val="90000"/>
              </a:lnSpc>
            </a:pPr>
            <a:r>
              <a:rPr lang="de-DE" altLang="de-DE" sz="1800" dirty="0"/>
              <a:t>Um die Zertifizierung der Federal Aviation Administration (FAA) zu erhalten, muss Software für Luftverkehrssysteme den Richtlinien des Standards DO-178C für </a:t>
            </a:r>
            <a:r>
              <a:rPr lang="de-DE" altLang="de-DE" sz="1800" dirty="0" err="1"/>
              <a:t>requirement</a:t>
            </a:r>
            <a:r>
              <a:rPr lang="de-DE" altLang="de-DE" sz="1800" dirty="0"/>
              <a:t>-basiertes Testen und Code </a:t>
            </a:r>
            <a:r>
              <a:rPr lang="de-DE" altLang="de-DE" sz="1800" dirty="0" err="1"/>
              <a:t>Coverage</a:t>
            </a:r>
            <a:r>
              <a:rPr lang="de-DE" altLang="de-DE" sz="1800" dirty="0"/>
              <a:t> Analysen genügen. </a:t>
            </a:r>
          </a:p>
          <a:p>
            <a:pPr eaLnBrk="1" hangingPunct="1">
              <a:lnSpc>
                <a:spcPct val="90000"/>
              </a:lnSpc>
            </a:pPr>
            <a:r>
              <a:rPr lang="de-DE" altLang="de-DE" sz="1800" dirty="0"/>
              <a:t>DO-178C-Levels orientieren sich an den Konsequenzen möglicher Softwarefehler: </a:t>
            </a:r>
            <a:r>
              <a:rPr lang="de-DE" altLang="de-DE" sz="1800" dirty="0" err="1"/>
              <a:t>katastophal</a:t>
            </a:r>
            <a:r>
              <a:rPr lang="de-DE" altLang="de-DE" sz="1800" dirty="0"/>
              <a:t> (Level A), gefährlich/schwerwiegend (Level B), erheblich (Level C), geringfügig (Level D) bzw. keine Auswirkungen (Level E). </a:t>
            </a:r>
          </a:p>
          <a:p>
            <a:pPr eaLnBrk="1" hangingPunct="1">
              <a:lnSpc>
                <a:spcPct val="90000"/>
              </a:lnSpc>
            </a:pPr>
            <a:r>
              <a:rPr lang="de-DE" altLang="de-DE" sz="1800" dirty="0"/>
              <a:t>Je nach DO-178C-Level wird der 100%-</a:t>
            </a:r>
            <a:r>
              <a:rPr lang="de-DE" altLang="de-DE" sz="1800" dirty="0" err="1"/>
              <a:t>ige</a:t>
            </a:r>
            <a:r>
              <a:rPr lang="de-DE" altLang="de-DE" sz="1800" dirty="0"/>
              <a:t> Nachweis folgender Testabdeckungen (Code Coverages) verlangt: </a:t>
            </a:r>
          </a:p>
          <a:p>
            <a:pPr eaLnBrk="1" hangingPunct="1">
              <a:lnSpc>
                <a:spcPct val="90000"/>
              </a:lnSpc>
            </a:pPr>
            <a:r>
              <a:rPr lang="de-DE" altLang="de-DE" sz="1800" dirty="0"/>
              <a:t>DO-178C Level A: </a:t>
            </a:r>
          </a:p>
          <a:p>
            <a:pPr lvl="1" eaLnBrk="1" hangingPunct="1">
              <a:lnSpc>
                <a:spcPct val="90000"/>
              </a:lnSpc>
            </a:pPr>
            <a:r>
              <a:rPr lang="de-DE" altLang="de-DE" sz="1800" dirty="0" err="1"/>
              <a:t>Modified</a:t>
            </a:r>
            <a:r>
              <a:rPr lang="de-DE" altLang="de-DE" sz="1800" dirty="0"/>
              <a:t> </a:t>
            </a:r>
            <a:r>
              <a:rPr lang="de-DE" altLang="de-DE" sz="1800" dirty="0" err="1"/>
              <a:t>Condition</a:t>
            </a:r>
            <a:r>
              <a:rPr lang="de-DE" altLang="de-DE" sz="1800" dirty="0"/>
              <a:t> </a:t>
            </a:r>
            <a:r>
              <a:rPr lang="de-DE" altLang="de-DE" sz="1800" dirty="0" err="1"/>
              <a:t>Decision</a:t>
            </a:r>
            <a:r>
              <a:rPr lang="de-DE" altLang="de-DE" sz="1800" dirty="0"/>
              <a:t> </a:t>
            </a:r>
            <a:r>
              <a:rPr lang="de-DE" altLang="de-DE" sz="1800" dirty="0" err="1"/>
              <a:t>Coverage</a:t>
            </a:r>
            <a:r>
              <a:rPr lang="de-DE" altLang="de-DE" sz="1800" dirty="0"/>
              <a:t> (MC/DC) </a:t>
            </a:r>
          </a:p>
          <a:p>
            <a:pPr lvl="1" eaLnBrk="1" hangingPunct="1">
              <a:lnSpc>
                <a:spcPct val="90000"/>
              </a:lnSpc>
            </a:pPr>
            <a:r>
              <a:rPr lang="de-DE" altLang="de-DE" sz="1800" dirty="0" err="1"/>
              <a:t>Branch</a:t>
            </a:r>
            <a:r>
              <a:rPr lang="de-DE" altLang="de-DE" sz="1800" dirty="0"/>
              <a:t>/</a:t>
            </a:r>
            <a:r>
              <a:rPr lang="de-DE" altLang="de-DE" sz="1800" dirty="0" err="1"/>
              <a:t>Decision</a:t>
            </a:r>
            <a:r>
              <a:rPr lang="de-DE" altLang="de-DE" sz="1800" dirty="0"/>
              <a:t> </a:t>
            </a:r>
            <a:r>
              <a:rPr lang="de-DE" altLang="de-DE" sz="1800" dirty="0" err="1"/>
              <a:t>Coverage</a:t>
            </a:r>
            <a:r>
              <a:rPr lang="de-DE" altLang="de-DE" sz="1800" dirty="0"/>
              <a:t> </a:t>
            </a:r>
          </a:p>
          <a:p>
            <a:pPr lvl="1" eaLnBrk="1" hangingPunct="1">
              <a:lnSpc>
                <a:spcPct val="90000"/>
              </a:lnSpc>
            </a:pPr>
            <a:r>
              <a:rPr lang="de-DE" altLang="de-DE" sz="1800" dirty="0"/>
              <a:t>Statement </a:t>
            </a:r>
            <a:r>
              <a:rPr lang="de-DE" altLang="de-DE" sz="1800" dirty="0" err="1"/>
              <a:t>Coverage</a:t>
            </a:r>
            <a:r>
              <a:rPr lang="de-DE" altLang="de-DE" sz="1800" dirty="0"/>
              <a:t> </a:t>
            </a:r>
          </a:p>
          <a:p>
            <a:pPr eaLnBrk="1" hangingPunct="1">
              <a:lnSpc>
                <a:spcPct val="90000"/>
              </a:lnSpc>
            </a:pPr>
            <a:r>
              <a:rPr lang="de-DE" altLang="de-DE" sz="1800" dirty="0"/>
              <a:t>DO-178C Level B: </a:t>
            </a:r>
          </a:p>
          <a:p>
            <a:pPr lvl="1" eaLnBrk="1" hangingPunct="1">
              <a:lnSpc>
                <a:spcPct val="90000"/>
              </a:lnSpc>
            </a:pPr>
            <a:r>
              <a:rPr lang="de-DE" altLang="de-DE" sz="1800" dirty="0" err="1"/>
              <a:t>Branch</a:t>
            </a:r>
            <a:r>
              <a:rPr lang="de-DE" altLang="de-DE" sz="1800" dirty="0"/>
              <a:t>/</a:t>
            </a:r>
            <a:r>
              <a:rPr lang="de-DE" altLang="de-DE" sz="1800" dirty="0" err="1"/>
              <a:t>Decision</a:t>
            </a:r>
            <a:r>
              <a:rPr lang="de-DE" altLang="de-DE" sz="1800" dirty="0"/>
              <a:t> </a:t>
            </a:r>
            <a:r>
              <a:rPr lang="de-DE" altLang="de-DE" sz="1800" dirty="0" err="1"/>
              <a:t>Coverage</a:t>
            </a:r>
            <a:r>
              <a:rPr lang="de-DE" altLang="de-DE" sz="1800" dirty="0"/>
              <a:t> </a:t>
            </a:r>
          </a:p>
          <a:p>
            <a:pPr lvl="1" eaLnBrk="1" hangingPunct="1">
              <a:lnSpc>
                <a:spcPct val="90000"/>
              </a:lnSpc>
            </a:pPr>
            <a:r>
              <a:rPr lang="de-DE" altLang="de-DE" sz="1800" dirty="0"/>
              <a:t>Statement </a:t>
            </a:r>
            <a:r>
              <a:rPr lang="de-DE" altLang="de-DE" sz="1800" dirty="0" err="1"/>
              <a:t>Coverage</a:t>
            </a:r>
            <a:r>
              <a:rPr lang="de-DE" altLang="de-DE" sz="1800" dirty="0"/>
              <a:t> </a:t>
            </a:r>
          </a:p>
          <a:p>
            <a:pPr eaLnBrk="1" hangingPunct="1">
              <a:lnSpc>
                <a:spcPct val="90000"/>
              </a:lnSpc>
            </a:pPr>
            <a:r>
              <a:rPr lang="de-DE" altLang="de-DE" sz="1800" dirty="0"/>
              <a:t>DO-178C Level C: </a:t>
            </a:r>
          </a:p>
          <a:p>
            <a:pPr lvl="1" eaLnBrk="1" hangingPunct="1">
              <a:lnSpc>
                <a:spcPct val="90000"/>
              </a:lnSpc>
            </a:pPr>
            <a:r>
              <a:rPr lang="de-DE" altLang="de-DE" sz="1800" dirty="0"/>
              <a:t>Statement </a:t>
            </a:r>
            <a:r>
              <a:rPr lang="de-DE" altLang="de-DE" sz="1800" dirty="0" err="1"/>
              <a:t>Coverage</a:t>
            </a:r>
            <a:r>
              <a:rPr lang="de-DE" altLang="de-DE" sz="1800" dirty="0"/>
              <a:t> </a:t>
            </a:r>
          </a:p>
        </p:txBody>
      </p:sp>
      <p:sp>
        <p:nvSpPr>
          <p:cNvPr id="2" name="Textfeld 1"/>
          <p:cNvSpPr txBox="1"/>
          <p:nvPr/>
        </p:nvSpPr>
        <p:spPr>
          <a:xfrm rot="20181821">
            <a:off x="5239526" y="4239854"/>
            <a:ext cx="3739407" cy="1569660"/>
          </a:xfrm>
          <a:prstGeom prst="rect">
            <a:avLst/>
          </a:prstGeom>
          <a:noFill/>
        </p:spPr>
        <p:txBody>
          <a:bodyPr wrap="square" rtlCol="0">
            <a:spAutoFit/>
          </a:bodyPr>
          <a:lstStyle/>
          <a:p>
            <a:r>
              <a:rPr lang="de-DE" sz="2400" b="1" i="1" dirty="0">
                <a:effectLst>
                  <a:outerShdw blurRad="38100" dist="38100" dir="2700000" algn="tl">
                    <a:srgbClr val="000000">
                      <a:alpha val="43137"/>
                    </a:srgbClr>
                  </a:outerShdw>
                </a:effectLst>
              </a:rPr>
              <a:t>Keiner dieser Ansätze müsste die vorherigen </a:t>
            </a:r>
            <a:r>
              <a:rPr lang="de-DE" sz="2400" b="1" i="1" dirty="0" err="1">
                <a:effectLst>
                  <a:outerShdw blurRad="38100" dist="38100" dir="2700000" algn="tl">
                    <a:srgbClr val="000000">
                      <a:alpha val="43137"/>
                    </a:srgbClr>
                  </a:outerShdw>
                </a:effectLst>
              </a:rPr>
              <a:t>max</a:t>
            </a:r>
            <a:r>
              <a:rPr lang="de-DE" sz="2400" b="1" i="1" dirty="0">
                <a:effectLst>
                  <a:outerShdw blurRad="38100" dist="38100" dir="2700000" algn="tl">
                    <a:srgbClr val="000000">
                      <a:alpha val="43137"/>
                    </a:srgbClr>
                  </a:outerShdw>
                </a:effectLst>
              </a:rPr>
              <a:t>-Fehler finden.</a:t>
            </a:r>
          </a:p>
          <a:p>
            <a:r>
              <a:rPr lang="de-DE" sz="2400" b="1" i="1" dirty="0">
                <a:effectLst>
                  <a:outerShdw blurRad="38100" dist="38100" dir="2700000" algn="tl">
                    <a:srgbClr val="000000">
                      <a:alpha val="43137"/>
                    </a:srgbClr>
                  </a:outerShdw>
                </a:effectLst>
              </a:rPr>
              <a:t>Viel Spaß beim Fliegen!</a:t>
            </a:r>
          </a:p>
        </p:txBody>
      </p:sp>
    </p:spTree>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50563" name="Rectangle 2"/>
          <p:cNvSpPr>
            <a:spLocks noGrp="1" noChangeArrowheads="1"/>
          </p:cNvSpPr>
          <p:nvPr>
            <p:ph type="title"/>
          </p:nvPr>
        </p:nvSpPr>
        <p:spPr/>
        <p:txBody>
          <a:bodyPr/>
          <a:lstStyle/>
          <a:p>
            <a:pPr eaLnBrk="1" hangingPunct="1"/>
            <a:r>
              <a:rPr lang="de-DE" altLang="de-DE"/>
              <a:t>Teststufen (grober Ablauf)</a:t>
            </a:r>
          </a:p>
        </p:txBody>
      </p:sp>
      <p:sp>
        <p:nvSpPr>
          <p:cNvPr id="450564" name="Rectangle 3"/>
          <p:cNvSpPr>
            <a:spLocks noChangeArrowheads="1"/>
          </p:cNvSpPr>
          <p:nvPr/>
        </p:nvSpPr>
        <p:spPr bwMode="auto">
          <a:xfrm>
            <a:off x="4284663" y="1268413"/>
            <a:ext cx="2447925" cy="6985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400" b="1"/>
              <a:t>Klassentest</a:t>
            </a:r>
          </a:p>
        </p:txBody>
      </p:sp>
      <p:sp>
        <p:nvSpPr>
          <p:cNvPr id="450565" name="Rectangle 4"/>
          <p:cNvSpPr>
            <a:spLocks noChangeArrowheads="1"/>
          </p:cNvSpPr>
          <p:nvPr/>
        </p:nvSpPr>
        <p:spPr bwMode="auto">
          <a:xfrm>
            <a:off x="3924300" y="2636838"/>
            <a:ext cx="3168650" cy="6985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400" b="1"/>
              <a:t>Integrationstest</a:t>
            </a:r>
          </a:p>
        </p:txBody>
      </p:sp>
      <p:cxnSp>
        <p:nvCxnSpPr>
          <p:cNvPr id="450566" name="AutoShape 5"/>
          <p:cNvCxnSpPr>
            <a:cxnSpLocks noChangeShapeType="1"/>
            <a:stCxn id="450564" idx="2"/>
            <a:endCxn id="450565" idx="0"/>
          </p:cNvCxnSpPr>
          <p:nvPr/>
        </p:nvCxnSpPr>
        <p:spPr bwMode="auto">
          <a:xfrm>
            <a:off x="5508625" y="1981200"/>
            <a:ext cx="0" cy="641350"/>
          </a:xfrm>
          <a:prstGeom prst="straightConnector1">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0567" name="Rectangle 6"/>
          <p:cNvSpPr>
            <a:spLocks noChangeArrowheads="1"/>
          </p:cNvSpPr>
          <p:nvPr/>
        </p:nvSpPr>
        <p:spPr bwMode="auto">
          <a:xfrm>
            <a:off x="3636963" y="4011613"/>
            <a:ext cx="3743325" cy="6985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400" b="1"/>
              <a:t>Systemtest</a:t>
            </a:r>
          </a:p>
        </p:txBody>
      </p:sp>
      <p:cxnSp>
        <p:nvCxnSpPr>
          <p:cNvPr id="450568" name="AutoShape 7"/>
          <p:cNvCxnSpPr>
            <a:cxnSpLocks noChangeShapeType="1"/>
            <a:stCxn id="450565" idx="2"/>
            <a:endCxn id="450567" idx="0"/>
          </p:cNvCxnSpPr>
          <p:nvPr/>
        </p:nvCxnSpPr>
        <p:spPr bwMode="auto">
          <a:xfrm>
            <a:off x="5508625" y="3349625"/>
            <a:ext cx="0" cy="647700"/>
          </a:xfrm>
          <a:prstGeom prst="straightConnector1">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0569" name="Rectangle 8"/>
          <p:cNvSpPr>
            <a:spLocks noChangeArrowheads="1"/>
          </p:cNvSpPr>
          <p:nvPr/>
        </p:nvSpPr>
        <p:spPr bwMode="auto">
          <a:xfrm>
            <a:off x="3276600" y="5394325"/>
            <a:ext cx="4464050" cy="6985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400" b="1"/>
              <a:t>Abnahmetest</a:t>
            </a:r>
          </a:p>
        </p:txBody>
      </p:sp>
      <p:cxnSp>
        <p:nvCxnSpPr>
          <p:cNvPr id="450570" name="AutoShape 9"/>
          <p:cNvCxnSpPr>
            <a:cxnSpLocks noChangeShapeType="1"/>
            <a:stCxn id="450567" idx="2"/>
            <a:endCxn id="450569" idx="0"/>
          </p:cNvCxnSpPr>
          <p:nvPr/>
        </p:nvCxnSpPr>
        <p:spPr bwMode="auto">
          <a:xfrm>
            <a:off x="5508625" y="4724400"/>
            <a:ext cx="0" cy="655638"/>
          </a:xfrm>
          <a:prstGeom prst="straightConnector1">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0571" name="Text Box 10"/>
          <p:cNvSpPr txBox="1">
            <a:spLocks noChangeArrowheads="1"/>
          </p:cNvSpPr>
          <p:nvPr/>
        </p:nvSpPr>
        <p:spPr bwMode="auto">
          <a:xfrm>
            <a:off x="685800" y="2755900"/>
            <a:ext cx="1876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entwicklungs-</a:t>
            </a:r>
          </a:p>
          <a:p>
            <a:pPr algn="ctr" eaLnBrk="1" hangingPunct="1"/>
            <a:r>
              <a:rPr lang="de-DE" altLang="de-DE" sz="2000" b="1"/>
              <a:t>intern</a:t>
            </a:r>
          </a:p>
        </p:txBody>
      </p:sp>
      <p:sp>
        <p:nvSpPr>
          <p:cNvPr id="450572" name="Text Box 11"/>
          <p:cNvSpPr txBox="1">
            <a:spLocks noChangeArrowheads="1"/>
          </p:cNvSpPr>
          <p:nvPr/>
        </p:nvSpPr>
        <p:spPr bwMode="auto">
          <a:xfrm>
            <a:off x="261938" y="5419725"/>
            <a:ext cx="25812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entwicklungs-</a:t>
            </a:r>
          </a:p>
          <a:p>
            <a:pPr algn="ctr" eaLnBrk="1" hangingPunct="1"/>
            <a:r>
              <a:rPr lang="de-DE" altLang="de-DE" sz="2000" b="1"/>
              <a:t>extern (mit Kunden)</a:t>
            </a:r>
          </a:p>
        </p:txBody>
      </p:sp>
      <p:sp>
        <p:nvSpPr>
          <p:cNvPr id="450573" name="Line 12"/>
          <p:cNvSpPr>
            <a:spLocks noChangeShapeType="1"/>
          </p:cNvSpPr>
          <p:nvPr/>
        </p:nvSpPr>
        <p:spPr bwMode="auto">
          <a:xfrm>
            <a:off x="395288" y="5084763"/>
            <a:ext cx="230505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0574" name="Text Box 13"/>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11.7</a:t>
            </a:r>
          </a:p>
        </p:txBody>
      </p:sp>
    </p:spTree>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51587" name="Rectangle 2"/>
          <p:cNvSpPr>
            <a:spLocks noGrp="1" noChangeArrowheads="1"/>
          </p:cNvSpPr>
          <p:nvPr>
            <p:ph type="title"/>
          </p:nvPr>
        </p:nvSpPr>
        <p:spPr/>
        <p:txBody>
          <a:bodyPr/>
          <a:lstStyle/>
          <a:p>
            <a:pPr eaLnBrk="1" hangingPunct="1"/>
            <a:r>
              <a:rPr lang="de-DE" altLang="de-DE"/>
              <a:t>Klassentest (Modultest)</a:t>
            </a:r>
          </a:p>
        </p:txBody>
      </p:sp>
      <p:sp>
        <p:nvSpPr>
          <p:cNvPr id="451588" name="Rectangle 3"/>
          <p:cNvSpPr>
            <a:spLocks noGrp="1" noChangeArrowheads="1"/>
          </p:cNvSpPr>
          <p:nvPr>
            <p:ph type="body" idx="1"/>
          </p:nvPr>
        </p:nvSpPr>
        <p:spPr>
          <a:xfrm>
            <a:off x="457200" y="981075"/>
            <a:ext cx="8229600" cy="5256213"/>
          </a:xfrm>
        </p:spPr>
        <p:txBody>
          <a:bodyPr/>
          <a:lstStyle/>
          <a:p>
            <a:pPr eaLnBrk="1" hangingPunct="1"/>
            <a:r>
              <a:rPr lang="de-DE" altLang="de-DE"/>
              <a:t>Varianten:</a:t>
            </a:r>
          </a:p>
          <a:p>
            <a:pPr lvl="1" eaLnBrk="1" hangingPunct="1"/>
            <a:r>
              <a:rPr lang="de-DE" altLang="de-DE" i="1"/>
              <a:t>Unit-Test</a:t>
            </a:r>
            <a:r>
              <a:rPr lang="de-DE" altLang="de-DE"/>
              <a:t>:    einzelne Methoden und/oder Klassen</a:t>
            </a:r>
          </a:p>
          <a:p>
            <a:pPr lvl="1" eaLnBrk="1" hangingPunct="1"/>
            <a:r>
              <a:rPr lang="de-DE" altLang="de-DE" i="1"/>
              <a:t>Modultest</a:t>
            </a:r>
            <a:r>
              <a:rPr lang="de-DE" altLang="de-DE"/>
              <a:t>:   logisch-zusammengehörige Klassen,</a:t>
            </a:r>
            <a:br>
              <a:rPr lang="de-DE" altLang="de-DE"/>
            </a:br>
            <a:r>
              <a:rPr lang="de-DE" altLang="de-DE"/>
              <a:t>		         z.B. ein Package in Java</a:t>
            </a:r>
          </a:p>
          <a:p>
            <a:pPr eaLnBrk="1" hangingPunct="1"/>
            <a:r>
              <a:rPr lang="de-DE" altLang="de-DE"/>
              <a:t>Testziel: Prüfung gegen </a:t>
            </a:r>
            <a:r>
              <a:rPr lang="de-DE" altLang="de-DE" i="1"/>
              <a:t>Feinspezifikation</a:t>
            </a:r>
            <a:endParaRPr lang="de-DE" altLang="de-DE"/>
          </a:p>
          <a:p>
            <a:pPr lvl="1" eaLnBrk="1" hangingPunct="1"/>
            <a:r>
              <a:rPr lang="de-DE" altLang="de-DE"/>
              <a:t>Architektur, Design, Programmierkonstrukte</a:t>
            </a:r>
          </a:p>
          <a:p>
            <a:pPr eaLnBrk="1" hangingPunct="1"/>
            <a:r>
              <a:rPr lang="de-DE" altLang="de-DE"/>
              <a:t>Testmethode: </a:t>
            </a:r>
            <a:r>
              <a:rPr lang="de-DE" altLang="de-DE" i="1"/>
              <a:t>White-Box-Test</a:t>
            </a:r>
            <a:endParaRPr lang="de-DE" altLang="de-DE"/>
          </a:p>
          <a:p>
            <a:pPr eaLnBrk="1" hangingPunct="1"/>
            <a:r>
              <a:rPr lang="de-DE" altLang="de-DE" i="1"/>
              <a:t>Alle Module</a:t>
            </a:r>
            <a:r>
              <a:rPr lang="de-DE" altLang="de-DE"/>
              <a:t> müssen getestet werden</a:t>
            </a:r>
          </a:p>
          <a:p>
            <a:pPr lvl="1" eaLnBrk="1" hangingPunct="1"/>
            <a:r>
              <a:rPr lang="de-DE" altLang="de-DE"/>
              <a:t>eventuell mit unterschiedlicher Intensität</a:t>
            </a:r>
          </a:p>
          <a:p>
            <a:pPr eaLnBrk="1" hangingPunct="1"/>
            <a:endParaRPr lang="de-DE" altLang="de-DE"/>
          </a:p>
        </p:txBody>
      </p:sp>
    </p:spTree>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52611" name="Rectangle 2"/>
          <p:cNvSpPr>
            <a:spLocks noGrp="1" noChangeArrowheads="1"/>
          </p:cNvSpPr>
          <p:nvPr>
            <p:ph type="title"/>
          </p:nvPr>
        </p:nvSpPr>
        <p:spPr/>
        <p:txBody>
          <a:bodyPr/>
          <a:lstStyle/>
          <a:p>
            <a:pPr eaLnBrk="1" hangingPunct="1"/>
            <a:r>
              <a:rPr lang="de-DE" altLang="de-DE"/>
              <a:t>Integrationstest</a:t>
            </a:r>
          </a:p>
        </p:txBody>
      </p:sp>
      <p:sp>
        <p:nvSpPr>
          <p:cNvPr id="452612" name="Rectangle 3"/>
          <p:cNvSpPr>
            <a:spLocks noGrp="1" noChangeArrowheads="1"/>
          </p:cNvSpPr>
          <p:nvPr>
            <p:ph type="body" idx="1"/>
          </p:nvPr>
        </p:nvSpPr>
        <p:spPr>
          <a:xfrm>
            <a:off x="457200" y="1052513"/>
            <a:ext cx="8229600" cy="5040312"/>
          </a:xfrm>
        </p:spPr>
        <p:txBody>
          <a:bodyPr/>
          <a:lstStyle/>
          <a:p>
            <a:pPr eaLnBrk="1" hangingPunct="1"/>
            <a:r>
              <a:rPr lang="de-DE" altLang="de-DE" sz="2000"/>
              <a:t>Module werden zu einem System integriert und gemeinsam getestet</a:t>
            </a:r>
          </a:p>
          <a:p>
            <a:pPr eaLnBrk="1" hangingPunct="1"/>
            <a:r>
              <a:rPr lang="de-DE" altLang="de-DE" sz="2000"/>
              <a:t>Testziele:</a:t>
            </a:r>
          </a:p>
          <a:p>
            <a:pPr lvl="1" eaLnBrk="1" hangingPunct="1"/>
            <a:r>
              <a:rPr lang="de-DE" altLang="de-DE" sz="2000"/>
              <a:t>Werden Schnittstellen richtig benutzt?</a:t>
            </a:r>
          </a:p>
          <a:p>
            <a:pPr lvl="1" eaLnBrk="1" hangingPunct="1"/>
            <a:r>
              <a:rPr lang="de-DE" altLang="de-DE" sz="2000"/>
              <a:t>Werden Klassen bzw. ihre Methoden richtig aufgerufen?</a:t>
            </a:r>
          </a:p>
          <a:p>
            <a:pPr eaLnBrk="1" hangingPunct="1"/>
            <a:r>
              <a:rPr lang="de-DE" altLang="de-DE" sz="2000"/>
              <a:t>Konzentration auf </a:t>
            </a:r>
            <a:r>
              <a:rPr lang="de-DE" altLang="de-DE" sz="2000" i="1"/>
              <a:t>(Export-) Schnittstellen</a:t>
            </a:r>
            <a:endParaRPr lang="de-DE" altLang="de-DE" sz="2000"/>
          </a:p>
          <a:p>
            <a:pPr lvl="1" eaLnBrk="1" hangingPunct="1"/>
            <a:r>
              <a:rPr lang="de-DE" altLang="de-DE" sz="2000"/>
              <a:t>Interne Schnittstellen können nicht mehr direkt beeinflusst werden</a:t>
            </a:r>
          </a:p>
          <a:p>
            <a:pPr lvl="1" eaLnBrk="1" hangingPunct="1"/>
            <a:r>
              <a:rPr lang="de-DE" altLang="de-DE" sz="2000"/>
              <a:t>Geringere Testtiefe als beim Modultest</a:t>
            </a:r>
          </a:p>
          <a:p>
            <a:pPr lvl="1" eaLnBrk="1" hangingPunct="1"/>
            <a:r>
              <a:rPr lang="de-DE" altLang="de-DE" sz="2000"/>
              <a:t>Grey-Box-Test (oder auch Black-Box)</a:t>
            </a:r>
          </a:p>
          <a:p>
            <a:pPr eaLnBrk="1" hangingPunct="1"/>
            <a:r>
              <a:rPr lang="de-DE" altLang="de-DE" sz="2000"/>
              <a:t>Techniken ähnlich wie bei Modultest</a:t>
            </a:r>
          </a:p>
          <a:p>
            <a:pPr lvl="1" eaLnBrk="1" hangingPunct="1"/>
            <a:r>
              <a:rPr lang="de-DE" altLang="de-DE" sz="2000"/>
              <a:t>Pfadanalyse über die komplette Interaktion der Module oft nicht mehr sinnvoll</a:t>
            </a:r>
          </a:p>
          <a:p>
            <a:pPr eaLnBrk="1" hangingPunct="1"/>
            <a:r>
              <a:rPr lang="de-DE" altLang="de-DE" sz="2000"/>
              <a:t>Mit </a:t>
            </a:r>
            <a:r>
              <a:rPr lang="de-DE" altLang="de-DE" sz="2000" i="1"/>
              <a:t>minimaler Systemkonfiguration</a:t>
            </a:r>
            <a:r>
              <a:rPr lang="de-DE" altLang="de-DE" sz="2000"/>
              <a:t> beginnen, Integrationsstrategie spielt eine Rolle</a:t>
            </a:r>
          </a:p>
          <a:p>
            <a:pPr eaLnBrk="1" hangingPunct="1"/>
            <a:endParaRPr lang="de-DE" altLang="de-DE" sz="2000"/>
          </a:p>
        </p:txBody>
      </p:sp>
    </p:spTree>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53635" name="Rectangle 2"/>
          <p:cNvSpPr>
            <a:spLocks noGrp="1" noChangeArrowheads="1"/>
          </p:cNvSpPr>
          <p:nvPr>
            <p:ph type="title"/>
          </p:nvPr>
        </p:nvSpPr>
        <p:spPr/>
        <p:txBody>
          <a:bodyPr/>
          <a:lstStyle/>
          <a:p>
            <a:pPr eaLnBrk="1" hangingPunct="1"/>
            <a:r>
              <a:rPr lang="de-DE" altLang="de-DE"/>
              <a:t>Systemtest</a:t>
            </a:r>
          </a:p>
        </p:txBody>
      </p:sp>
      <p:sp>
        <p:nvSpPr>
          <p:cNvPr id="453636" name="Rectangle 3"/>
          <p:cNvSpPr>
            <a:spLocks noGrp="1" noChangeArrowheads="1"/>
          </p:cNvSpPr>
          <p:nvPr>
            <p:ph type="body" idx="1"/>
          </p:nvPr>
        </p:nvSpPr>
        <p:spPr>
          <a:xfrm>
            <a:off x="457200" y="1125538"/>
            <a:ext cx="8229600" cy="5327650"/>
          </a:xfrm>
        </p:spPr>
        <p:txBody>
          <a:bodyPr/>
          <a:lstStyle/>
          <a:p>
            <a:pPr eaLnBrk="1" hangingPunct="1"/>
            <a:r>
              <a:rPr lang="de-DE" altLang="de-DE" sz="2000"/>
              <a:t>Orientierung an den spezifizierten Systemaufgaben (z.B. Use Cases)</a:t>
            </a:r>
          </a:p>
          <a:p>
            <a:pPr eaLnBrk="1" hangingPunct="1"/>
            <a:r>
              <a:rPr lang="de-DE" altLang="de-DE" sz="2000"/>
              <a:t>Interaktion mit den (simulierten) Nachbarsystemen</a:t>
            </a:r>
          </a:p>
          <a:p>
            <a:pPr eaLnBrk="1" hangingPunct="1"/>
            <a:r>
              <a:rPr lang="de-DE" altLang="de-DE" sz="2000"/>
              <a:t>(endgültige) Validierung der </a:t>
            </a:r>
            <a:r>
              <a:rPr lang="de-DE" altLang="de-DE" sz="2000" i="1"/>
              <a:t>nicht-funktionalen</a:t>
            </a:r>
            <a:r>
              <a:rPr lang="de-DE" altLang="de-DE" sz="2000"/>
              <a:t> Anforderungen,</a:t>
            </a:r>
            <a:br>
              <a:rPr lang="de-DE" altLang="de-DE" sz="2000"/>
            </a:br>
            <a:r>
              <a:rPr lang="de-DE" altLang="de-DE" sz="2000"/>
              <a:t>z.B. Skalierbarkeit, Verfügbarkeit, Robustheit, ...</a:t>
            </a:r>
          </a:p>
          <a:p>
            <a:pPr eaLnBrk="1" hangingPunct="1"/>
            <a:r>
              <a:rPr lang="de-DE" altLang="de-DE" sz="2000"/>
              <a:t>wichtige Teilaufgabe: Testdaten-Verwaltung</a:t>
            </a:r>
          </a:p>
          <a:p>
            <a:pPr lvl="1" eaLnBrk="1" hangingPunct="1"/>
            <a:r>
              <a:rPr lang="de-DE" altLang="de-DE" sz="2000"/>
              <a:t>Wiederherstellung des ursprünglichen Zustands der Testdaten</a:t>
            </a:r>
          </a:p>
          <a:p>
            <a:pPr lvl="1" eaLnBrk="1" hangingPunct="1"/>
            <a:r>
              <a:rPr lang="de-DE" altLang="de-DE" sz="2000"/>
              <a:t>Autarke Datenbestände:</a:t>
            </a:r>
            <a:br>
              <a:rPr lang="de-DE" altLang="de-DE" sz="2000"/>
            </a:br>
            <a:r>
              <a:rPr lang="de-DE" altLang="de-DE" sz="2000"/>
              <a:t>Kein gegenseitiges “Zerschießen“ der Testdaten</a:t>
            </a:r>
          </a:p>
          <a:p>
            <a:pPr lvl="1" eaLnBrk="1" hangingPunct="1"/>
            <a:r>
              <a:rPr lang="de-DE" altLang="de-DE" sz="2000"/>
              <a:t>für DB: Kollisionen in den Nummernkreisen der Schlüsselattribute vermeiden</a:t>
            </a:r>
          </a:p>
          <a:p>
            <a:pPr lvl="1" eaLnBrk="1" hangingPunct="1"/>
            <a:r>
              <a:rPr lang="de-DE" altLang="de-DE" sz="2000"/>
              <a:t>Datumsfelder können altern. Wie können Testdaten zum aktuellen Datum passen?</a:t>
            </a:r>
          </a:p>
          <a:p>
            <a:pPr lvl="2" eaLnBrk="1" hangingPunct="1"/>
            <a:r>
              <a:rPr lang="de-DE" altLang="de-DE" sz="2000"/>
              <a:t>Tagesdatum aus (manipuliertem) Kalender-Modul holen</a:t>
            </a:r>
          </a:p>
          <a:p>
            <a:pPr eaLnBrk="1" hangingPunct="1"/>
            <a:endParaRPr lang="de-DE" altLang="de-DE" sz="2000"/>
          </a:p>
        </p:txBody>
      </p:sp>
      <p:sp>
        <p:nvSpPr>
          <p:cNvPr id="453637" name="Line 4"/>
          <p:cNvSpPr>
            <a:spLocks noChangeShapeType="1"/>
          </p:cNvSpPr>
          <p:nvPr/>
        </p:nvSpPr>
        <p:spPr bwMode="auto">
          <a:xfrm>
            <a:off x="539750" y="2852738"/>
            <a:ext cx="8064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54659" name="Rectangle 39"/>
          <p:cNvSpPr>
            <a:spLocks noChangeArrowheads="1"/>
          </p:cNvSpPr>
          <p:nvPr/>
        </p:nvSpPr>
        <p:spPr bwMode="auto">
          <a:xfrm>
            <a:off x="6084888" y="1477963"/>
            <a:ext cx="2665412" cy="42576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4660" name="Rectangle 38"/>
          <p:cNvSpPr>
            <a:spLocks noChangeArrowheads="1"/>
          </p:cNvSpPr>
          <p:nvPr/>
        </p:nvSpPr>
        <p:spPr bwMode="auto">
          <a:xfrm>
            <a:off x="3276600" y="1477963"/>
            <a:ext cx="2665413" cy="42576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4661" name="Rectangle 30"/>
          <p:cNvSpPr>
            <a:spLocks noChangeArrowheads="1"/>
          </p:cNvSpPr>
          <p:nvPr/>
        </p:nvSpPr>
        <p:spPr bwMode="auto">
          <a:xfrm>
            <a:off x="468313" y="1479550"/>
            <a:ext cx="2665412" cy="42576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4662" name="Rectangle 4"/>
          <p:cNvSpPr>
            <a:spLocks noGrp="1" noChangeArrowheads="1"/>
          </p:cNvSpPr>
          <p:nvPr>
            <p:ph type="title"/>
          </p:nvPr>
        </p:nvSpPr>
        <p:spPr/>
        <p:txBody>
          <a:bodyPr/>
          <a:lstStyle/>
          <a:p>
            <a:pPr eaLnBrk="1" hangingPunct="1"/>
            <a:r>
              <a:rPr lang="de-DE" altLang="de-DE"/>
              <a:t>Testansätze zusammengefasst</a:t>
            </a:r>
          </a:p>
        </p:txBody>
      </p:sp>
      <p:sp>
        <p:nvSpPr>
          <p:cNvPr id="454663" name="AutoShape 6"/>
          <p:cNvSpPr>
            <a:spLocks noChangeArrowheads="1"/>
          </p:cNvSpPr>
          <p:nvPr/>
        </p:nvSpPr>
        <p:spPr bwMode="auto">
          <a:xfrm>
            <a:off x="2125663" y="1776413"/>
            <a:ext cx="576262" cy="287337"/>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4664" name="AutoShape 7"/>
          <p:cNvSpPr>
            <a:spLocks noChangeArrowheads="1"/>
          </p:cNvSpPr>
          <p:nvPr/>
        </p:nvSpPr>
        <p:spPr bwMode="auto">
          <a:xfrm>
            <a:off x="2125663" y="2784475"/>
            <a:ext cx="576262" cy="287338"/>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4665" name="AutoShape 8"/>
          <p:cNvSpPr>
            <a:spLocks noChangeArrowheads="1"/>
          </p:cNvSpPr>
          <p:nvPr/>
        </p:nvSpPr>
        <p:spPr bwMode="auto">
          <a:xfrm>
            <a:off x="2268538" y="2279650"/>
            <a:ext cx="287337" cy="287338"/>
          </a:xfrm>
          <a:prstGeom prst="diamond">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4666" name="AutoShape 9"/>
          <p:cNvSpPr>
            <a:spLocks noChangeArrowheads="1"/>
          </p:cNvSpPr>
          <p:nvPr/>
        </p:nvSpPr>
        <p:spPr bwMode="auto">
          <a:xfrm>
            <a:off x="2125663" y="3287713"/>
            <a:ext cx="576262" cy="287337"/>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4667" name="AutoShape 10"/>
          <p:cNvSpPr>
            <a:spLocks noChangeArrowheads="1"/>
          </p:cNvSpPr>
          <p:nvPr/>
        </p:nvSpPr>
        <p:spPr bwMode="auto">
          <a:xfrm>
            <a:off x="2125663" y="3792538"/>
            <a:ext cx="576262" cy="287337"/>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cxnSp>
        <p:nvCxnSpPr>
          <p:cNvPr id="454668" name="AutoShape 12"/>
          <p:cNvCxnSpPr>
            <a:cxnSpLocks noChangeShapeType="1"/>
            <a:stCxn id="454663" idx="2"/>
            <a:endCxn id="454665" idx="0"/>
          </p:cNvCxnSpPr>
          <p:nvPr/>
        </p:nvCxnSpPr>
        <p:spPr bwMode="auto">
          <a:xfrm flipH="1">
            <a:off x="2413000" y="2073275"/>
            <a:ext cx="1588" cy="19685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69" name="AutoShape 13"/>
          <p:cNvCxnSpPr>
            <a:cxnSpLocks noChangeShapeType="1"/>
            <a:stCxn id="454665" idx="2"/>
            <a:endCxn id="454664" idx="0"/>
          </p:cNvCxnSpPr>
          <p:nvPr/>
        </p:nvCxnSpPr>
        <p:spPr bwMode="auto">
          <a:xfrm>
            <a:off x="2413000" y="2576513"/>
            <a:ext cx="1588" cy="198437"/>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4670" name="AutoShape 14"/>
          <p:cNvSpPr>
            <a:spLocks noChangeArrowheads="1"/>
          </p:cNvSpPr>
          <p:nvPr/>
        </p:nvSpPr>
        <p:spPr bwMode="auto">
          <a:xfrm>
            <a:off x="2125663" y="4295775"/>
            <a:ext cx="576262" cy="287338"/>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4671" name="AutoShape 15"/>
          <p:cNvSpPr>
            <a:spLocks noChangeArrowheads="1"/>
          </p:cNvSpPr>
          <p:nvPr/>
        </p:nvSpPr>
        <p:spPr bwMode="auto">
          <a:xfrm>
            <a:off x="2125663" y="5303838"/>
            <a:ext cx="576262" cy="287337"/>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4672" name="AutoShape 16"/>
          <p:cNvSpPr>
            <a:spLocks noChangeArrowheads="1"/>
          </p:cNvSpPr>
          <p:nvPr/>
        </p:nvSpPr>
        <p:spPr bwMode="auto">
          <a:xfrm>
            <a:off x="2268538" y="4800600"/>
            <a:ext cx="287337" cy="287338"/>
          </a:xfrm>
          <a:prstGeom prst="diamond">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cxnSp>
        <p:nvCxnSpPr>
          <p:cNvPr id="454673" name="AutoShape 17"/>
          <p:cNvCxnSpPr>
            <a:cxnSpLocks noChangeShapeType="1"/>
            <a:stCxn id="454670" idx="2"/>
            <a:endCxn id="454672" idx="0"/>
          </p:cNvCxnSpPr>
          <p:nvPr/>
        </p:nvCxnSpPr>
        <p:spPr bwMode="auto">
          <a:xfrm flipH="1">
            <a:off x="2413000" y="4592638"/>
            <a:ext cx="1588" cy="198437"/>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4" name="AutoShape 18"/>
          <p:cNvCxnSpPr>
            <a:cxnSpLocks noChangeShapeType="1"/>
            <a:stCxn id="454672" idx="2"/>
            <a:endCxn id="454671" idx="0"/>
          </p:cNvCxnSpPr>
          <p:nvPr/>
        </p:nvCxnSpPr>
        <p:spPr bwMode="auto">
          <a:xfrm>
            <a:off x="2413000" y="5097463"/>
            <a:ext cx="1588" cy="19685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4675" name="AutoShape 19"/>
          <p:cNvSpPr>
            <a:spLocks noChangeArrowheads="1"/>
          </p:cNvSpPr>
          <p:nvPr/>
        </p:nvSpPr>
        <p:spPr bwMode="auto">
          <a:xfrm>
            <a:off x="1333500" y="5305425"/>
            <a:ext cx="576263" cy="287338"/>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cxnSp>
        <p:nvCxnSpPr>
          <p:cNvPr id="454676" name="AutoShape 20"/>
          <p:cNvCxnSpPr>
            <a:cxnSpLocks noChangeShapeType="1"/>
            <a:stCxn id="454664" idx="2"/>
            <a:endCxn id="454666" idx="0"/>
          </p:cNvCxnSpPr>
          <p:nvPr/>
        </p:nvCxnSpPr>
        <p:spPr bwMode="auto">
          <a:xfrm>
            <a:off x="2414588" y="3081338"/>
            <a:ext cx="0" cy="19685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7" name="AutoShape 22"/>
          <p:cNvCxnSpPr>
            <a:cxnSpLocks noChangeShapeType="1"/>
            <a:stCxn id="454667" idx="2"/>
            <a:endCxn id="454670" idx="0"/>
          </p:cNvCxnSpPr>
          <p:nvPr/>
        </p:nvCxnSpPr>
        <p:spPr bwMode="auto">
          <a:xfrm>
            <a:off x="2414588" y="4089400"/>
            <a:ext cx="0" cy="196850"/>
          </a:xfrm>
          <a:prstGeom prst="straightConnector1">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8" name="AutoShape 23"/>
          <p:cNvCxnSpPr>
            <a:cxnSpLocks noChangeShapeType="1"/>
            <a:stCxn id="454666" idx="1"/>
            <a:endCxn id="454665" idx="1"/>
          </p:cNvCxnSpPr>
          <p:nvPr/>
        </p:nvCxnSpPr>
        <p:spPr bwMode="auto">
          <a:xfrm rot="10800000" flipH="1">
            <a:off x="2116138" y="2424113"/>
            <a:ext cx="142875" cy="1008062"/>
          </a:xfrm>
          <a:prstGeom prst="bentConnector3">
            <a:avLst>
              <a:gd name="adj1" fmla="val -153333"/>
            </a:avLst>
          </a:prstGeom>
          <a:noFill/>
          <a:ln w="19050">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9" name="AutoShape 24"/>
          <p:cNvCxnSpPr>
            <a:cxnSpLocks noChangeShapeType="1"/>
            <a:stCxn id="454665" idx="3"/>
            <a:endCxn id="454667" idx="3"/>
          </p:cNvCxnSpPr>
          <p:nvPr/>
        </p:nvCxnSpPr>
        <p:spPr bwMode="auto">
          <a:xfrm>
            <a:off x="2565400" y="2424113"/>
            <a:ext cx="146050" cy="1512887"/>
          </a:xfrm>
          <a:prstGeom prst="bentConnector3">
            <a:avLst>
              <a:gd name="adj1" fmla="val 248912"/>
            </a:avLst>
          </a:prstGeom>
          <a:noFill/>
          <a:ln w="19050">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80" name="AutoShape 25"/>
          <p:cNvCxnSpPr>
            <a:cxnSpLocks noChangeShapeType="1"/>
            <a:stCxn id="454672" idx="1"/>
            <a:endCxn id="454675" idx="0"/>
          </p:cNvCxnSpPr>
          <p:nvPr/>
        </p:nvCxnSpPr>
        <p:spPr bwMode="auto">
          <a:xfrm rot="10800000" flipV="1">
            <a:off x="1622425" y="4945063"/>
            <a:ext cx="636588" cy="350837"/>
          </a:xfrm>
          <a:prstGeom prst="bentConnector2">
            <a:avLst/>
          </a:prstGeom>
          <a:noFill/>
          <a:ln w="19050">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4681" name="Text Box 26"/>
          <p:cNvSpPr txBox="1">
            <a:spLocks noChangeArrowheads="1"/>
          </p:cNvSpPr>
          <p:nvPr/>
        </p:nvSpPr>
        <p:spPr bwMode="auto">
          <a:xfrm>
            <a:off x="468313" y="1485900"/>
            <a:ext cx="933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Anwei-</a:t>
            </a:r>
          </a:p>
          <a:p>
            <a:pPr eaLnBrk="1" hangingPunct="1"/>
            <a:r>
              <a:rPr lang="de-DE" altLang="de-DE"/>
              <a:t>sungen</a:t>
            </a:r>
          </a:p>
        </p:txBody>
      </p:sp>
      <p:sp>
        <p:nvSpPr>
          <p:cNvPr id="454682" name="Text Box 27"/>
          <p:cNvSpPr txBox="1">
            <a:spLocks noChangeArrowheads="1"/>
          </p:cNvSpPr>
          <p:nvPr/>
        </p:nvSpPr>
        <p:spPr bwMode="auto">
          <a:xfrm>
            <a:off x="468313" y="2206625"/>
            <a:ext cx="1136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Entschei-</a:t>
            </a:r>
          </a:p>
          <a:p>
            <a:pPr eaLnBrk="1" hangingPunct="1"/>
            <a:r>
              <a:rPr lang="de-DE" altLang="de-DE"/>
              <a:t>dungen</a:t>
            </a:r>
          </a:p>
        </p:txBody>
      </p:sp>
      <p:sp>
        <p:nvSpPr>
          <p:cNvPr id="454683" name="Text Box 28"/>
          <p:cNvSpPr txBox="1">
            <a:spLocks noChangeArrowheads="1"/>
          </p:cNvSpPr>
          <p:nvPr/>
        </p:nvSpPr>
        <p:spPr bwMode="auto">
          <a:xfrm>
            <a:off x="479425" y="2913063"/>
            <a:ext cx="78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Pfade</a:t>
            </a:r>
          </a:p>
        </p:txBody>
      </p:sp>
      <p:sp>
        <p:nvSpPr>
          <p:cNvPr id="454684" name="Text Box 29"/>
          <p:cNvSpPr txBox="1">
            <a:spLocks noChangeArrowheads="1"/>
          </p:cNvSpPr>
          <p:nvPr/>
        </p:nvSpPr>
        <p:spPr bwMode="auto">
          <a:xfrm>
            <a:off x="395288" y="1054100"/>
            <a:ext cx="186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White-Box-Test</a:t>
            </a:r>
          </a:p>
        </p:txBody>
      </p:sp>
      <p:sp>
        <p:nvSpPr>
          <p:cNvPr id="454685" name="Rectangle 35"/>
          <p:cNvSpPr>
            <a:spLocks noChangeArrowheads="1"/>
          </p:cNvSpPr>
          <p:nvPr/>
        </p:nvSpPr>
        <p:spPr bwMode="auto">
          <a:xfrm>
            <a:off x="3419475" y="2197100"/>
            <a:ext cx="1079500" cy="576263"/>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4686" name="Text Box 36"/>
          <p:cNvSpPr txBox="1">
            <a:spLocks noChangeArrowheads="1"/>
          </p:cNvSpPr>
          <p:nvPr/>
        </p:nvSpPr>
        <p:spPr bwMode="auto">
          <a:xfrm>
            <a:off x="431800" y="5870575"/>
            <a:ext cx="2686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Methoden-/Klassentest</a:t>
            </a:r>
          </a:p>
        </p:txBody>
      </p:sp>
      <p:sp>
        <p:nvSpPr>
          <p:cNvPr id="454687" name="Rectangle 37"/>
          <p:cNvSpPr>
            <a:spLocks noChangeArrowheads="1"/>
          </p:cNvSpPr>
          <p:nvPr/>
        </p:nvSpPr>
        <p:spPr bwMode="auto">
          <a:xfrm>
            <a:off x="3419475" y="2054225"/>
            <a:ext cx="360363" cy="144463"/>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4688" name="Rectangle 40"/>
          <p:cNvSpPr>
            <a:spLocks noChangeArrowheads="1"/>
          </p:cNvSpPr>
          <p:nvPr/>
        </p:nvSpPr>
        <p:spPr bwMode="auto">
          <a:xfrm>
            <a:off x="4645025" y="3494088"/>
            <a:ext cx="1079500" cy="576262"/>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4689" name="Rectangle 41"/>
          <p:cNvSpPr>
            <a:spLocks noChangeArrowheads="1"/>
          </p:cNvSpPr>
          <p:nvPr/>
        </p:nvSpPr>
        <p:spPr bwMode="auto">
          <a:xfrm>
            <a:off x="4645025" y="3351213"/>
            <a:ext cx="360363" cy="144462"/>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4690" name="Rectangle 42"/>
          <p:cNvSpPr>
            <a:spLocks noChangeArrowheads="1"/>
          </p:cNvSpPr>
          <p:nvPr/>
        </p:nvSpPr>
        <p:spPr bwMode="auto">
          <a:xfrm>
            <a:off x="3563938" y="4646613"/>
            <a:ext cx="1079500" cy="576262"/>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4691" name="Rectangle 43"/>
          <p:cNvSpPr>
            <a:spLocks noChangeArrowheads="1"/>
          </p:cNvSpPr>
          <p:nvPr/>
        </p:nvSpPr>
        <p:spPr bwMode="auto">
          <a:xfrm>
            <a:off x="3563938" y="4503738"/>
            <a:ext cx="360362" cy="144462"/>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4692" name="Text Box 44"/>
          <p:cNvSpPr txBox="1">
            <a:spLocks noChangeArrowheads="1"/>
          </p:cNvSpPr>
          <p:nvPr/>
        </p:nvSpPr>
        <p:spPr bwMode="auto">
          <a:xfrm>
            <a:off x="3276600" y="1117600"/>
            <a:ext cx="1758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Gray-Box-Test</a:t>
            </a:r>
          </a:p>
        </p:txBody>
      </p:sp>
      <p:sp>
        <p:nvSpPr>
          <p:cNvPr id="454693" name="Line 46"/>
          <p:cNvSpPr>
            <a:spLocks noChangeShapeType="1"/>
          </p:cNvSpPr>
          <p:nvPr/>
        </p:nvSpPr>
        <p:spPr bwMode="auto">
          <a:xfrm>
            <a:off x="3743325" y="2773363"/>
            <a:ext cx="0" cy="2889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4694" name="Oval 47"/>
          <p:cNvSpPr>
            <a:spLocks noChangeArrowheads="1"/>
          </p:cNvSpPr>
          <p:nvPr/>
        </p:nvSpPr>
        <p:spPr bwMode="auto">
          <a:xfrm>
            <a:off x="3670300" y="3062288"/>
            <a:ext cx="142875" cy="14446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4695" name="Arc 48"/>
          <p:cNvSpPr>
            <a:spLocks/>
          </p:cNvSpPr>
          <p:nvPr/>
        </p:nvSpPr>
        <p:spPr bwMode="auto">
          <a:xfrm flipH="1" flipV="1">
            <a:off x="3635375" y="3124200"/>
            <a:ext cx="212725" cy="138113"/>
          </a:xfrm>
          <a:custGeom>
            <a:avLst/>
            <a:gdLst>
              <a:gd name="T0" fmla="*/ 0 w 43073"/>
              <a:gd name="T1" fmla="*/ 209659294 h 21600"/>
              <a:gd name="T2" fmla="*/ 126552939 w 43073"/>
              <a:gd name="T3" fmla="*/ 217525731 h 21600"/>
              <a:gd name="T4" fmla="*/ 63195820 w 43073"/>
              <a:gd name="T5" fmla="*/ 230864799 h 21600"/>
              <a:gd name="T6" fmla="*/ 0 60000 65536"/>
              <a:gd name="T7" fmla="*/ 0 60000 65536"/>
              <a:gd name="T8" fmla="*/ 0 60000 65536"/>
            </a:gdLst>
            <a:ahLst/>
            <a:cxnLst>
              <a:cxn ang="T6">
                <a:pos x="T0" y="T1"/>
              </a:cxn>
              <a:cxn ang="T7">
                <a:pos x="T2" y="T3"/>
              </a:cxn>
              <a:cxn ang="T8">
                <a:pos x="T4" y="T5"/>
              </a:cxn>
            </a:cxnLst>
            <a:rect l="0" t="0" r="r" b="b"/>
            <a:pathLst>
              <a:path w="43073" h="21600" fill="none" extrusionOk="0">
                <a:moveTo>
                  <a:pt x="0" y="19616"/>
                </a:moveTo>
                <a:cubicBezTo>
                  <a:pt x="1025" y="8502"/>
                  <a:pt x="10348" y="-1"/>
                  <a:pt x="21509" y="0"/>
                </a:cubicBezTo>
                <a:cubicBezTo>
                  <a:pt x="32953" y="0"/>
                  <a:pt x="42411" y="8926"/>
                  <a:pt x="43072" y="20352"/>
                </a:cubicBezTo>
              </a:path>
              <a:path w="43073" h="21600" stroke="0" extrusionOk="0">
                <a:moveTo>
                  <a:pt x="0" y="19616"/>
                </a:moveTo>
                <a:cubicBezTo>
                  <a:pt x="1025" y="8502"/>
                  <a:pt x="10348" y="-1"/>
                  <a:pt x="21509" y="0"/>
                </a:cubicBezTo>
                <a:cubicBezTo>
                  <a:pt x="32953" y="0"/>
                  <a:pt x="42411" y="8926"/>
                  <a:pt x="43072" y="20352"/>
                </a:cubicBezTo>
                <a:lnTo>
                  <a:pt x="21509" y="21600"/>
                </a:lnTo>
                <a:lnTo>
                  <a:pt x="0" y="19616"/>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54696" name="Line 49"/>
          <p:cNvSpPr>
            <a:spLocks noChangeShapeType="1"/>
          </p:cNvSpPr>
          <p:nvPr/>
        </p:nvSpPr>
        <p:spPr bwMode="auto">
          <a:xfrm>
            <a:off x="4067175" y="2773363"/>
            <a:ext cx="0" cy="2889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4697" name="Oval 50"/>
          <p:cNvSpPr>
            <a:spLocks noChangeArrowheads="1"/>
          </p:cNvSpPr>
          <p:nvPr/>
        </p:nvSpPr>
        <p:spPr bwMode="auto">
          <a:xfrm>
            <a:off x="3994150" y="3062288"/>
            <a:ext cx="142875" cy="14446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4698" name="Arc 51"/>
          <p:cNvSpPr>
            <a:spLocks/>
          </p:cNvSpPr>
          <p:nvPr/>
        </p:nvSpPr>
        <p:spPr bwMode="auto">
          <a:xfrm flipH="1" flipV="1">
            <a:off x="3959225" y="3124200"/>
            <a:ext cx="212725" cy="138113"/>
          </a:xfrm>
          <a:custGeom>
            <a:avLst/>
            <a:gdLst>
              <a:gd name="T0" fmla="*/ 0 w 43073"/>
              <a:gd name="T1" fmla="*/ 209659294 h 21600"/>
              <a:gd name="T2" fmla="*/ 126552939 w 43073"/>
              <a:gd name="T3" fmla="*/ 217525731 h 21600"/>
              <a:gd name="T4" fmla="*/ 63195820 w 43073"/>
              <a:gd name="T5" fmla="*/ 230864799 h 21600"/>
              <a:gd name="T6" fmla="*/ 0 60000 65536"/>
              <a:gd name="T7" fmla="*/ 0 60000 65536"/>
              <a:gd name="T8" fmla="*/ 0 60000 65536"/>
            </a:gdLst>
            <a:ahLst/>
            <a:cxnLst>
              <a:cxn ang="T6">
                <a:pos x="T0" y="T1"/>
              </a:cxn>
              <a:cxn ang="T7">
                <a:pos x="T2" y="T3"/>
              </a:cxn>
              <a:cxn ang="T8">
                <a:pos x="T4" y="T5"/>
              </a:cxn>
            </a:cxnLst>
            <a:rect l="0" t="0" r="r" b="b"/>
            <a:pathLst>
              <a:path w="43073" h="21600" fill="none" extrusionOk="0">
                <a:moveTo>
                  <a:pt x="0" y="19616"/>
                </a:moveTo>
                <a:cubicBezTo>
                  <a:pt x="1025" y="8502"/>
                  <a:pt x="10348" y="-1"/>
                  <a:pt x="21509" y="0"/>
                </a:cubicBezTo>
                <a:cubicBezTo>
                  <a:pt x="32953" y="0"/>
                  <a:pt x="42411" y="8926"/>
                  <a:pt x="43072" y="20352"/>
                </a:cubicBezTo>
              </a:path>
              <a:path w="43073" h="21600" stroke="0" extrusionOk="0">
                <a:moveTo>
                  <a:pt x="0" y="19616"/>
                </a:moveTo>
                <a:cubicBezTo>
                  <a:pt x="1025" y="8502"/>
                  <a:pt x="10348" y="-1"/>
                  <a:pt x="21509" y="0"/>
                </a:cubicBezTo>
                <a:cubicBezTo>
                  <a:pt x="32953" y="0"/>
                  <a:pt x="42411" y="8926"/>
                  <a:pt x="43072" y="20352"/>
                </a:cubicBezTo>
                <a:lnTo>
                  <a:pt x="21509" y="21600"/>
                </a:lnTo>
                <a:lnTo>
                  <a:pt x="0" y="19616"/>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54699" name="Line 55"/>
          <p:cNvSpPr>
            <a:spLocks noChangeShapeType="1"/>
          </p:cNvSpPr>
          <p:nvPr/>
        </p:nvSpPr>
        <p:spPr bwMode="auto">
          <a:xfrm>
            <a:off x="4067175" y="3263900"/>
            <a:ext cx="576263" cy="3603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4700" name="Line 56"/>
          <p:cNvSpPr>
            <a:spLocks noChangeShapeType="1"/>
          </p:cNvSpPr>
          <p:nvPr/>
        </p:nvSpPr>
        <p:spPr bwMode="auto">
          <a:xfrm>
            <a:off x="5187950" y="4070350"/>
            <a:ext cx="0" cy="2889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4701" name="Oval 57"/>
          <p:cNvSpPr>
            <a:spLocks noChangeArrowheads="1"/>
          </p:cNvSpPr>
          <p:nvPr/>
        </p:nvSpPr>
        <p:spPr bwMode="auto">
          <a:xfrm>
            <a:off x="5114925" y="4359275"/>
            <a:ext cx="142875" cy="14446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4702" name="Arc 58"/>
          <p:cNvSpPr>
            <a:spLocks/>
          </p:cNvSpPr>
          <p:nvPr/>
        </p:nvSpPr>
        <p:spPr bwMode="auto">
          <a:xfrm flipH="1" flipV="1">
            <a:off x="5080000" y="4421188"/>
            <a:ext cx="212725" cy="138112"/>
          </a:xfrm>
          <a:custGeom>
            <a:avLst/>
            <a:gdLst>
              <a:gd name="T0" fmla="*/ 0 w 43073"/>
              <a:gd name="T1" fmla="*/ 209651599 h 21600"/>
              <a:gd name="T2" fmla="*/ 126552939 w 43073"/>
              <a:gd name="T3" fmla="*/ 217517877 h 21600"/>
              <a:gd name="T4" fmla="*/ 63195820 w 43073"/>
              <a:gd name="T5" fmla="*/ 230856382 h 21600"/>
              <a:gd name="T6" fmla="*/ 0 60000 65536"/>
              <a:gd name="T7" fmla="*/ 0 60000 65536"/>
              <a:gd name="T8" fmla="*/ 0 60000 65536"/>
            </a:gdLst>
            <a:ahLst/>
            <a:cxnLst>
              <a:cxn ang="T6">
                <a:pos x="T0" y="T1"/>
              </a:cxn>
              <a:cxn ang="T7">
                <a:pos x="T2" y="T3"/>
              </a:cxn>
              <a:cxn ang="T8">
                <a:pos x="T4" y="T5"/>
              </a:cxn>
            </a:cxnLst>
            <a:rect l="0" t="0" r="r" b="b"/>
            <a:pathLst>
              <a:path w="43073" h="21600" fill="none" extrusionOk="0">
                <a:moveTo>
                  <a:pt x="0" y="19616"/>
                </a:moveTo>
                <a:cubicBezTo>
                  <a:pt x="1025" y="8502"/>
                  <a:pt x="10348" y="-1"/>
                  <a:pt x="21509" y="0"/>
                </a:cubicBezTo>
                <a:cubicBezTo>
                  <a:pt x="32953" y="0"/>
                  <a:pt x="42411" y="8926"/>
                  <a:pt x="43072" y="20352"/>
                </a:cubicBezTo>
              </a:path>
              <a:path w="43073" h="21600" stroke="0" extrusionOk="0">
                <a:moveTo>
                  <a:pt x="0" y="19616"/>
                </a:moveTo>
                <a:cubicBezTo>
                  <a:pt x="1025" y="8502"/>
                  <a:pt x="10348" y="-1"/>
                  <a:pt x="21509" y="0"/>
                </a:cubicBezTo>
                <a:cubicBezTo>
                  <a:pt x="32953" y="0"/>
                  <a:pt x="42411" y="8926"/>
                  <a:pt x="43072" y="20352"/>
                </a:cubicBezTo>
                <a:lnTo>
                  <a:pt x="21509" y="21600"/>
                </a:lnTo>
                <a:lnTo>
                  <a:pt x="0" y="19616"/>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54703" name="Line 59"/>
          <p:cNvSpPr>
            <a:spLocks noChangeShapeType="1"/>
          </p:cNvSpPr>
          <p:nvPr/>
        </p:nvSpPr>
        <p:spPr bwMode="auto">
          <a:xfrm>
            <a:off x="3746500" y="3263900"/>
            <a:ext cx="393700" cy="13827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4704" name="Line 60"/>
          <p:cNvSpPr>
            <a:spLocks noChangeShapeType="1"/>
          </p:cNvSpPr>
          <p:nvPr/>
        </p:nvSpPr>
        <p:spPr bwMode="auto">
          <a:xfrm flipH="1">
            <a:off x="4643438" y="4559300"/>
            <a:ext cx="547687" cy="3746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4705" name="Text Box 61"/>
          <p:cNvSpPr txBox="1">
            <a:spLocks noChangeArrowheads="1"/>
          </p:cNvSpPr>
          <p:nvPr/>
        </p:nvSpPr>
        <p:spPr bwMode="auto">
          <a:xfrm>
            <a:off x="4211638" y="2917825"/>
            <a:ext cx="1543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Schnittstellen</a:t>
            </a:r>
          </a:p>
        </p:txBody>
      </p:sp>
      <p:sp>
        <p:nvSpPr>
          <p:cNvPr id="454706" name="Text Box 62"/>
          <p:cNvSpPr txBox="1">
            <a:spLocks noChangeArrowheads="1"/>
          </p:cNvSpPr>
          <p:nvPr/>
        </p:nvSpPr>
        <p:spPr bwMode="auto">
          <a:xfrm>
            <a:off x="4500563" y="1909763"/>
            <a:ext cx="1479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Paket/</a:t>
            </a:r>
          </a:p>
          <a:p>
            <a:pPr eaLnBrk="1" hangingPunct="1"/>
            <a:r>
              <a:rPr lang="de-DE" altLang="de-DE"/>
              <a:t>Komponente</a:t>
            </a:r>
          </a:p>
        </p:txBody>
      </p:sp>
      <p:sp>
        <p:nvSpPr>
          <p:cNvPr id="454707" name="Text Box 63"/>
          <p:cNvSpPr txBox="1">
            <a:spLocks noChangeArrowheads="1"/>
          </p:cNvSpPr>
          <p:nvPr/>
        </p:nvSpPr>
        <p:spPr bwMode="auto">
          <a:xfrm>
            <a:off x="3578225" y="5870575"/>
            <a:ext cx="1898650" cy="366713"/>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Integrationstest</a:t>
            </a:r>
          </a:p>
        </p:txBody>
      </p:sp>
      <p:sp>
        <p:nvSpPr>
          <p:cNvPr id="454708" name="Text Box 64"/>
          <p:cNvSpPr txBox="1">
            <a:spLocks noChangeArrowheads="1"/>
          </p:cNvSpPr>
          <p:nvPr/>
        </p:nvSpPr>
        <p:spPr bwMode="auto">
          <a:xfrm>
            <a:off x="6769100" y="5870575"/>
            <a:ext cx="1403350" cy="366713"/>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Systemtest</a:t>
            </a:r>
          </a:p>
        </p:txBody>
      </p:sp>
      <p:sp>
        <p:nvSpPr>
          <p:cNvPr id="454709" name="AutoShape 65"/>
          <p:cNvSpPr>
            <a:spLocks noChangeArrowheads="1"/>
          </p:cNvSpPr>
          <p:nvPr/>
        </p:nvSpPr>
        <p:spPr bwMode="auto">
          <a:xfrm>
            <a:off x="6443663" y="2773363"/>
            <a:ext cx="1871662" cy="1657350"/>
          </a:xfrm>
          <a:prstGeom prst="cube">
            <a:avLst>
              <a:gd name="adj" fmla="val 25000"/>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4710" name="Text Box 66"/>
          <p:cNvSpPr txBox="1">
            <a:spLocks noChangeArrowheads="1"/>
          </p:cNvSpPr>
          <p:nvPr/>
        </p:nvSpPr>
        <p:spPr bwMode="auto">
          <a:xfrm>
            <a:off x="6659563" y="3565525"/>
            <a:ext cx="9461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System</a:t>
            </a:r>
          </a:p>
        </p:txBody>
      </p:sp>
      <p:sp>
        <p:nvSpPr>
          <p:cNvPr id="454711" name="Line 67"/>
          <p:cNvSpPr>
            <a:spLocks noChangeShapeType="1"/>
          </p:cNvSpPr>
          <p:nvPr/>
        </p:nvSpPr>
        <p:spPr bwMode="auto">
          <a:xfrm>
            <a:off x="7380288" y="2197100"/>
            <a:ext cx="0" cy="792163"/>
          </a:xfrm>
          <a:prstGeom prst="line">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4712" name="Line 68"/>
          <p:cNvSpPr>
            <a:spLocks noChangeShapeType="1"/>
          </p:cNvSpPr>
          <p:nvPr/>
        </p:nvSpPr>
        <p:spPr bwMode="auto">
          <a:xfrm>
            <a:off x="7380288" y="4214813"/>
            <a:ext cx="0" cy="792162"/>
          </a:xfrm>
          <a:prstGeom prst="line">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4713" name="Text Box 69"/>
          <p:cNvSpPr txBox="1">
            <a:spLocks noChangeArrowheads="1"/>
          </p:cNvSpPr>
          <p:nvPr/>
        </p:nvSpPr>
        <p:spPr bwMode="auto">
          <a:xfrm>
            <a:off x="7451725" y="2263775"/>
            <a:ext cx="1149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Eingaben</a:t>
            </a:r>
          </a:p>
        </p:txBody>
      </p:sp>
      <p:sp>
        <p:nvSpPr>
          <p:cNvPr id="454714" name="Text Box 70"/>
          <p:cNvSpPr txBox="1">
            <a:spLocks noChangeArrowheads="1"/>
          </p:cNvSpPr>
          <p:nvPr/>
        </p:nvSpPr>
        <p:spPr bwMode="auto">
          <a:xfrm>
            <a:off x="7451725" y="4573588"/>
            <a:ext cx="1212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Ausgaben</a:t>
            </a:r>
          </a:p>
        </p:txBody>
      </p:sp>
      <p:sp>
        <p:nvSpPr>
          <p:cNvPr id="454715" name="Text Box 71"/>
          <p:cNvSpPr txBox="1">
            <a:spLocks noChangeArrowheads="1"/>
          </p:cNvSpPr>
          <p:nvPr/>
        </p:nvSpPr>
        <p:spPr bwMode="auto">
          <a:xfrm>
            <a:off x="6084888" y="1117600"/>
            <a:ext cx="184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Black-Box-Test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6147" name="Rectangle 2"/>
          <p:cNvSpPr>
            <a:spLocks noGrp="1" noChangeArrowheads="1"/>
          </p:cNvSpPr>
          <p:nvPr>
            <p:ph type="title"/>
          </p:nvPr>
        </p:nvSpPr>
        <p:spPr/>
        <p:txBody>
          <a:bodyPr/>
          <a:lstStyle/>
          <a:p>
            <a:pPr eaLnBrk="1" hangingPunct="1"/>
            <a:r>
              <a:rPr lang="de-DE" altLang="de-DE"/>
              <a:t>Historie des SW-Engineering (2/4)</a:t>
            </a:r>
          </a:p>
        </p:txBody>
      </p:sp>
      <p:sp>
        <p:nvSpPr>
          <p:cNvPr id="6148" name="Rectangle 3"/>
          <p:cNvSpPr>
            <a:spLocks noGrp="1" noChangeArrowheads="1"/>
          </p:cNvSpPr>
          <p:nvPr>
            <p:ph type="body" idx="1"/>
          </p:nvPr>
        </p:nvSpPr>
        <p:spPr/>
        <p:txBody>
          <a:bodyPr/>
          <a:lstStyle/>
          <a:p>
            <a:pPr marL="381000" indent="-381000" eaLnBrk="1" hangingPunct="1">
              <a:lnSpc>
                <a:spcPct val="90000"/>
              </a:lnSpc>
            </a:pPr>
            <a:r>
              <a:rPr lang="de-DE" altLang="de-DE" sz="2000"/>
              <a:t>Ende 70er	</a:t>
            </a:r>
          </a:p>
          <a:p>
            <a:pPr marL="800100" lvl="1" indent="-342900" eaLnBrk="1" hangingPunct="1">
              <a:lnSpc>
                <a:spcPct val="90000"/>
              </a:lnSpc>
            </a:pPr>
            <a:r>
              <a:rPr lang="de-DE" altLang="de-DE" sz="2000"/>
              <a:t>Bedarf für präzise Definition der Anforderungen an ein Softwaresystem, Entstehen von Vorgehensmodellen, z. B.  </a:t>
            </a:r>
            <a:r>
              <a:rPr lang="de-DE" altLang="de-DE" sz="2000" i="1"/>
              <a:t>Structured Analysis Design Technique</a:t>
            </a:r>
            <a:r>
              <a:rPr lang="de-DE" altLang="de-DE" sz="2000"/>
              <a:t> (SADT)</a:t>
            </a:r>
          </a:p>
          <a:p>
            <a:pPr marL="381000" indent="-381000" eaLnBrk="1" hangingPunct="1">
              <a:lnSpc>
                <a:spcPct val="90000"/>
              </a:lnSpc>
            </a:pPr>
            <a:r>
              <a:rPr lang="de-DE" altLang="de-DE" sz="2000"/>
              <a:t>80er Jahre	</a:t>
            </a:r>
          </a:p>
          <a:p>
            <a:pPr marL="800100" lvl="1" indent="-342900" eaLnBrk="1" hangingPunct="1">
              <a:lnSpc>
                <a:spcPct val="90000"/>
              </a:lnSpc>
            </a:pPr>
            <a:r>
              <a:rPr lang="de-DE" altLang="de-DE" sz="2000"/>
              <a:t>Vom Compiler zur Entwicklungsumgebung (Editor, Compiler, Linker, symbolischer Debugger, Source Code Control Systems)</a:t>
            </a:r>
          </a:p>
          <a:p>
            <a:pPr marL="800100" lvl="1" indent="-342900" eaLnBrk="1" hangingPunct="1">
              <a:lnSpc>
                <a:spcPct val="90000"/>
              </a:lnSpc>
            </a:pPr>
            <a:r>
              <a:rPr lang="de-DE" altLang="de-DE" sz="2000"/>
              <a:t>Weiterentwicklung der Modularisierung und der Datenkapselung zur objektorientierten Programmierung</a:t>
            </a:r>
          </a:p>
          <a:p>
            <a:pPr marL="381000" indent="-381000" eaLnBrk="1" hangingPunct="1">
              <a:lnSpc>
                <a:spcPct val="90000"/>
              </a:lnSpc>
            </a:pPr>
            <a:r>
              <a:rPr lang="de-DE" altLang="de-DE" sz="2000"/>
              <a:t>90er Jahre	</a:t>
            </a:r>
          </a:p>
          <a:p>
            <a:pPr marL="800100" lvl="1" indent="-342900" eaLnBrk="1" hangingPunct="1">
              <a:lnSpc>
                <a:spcPct val="90000"/>
              </a:lnSpc>
            </a:pPr>
            <a:r>
              <a:rPr lang="de-DE" altLang="de-DE" sz="2000"/>
              <a:t>Objektorientierte Programmierung nimmt zu (wieder ausgehend von der Implementierung)</a:t>
            </a:r>
          </a:p>
          <a:p>
            <a:pPr marL="800100" lvl="1" indent="-342900" eaLnBrk="1" hangingPunct="1">
              <a:lnSpc>
                <a:spcPct val="90000"/>
              </a:lnSpc>
            </a:pPr>
            <a:r>
              <a:rPr lang="de-DE" altLang="de-DE" sz="2000"/>
              <a:t>Neue Programmiersprache Java (ab Mitte 80er C++)</a:t>
            </a:r>
          </a:p>
          <a:p>
            <a:pPr marL="800100" lvl="1" indent="-342900" eaLnBrk="1" hangingPunct="1">
              <a:lnSpc>
                <a:spcPct val="90000"/>
              </a:lnSpc>
            </a:pPr>
            <a:r>
              <a:rPr lang="de-DE" altLang="de-DE" sz="2000"/>
              <a:t>Anwendungs-Rahmenwerke (</a:t>
            </a:r>
            <a:r>
              <a:rPr lang="de-DE" altLang="de-DE" sz="2000" i="1"/>
              <a:t>Application Frameworks</a:t>
            </a:r>
            <a:r>
              <a:rPr lang="de-DE" altLang="de-DE" sz="2000"/>
              <a:t>) zur Vereinfachung von Design und – vor allem – Programmierung</a:t>
            </a:r>
          </a:p>
          <a:p>
            <a:pPr marL="800100" lvl="1" indent="-342900" eaLnBrk="1" hangingPunct="1">
              <a:lnSpc>
                <a:spcPct val="90000"/>
              </a:lnSpc>
            </a:pPr>
            <a:endParaRPr lang="de-DE" altLang="de-DE" sz="2000"/>
          </a:p>
        </p:txBody>
      </p:sp>
      <p:sp>
        <p:nvSpPr>
          <p:cNvPr id="6149" name="Rectangle 4"/>
          <p:cNvSpPr>
            <a:spLocks noChangeArrowheads="1"/>
          </p:cNvSpPr>
          <p:nvPr/>
        </p:nvSpPr>
        <p:spPr bwMode="auto">
          <a:xfrm>
            <a:off x="0" y="2347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6150" name="Rectangle 5"/>
          <p:cNvSpPr>
            <a:spLocks noChangeArrowheads="1"/>
          </p:cNvSpPr>
          <p:nvPr/>
        </p:nvSpPr>
        <p:spPr bwMode="auto">
          <a:xfrm>
            <a:off x="0" y="1852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6151" name="Rectangle 6"/>
          <p:cNvSpPr>
            <a:spLocks noChangeArrowheads="1"/>
          </p:cNvSpPr>
          <p:nvPr/>
        </p:nvSpPr>
        <p:spPr bwMode="auto">
          <a:xfrm>
            <a:off x="0" y="1795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5299" name="Rectangle 4"/>
          <p:cNvSpPr>
            <a:spLocks noGrp="1" noChangeArrowheads="1"/>
          </p:cNvSpPr>
          <p:nvPr>
            <p:ph type="title"/>
          </p:nvPr>
        </p:nvSpPr>
        <p:spPr/>
        <p:txBody>
          <a:bodyPr/>
          <a:lstStyle/>
          <a:p>
            <a:pPr eaLnBrk="1" hangingPunct="1"/>
            <a:r>
              <a:rPr lang="de-DE" altLang="de-DE"/>
              <a:t>Rational Unified Process (RUP)</a:t>
            </a:r>
          </a:p>
        </p:txBody>
      </p:sp>
      <p:pic>
        <p:nvPicPr>
          <p:cNvPr id="55300" name="Picture 34" descr="Click on a button to see information about iterations and representative iteration workflo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5218113"/>
            <a:ext cx="78962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301" name="Group 54"/>
          <p:cNvGrpSpPr>
            <a:grpSpLocks noChangeAspect="1"/>
          </p:cNvGrpSpPr>
          <p:nvPr/>
        </p:nvGrpSpPr>
        <p:grpSpPr bwMode="auto">
          <a:xfrm>
            <a:off x="684213" y="1098550"/>
            <a:ext cx="7896225" cy="4154488"/>
            <a:chOff x="1373" y="691"/>
            <a:chExt cx="3024" cy="1591"/>
          </a:xfrm>
        </p:grpSpPr>
        <p:grpSp>
          <p:nvGrpSpPr>
            <p:cNvPr id="55305" name="Group 6"/>
            <p:cNvGrpSpPr>
              <a:grpSpLocks noChangeAspect="1"/>
            </p:cNvGrpSpPr>
            <p:nvPr/>
          </p:nvGrpSpPr>
          <p:grpSpPr bwMode="auto">
            <a:xfrm>
              <a:off x="1373" y="691"/>
              <a:ext cx="3024" cy="335"/>
              <a:chOff x="80" y="24"/>
              <a:chExt cx="3024" cy="335"/>
            </a:xfrm>
          </p:grpSpPr>
          <p:pic>
            <p:nvPicPr>
              <p:cNvPr id="55315" name="Picture 9" descr="Click on a button to see information on Iterations and pha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 y="29"/>
                <a:ext cx="302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6" name="Rectangle 7">
                <a:hlinkClick r:id="rId5"/>
              </p:cNvPr>
              <p:cNvSpPr>
                <a:spLocks noChangeAspect="1" noChangeArrowheads="1"/>
              </p:cNvSpPr>
              <p:nvPr/>
            </p:nvSpPr>
            <p:spPr bwMode="auto">
              <a:xfrm>
                <a:off x="876" y="24"/>
                <a:ext cx="2100"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pic>
          <p:nvPicPr>
            <p:cNvPr id="55306" name="Picture 11" descr="Click here for information about understanding and capturing business processe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3" y="1021"/>
              <a:ext cx="302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Picture 13" descr="Click here for information about understanding, capturing and managing user needs.">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3" y="1136"/>
              <a:ext cx="3024"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8" name="Picture 15" descr="Click here for information about transforming requirements into software designs.">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3" y="1278"/>
              <a:ext cx="302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9" name="Picture 17" descr="Click here for information about implementing software.">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73" y="1430"/>
              <a:ext cx="3024"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0" name="Picture 19" descr="Click here for information about testing applications.">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73" y="1616"/>
              <a:ext cx="30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1" name="Picture 21" descr="Click here for information about deploying an application to its user community.">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73" y="1706"/>
              <a:ext cx="302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2" name="Picture 23" descr="Click here for information about configuration and change management.">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73" y="1817"/>
              <a:ext cx="302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3" name="Picture 25" descr="Click here for information about managing risk, features, schedules and resources.">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373" y="2069"/>
              <a:ext cx="302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4" name="Picture 27" descr="Click here for information about Process configuration.">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373" y="2174"/>
              <a:ext cx="302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5302" name="Picture 57" descr="Kap03RUPPhasen"/>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79388" y="1003300"/>
            <a:ext cx="8640762"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Text Box 56"/>
          <p:cNvSpPr txBox="1">
            <a:spLocks noChangeArrowheads="1"/>
          </p:cNvSpPr>
          <p:nvPr/>
        </p:nvSpPr>
        <p:spPr bwMode="auto">
          <a:xfrm>
            <a:off x="250825" y="5753100"/>
            <a:ext cx="2686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aus IBM/Rational:</a:t>
            </a:r>
          </a:p>
          <a:p>
            <a:pPr eaLnBrk="1" hangingPunct="1"/>
            <a:r>
              <a:rPr lang="de-DE" altLang="de-DE"/>
              <a:t>Rational Unified Process</a:t>
            </a:r>
          </a:p>
        </p:txBody>
      </p:sp>
      <p:sp>
        <p:nvSpPr>
          <p:cNvPr id="55304" name="Text Box 58"/>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3.8</a:t>
            </a:r>
          </a:p>
        </p:txBody>
      </p:sp>
    </p:spTree>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55683" name="Rectangle 2"/>
          <p:cNvSpPr>
            <a:spLocks noGrp="1" noChangeArrowheads="1"/>
          </p:cNvSpPr>
          <p:nvPr>
            <p:ph type="title"/>
          </p:nvPr>
        </p:nvSpPr>
        <p:spPr/>
        <p:txBody>
          <a:bodyPr/>
          <a:lstStyle/>
          <a:p>
            <a:pPr eaLnBrk="1" hangingPunct="1"/>
            <a:r>
              <a:rPr lang="de-DE" altLang="de-DE"/>
              <a:t>Testfälle und die UML</a:t>
            </a:r>
          </a:p>
        </p:txBody>
      </p:sp>
      <p:sp>
        <p:nvSpPr>
          <p:cNvPr id="455684" name="Rectangle 25"/>
          <p:cNvSpPr>
            <a:spLocks noChangeArrowheads="1"/>
          </p:cNvSpPr>
          <p:nvPr/>
        </p:nvSpPr>
        <p:spPr bwMode="auto">
          <a:xfrm>
            <a:off x="179388" y="1700213"/>
            <a:ext cx="3097212" cy="50323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t>Use Case Diagramme</a:t>
            </a:r>
          </a:p>
        </p:txBody>
      </p:sp>
      <p:sp>
        <p:nvSpPr>
          <p:cNvPr id="455685" name="Rectangle 26"/>
          <p:cNvSpPr>
            <a:spLocks noChangeArrowheads="1"/>
          </p:cNvSpPr>
          <p:nvPr/>
        </p:nvSpPr>
        <p:spPr bwMode="auto">
          <a:xfrm>
            <a:off x="1116013" y="3284538"/>
            <a:ext cx="3097212" cy="50323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a:t>Komponentendiagramme</a:t>
            </a:r>
          </a:p>
        </p:txBody>
      </p:sp>
      <p:sp>
        <p:nvSpPr>
          <p:cNvPr id="455686" name="Rectangle 27"/>
          <p:cNvSpPr>
            <a:spLocks noChangeArrowheads="1"/>
          </p:cNvSpPr>
          <p:nvPr/>
        </p:nvSpPr>
        <p:spPr bwMode="auto">
          <a:xfrm>
            <a:off x="684213" y="2492375"/>
            <a:ext cx="3097212" cy="50323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t>Aktivitätsdiagramme</a:t>
            </a:r>
          </a:p>
        </p:txBody>
      </p:sp>
      <p:sp>
        <p:nvSpPr>
          <p:cNvPr id="455687" name="Rectangle 29"/>
          <p:cNvSpPr>
            <a:spLocks noChangeArrowheads="1"/>
          </p:cNvSpPr>
          <p:nvPr/>
        </p:nvSpPr>
        <p:spPr bwMode="auto">
          <a:xfrm>
            <a:off x="1619250" y="4076700"/>
            <a:ext cx="3097213" cy="50323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t>Sequenzdiagramme</a:t>
            </a:r>
          </a:p>
        </p:txBody>
      </p:sp>
      <p:sp>
        <p:nvSpPr>
          <p:cNvPr id="455688" name="Rectangle 30"/>
          <p:cNvSpPr>
            <a:spLocks noChangeArrowheads="1"/>
          </p:cNvSpPr>
          <p:nvPr/>
        </p:nvSpPr>
        <p:spPr bwMode="auto">
          <a:xfrm>
            <a:off x="2124075" y="4868863"/>
            <a:ext cx="3097213" cy="50323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t>Klassendiagramme</a:t>
            </a:r>
          </a:p>
        </p:txBody>
      </p:sp>
      <p:sp>
        <p:nvSpPr>
          <p:cNvPr id="455689" name="Rectangle 31"/>
          <p:cNvSpPr>
            <a:spLocks noChangeArrowheads="1"/>
          </p:cNvSpPr>
          <p:nvPr/>
        </p:nvSpPr>
        <p:spPr bwMode="auto">
          <a:xfrm>
            <a:off x="2700338" y="5589588"/>
            <a:ext cx="3097212" cy="50323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t>Zustandsdiagramme</a:t>
            </a:r>
          </a:p>
        </p:txBody>
      </p:sp>
      <p:sp>
        <p:nvSpPr>
          <p:cNvPr id="455690" name="Text Box 32"/>
          <p:cNvSpPr txBox="1">
            <a:spLocks noChangeArrowheads="1"/>
          </p:cNvSpPr>
          <p:nvPr/>
        </p:nvSpPr>
        <p:spPr bwMode="auto">
          <a:xfrm>
            <a:off x="358775" y="1119188"/>
            <a:ext cx="3060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Entwicklung in der UML</a:t>
            </a:r>
          </a:p>
        </p:txBody>
      </p:sp>
      <p:sp>
        <p:nvSpPr>
          <p:cNvPr id="455691" name="Text Box 33"/>
          <p:cNvSpPr txBox="1">
            <a:spLocks noChangeArrowheads="1"/>
          </p:cNvSpPr>
          <p:nvPr/>
        </p:nvSpPr>
        <p:spPr bwMode="auto">
          <a:xfrm>
            <a:off x="6675438" y="1100138"/>
            <a:ext cx="1003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Testen</a:t>
            </a:r>
          </a:p>
        </p:txBody>
      </p:sp>
      <p:sp>
        <p:nvSpPr>
          <p:cNvPr id="455692" name="Rectangle 34"/>
          <p:cNvSpPr>
            <a:spLocks noChangeArrowheads="1"/>
          </p:cNvSpPr>
          <p:nvPr/>
        </p:nvSpPr>
        <p:spPr bwMode="auto">
          <a:xfrm>
            <a:off x="6516688" y="1771650"/>
            <a:ext cx="2303462" cy="50323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t>Systemtestfälle</a:t>
            </a:r>
          </a:p>
        </p:txBody>
      </p:sp>
      <p:sp>
        <p:nvSpPr>
          <p:cNvPr id="455693" name="Rectangle 35"/>
          <p:cNvSpPr>
            <a:spLocks noChangeArrowheads="1"/>
          </p:cNvSpPr>
          <p:nvPr/>
        </p:nvSpPr>
        <p:spPr bwMode="auto">
          <a:xfrm>
            <a:off x="6156325" y="3284538"/>
            <a:ext cx="2303463" cy="50323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t>Integrationstestfälle</a:t>
            </a:r>
          </a:p>
        </p:txBody>
      </p:sp>
      <p:sp>
        <p:nvSpPr>
          <p:cNvPr id="455694" name="Rectangle 36"/>
          <p:cNvSpPr>
            <a:spLocks noChangeArrowheads="1"/>
          </p:cNvSpPr>
          <p:nvPr/>
        </p:nvSpPr>
        <p:spPr bwMode="auto">
          <a:xfrm>
            <a:off x="5795963" y="4579938"/>
            <a:ext cx="2303462" cy="50323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t>Klassentestfälle</a:t>
            </a:r>
          </a:p>
        </p:txBody>
      </p:sp>
      <p:sp>
        <p:nvSpPr>
          <p:cNvPr id="455695" name="Line 37"/>
          <p:cNvSpPr>
            <a:spLocks noChangeShapeType="1"/>
          </p:cNvSpPr>
          <p:nvPr/>
        </p:nvSpPr>
        <p:spPr bwMode="auto">
          <a:xfrm>
            <a:off x="3276600" y="1844675"/>
            <a:ext cx="3240088" cy="71438"/>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5696" name="Line 38"/>
          <p:cNvSpPr>
            <a:spLocks noChangeShapeType="1"/>
          </p:cNvSpPr>
          <p:nvPr/>
        </p:nvSpPr>
        <p:spPr bwMode="auto">
          <a:xfrm flipV="1">
            <a:off x="3779838" y="2132013"/>
            <a:ext cx="2736850" cy="43180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5697" name="Line 39"/>
          <p:cNvSpPr>
            <a:spLocks noChangeShapeType="1"/>
          </p:cNvSpPr>
          <p:nvPr/>
        </p:nvSpPr>
        <p:spPr bwMode="auto">
          <a:xfrm>
            <a:off x="3779838" y="2779713"/>
            <a:ext cx="2376487" cy="649287"/>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5698" name="Line 40"/>
          <p:cNvSpPr>
            <a:spLocks noChangeShapeType="1"/>
          </p:cNvSpPr>
          <p:nvPr/>
        </p:nvSpPr>
        <p:spPr bwMode="auto">
          <a:xfrm flipV="1">
            <a:off x="4211638" y="2276475"/>
            <a:ext cx="2305050" cy="1079500"/>
          </a:xfrm>
          <a:prstGeom prst="line">
            <a:avLst/>
          </a:prstGeom>
          <a:noFill/>
          <a:ln w="28575">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5699" name="Line 41"/>
          <p:cNvSpPr>
            <a:spLocks noChangeShapeType="1"/>
          </p:cNvSpPr>
          <p:nvPr/>
        </p:nvSpPr>
        <p:spPr bwMode="auto">
          <a:xfrm flipV="1">
            <a:off x="4211638" y="3500438"/>
            <a:ext cx="1944687" cy="144462"/>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5700" name="Line 42"/>
          <p:cNvSpPr>
            <a:spLocks noChangeShapeType="1"/>
          </p:cNvSpPr>
          <p:nvPr/>
        </p:nvSpPr>
        <p:spPr bwMode="auto">
          <a:xfrm flipV="1">
            <a:off x="4716463" y="3644900"/>
            <a:ext cx="1439862" cy="64770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5701" name="Line 43"/>
          <p:cNvSpPr>
            <a:spLocks noChangeShapeType="1"/>
          </p:cNvSpPr>
          <p:nvPr/>
        </p:nvSpPr>
        <p:spPr bwMode="auto">
          <a:xfrm>
            <a:off x="4635500" y="4364038"/>
            <a:ext cx="1160463" cy="288925"/>
          </a:xfrm>
          <a:prstGeom prst="line">
            <a:avLst/>
          </a:prstGeom>
          <a:noFill/>
          <a:ln w="28575">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5702" name="Line 44"/>
          <p:cNvSpPr>
            <a:spLocks noChangeShapeType="1"/>
          </p:cNvSpPr>
          <p:nvPr/>
        </p:nvSpPr>
        <p:spPr bwMode="auto">
          <a:xfrm flipV="1">
            <a:off x="5219700" y="3789363"/>
            <a:ext cx="936625" cy="1150937"/>
          </a:xfrm>
          <a:prstGeom prst="line">
            <a:avLst/>
          </a:prstGeom>
          <a:noFill/>
          <a:ln w="28575">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5703" name="Line 45"/>
          <p:cNvSpPr>
            <a:spLocks noChangeShapeType="1"/>
          </p:cNvSpPr>
          <p:nvPr/>
        </p:nvSpPr>
        <p:spPr bwMode="auto">
          <a:xfrm flipV="1">
            <a:off x="5176838" y="4797425"/>
            <a:ext cx="619125" cy="358775"/>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5704" name="Line 46"/>
          <p:cNvSpPr>
            <a:spLocks noChangeShapeType="1"/>
          </p:cNvSpPr>
          <p:nvPr/>
        </p:nvSpPr>
        <p:spPr bwMode="auto">
          <a:xfrm flipV="1">
            <a:off x="5254625" y="5084763"/>
            <a:ext cx="541338" cy="504825"/>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56707" name="Rectangle 2"/>
          <p:cNvSpPr>
            <a:spLocks noGrp="1" noChangeArrowheads="1"/>
          </p:cNvSpPr>
          <p:nvPr>
            <p:ph type="title"/>
          </p:nvPr>
        </p:nvSpPr>
        <p:spPr/>
        <p:txBody>
          <a:bodyPr/>
          <a:lstStyle/>
          <a:p>
            <a:pPr eaLnBrk="1" hangingPunct="1"/>
            <a:r>
              <a:rPr lang="de-DE" altLang="de-DE"/>
              <a:t>Effiziente Massentests</a:t>
            </a:r>
          </a:p>
        </p:txBody>
      </p:sp>
      <p:sp>
        <p:nvSpPr>
          <p:cNvPr id="456708" name="Rectangle 3"/>
          <p:cNvSpPr>
            <a:spLocks noGrp="1" noChangeArrowheads="1"/>
          </p:cNvSpPr>
          <p:nvPr>
            <p:ph type="body" idx="1"/>
          </p:nvPr>
        </p:nvSpPr>
        <p:spPr/>
        <p:txBody>
          <a:bodyPr/>
          <a:lstStyle/>
          <a:p>
            <a:pPr eaLnBrk="1" hangingPunct="1">
              <a:lnSpc>
                <a:spcPct val="110000"/>
              </a:lnSpc>
            </a:pPr>
            <a:r>
              <a:rPr lang="de-DE" altLang="de-DE"/>
              <a:t>Oftmals muss man recht ähnliche Daten zum Testen nutzen, dabei bietet es sich an, diese Testdaten in einem File zu speichern und die Daten schrittweise auszulesen</a:t>
            </a:r>
          </a:p>
          <a:p>
            <a:pPr eaLnBrk="1" hangingPunct="1">
              <a:lnSpc>
                <a:spcPct val="110000"/>
              </a:lnSpc>
            </a:pPr>
            <a:r>
              <a:rPr lang="de-DE" altLang="de-DE"/>
              <a:t>Generell können professionelle Testwerkzeuge meist Daten aus Datenbanken, kommaseparierten Listen, Excel-Files, ... lesen</a:t>
            </a:r>
          </a:p>
          <a:p>
            <a:pPr eaLnBrk="1" hangingPunct="1">
              <a:lnSpc>
                <a:spcPct val="110000"/>
              </a:lnSpc>
            </a:pPr>
            <a:endParaRPr lang="de-DE" altLang="de-DE"/>
          </a:p>
          <a:p>
            <a:pPr eaLnBrk="1" hangingPunct="1">
              <a:lnSpc>
                <a:spcPct val="110000"/>
              </a:lnSpc>
            </a:pPr>
            <a:r>
              <a:rPr lang="de-DE" altLang="de-DE"/>
              <a:t>TestNG als JUnit-Erweiterung erlaubt Testdatengenerierung für Unit-Tests </a:t>
            </a:r>
          </a:p>
        </p:txBody>
      </p:sp>
    </p:spTree>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57731" name="Rectangle 2"/>
          <p:cNvSpPr>
            <a:spLocks noGrp="1" noChangeArrowheads="1"/>
          </p:cNvSpPr>
          <p:nvPr>
            <p:ph type="title"/>
          </p:nvPr>
        </p:nvSpPr>
        <p:spPr>
          <a:xfrm>
            <a:off x="508000" y="273050"/>
            <a:ext cx="8058150" cy="720725"/>
          </a:xfrm>
        </p:spPr>
        <p:txBody>
          <a:bodyPr/>
          <a:lstStyle/>
          <a:p>
            <a:pPr eaLnBrk="1" hangingPunct="1"/>
            <a:r>
              <a:rPr lang="de-DE" altLang="de-DE"/>
              <a:t>Prinzip des Regressionstests</a:t>
            </a:r>
          </a:p>
        </p:txBody>
      </p:sp>
      <p:sp>
        <p:nvSpPr>
          <p:cNvPr id="457732" name="AutoShape 4"/>
          <p:cNvSpPr>
            <a:spLocks noChangeArrowheads="1"/>
          </p:cNvSpPr>
          <p:nvPr/>
        </p:nvSpPr>
        <p:spPr bwMode="auto">
          <a:xfrm>
            <a:off x="5292725" y="2565400"/>
            <a:ext cx="3097213" cy="2808288"/>
          </a:xfrm>
          <a:prstGeom prst="can">
            <a:avLst>
              <a:gd name="adj" fmla="val 11644"/>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57733" name="Text Box 5"/>
          <p:cNvSpPr txBox="1">
            <a:spLocks noChangeArrowheads="1"/>
          </p:cNvSpPr>
          <p:nvPr/>
        </p:nvSpPr>
        <p:spPr bwMode="auto">
          <a:xfrm>
            <a:off x="5868988" y="4933950"/>
            <a:ext cx="1987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Testfalldatenbank</a:t>
            </a:r>
          </a:p>
        </p:txBody>
      </p:sp>
      <p:sp>
        <p:nvSpPr>
          <p:cNvPr id="457734" name="Rectangle 6"/>
          <p:cNvSpPr>
            <a:spLocks noChangeArrowheads="1"/>
          </p:cNvSpPr>
          <p:nvPr/>
        </p:nvSpPr>
        <p:spPr bwMode="auto">
          <a:xfrm>
            <a:off x="5437188" y="3167063"/>
            <a:ext cx="1296987" cy="66833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Referenz-</a:t>
            </a:r>
          </a:p>
          <a:p>
            <a:pPr algn="ctr" eaLnBrk="1" hangingPunct="1"/>
            <a:r>
              <a:rPr lang="de-DE" altLang="de-DE"/>
              <a:t>testfälle</a:t>
            </a:r>
          </a:p>
        </p:txBody>
      </p:sp>
      <p:sp>
        <p:nvSpPr>
          <p:cNvPr id="457735" name="Rectangle 7"/>
          <p:cNvSpPr>
            <a:spLocks noChangeArrowheads="1"/>
          </p:cNvSpPr>
          <p:nvPr/>
        </p:nvSpPr>
        <p:spPr bwMode="auto">
          <a:xfrm>
            <a:off x="6948488" y="3167063"/>
            <a:ext cx="1296987" cy="66833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Testfall-</a:t>
            </a:r>
          </a:p>
          <a:p>
            <a:pPr algn="ctr" eaLnBrk="1" hangingPunct="1"/>
            <a:r>
              <a:rPr lang="de-DE" altLang="de-DE"/>
              <a:t>ergebnisse</a:t>
            </a:r>
          </a:p>
        </p:txBody>
      </p:sp>
      <p:sp>
        <p:nvSpPr>
          <p:cNvPr id="457736" name="AutoShape 8"/>
          <p:cNvSpPr>
            <a:spLocks noChangeArrowheads="1"/>
          </p:cNvSpPr>
          <p:nvPr/>
        </p:nvSpPr>
        <p:spPr bwMode="auto">
          <a:xfrm>
            <a:off x="825500" y="1125538"/>
            <a:ext cx="1225550" cy="698500"/>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Software</a:t>
            </a:r>
          </a:p>
          <a:p>
            <a:pPr algn="ctr" eaLnBrk="1" hangingPunct="1"/>
            <a:r>
              <a:rPr lang="de-DE" altLang="de-DE"/>
              <a:t>Version n</a:t>
            </a:r>
          </a:p>
        </p:txBody>
      </p:sp>
      <p:sp>
        <p:nvSpPr>
          <p:cNvPr id="457737" name="AutoShape 9"/>
          <p:cNvSpPr>
            <a:spLocks noChangeArrowheads="1"/>
          </p:cNvSpPr>
          <p:nvPr/>
        </p:nvSpPr>
        <p:spPr bwMode="auto">
          <a:xfrm>
            <a:off x="2700338" y="1125538"/>
            <a:ext cx="2087562" cy="698500"/>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Testfallspezifikation</a:t>
            </a:r>
          </a:p>
          <a:p>
            <a:pPr algn="ctr" eaLnBrk="1" hangingPunct="1"/>
            <a:r>
              <a:rPr lang="de-DE" altLang="de-DE"/>
              <a:t>Version n</a:t>
            </a:r>
          </a:p>
        </p:txBody>
      </p:sp>
      <p:sp>
        <p:nvSpPr>
          <p:cNvPr id="457738" name="AutoShape 10"/>
          <p:cNvSpPr>
            <a:spLocks noChangeArrowheads="1"/>
          </p:cNvSpPr>
          <p:nvPr/>
        </p:nvSpPr>
        <p:spPr bwMode="auto">
          <a:xfrm>
            <a:off x="2339975" y="1989138"/>
            <a:ext cx="865188" cy="720725"/>
          </a:xfrm>
          <a:prstGeom prst="flowChartDecision">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Test</a:t>
            </a:r>
          </a:p>
        </p:txBody>
      </p:sp>
      <p:sp>
        <p:nvSpPr>
          <p:cNvPr id="457739" name="AutoShape 11"/>
          <p:cNvSpPr>
            <a:spLocks noChangeArrowheads="1"/>
          </p:cNvSpPr>
          <p:nvPr/>
        </p:nvSpPr>
        <p:spPr bwMode="auto">
          <a:xfrm>
            <a:off x="827088" y="3789363"/>
            <a:ext cx="1225550" cy="698500"/>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Software</a:t>
            </a:r>
          </a:p>
          <a:p>
            <a:pPr algn="ctr" eaLnBrk="1" hangingPunct="1"/>
            <a:r>
              <a:rPr lang="de-DE" altLang="de-DE"/>
              <a:t>Version n+1</a:t>
            </a:r>
          </a:p>
        </p:txBody>
      </p:sp>
      <p:sp>
        <p:nvSpPr>
          <p:cNvPr id="457740" name="AutoShape 12"/>
          <p:cNvSpPr>
            <a:spLocks noChangeArrowheads="1"/>
          </p:cNvSpPr>
          <p:nvPr/>
        </p:nvSpPr>
        <p:spPr bwMode="auto">
          <a:xfrm>
            <a:off x="1763713" y="2924175"/>
            <a:ext cx="2087562" cy="698500"/>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Testarchivierung</a:t>
            </a:r>
          </a:p>
          <a:p>
            <a:pPr algn="ctr" eaLnBrk="1" hangingPunct="1"/>
            <a:r>
              <a:rPr lang="de-DE" altLang="de-DE"/>
              <a:t>der Iteration n</a:t>
            </a:r>
          </a:p>
        </p:txBody>
      </p:sp>
      <p:sp>
        <p:nvSpPr>
          <p:cNvPr id="457741" name="AutoShape 13"/>
          <p:cNvSpPr>
            <a:spLocks noChangeArrowheads="1"/>
          </p:cNvSpPr>
          <p:nvPr/>
        </p:nvSpPr>
        <p:spPr bwMode="auto">
          <a:xfrm>
            <a:off x="2411413" y="4508500"/>
            <a:ext cx="865187" cy="720725"/>
          </a:xfrm>
          <a:prstGeom prst="flowChartDecision">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Regressionstest</a:t>
            </a:r>
          </a:p>
        </p:txBody>
      </p:sp>
      <p:sp>
        <p:nvSpPr>
          <p:cNvPr id="457742" name="AutoShape 14"/>
          <p:cNvSpPr>
            <a:spLocks noChangeArrowheads="1"/>
          </p:cNvSpPr>
          <p:nvPr/>
        </p:nvSpPr>
        <p:spPr bwMode="auto">
          <a:xfrm>
            <a:off x="1763713" y="5516563"/>
            <a:ext cx="2087562" cy="698500"/>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Vergleich der </a:t>
            </a:r>
          </a:p>
          <a:p>
            <a:pPr algn="ctr" eaLnBrk="1" hangingPunct="1"/>
            <a:r>
              <a:rPr lang="de-DE" altLang="de-DE"/>
              <a:t>Testergebnisse</a:t>
            </a:r>
          </a:p>
        </p:txBody>
      </p:sp>
      <p:sp>
        <p:nvSpPr>
          <p:cNvPr id="457743" name="Line 16"/>
          <p:cNvSpPr>
            <a:spLocks noChangeShapeType="1"/>
          </p:cNvSpPr>
          <p:nvPr/>
        </p:nvSpPr>
        <p:spPr bwMode="auto">
          <a:xfrm>
            <a:off x="1476375" y="1844675"/>
            <a:ext cx="1079500" cy="288925"/>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7744" name="Line 17"/>
          <p:cNvSpPr>
            <a:spLocks noChangeShapeType="1"/>
          </p:cNvSpPr>
          <p:nvPr/>
        </p:nvSpPr>
        <p:spPr bwMode="auto">
          <a:xfrm flipH="1">
            <a:off x="2987675" y="1844675"/>
            <a:ext cx="647700" cy="288925"/>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7745" name="Line 18"/>
          <p:cNvSpPr>
            <a:spLocks noChangeShapeType="1"/>
          </p:cNvSpPr>
          <p:nvPr/>
        </p:nvSpPr>
        <p:spPr bwMode="auto">
          <a:xfrm flipH="1">
            <a:off x="2771775" y="2708275"/>
            <a:ext cx="0" cy="21590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7746" name="Freeform 19"/>
          <p:cNvSpPr>
            <a:spLocks/>
          </p:cNvSpPr>
          <p:nvPr/>
        </p:nvSpPr>
        <p:spPr bwMode="auto">
          <a:xfrm>
            <a:off x="3613150" y="2489200"/>
            <a:ext cx="2471738" cy="652463"/>
          </a:xfrm>
          <a:custGeom>
            <a:avLst/>
            <a:gdLst>
              <a:gd name="T0" fmla="*/ 0 w 1557"/>
              <a:gd name="T1" fmla="*/ 2147483647 h 411"/>
              <a:gd name="T2" fmla="*/ 0 w 1557"/>
              <a:gd name="T3" fmla="*/ 2147483647 h 411"/>
              <a:gd name="T4" fmla="*/ 2147483647 w 1557"/>
              <a:gd name="T5" fmla="*/ 0 h 411"/>
              <a:gd name="T6" fmla="*/ 2147483647 w 1557"/>
              <a:gd name="T7" fmla="*/ 2147483647 h 4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57" h="411">
                <a:moveTo>
                  <a:pt x="0" y="264"/>
                </a:moveTo>
                <a:lnTo>
                  <a:pt x="0" y="7"/>
                </a:lnTo>
                <a:lnTo>
                  <a:pt x="1548" y="0"/>
                </a:lnTo>
                <a:lnTo>
                  <a:pt x="1557" y="411"/>
                </a:lnTo>
              </a:path>
            </a:pathLst>
          </a:custGeom>
          <a:noFill/>
          <a:ln w="28575">
            <a:solidFill>
              <a:schemeClr val="tx1"/>
            </a:solidFill>
            <a:round/>
            <a:headEnd type="none" w="med" len="med"/>
            <a:tailEnd type="arrow"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7747" name="Freeform 20"/>
          <p:cNvSpPr>
            <a:spLocks/>
          </p:cNvSpPr>
          <p:nvPr/>
        </p:nvSpPr>
        <p:spPr bwMode="auto">
          <a:xfrm>
            <a:off x="3492500" y="2357438"/>
            <a:ext cx="4130675" cy="793750"/>
          </a:xfrm>
          <a:custGeom>
            <a:avLst/>
            <a:gdLst>
              <a:gd name="T0" fmla="*/ 0 w 2602"/>
              <a:gd name="T1" fmla="*/ 2147483647 h 500"/>
              <a:gd name="T2" fmla="*/ 2147483647 w 2602"/>
              <a:gd name="T3" fmla="*/ 0 h 500"/>
              <a:gd name="T4" fmla="*/ 2147483647 w 2602"/>
              <a:gd name="T5" fmla="*/ 0 h 500"/>
              <a:gd name="T6" fmla="*/ 2147483647 w 2602"/>
              <a:gd name="T7" fmla="*/ 2147483647 h 5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2" h="500">
                <a:moveTo>
                  <a:pt x="0" y="349"/>
                </a:moveTo>
                <a:lnTo>
                  <a:pt x="7" y="0"/>
                </a:lnTo>
                <a:lnTo>
                  <a:pt x="2602" y="0"/>
                </a:lnTo>
                <a:lnTo>
                  <a:pt x="2602" y="500"/>
                </a:lnTo>
              </a:path>
            </a:pathLst>
          </a:custGeom>
          <a:noFill/>
          <a:ln w="28575">
            <a:solidFill>
              <a:schemeClr val="tx1"/>
            </a:solidFill>
            <a:round/>
            <a:headEnd type="none" w="med" len="med"/>
            <a:tailEnd type="arrow"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7748" name="Freeform 21"/>
          <p:cNvSpPr>
            <a:spLocks/>
          </p:cNvSpPr>
          <p:nvPr/>
        </p:nvSpPr>
        <p:spPr bwMode="auto">
          <a:xfrm>
            <a:off x="1222375" y="1817688"/>
            <a:ext cx="11113" cy="1971675"/>
          </a:xfrm>
          <a:custGeom>
            <a:avLst/>
            <a:gdLst>
              <a:gd name="T0" fmla="*/ 0 w 7"/>
              <a:gd name="T1" fmla="*/ 0 h 1242"/>
              <a:gd name="T2" fmla="*/ 2147483647 w 7"/>
              <a:gd name="T3" fmla="*/ 2147483647 h 1242"/>
              <a:gd name="T4" fmla="*/ 0 60000 65536"/>
              <a:gd name="T5" fmla="*/ 0 60000 65536"/>
            </a:gdLst>
            <a:ahLst/>
            <a:cxnLst>
              <a:cxn ang="T4">
                <a:pos x="T0" y="T1"/>
              </a:cxn>
              <a:cxn ang="T5">
                <a:pos x="T2" y="T3"/>
              </a:cxn>
            </a:cxnLst>
            <a:rect l="0" t="0" r="r" b="b"/>
            <a:pathLst>
              <a:path w="7" h="1242">
                <a:moveTo>
                  <a:pt x="0" y="0"/>
                </a:moveTo>
                <a:lnTo>
                  <a:pt x="7" y="1242"/>
                </a:lnTo>
              </a:path>
            </a:pathLst>
          </a:custGeom>
          <a:noFill/>
          <a:ln w="28575" cap="flat">
            <a:solidFill>
              <a:schemeClr val="tx1"/>
            </a:solidFill>
            <a:prstDash val="dash"/>
            <a:round/>
            <a:headEnd type="none" w="med" len="med"/>
            <a:tailEnd type="arrow"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7749" name="Freeform 22"/>
          <p:cNvSpPr>
            <a:spLocks/>
          </p:cNvSpPr>
          <p:nvPr/>
        </p:nvSpPr>
        <p:spPr bwMode="auto">
          <a:xfrm>
            <a:off x="2049463" y="4429125"/>
            <a:ext cx="573087" cy="263525"/>
          </a:xfrm>
          <a:custGeom>
            <a:avLst/>
            <a:gdLst>
              <a:gd name="T0" fmla="*/ 0 w 361"/>
              <a:gd name="T1" fmla="*/ 0 h 166"/>
              <a:gd name="T2" fmla="*/ 2147483647 w 361"/>
              <a:gd name="T3" fmla="*/ 2147483647 h 166"/>
              <a:gd name="T4" fmla="*/ 0 60000 65536"/>
              <a:gd name="T5" fmla="*/ 0 60000 65536"/>
            </a:gdLst>
            <a:ahLst/>
            <a:cxnLst>
              <a:cxn ang="T4">
                <a:pos x="T0" y="T1"/>
              </a:cxn>
              <a:cxn ang="T5">
                <a:pos x="T2" y="T3"/>
              </a:cxn>
            </a:cxnLst>
            <a:rect l="0" t="0" r="r" b="b"/>
            <a:pathLst>
              <a:path w="361" h="166">
                <a:moveTo>
                  <a:pt x="0" y="0"/>
                </a:moveTo>
                <a:lnTo>
                  <a:pt x="361" y="166"/>
                </a:lnTo>
              </a:path>
            </a:pathLst>
          </a:custGeom>
          <a:noFill/>
          <a:ln w="28575">
            <a:solidFill>
              <a:schemeClr val="tx1"/>
            </a:solidFill>
            <a:round/>
            <a:headEnd type="none" w="med" len="med"/>
            <a:tailEnd type="arrow"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7750" name="Freeform 23"/>
          <p:cNvSpPr>
            <a:spLocks/>
          </p:cNvSpPr>
          <p:nvPr/>
        </p:nvSpPr>
        <p:spPr bwMode="auto">
          <a:xfrm>
            <a:off x="3059113" y="3833813"/>
            <a:ext cx="3055937" cy="890587"/>
          </a:xfrm>
          <a:custGeom>
            <a:avLst/>
            <a:gdLst>
              <a:gd name="T0" fmla="*/ 2147483647 w 1909"/>
              <a:gd name="T1" fmla="*/ 0 h 638"/>
              <a:gd name="T2" fmla="*/ 2147483647 w 1909"/>
              <a:gd name="T3" fmla="*/ 2147483647 h 638"/>
              <a:gd name="T4" fmla="*/ 2147483647 w 1909"/>
              <a:gd name="T5" fmla="*/ 2147483647 h 638"/>
              <a:gd name="T6" fmla="*/ 0 w 1909"/>
              <a:gd name="T7" fmla="*/ 2147483647 h 6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09" h="638">
                <a:moveTo>
                  <a:pt x="1909" y="0"/>
                </a:moveTo>
                <a:lnTo>
                  <a:pt x="1902" y="180"/>
                </a:lnTo>
                <a:lnTo>
                  <a:pt x="597" y="180"/>
                </a:lnTo>
                <a:lnTo>
                  <a:pt x="0" y="638"/>
                </a:lnTo>
              </a:path>
            </a:pathLst>
          </a:custGeom>
          <a:noFill/>
          <a:ln w="28575">
            <a:solidFill>
              <a:schemeClr val="tx1"/>
            </a:solidFill>
            <a:round/>
            <a:headEnd type="none" w="med" len="med"/>
            <a:tailEnd type="arrow"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7751" name="Freeform 24"/>
          <p:cNvSpPr>
            <a:spLocks/>
          </p:cNvSpPr>
          <p:nvPr/>
        </p:nvSpPr>
        <p:spPr bwMode="auto">
          <a:xfrm>
            <a:off x="3724275" y="3844925"/>
            <a:ext cx="3921125" cy="1641475"/>
          </a:xfrm>
          <a:custGeom>
            <a:avLst/>
            <a:gdLst>
              <a:gd name="T0" fmla="*/ 2147483647 w 2470"/>
              <a:gd name="T1" fmla="*/ 0 h 1034"/>
              <a:gd name="T2" fmla="*/ 2147483647 w 2470"/>
              <a:gd name="T3" fmla="*/ 2147483647 h 1034"/>
              <a:gd name="T4" fmla="*/ 2147483647 w 2470"/>
              <a:gd name="T5" fmla="*/ 2147483647 h 1034"/>
              <a:gd name="T6" fmla="*/ 0 w 2470"/>
              <a:gd name="T7" fmla="*/ 2147483647 h 10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70" h="1034">
                <a:moveTo>
                  <a:pt x="2470" y="0"/>
                </a:moveTo>
                <a:lnTo>
                  <a:pt x="2470" y="465"/>
                </a:lnTo>
                <a:lnTo>
                  <a:pt x="319" y="465"/>
                </a:lnTo>
                <a:lnTo>
                  <a:pt x="0" y="1034"/>
                </a:lnTo>
              </a:path>
            </a:pathLst>
          </a:custGeom>
          <a:noFill/>
          <a:ln w="28575">
            <a:solidFill>
              <a:schemeClr val="tx1"/>
            </a:solidFill>
            <a:round/>
            <a:headEnd type="none" w="med" len="med"/>
            <a:tailEnd type="arrow"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7752" name="Freeform 25"/>
          <p:cNvSpPr>
            <a:spLocks/>
          </p:cNvSpPr>
          <p:nvPr/>
        </p:nvSpPr>
        <p:spPr bwMode="auto">
          <a:xfrm>
            <a:off x="2841625" y="5200650"/>
            <a:ext cx="1588" cy="296863"/>
          </a:xfrm>
          <a:custGeom>
            <a:avLst/>
            <a:gdLst>
              <a:gd name="T0" fmla="*/ 0 w 1"/>
              <a:gd name="T1" fmla="*/ 0 h 187"/>
              <a:gd name="T2" fmla="*/ 0 w 1"/>
              <a:gd name="T3" fmla="*/ 2147483647 h 187"/>
              <a:gd name="T4" fmla="*/ 0 60000 65536"/>
              <a:gd name="T5" fmla="*/ 0 60000 65536"/>
            </a:gdLst>
            <a:ahLst/>
            <a:cxnLst>
              <a:cxn ang="T4">
                <a:pos x="T0" y="T1"/>
              </a:cxn>
              <a:cxn ang="T5">
                <a:pos x="T2" y="T3"/>
              </a:cxn>
            </a:cxnLst>
            <a:rect l="0" t="0" r="r" b="b"/>
            <a:pathLst>
              <a:path w="1" h="187">
                <a:moveTo>
                  <a:pt x="0" y="0"/>
                </a:moveTo>
                <a:lnTo>
                  <a:pt x="0" y="187"/>
                </a:lnTo>
              </a:path>
            </a:pathLst>
          </a:custGeom>
          <a:noFill/>
          <a:ln w="28575">
            <a:solidFill>
              <a:schemeClr val="tx1"/>
            </a:solidFill>
            <a:round/>
            <a:headEnd type="none" w="med" len="med"/>
            <a:tailEnd type="arrow"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58755" name="Rectangle 2"/>
          <p:cNvSpPr>
            <a:spLocks noGrp="1" noChangeArrowheads="1"/>
          </p:cNvSpPr>
          <p:nvPr>
            <p:ph type="title"/>
          </p:nvPr>
        </p:nvSpPr>
        <p:spPr/>
        <p:txBody>
          <a:bodyPr/>
          <a:lstStyle/>
          <a:p>
            <a:pPr eaLnBrk="1" hangingPunct="1"/>
            <a:r>
              <a:rPr lang="de-DE" altLang="de-DE"/>
              <a:t>Regressionstests im Entwicklungszyklus</a:t>
            </a:r>
          </a:p>
        </p:txBody>
      </p:sp>
      <p:sp>
        <p:nvSpPr>
          <p:cNvPr id="458756" name="AutoShape 4"/>
          <p:cNvSpPr>
            <a:spLocks noChangeArrowheads="1"/>
          </p:cNvSpPr>
          <p:nvPr/>
        </p:nvSpPr>
        <p:spPr bwMode="auto">
          <a:xfrm>
            <a:off x="3205163" y="1052513"/>
            <a:ext cx="2519362" cy="482600"/>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erste Entwicklung</a:t>
            </a:r>
          </a:p>
        </p:txBody>
      </p:sp>
      <p:sp>
        <p:nvSpPr>
          <p:cNvPr id="458757" name="AutoShape 6"/>
          <p:cNvSpPr>
            <a:spLocks noChangeArrowheads="1"/>
          </p:cNvSpPr>
          <p:nvPr/>
        </p:nvSpPr>
        <p:spPr bwMode="auto">
          <a:xfrm>
            <a:off x="4033838" y="1989138"/>
            <a:ext cx="865187" cy="576262"/>
          </a:xfrm>
          <a:prstGeom prst="flowChartDecision">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Test</a:t>
            </a:r>
          </a:p>
        </p:txBody>
      </p:sp>
      <p:sp>
        <p:nvSpPr>
          <p:cNvPr id="458758" name="AutoShape 8"/>
          <p:cNvSpPr>
            <a:spLocks noChangeArrowheads="1"/>
          </p:cNvSpPr>
          <p:nvPr/>
        </p:nvSpPr>
        <p:spPr bwMode="auto">
          <a:xfrm>
            <a:off x="3203575" y="2874963"/>
            <a:ext cx="2519363" cy="482600"/>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Weiterentwicklung</a:t>
            </a:r>
          </a:p>
        </p:txBody>
      </p:sp>
      <p:sp>
        <p:nvSpPr>
          <p:cNvPr id="458759" name="AutoShape 9"/>
          <p:cNvSpPr>
            <a:spLocks noChangeArrowheads="1"/>
          </p:cNvSpPr>
          <p:nvPr/>
        </p:nvSpPr>
        <p:spPr bwMode="auto">
          <a:xfrm>
            <a:off x="539750" y="1052513"/>
            <a:ext cx="2519363" cy="482600"/>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Testfallentwicklung</a:t>
            </a:r>
          </a:p>
        </p:txBody>
      </p:sp>
      <p:sp>
        <p:nvSpPr>
          <p:cNvPr id="458760" name="AutoShape 10"/>
          <p:cNvSpPr>
            <a:spLocks noChangeArrowheads="1"/>
          </p:cNvSpPr>
          <p:nvPr/>
        </p:nvSpPr>
        <p:spPr bwMode="auto">
          <a:xfrm>
            <a:off x="5870575" y="2852738"/>
            <a:ext cx="2662238" cy="482600"/>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Regressionstestfälle</a:t>
            </a:r>
          </a:p>
        </p:txBody>
      </p:sp>
      <p:sp>
        <p:nvSpPr>
          <p:cNvPr id="458761" name="AutoShape 12"/>
          <p:cNvSpPr>
            <a:spLocks noChangeArrowheads="1"/>
          </p:cNvSpPr>
          <p:nvPr/>
        </p:nvSpPr>
        <p:spPr bwMode="auto">
          <a:xfrm>
            <a:off x="539750" y="2874963"/>
            <a:ext cx="2519363" cy="482600"/>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Testfallentwicklung</a:t>
            </a:r>
          </a:p>
        </p:txBody>
      </p:sp>
      <p:cxnSp>
        <p:nvCxnSpPr>
          <p:cNvPr id="458762" name="AutoShape 13"/>
          <p:cNvCxnSpPr>
            <a:cxnSpLocks noChangeShapeType="1"/>
            <a:stCxn id="458759" idx="2"/>
            <a:endCxn id="458757" idx="0"/>
          </p:cNvCxnSpPr>
          <p:nvPr/>
        </p:nvCxnSpPr>
        <p:spPr bwMode="auto">
          <a:xfrm rot="16200000" flipH="1">
            <a:off x="2916237" y="428626"/>
            <a:ext cx="434975" cy="2667000"/>
          </a:xfrm>
          <a:prstGeom prst="bentConnector3">
            <a:avLst>
              <a:gd name="adj1" fmla="val 50000"/>
            </a:avLst>
          </a:prstGeom>
          <a:noFill/>
          <a:ln w="28575">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8763" name="AutoShape 14"/>
          <p:cNvSpPr>
            <a:spLocks noChangeArrowheads="1"/>
          </p:cNvSpPr>
          <p:nvPr/>
        </p:nvSpPr>
        <p:spPr bwMode="auto">
          <a:xfrm>
            <a:off x="4027488" y="3800475"/>
            <a:ext cx="865187" cy="565150"/>
          </a:xfrm>
          <a:prstGeom prst="flowChartDecision">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Test</a:t>
            </a:r>
          </a:p>
        </p:txBody>
      </p:sp>
      <p:cxnSp>
        <p:nvCxnSpPr>
          <p:cNvPr id="458764" name="AutoShape 15"/>
          <p:cNvCxnSpPr>
            <a:cxnSpLocks noChangeShapeType="1"/>
            <a:stCxn id="458761" idx="2"/>
            <a:endCxn id="458763" idx="0"/>
          </p:cNvCxnSpPr>
          <p:nvPr/>
        </p:nvCxnSpPr>
        <p:spPr bwMode="auto">
          <a:xfrm rot="16200000" flipH="1">
            <a:off x="2918619" y="2248694"/>
            <a:ext cx="423862" cy="2660650"/>
          </a:xfrm>
          <a:prstGeom prst="bentConnector3">
            <a:avLst>
              <a:gd name="adj1" fmla="val 47565"/>
            </a:avLst>
          </a:prstGeom>
          <a:noFill/>
          <a:ln w="28575">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8765" name="AutoShape 16"/>
          <p:cNvCxnSpPr>
            <a:cxnSpLocks noChangeShapeType="1"/>
            <a:stCxn id="458760" idx="2"/>
            <a:endCxn id="458763" idx="0"/>
          </p:cNvCxnSpPr>
          <p:nvPr/>
        </p:nvCxnSpPr>
        <p:spPr bwMode="auto">
          <a:xfrm rot="5400000">
            <a:off x="5608638" y="2197100"/>
            <a:ext cx="446087" cy="2741613"/>
          </a:xfrm>
          <a:prstGeom prst="bentConnector3">
            <a:avLst>
              <a:gd name="adj1" fmla="val 49824"/>
            </a:avLst>
          </a:prstGeom>
          <a:noFill/>
          <a:ln w="28575">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8766" name="AutoShape 17"/>
          <p:cNvCxnSpPr>
            <a:cxnSpLocks noChangeShapeType="1"/>
            <a:stCxn id="458756" idx="2"/>
            <a:endCxn id="458757" idx="0"/>
          </p:cNvCxnSpPr>
          <p:nvPr/>
        </p:nvCxnSpPr>
        <p:spPr bwMode="auto">
          <a:xfrm rot="16200000" flipH="1">
            <a:off x="4248944" y="1761332"/>
            <a:ext cx="434975" cy="1587"/>
          </a:xfrm>
          <a:prstGeom prst="bentConnector3">
            <a:avLst>
              <a:gd name="adj1" fmla="val 50000"/>
            </a:avLst>
          </a:prstGeom>
          <a:noFill/>
          <a:ln w="28575">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8767" name="AutoShape 18"/>
          <p:cNvCxnSpPr>
            <a:cxnSpLocks noChangeShapeType="1"/>
            <a:stCxn id="458757" idx="2"/>
            <a:endCxn id="458758" idx="0"/>
          </p:cNvCxnSpPr>
          <p:nvPr/>
        </p:nvCxnSpPr>
        <p:spPr bwMode="auto">
          <a:xfrm rot="5400000">
            <a:off x="4320381" y="2718594"/>
            <a:ext cx="290513" cy="3175"/>
          </a:xfrm>
          <a:prstGeom prst="bentConnector3">
            <a:avLst>
              <a:gd name="adj1" fmla="val 49727"/>
            </a:avLst>
          </a:prstGeom>
          <a:noFill/>
          <a:ln w="28575">
            <a:solidFill>
              <a:schemeClr val="tx1"/>
            </a:solidFill>
            <a:prstDash val="sysDot"/>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8768" name="AutoShape 19"/>
          <p:cNvCxnSpPr>
            <a:cxnSpLocks noChangeShapeType="1"/>
            <a:stCxn id="458758" idx="2"/>
            <a:endCxn id="458763" idx="0"/>
          </p:cNvCxnSpPr>
          <p:nvPr/>
        </p:nvCxnSpPr>
        <p:spPr bwMode="auto">
          <a:xfrm rot="5400000">
            <a:off x="4250532" y="3577431"/>
            <a:ext cx="423862" cy="3175"/>
          </a:xfrm>
          <a:prstGeom prst="bentConnector3">
            <a:avLst>
              <a:gd name="adj1" fmla="val 49815"/>
            </a:avLst>
          </a:prstGeom>
          <a:noFill/>
          <a:ln w="28575">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8769" name="AutoShape 20"/>
          <p:cNvSpPr>
            <a:spLocks noChangeArrowheads="1"/>
          </p:cNvSpPr>
          <p:nvPr/>
        </p:nvSpPr>
        <p:spPr bwMode="auto">
          <a:xfrm>
            <a:off x="3203575" y="4675188"/>
            <a:ext cx="2519363" cy="482600"/>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Weiterentwicklung</a:t>
            </a:r>
          </a:p>
        </p:txBody>
      </p:sp>
      <p:sp>
        <p:nvSpPr>
          <p:cNvPr id="458770" name="AutoShape 21"/>
          <p:cNvSpPr>
            <a:spLocks noChangeArrowheads="1"/>
          </p:cNvSpPr>
          <p:nvPr/>
        </p:nvSpPr>
        <p:spPr bwMode="auto">
          <a:xfrm>
            <a:off x="5870575" y="4652963"/>
            <a:ext cx="2662238" cy="482600"/>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Regressionstestfälle</a:t>
            </a:r>
          </a:p>
        </p:txBody>
      </p:sp>
      <p:sp>
        <p:nvSpPr>
          <p:cNvPr id="458771" name="AutoShape 22"/>
          <p:cNvSpPr>
            <a:spLocks noChangeArrowheads="1"/>
          </p:cNvSpPr>
          <p:nvPr/>
        </p:nvSpPr>
        <p:spPr bwMode="auto">
          <a:xfrm>
            <a:off x="539750" y="4675188"/>
            <a:ext cx="2519363" cy="482600"/>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Testfallentwicklung</a:t>
            </a:r>
          </a:p>
        </p:txBody>
      </p:sp>
      <p:sp>
        <p:nvSpPr>
          <p:cNvPr id="458772" name="AutoShape 23"/>
          <p:cNvSpPr>
            <a:spLocks noChangeArrowheads="1"/>
          </p:cNvSpPr>
          <p:nvPr/>
        </p:nvSpPr>
        <p:spPr bwMode="auto">
          <a:xfrm>
            <a:off x="4027488" y="5600700"/>
            <a:ext cx="865187" cy="503238"/>
          </a:xfrm>
          <a:prstGeom prst="flowChartDecision">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Test</a:t>
            </a:r>
          </a:p>
        </p:txBody>
      </p:sp>
      <p:cxnSp>
        <p:nvCxnSpPr>
          <p:cNvPr id="458773" name="AutoShape 24"/>
          <p:cNvCxnSpPr>
            <a:cxnSpLocks noChangeShapeType="1"/>
            <a:stCxn id="458771" idx="2"/>
            <a:endCxn id="458772" idx="0"/>
          </p:cNvCxnSpPr>
          <p:nvPr/>
        </p:nvCxnSpPr>
        <p:spPr bwMode="auto">
          <a:xfrm rot="16200000" flipH="1">
            <a:off x="2918619" y="4048919"/>
            <a:ext cx="423862" cy="2660650"/>
          </a:xfrm>
          <a:prstGeom prst="bentConnector3">
            <a:avLst>
              <a:gd name="adj1" fmla="val 47940"/>
            </a:avLst>
          </a:prstGeom>
          <a:noFill/>
          <a:ln w="28575">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8774" name="AutoShape 25"/>
          <p:cNvCxnSpPr>
            <a:cxnSpLocks noChangeShapeType="1"/>
            <a:stCxn id="458770" idx="2"/>
            <a:endCxn id="458772" idx="0"/>
          </p:cNvCxnSpPr>
          <p:nvPr/>
        </p:nvCxnSpPr>
        <p:spPr bwMode="auto">
          <a:xfrm rot="5400000">
            <a:off x="5608638" y="3997325"/>
            <a:ext cx="446087" cy="2741613"/>
          </a:xfrm>
          <a:prstGeom prst="bentConnector3">
            <a:avLst>
              <a:gd name="adj1" fmla="val 49819"/>
            </a:avLst>
          </a:prstGeom>
          <a:noFill/>
          <a:ln w="28575">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8775" name="AutoShape 26"/>
          <p:cNvCxnSpPr>
            <a:cxnSpLocks noChangeShapeType="1"/>
          </p:cNvCxnSpPr>
          <p:nvPr/>
        </p:nvCxnSpPr>
        <p:spPr bwMode="auto">
          <a:xfrm rot="5400000">
            <a:off x="4284663" y="4508500"/>
            <a:ext cx="361950" cy="3175"/>
          </a:xfrm>
          <a:prstGeom prst="bentConnector3">
            <a:avLst>
              <a:gd name="adj1" fmla="val 50000"/>
            </a:avLst>
          </a:prstGeom>
          <a:noFill/>
          <a:ln w="28575">
            <a:solidFill>
              <a:schemeClr val="tx1"/>
            </a:solidFill>
            <a:prstDash val="sysDot"/>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8776" name="AutoShape 27"/>
          <p:cNvCxnSpPr>
            <a:cxnSpLocks noChangeShapeType="1"/>
            <a:stCxn id="458769" idx="2"/>
            <a:endCxn id="458772" idx="0"/>
          </p:cNvCxnSpPr>
          <p:nvPr/>
        </p:nvCxnSpPr>
        <p:spPr bwMode="auto">
          <a:xfrm rot="5400000">
            <a:off x="4250532" y="5377656"/>
            <a:ext cx="423862" cy="3175"/>
          </a:xfrm>
          <a:prstGeom prst="bentConnector3">
            <a:avLst>
              <a:gd name="adj1" fmla="val 49815"/>
            </a:avLst>
          </a:prstGeom>
          <a:noFill/>
          <a:ln w="28575">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8777" name="Text Box 28"/>
          <p:cNvSpPr txBox="1">
            <a:spLocks noChangeArrowheads="1"/>
          </p:cNvSpPr>
          <p:nvPr/>
        </p:nvSpPr>
        <p:spPr bwMode="auto">
          <a:xfrm>
            <a:off x="6424613" y="1766888"/>
            <a:ext cx="1327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i="1"/>
              <a:t>Version 1</a:t>
            </a:r>
          </a:p>
        </p:txBody>
      </p:sp>
      <p:sp>
        <p:nvSpPr>
          <p:cNvPr id="458778" name="Text Box 29"/>
          <p:cNvSpPr txBox="1">
            <a:spLocks noChangeArrowheads="1"/>
          </p:cNvSpPr>
          <p:nvPr/>
        </p:nvSpPr>
        <p:spPr bwMode="auto">
          <a:xfrm>
            <a:off x="6413500" y="4040188"/>
            <a:ext cx="1327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i="1"/>
              <a:t>Version 2</a:t>
            </a:r>
          </a:p>
        </p:txBody>
      </p:sp>
      <p:sp>
        <p:nvSpPr>
          <p:cNvPr id="458779" name="Text Box 30"/>
          <p:cNvSpPr txBox="1">
            <a:spLocks noChangeArrowheads="1"/>
          </p:cNvSpPr>
          <p:nvPr/>
        </p:nvSpPr>
        <p:spPr bwMode="auto">
          <a:xfrm>
            <a:off x="6413500" y="5840413"/>
            <a:ext cx="1341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i="1"/>
              <a:t>Version n</a:t>
            </a:r>
          </a:p>
        </p:txBody>
      </p:sp>
    </p:spTree>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59779" name="Rectangle 2"/>
          <p:cNvSpPr>
            <a:spLocks noGrp="1" noChangeArrowheads="1"/>
          </p:cNvSpPr>
          <p:nvPr>
            <p:ph type="title"/>
          </p:nvPr>
        </p:nvSpPr>
        <p:spPr/>
        <p:txBody>
          <a:bodyPr/>
          <a:lstStyle/>
          <a:p>
            <a:pPr eaLnBrk="1" hangingPunct="1"/>
            <a:r>
              <a:rPr lang="de-DE" altLang="de-DE"/>
              <a:t>Regressionstest</a:t>
            </a:r>
          </a:p>
        </p:txBody>
      </p:sp>
      <p:sp>
        <p:nvSpPr>
          <p:cNvPr id="459780" name="Rectangle 3"/>
          <p:cNvSpPr>
            <a:spLocks noGrp="1" noChangeArrowheads="1"/>
          </p:cNvSpPr>
          <p:nvPr>
            <p:ph type="body" idx="1"/>
          </p:nvPr>
        </p:nvSpPr>
        <p:spPr/>
        <p:txBody>
          <a:bodyPr/>
          <a:lstStyle/>
          <a:p>
            <a:pPr eaLnBrk="1" hangingPunct="1"/>
            <a:r>
              <a:rPr lang="de-DE" altLang="de-DE"/>
              <a:t>Änderungen an bereits freigegebenen Modulen sind notwendig</a:t>
            </a:r>
          </a:p>
          <a:p>
            <a:pPr eaLnBrk="1" hangingPunct="1"/>
            <a:r>
              <a:rPr lang="de-DE" altLang="de-DE"/>
              <a:t>Gibt es Auswirkungen auf die alten Testergebnisse?</a:t>
            </a:r>
          </a:p>
          <a:p>
            <a:pPr eaLnBrk="1" hangingPunct="1"/>
            <a:r>
              <a:rPr lang="de-DE" altLang="de-DE"/>
              <a:t>Wenn ja, welche?</a:t>
            </a:r>
          </a:p>
          <a:p>
            <a:pPr eaLnBrk="1" hangingPunct="1"/>
            <a:r>
              <a:rPr lang="de-DE" altLang="de-DE"/>
              <a:t>Wiederholbarkeit der Tests</a:t>
            </a:r>
          </a:p>
          <a:p>
            <a:pPr eaLnBrk="1" hangingPunct="1"/>
            <a:r>
              <a:rPr lang="de-DE" altLang="de-DE"/>
              <a:t>Wiederherstellung der Testdaten</a:t>
            </a:r>
          </a:p>
          <a:p>
            <a:pPr eaLnBrk="1" hangingPunct="1"/>
            <a:endParaRPr lang="de-DE" altLang="de-DE"/>
          </a:p>
          <a:p>
            <a:pPr eaLnBrk="1" hangingPunct="1"/>
            <a:r>
              <a:rPr lang="de-DE" altLang="de-DE"/>
              <a:t>Der Testprozess muss automatisierbar sein</a:t>
            </a:r>
          </a:p>
          <a:p>
            <a:pPr eaLnBrk="1" hangingPunct="1"/>
            <a:r>
              <a:rPr lang="de-DE" altLang="de-DE"/>
              <a:t>Testfälle müssen gruppiert werden können, damit man sie wegen der untersuchten Funktionalität (oder auch Testdauer) gezielt einsetzen kann</a:t>
            </a:r>
          </a:p>
          <a:p>
            <a:pPr eaLnBrk="1" hangingPunct="1"/>
            <a:endParaRPr lang="de-DE" altLang="de-DE"/>
          </a:p>
        </p:txBody>
      </p:sp>
    </p:spTree>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60803" name="Rectangle 2"/>
          <p:cNvSpPr>
            <a:spLocks noGrp="1" noChangeArrowheads="1"/>
          </p:cNvSpPr>
          <p:nvPr>
            <p:ph type="title"/>
          </p:nvPr>
        </p:nvSpPr>
        <p:spPr/>
        <p:txBody>
          <a:bodyPr/>
          <a:lstStyle/>
          <a:p>
            <a:pPr eaLnBrk="1" hangingPunct="1"/>
            <a:r>
              <a:rPr lang="de-DE" altLang="de-DE"/>
              <a:t>Wartung und Testen</a:t>
            </a:r>
          </a:p>
        </p:txBody>
      </p:sp>
      <p:sp>
        <p:nvSpPr>
          <p:cNvPr id="460804" name="Rectangle 3"/>
          <p:cNvSpPr>
            <a:spLocks noGrp="1" noChangeArrowheads="1"/>
          </p:cNvSpPr>
          <p:nvPr>
            <p:ph type="body" idx="1"/>
          </p:nvPr>
        </p:nvSpPr>
        <p:spPr/>
        <p:txBody>
          <a:bodyPr/>
          <a:lstStyle/>
          <a:p>
            <a:pPr eaLnBrk="1" hangingPunct="1"/>
            <a:r>
              <a:rPr lang="de-DE" altLang="de-DE">
                <a:sym typeface="Wingdings" pitchFamily="2" charset="2"/>
              </a:rPr>
              <a:t>Der Test ist geteilt in Änderungstest (White-Box) und</a:t>
            </a:r>
            <a:br>
              <a:rPr lang="de-DE" altLang="de-DE">
                <a:sym typeface="Wingdings" pitchFamily="2" charset="2"/>
              </a:rPr>
            </a:br>
            <a:r>
              <a:rPr lang="de-DE" altLang="de-DE">
                <a:sym typeface="Wingdings" pitchFamily="2" charset="2"/>
              </a:rPr>
              <a:t>			Regressionstest (Black-Box)</a:t>
            </a:r>
          </a:p>
          <a:p>
            <a:pPr eaLnBrk="1" hangingPunct="1"/>
            <a:endParaRPr lang="de-DE" altLang="de-DE">
              <a:sym typeface="Wingdings" pitchFamily="2" charset="2"/>
            </a:endParaRPr>
          </a:p>
          <a:p>
            <a:pPr eaLnBrk="1" hangingPunct="1"/>
            <a:r>
              <a:rPr lang="de-DE" altLang="de-DE">
                <a:sym typeface="Wingdings" pitchFamily="2" charset="2"/>
              </a:rPr>
              <a:t>Änderungstest vom Entwickler, er schreibt die Testfälle fort.</a:t>
            </a:r>
          </a:p>
          <a:p>
            <a:pPr eaLnBrk="1" hangingPunct="1"/>
            <a:r>
              <a:rPr lang="de-DE" altLang="de-DE">
                <a:sym typeface="Wingdings" pitchFamily="2" charset="2"/>
              </a:rPr>
              <a:t>Regressionstest von unabhängiger Testgruppe mit den alten plus neuen Testfällen durchgeführt</a:t>
            </a:r>
          </a:p>
          <a:p>
            <a:pPr eaLnBrk="1" hangingPunct="1"/>
            <a:r>
              <a:rPr lang="de-DE" altLang="de-DE">
                <a:sym typeface="Wingdings" pitchFamily="2" charset="2"/>
              </a:rPr>
              <a:t>Testgruppe ist für Pflege und Fortschreibung der Systemtestfälle verantwortlich</a:t>
            </a:r>
          </a:p>
          <a:p>
            <a:pPr eaLnBrk="1" hangingPunct="1"/>
            <a:endParaRPr lang="de-DE" altLang="de-DE">
              <a:sym typeface="Wingdings" pitchFamily="2" charset="2"/>
            </a:endParaRPr>
          </a:p>
          <a:p>
            <a:pPr eaLnBrk="1" hangingPunct="1"/>
            <a:endParaRPr lang="de-DE" altLang="de-DE"/>
          </a:p>
        </p:txBody>
      </p:sp>
    </p:spTree>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61827" name="Rectangle 2"/>
          <p:cNvSpPr>
            <a:spLocks noGrp="1" noChangeArrowheads="1"/>
          </p:cNvSpPr>
          <p:nvPr>
            <p:ph type="title"/>
          </p:nvPr>
        </p:nvSpPr>
        <p:spPr/>
        <p:txBody>
          <a:bodyPr/>
          <a:lstStyle/>
          <a:p>
            <a:pPr eaLnBrk="1" hangingPunct="1"/>
            <a:r>
              <a:rPr lang="de-DE" altLang="de-DE"/>
              <a:t>Lasttest</a:t>
            </a:r>
          </a:p>
        </p:txBody>
      </p:sp>
      <p:sp>
        <p:nvSpPr>
          <p:cNvPr id="461828" name="Rectangle 3"/>
          <p:cNvSpPr>
            <a:spLocks noGrp="1" noChangeArrowheads="1"/>
          </p:cNvSpPr>
          <p:nvPr>
            <p:ph type="body" idx="1"/>
          </p:nvPr>
        </p:nvSpPr>
        <p:spPr/>
        <p:txBody>
          <a:bodyPr/>
          <a:lstStyle/>
          <a:p>
            <a:pPr eaLnBrk="1" hangingPunct="1"/>
            <a:r>
              <a:rPr lang="de-DE" altLang="de-DE" sz="2000"/>
              <a:t>Geforderte Performance</a:t>
            </a:r>
          </a:p>
          <a:p>
            <a:pPr lvl="1" eaLnBrk="1" hangingPunct="1"/>
            <a:r>
              <a:rPr lang="de-DE" altLang="de-DE" sz="2000"/>
              <a:t>Durchsatz bzw. Transaktionsrate</a:t>
            </a:r>
          </a:p>
          <a:p>
            <a:pPr lvl="1" eaLnBrk="1" hangingPunct="1"/>
            <a:r>
              <a:rPr lang="de-DE" altLang="de-DE" sz="2000"/>
              <a:t>Antwortzeiten</a:t>
            </a:r>
          </a:p>
          <a:p>
            <a:pPr eaLnBrk="1" hangingPunct="1"/>
            <a:r>
              <a:rPr lang="de-DE" altLang="de-DE" sz="2000"/>
              <a:t>Skalierbarkeit</a:t>
            </a:r>
          </a:p>
          <a:p>
            <a:pPr lvl="1" eaLnBrk="1" hangingPunct="1"/>
            <a:r>
              <a:rPr lang="de-DE" altLang="de-DE" sz="2000"/>
              <a:t>Anzahl Endbenutzer</a:t>
            </a:r>
          </a:p>
          <a:p>
            <a:pPr lvl="1" eaLnBrk="1" hangingPunct="1"/>
            <a:r>
              <a:rPr lang="de-DE" altLang="de-DE" sz="2000"/>
              <a:t>Datenvolumen</a:t>
            </a:r>
          </a:p>
          <a:p>
            <a:pPr lvl="1" eaLnBrk="1" hangingPunct="1"/>
            <a:r>
              <a:rPr lang="de-DE" altLang="de-DE" sz="2000"/>
              <a:t>Geografische Verteilung</a:t>
            </a:r>
          </a:p>
          <a:p>
            <a:pPr eaLnBrk="1" hangingPunct="1"/>
            <a:r>
              <a:rPr lang="de-DE" altLang="de-DE" sz="2000"/>
              <a:t>Zugriffskonflikte konkurrierender Benutzer</a:t>
            </a:r>
          </a:p>
          <a:p>
            <a:pPr eaLnBrk="1" hangingPunct="1"/>
            <a:r>
              <a:rPr lang="de-DE" altLang="de-DE" sz="2000"/>
              <a:t>Entspricht dem Zeitraum nach der Inbetriebnahme</a:t>
            </a:r>
          </a:p>
          <a:p>
            <a:pPr eaLnBrk="1" hangingPunct="1"/>
            <a:r>
              <a:rPr lang="de-DE" altLang="de-DE" sz="2000"/>
              <a:t>Simulation von</a:t>
            </a:r>
          </a:p>
          <a:p>
            <a:pPr lvl="1" eaLnBrk="1" hangingPunct="1"/>
            <a:r>
              <a:rPr lang="de-DE" altLang="de-DE" sz="2000"/>
              <a:t>Anzahl Endbenutzer,</a:t>
            </a:r>
          </a:p>
          <a:p>
            <a:pPr lvl="1" eaLnBrk="1" hangingPunct="1"/>
            <a:r>
              <a:rPr lang="de-DE" altLang="de-DE" sz="2000"/>
              <a:t>Transaktionsrate , ...</a:t>
            </a:r>
          </a:p>
          <a:p>
            <a:pPr lvl="1" eaLnBrk="1" hangingPunct="1"/>
            <a:r>
              <a:rPr lang="de-DE" altLang="de-DE" sz="2000"/>
              <a:t>Über einen signifikanten Zeitraum (mehrere Stunden)</a:t>
            </a:r>
          </a:p>
        </p:txBody>
      </p:sp>
    </p:spTree>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62851" name="Rectangle 2"/>
          <p:cNvSpPr>
            <a:spLocks noGrp="1" noChangeArrowheads="1"/>
          </p:cNvSpPr>
          <p:nvPr>
            <p:ph type="title"/>
          </p:nvPr>
        </p:nvSpPr>
        <p:spPr/>
        <p:txBody>
          <a:bodyPr/>
          <a:lstStyle/>
          <a:p>
            <a:pPr eaLnBrk="1" hangingPunct="1"/>
            <a:r>
              <a:rPr lang="de-DE" altLang="de-DE"/>
              <a:t>Untersuchung des Laufzeitverhaltens</a:t>
            </a:r>
          </a:p>
        </p:txBody>
      </p:sp>
      <p:sp>
        <p:nvSpPr>
          <p:cNvPr id="462852" name="Rectangle 3"/>
          <p:cNvSpPr>
            <a:spLocks noGrp="1" noChangeArrowheads="1"/>
          </p:cNvSpPr>
          <p:nvPr>
            <p:ph type="body" idx="1"/>
          </p:nvPr>
        </p:nvSpPr>
        <p:spPr/>
        <p:txBody>
          <a:bodyPr/>
          <a:lstStyle/>
          <a:p>
            <a:pPr eaLnBrk="1" hangingPunct="1"/>
            <a:r>
              <a:rPr lang="de-DE" altLang="de-DE" sz="2000"/>
              <a:t>wie oft wird jede Methode aufgerufen (oder Quellcodezeile durchlaufen) </a:t>
            </a:r>
          </a:p>
          <a:p>
            <a:pPr eaLnBrk="1" hangingPunct="1"/>
            <a:r>
              <a:rPr lang="de-DE" altLang="de-DE" sz="2000"/>
              <a:t>welche Methode ruft wie oft welche andere Methode (descendants) auf oder von welchen Methoden (callers) wird eine Methode wie oft gerufen </a:t>
            </a:r>
          </a:p>
          <a:p>
            <a:pPr eaLnBrk="1" hangingPunct="1"/>
            <a:r>
              <a:rPr lang="de-DE" altLang="de-DE" sz="2000"/>
              <a:t>wie viel Prozent der Gesamtlaufzeit wird mit Ausführung einer bestimmten Methode verbracht (ggf. aufgeteilt nach callers und descendants) </a:t>
            </a:r>
          </a:p>
          <a:p>
            <a:pPr eaLnBrk="1" hangingPunct="1">
              <a:buFontTx/>
              <a:buNone/>
            </a:pPr>
            <a:r>
              <a:rPr lang="de-DE" altLang="de-DE" sz="2000"/>
              <a:t> </a:t>
            </a:r>
          </a:p>
          <a:p>
            <a:pPr eaLnBrk="1" hangingPunct="1">
              <a:buFontTx/>
              <a:buNone/>
            </a:pPr>
            <a:r>
              <a:rPr lang="de-DE" altLang="de-DE" sz="2000"/>
              <a:t>Nutzen der ermittelten Daten</a:t>
            </a:r>
          </a:p>
          <a:p>
            <a:pPr eaLnBrk="1" hangingPunct="1"/>
            <a:r>
              <a:rPr lang="de-DE" altLang="de-DE" sz="2000"/>
              <a:t>Operationen, die am meisten Laufzeit in Anspruch nehmen, können leicht identifiziert (und optimiert) werden </a:t>
            </a:r>
          </a:p>
          <a:p>
            <a:pPr eaLnBrk="1" hangingPunct="1"/>
            <a:r>
              <a:rPr lang="de-DE" altLang="de-DE" sz="2000"/>
              <a:t>tatsächliche Aufrufabhängigkeiten werden sofort sichtbar</a:t>
            </a:r>
          </a:p>
          <a:p>
            <a:pPr eaLnBrk="1" hangingPunct="1"/>
            <a:endParaRPr lang="de-DE" altLang="de-DE" sz="2000"/>
          </a:p>
        </p:txBody>
      </p:sp>
    </p:spTree>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63875" name="Rectangle 2"/>
          <p:cNvSpPr>
            <a:spLocks noGrp="1" noChangeArrowheads="1"/>
          </p:cNvSpPr>
          <p:nvPr>
            <p:ph type="title"/>
          </p:nvPr>
        </p:nvSpPr>
        <p:spPr/>
        <p:txBody>
          <a:bodyPr/>
          <a:lstStyle/>
          <a:p>
            <a:pPr eaLnBrk="1" hangingPunct="1"/>
            <a:r>
              <a:rPr lang="de-DE" altLang="de-DE"/>
              <a:t>Untersuchung des Speicherplatzverhaltens </a:t>
            </a:r>
            <a:endParaRPr lang="de-DE" altLang="de-DE" b="0"/>
          </a:p>
        </p:txBody>
      </p:sp>
      <p:sp>
        <p:nvSpPr>
          <p:cNvPr id="463876" name="Rectangle 3"/>
          <p:cNvSpPr>
            <a:spLocks noGrp="1" noChangeArrowheads="1"/>
          </p:cNvSpPr>
          <p:nvPr>
            <p:ph type="body" idx="1"/>
          </p:nvPr>
        </p:nvSpPr>
        <p:spPr>
          <a:xfrm>
            <a:off x="457200" y="981075"/>
            <a:ext cx="8229600" cy="5040313"/>
          </a:xfrm>
        </p:spPr>
        <p:txBody>
          <a:bodyPr/>
          <a:lstStyle/>
          <a:p>
            <a:pPr eaLnBrk="1" hangingPunct="1">
              <a:lnSpc>
                <a:spcPct val="90000"/>
              </a:lnSpc>
            </a:pPr>
            <a:r>
              <a:rPr lang="de-DE" altLang="de-DE" sz="2000"/>
              <a:t>welche Operationen fordern wie viel Speicherplatz an (geben ihn frei) </a:t>
            </a:r>
          </a:p>
          <a:p>
            <a:pPr eaLnBrk="1" hangingPunct="1">
              <a:lnSpc>
                <a:spcPct val="90000"/>
              </a:lnSpc>
            </a:pPr>
            <a:r>
              <a:rPr lang="de-DE" altLang="de-DE" sz="2000"/>
              <a:t>wo wird Freigabe von Speicherplatz vermutlich bzw. bestimmt vergessen (memory leak = Speicherloch): </a:t>
            </a:r>
          </a:p>
          <a:p>
            <a:pPr eaLnBrk="1" hangingPunct="1">
              <a:lnSpc>
                <a:spcPct val="90000"/>
              </a:lnSpc>
            </a:pPr>
            <a:r>
              <a:rPr lang="de-DE" altLang="de-DE" sz="2000"/>
              <a:t>bestimmt vergessen: Objekt lebt noch, kann aber nicht mehr erreicht werden (Garbage Collector von Java würde es entsorgen) </a:t>
            </a:r>
          </a:p>
          <a:p>
            <a:pPr eaLnBrk="1" hangingPunct="1">
              <a:lnSpc>
                <a:spcPct val="90000"/>
              </a:lnSpc>
            </a:pPr>
            <a:r>
              <a:rPr lang="de-DE" altLang="de-DE" sz="2000"/>
              <a:t>vermutlich vergessen: Objekt lebt noch und ist erreichbar, wird aber nicht mehr benutzt (Garbage Collector von Java kann es nicht freigeben) </a:t>
            </a:r>
          </a:p>
          <a:p>
            <a:pPr eaLnBrk="1" hangingPunct="1">
              <a:lnSpc>
                <a:spcPct val="90000"/>
              </a:lnSpc>
            </a:pPr>
            <a:r>
              <a:rPr lang="de-DE" altLang="de-DE" sz="2000"/>
              <a:t>wo wird auf bereits freigegebenen Speicherplatz zugegriffen (nur für C++) bzw. wo wird Speicherplatz mehrfach freigegeben (nur für C++) </a:t>
            </a:r>
          </a:p>
          <a:p>
            <a:pPr eaLnBrk="1" hangingPunct="1">
              <a:lnSpc>
                <a:spcPct val="90000"/>
              </a:lnSpc>
            </a:pPr>
            <a:r>
              <a:rPr lang="de-DE" altLang="de-DE" sz="2000"/>
              <a:t>wo wird auf nicht initialisierten Speicherplatz zugegriffen; anders als bei der statischen Programmanalyse wird für jede Feldkomponente (Speicherzelle) getrennt Buch darüber geführt </a:t>
            </a:r>
          </a:p>
          <a:p>
            <a:pPr eaLnBrk="1" hangingPunct="1">
              <a:lnSpc>
                <a:spcPct val="90000"/>
              </a:lnSpc>
            </a:pPr>
            <a:r>
              <a:rPr lang="de-DE" altLang="de-DE" sz="2000"/>
              <a:t>wo finden Zugriffe jenseits der Grenzen von Arrays statt (Laufzeitfehler in meisten Programmiersprachen) </a:t>
            </a:r>
          </a:p>
        </p:txBody>
      </p:sp>
    </p:spTree>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64899" name="Rectangle 2"/>
          <p:cNvSpPr>
            <a:spLocks noGrp="1" noChangeArrowheads="1"/>
          </p:cNvSpPr>
          <p:nvPr>
            <p:ph type="title"/>
          </p:nvPr>
        </p:nvSpPr>
        <p:spPr/>
        <p:txBody>
          <a:bodyPr/>
          <a:lstStyle/>
          <a:p>
            <a:pPr eaLnBrk="1" hangingPunct="1"/>
            <a:r>
              <a:rPr lang="de-DE" altLang="de-DE"/>
              <a:t>Lasttest und Speicherverhalten in Java</a:t>
            </a:r>
          </a:p>
        </p:txBody>
      </p:sp>
      <p:sp>
        <p:nvSpPr>
          <p:cNvPr id="464900" name="Rectangle 3"/>
          <p:cNvSpPr>
            <a:spLocks noGrp="1" noChangeArrowheads="1"/>
          </p:cNvSpPr>
          <p:nvPr>
            <p:ph type="body" idx="1"/>
          </p:nvPr>
        </p:nvSpPr>
        <p:spPr>
          <a:xfrm>
            <a:off x="457200" y="1125538"/>
            <a:ext cx="8229600" cy="5472112"/>
          </a:xfrm>
        </p:spPr>
        <p:txBody>
          <a:bodyPr/>
          <a:lstStyle/>
          <a:p>
            <a:pPr eaLnBrk="1" hangingPunct="1">
              <a:lnSpc>
                <a:spcPct val="110000"/>
              </a:lnSpc>
            </a:pPr>
            <a:r>
              <a:rPr lang="de-DE" altLang="de-DE" dirty="0"/>
              <a:t>Hinweis: Java unterstützt das „</a:t>
            </a:r>
            <a:r>
              <a:rPr lang="de-DE" altLang="de-DE" dirty="0" err="1"/>
              <a:t>Profiling</a:t>
            </a:r>
            <a:r>
              <a:rPr lang="de-DE" altLang="de-DE" dirty="0"/>
              <a:t>“, hierzu stehen explizite Compiler- und Ausführungsoptionen zur Verfügung </a:t>
            </a:r>
          </a:p>
          <a:p>
            <a:pPr eaLnBrk="1" hangingPunct="1">
              <a:lnSpc>
                <a:spcPct val="110000"/>
              </a:lnSpc>
            </a:pPr>
            <a:r>
              <a:rPr lang="de-DE" altLang="de-DE" dirty="0"/>
              <a:t>kommerzielle Produkte, z. B. „IBM/Rational </a:t>
            </a:r>
            <a:r>
              <a:rPr lang="de-DE" altLang="de-DE" dirty="0" err="1"/>
              <a:t>Purify</a:t>
            </a:r>
            <a:r>
              <a:rPr lang="de-DE" altLang="de-DE" dirty="0"/>
              <a:t> und </a:t>
            </a:r>
            <a:r>
              <a:rPr lang="de-DE" altLang="de-DE" dirty="0" err="1"/>
              <a:t>Quantifiy</a:t>
            </a:r>
            <a:endParaRPr lang="de-DE" altLang="de-DE" dirty="0"/>
          </a:p>
          <a:p>
            <a:pPr eaLnBrk="1" hangingPunct="1">
              <a:lnSpc>
                <a:spcPct val="110000"/>
              </a:lnSpc>
            </a:pPr>
            <a:r>
              <a:rPr lang="de-DE" altLang="de-DE" dirty="0"/>
              <a:t>freies Werkzeug:</a:t>
            </a:r>
          </a:p>
          <a:p>
            <a:pPr lvl="1" eaLnBrk="1" hangingPunct="1">
              <a:lnSpc>
                <a:spcPct val="110000"/>
              </a:lnSpc>
            </a:pPr>
            <a:r>
              <a:rPr lang="de-DE" altLang="de-DE" dirty="0" err="1"/>
              <a:t>JMeter</a:t>
            </a:r>
            <a:r>
              <a:rPr lang="de-DE" altLang="de-DE" dirty="0"/>
              <a:t>: </a:t>
            </a:r>
            <a:r>
              <a:rPr lang="de-DE" altLang="de-DE" dirty="0">
                <a:hlinkClick r:id="rId3"/>
              </a:rPr>
              <a:t>http://jakarta.apache.org/jmeter/</a:t>
            </a:r>
            <a:r>
              <a:rPr lang="de-DE" altLang="de-DE" dirty="0"/>
              <a:t>  (besonders interessant für Lasttests von Web-Servern und Datenbankzugriffen)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6323" name="Rectangle 2"/>
          <p:cNvSpPr>
            <a:spLocks noGrp="1" noChangeArrowheads="1"/>
          </p:cNvSpPr>
          <p:nvPr>
            <p:ph type="title"/>
          </p:nvPr>
        </p:nvSpPr>
        <p:spPr/>
        <p:txBody>
          <a:bodyPr/>
          <a:lstStyle/>
          <a:p>
            <a:pPr eaLnBrk="1" hangingPunct="1"/>
            <a:r>
              <a:rPr lang="de-DE" altLang="de-DE"/>
              <a:t>Phasen des RUP</a:t>
            </a:r>
          </a:p>
        </p:txBody>
      </p:sp>
      <p:sp>
        <p:nvSpPr>
          <p:cNvPr id="56324" name="Rectangle 3"/>
          <p:cNvSpPr>
            <a:spLocks noGrp="1" noChangeArrowheads="1"/>
          </p:cNvSpPr>
          <p:nvPr>
            <p:ph type="body" idx="1"/>
          </p:nvPr>
        </p:nvSpPr>
        <p:spPr/>
        <p:txBody>
          <a:bodyPr/>
          <a:lstStyle/>
          <a:p>
            <a:pPr eaLnBrk="1" hangingPunct="1"/>
            <a:r>
              <a:rPr lang="de-DE" altLang="de-DE"/>
              <a:t>inception (Konzeption): Ermittlung zentraler Anforderungen, Projektumfang definieren, erste Entwurfs- und Implementierungsansätze, Identifikation der Projektrisiken und Aufwände </a:t>
            </a:r>
          </a:p>
          <a:p>
            <a:pPr eaLnBrk="1" hangingPunct="1"/>
            <a:r>
              <a:rPr lang="de-DE" altLang="de-DE"/>
              <a:t>elaboration (Ausarbeitung): stabile, möglichst vollständige Anforderungen, Entwurfsspezifikation, detaillierter Projektplan mit aktivem Risikomanagement </a:t>
            </a:r>
          </a:p>
          <a:p>
            <a:pPr eaLnBrk="1" hangingPunct="1"/>
            <a:r>
              <a:rPr lang="de-DE" altLang="de-DE"/>
              <a:t>construction (Konstruktion): Implementierung, Integration, auslieferbare Version</a:t>
            </a:r>
          </a:p>
          <a:p>
            <a:pPr eaLnBrk="1" hangingPunct="1"/>
            <a:r>
              <a:rPr lang="de-DE" altLang="de-DE"/>
              <a:t>transition (Inbetriebnahme): Beta-Test, Endabnahme, Inbetriebnahme, Endlieferung</a:t>
            </a:r>
          </a:p>
        </p:txBody>
      </p:sp>
    </p:spTree>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65923" name="Rectangle 2"/>
          <p:cNvSpPr>
            <a:spLocks noGrp="1" noChangeArrowheads="1"/>
          </p:cNvSpPr>
          <p:nvPr>
            <p:ph type="title"/>
          </p:nvPr>
        </p:nvSpPr>
        <p:spPr/>
        <p:txBody>
          <a:bodyPr/>
          <a:lstStyle/>
          <a:p>
            <a:pPr eaLnBrk="1" hangingPunct="1"/>
            <a:r>
              <a:rPr lang="de-DE" altLang="de-DE"/>
              <a:t>Test von Oberflächen</a:t>
            </a:r>
          </a:p>
        </p:txBody>
      </p:sp>
      <p:sp>
        <p:nvSpPr>
          <p:cNvPr id="465924" name="Rectangle 3"/>
          <p:cNvSpPr>
            <a:spLocks noGrp="1" noChangeArrowheads="1"/>
          </p:cNvSpPr>
          <p:nvPr>
            <p:ph type="body" idx="1"/>
          </p:nvPr>
        </p:nvSpPr>
        <p:spPr>
          <a:xfrm>
            <a:off x="457200" y="1052513"/>
            <a:ext cx="8229600" cy="5732462"/>
          </a:xfrm>
        </p:spPr>
        <p:txBody>
          <a:bodyPr/>
          <a:lstStyle/>
          <a:p>
            <a:pPr eaLnBrk="1" hangingPunct="1">
              <a:lnSpc>
                <a:spcPct val="90000"/>
              </a:lnSpc>
            </a:pPr>
            <a:r>
              <a:rPr lang="de-DE" altLang="de-DE" sz="2000" dirty="0"/>
              <a:t>Grundsätzlich sind Oberflächen gewöhnliche SW-Module und können wie diese getestet werden.</a:t>
            </a:r>
          </a:p>
          <a:p>
            <a:pPr eaLnBrk="1" hangingPunct="1">
              <a:lnSpc>
                <a:spcPct val="90000"/>
              </a:lnSpc>
            </a:pPr>
            <a:r>
              <a:rPr lang="de-DE" altLang="de-DE" sz="2000" dirty="0"/>
              <a:t>Für </a:t>
            </a:r>
            <a:r>
              <a:rPr lang="de-DE" altLang="de-DE" sz="2000" dirty="0" err="1"/>
              <a:t>xUnit</a:t>
            </a:r>
            <a:r>
              <a:rPr lang="de-DE" altLang="de-DE" sz="2000" dirty="0"/>
              <a:t>-Werkzeuge ist der Zugriff auf Oberflächen teilweise schwierig (</a:t>
            </a:r>
            <a:r>
              <a:rPr lang="de-DE" altLang="de-DE" sz="2000" dirty="0" err="1"/>
              <a:t>xUnit</a:t>
            </a:r>
            <a:r>
              <a:rPr lang="de-DE" altLang="de-DE" sz="2000" dirty="0"/>
              <a:t> muss auf Oberflächenkomponenten zugreifen und diese bedienen können, </a:t>
            </a:r>
            <a:r>
              <a:rPr lang="de-DE" altLang="de-DE" sz="2000" dirty="0" err="1"/>
              <a:t>JButton</a:t>
            </a:r>
            <a:r>
              <a:rPr lang="de-DE" altLang="de-DE" sz="2000" dirty="0"/>
              <a:t> in Java hat z.B. Methode </a:t>
            </a:r>
            <a:r>
              <a:rPr lang="de-DE" altLang="de-DE" sz="2000" dirty="0" err="1">
                <a:latin typeface="Consolas" panose="020B0609020204030204" pitchFamily="49" charset="0"/>
              </a:rPr>
              <a:t>doClick</a:t>
            </a:r>
            <a:r>
              <a:rPr lang="de-DE" altLang="de-DE" sz="2000" dirty="0">
                <a:latin typeface="Consolas" panose="020B0609020204030204" pitchFamily="49" charset="0"/>
              </a:rPr>
              <a:t>()</a:t>
            </a:r>
            <a:r>
              <a:rPr lang="de-DE" altLang="de-DE" sz="2000" dirty="0"/>
              <a:t>)</a:t>
            </a:r>
          </a:p>
          <a:p>
            <a:pPr eaLnBrk="1" hangingPunct="1">
              <a:lnSpc>
                <a:spcPct val="90000"/>
              </a:lnSpc>
            </a:pPr>
            <a:r>
              <a:rPr lang="de-DE" altLang="de-DE" sz="2000" dirty="0"/>
              <a:t>Für Oberflächen gibt es deshalb Capture &amp; Replay-Werkzeuge</a:t>
            </a:r>
          </a:p>
          <a:p>
            <a:pPr eaLnBrk="1" hangingPunct="1">
              <a:lnSpc>
                <a:spcPct val="90000"/>
              </a:lnSpc>
            </a:pPr>
            <a:r>
              <a:rPr lang="de-DE" altLang="de-DE" sz="2000" dirty="0"/>
              <a:t>Grundidee: Das Werkzeug zeichnet alle Mausbewegungen und Tastatureingaben auf, die können dann zur Testwiederholung erneut abgespielt werden</a:t>
            </a:r>
          </a:p>
          <a:p>
            <a:pPr eaLnBrk="1" hangingPunct="1">
              <a:lnSpc>
                <a:spcPct val="90000"/>
              </a:lnSpc>
            </a:pPr>
            <a:r>
              <a:rPr lang="de-DE" altLang="de-DE" sz="2000" dirty="0"/>
              <a:t>Typisch ist, dass der Nutzer die aufgezeichneten Skripte modifizieren kann (z. B. Test von berechneten Daten)</a:t>
            </a:r>
          </a:p>
          <a:p>
            <a:pPr eaLnBrk="1" hangingPunct="1">
              <a:lnSpc>
                <a:spcPct val="90000"/>
              </a:lnSpc>
            </a:pPr>
            <a:r>
              <a:rPr lang="de-DE" altLang="de-DE" sz="2000" dirty="0"/>
              <a:t>Tools können teilweise auch Oberfläche lesen (Frage ob Texte richtig ausgegeben), Snapshots vergleichen</a:t>
            </a:r>
          </a:p>
          <a:p>
            <a:pPr eaLnBrk="1" hangingPunct="1">
              <a:lnSpc>
                <a:spcPct val="90000"/>
              </a:lnSpc>
            </a:pPr>
            <a:r>
              <a:rPr lang="de-DE" altLang="de-DE" sz="2000" dirty="0"/>
              <a:t>professionelle Beispiel für Web-Bereich: Selenium </a:t>
            </a:r>
            <a:r>
              <a:rPr lang="de-DE" altLang="de-DE" sz="2000" dirty="0" err="1"/>
              <a:t>WebDriver</a:t>
            </a:r>
            <a:r>
              <a:rPr lang="de-DE" altLang="de-DE" sz="2000" dirty="0"/>
              <a:t> (</a:t>
            </a:r>
            <a:r>
              <a:rPr lang="de-DE" altLang="de-DE" sz="2000" dirty="0">
                <a:hlinkClick r:id="rId3"/>
              </a:rPr>
              <a:t>http://www.seleniumhq.org/</a:t>
            </a:r>
            <a:r>
              <a:rPr lang="de-DE" altLang="de-DE" sz="2000" dirty="0"/>
              <a:t>)</a:t>
            </a:r>
          </a:p>
        </p:txBody>
      </p:sp>
    </p:spTree>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66947" name="Rectangle 2"/>
          <p:cNvSpPr>
            <a:spLocks noGrp="1" noChangeArrowheads="1"/>
          </p:cNvSpPr>
          <p:nvPr>
            <p:ph type="title"/>
          </p:nvPr>
        </p:nvSpPr>
        <p:spPr/>
        <p:txBody>
          <a:bodyPr/>
          <a:lstStyle/>
          <a:p>
            <a:pPr eaLnBrk="1" hangingPunct="1"/>
            <a:r>
              <a:rPr lang="de-DE" altLang="de-DE"/>
              <a:t>Nutzung von Maßsystemen</a:t>
            </a:r>
          </a:p>
        </p:txBody>
      </p:sp>
      <p:sp>
        <p:nvSpPr>
          <p:cNvPr id="466948" name="Rectangle 3"/>
          <p:cNvSpPr>
            <a:spLocks noGrp="1" noChangeArrowheads="1"/>
          </p:cNvSpPr>
          <p:nvPr>
            <p:ph type="body" idx="1"/>
          </p:nvPr>
        </p:nvSpPr>
        <p:spPr>
          <a:xfrm>
            <a:off x="539750" y="1125538"/>
            <a:ext cx="7993063" cy="5256212"/>
          </a:xfrm>
        </p:spPr>
        <p:txBody>
          <a:bodyPr/>
          <a:lstStyle/>
          <a:p>
            <a:pPr eaLnBrk="1" hangingPunct="1">
              <a:lnSpc>
                <a:spcPct val="90000"/>
              </a:lnSpc>
            </a:pPr>
            <a:r>
              <a:rPr lang="de-DE" altLang="de-DE" sz="2000"/>
              <a:t>Die bisherigen Überprüfungsverfahren sind recht aufwändig, es besteht der Wunsch, schneller zu Qualitätsaussagen zu kommen</a:t>
            </a:r>
          </a:p>
          <a:p>
            <a:pPr eaLnBrk="1" hangingPunct="1">
              <a:lnSpc>
                <a:spcPct val="90000"/>
              </a:lnSpc>
            </a:pPr>
            <a:r>
              <a:rPr lang="de-DE" altLang="de-DE" sz="2000"/>
              <a:t>Der Ansatz ist die Einführung eines Maßsystems, aus dem System werden Zahlenwerte generiert, deren Werte ein Indiz für die Qualität eines Produktes geben</a:t>
            </a:r>
          </a:p>
          <a:p>
            <a:pPr eaLnBrk="1" hangingPunct="1">
              <a:lnSpc>
                <a:spcPct val="90000"/>
              </a:lnSpc>
            </a:pPr>
            <a:r>
              <a:rPr lang="de-DE" altLang="de-DE" sz="2000"/>
              <a:t>Werden diese Maße automatisch berechnet, kann man Qualitätsforderungen stellen, dass bestimmte Maßzahlen in bestimmten Bereichen liegen</a:t>
            </a:r>
          </a:p>
          <a:p>
            <a:pPr eaLnBrk="1" hangingPunct="1">
              <a:lnSpc>
                <a:spcPct val="90000"/>
              </a:lnSpc>
            </a:pPr>
            <a:r>
              <a:rPr lang="de-DE" altLang="de-DE" sz="2000"/>
              <a:t>Wichtig ist, dass man weiß, dass nur Indikatoren betrachtet werden, d.h. gewonnene Aussagen müssen nachgeprüft werden</a:t>
            </a:r>
          </a:p>
          <a:p>
            <a:pPr eaLnBrk="1" hangingPunct="1">
              <a:lnSpc>
                <a:spcPct val="90000"/>
              </a:lnSpc>
            </a:pPr>
            <a:endParaRPr lang="de-DE" altLang="de-DE" sz="2000"/>
          </a:p>
          <a:p>
            <a:pPr eaLnBrk="1" hangingPunct="1">
              <a:lnSpc>
                <a:spcPct val="90000"/>
              </a:lnSpc>
            </a:pPr>
            <a:r>
              <a:rPr lang="de-DE" altLang="de-DE" sz="2000"/>
              <a:t>Ähnliche Ansätze in der Projektverfolgung und Analyse der Firmengesamtlage (-&gt; Balanced Scorecard) </a:t>
            </a:r>
          </a:p>
          <a:p>
            <a:pPr eaLnBrk="1" hangingPunct="1">
              <a:lnSpc>
                <a:spcPct val="90000"/>
              </a:lnSpc>
              <a:buFontTx/>
              <a:buNone/>
            </a:pPr>
            <a:r>
              <a:rPr lang="de-DE" altLang="de-DE" sz="2000"/>
              <a:t>	-&gt; siehe Qualitätsmanagement</a:t>
            </a:r>
          </a:p>
        </p:txBody>
      </p:sp>
    </p:spTree>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67971" name="Rectangle 2"/>
          <p:cNvSpPr>
            <a:spLocks noGrp="1" noChangeArrowheads="1"/>
          </p:cNvSpPr>
          <p:nvPr>
            <p:ph type="title"/>
          </p:nvPr>
        </p:nvSpPr>
        <p:spPr/>
        <p:txBody>
          <a:bodyPr/>
          <a:lstStyle/>
          <a:p>
            <a:pPr eaLnBrk="1" hangingPunct="1"/>
            <a:r>
              <a:rPr lang="de-DE" altLang="de-DE"/>
              <a:t>Metriken zur Ermittlung des Projektstands</a:t>
            </a:r>
          </a:p>
        </p:txBody>
      </p:sp>
      <p:sp>
        <p:nvSpPr>
          <p:cNvPr id="467972" name="Text Box 3"/>
          <p:cNvSpPr txBox="1">
            <a:spLocks noChangeArrowheads="1"/>
          </p:cNvSpPr>
          <p:nvPr/>
        </p:nvSpPr>
        <p:spPr bwMode="auto">
          <a:xfrm>
            <a:off x="1887538" y="5373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67973" name="Text Box 4"/>
          <p:cNvSpPr txBox="1">
            <a:spLocks noChangeArrowheads="1"/>
          </p:cNvSpPr>
          <p:nvPr/>
        </p:nvSpPr>
        <p:spPr bwMode="auto">
          <a:xfrm>
            <a:off x="2341563" y="5715000"/>
            <a:ext cx="9334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Use </a:t>
            </a:r>
          </a:p>
          <a:p>
            <a:pPr algn="ctr" eaLnBrk="1" hangingPunct="1"/>
            <a:r>
              <a:rPr lang="de-DE" altLang="de-DE" sz="2000" b="1"/>
              <a:t>Cases</a:t>
            </a:r>
          </a:p>
        </p:txBody>
      </p:sp>
      <p:sp>
        <p:nvSpPr>
          <p:cNvPr id="467974" name="Text Box 5"/>
          <p:cNvSpPr txBox="1">
            <a:spLocks noChangeArrowheads="1"/>
          </p:cNvSpPr>
          <p:nvPr/>
        </p:nvSpPr>
        <p:spPr bwMode="auto">
          <a:xfrm>
            <a:off x="3779838" y="5715000"/>
            <a:ext cx="1003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Pakete</a:t>
            </a:r>
          </a:p>
        </p:txBody>
      </p:sp>
      <p:sp>
        <p:nvSpPr>
          <p:cNvPr id="467975" name="Text Box 6"/>
          <p:cNvSpPr txBox="1">
            <a:spLocks noChangeArrowheads="1"/>
          </p:cNvSpPr>
          <p:nvPr/>
        </p:nvSpPr>
        <p:spPr bwMode="auto">
          <a:xfrm>
            <a:off x="5075238" y="5715000"/>
            <a:ext cx="12573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C1-Über-</a:t>
            </a:r>
          </a:p>
          <a:p>
            <a:pPr eaLnBrk="1" hangingPunct="1"/>
            <a:r>
              <a:rPr lang="de-DE" altLang="de-DE" sz="2000" b="1"/>
              <a:t>deckung</a:t>
            </a:r>
          </a:p>
        </p:txBody>
      </p:sp>
      <p:sp>
        <p:nvSpPr>
          <p:cNvPr id="467976" name="Text Box 7"/>
          <p:cNvSpPr txBox="1">
            <a:spLocks noChangeArrowheads="1"/>
          </p:cNvSpPr>
          <p:nvPr/>
        </p:nvSpPr>
        <p:spPr bwMode="auto">
          <a:xfrm>
            <a:off x="6516688" y="5689600"/>
            <a:ext cx="12573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C2-Über-</a:t>
            </a:r>
          </a:p>
          <a:p>
            <a:pPr eaLnBrk="1" hangingPunct="1"/>
            <a:r>
              <a:rPr lang="de-DE" altLang="de-DE" sz="2000" b="1"/>
              <a:t>deckung</a:t>
            </a:r>
          </a:p>
        </p:txBody>
      </p:sp>
      <p:sp>
        <p:nvSpPr>
          <p:cNvPr id="467977" name="Line 8"/>
          <p:cNvSpPr>
            <a:spLocks noChangeShapeType="1"/>
          </p:cNvSpPr>
          <p:nvPr/>
        </p:nvSpPr>
        <p:spPr bwMode="auto">
          <a:xfrm flipV="1">
            <a:off x="2122488" y="1754188"/>
            <a:ext cx="0" cy="3960812"/>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67978" name="Text Box 9"/>
          <p:cNvSpPr txBox="1">
            <a:spLocks noChangeArrowheads="1"/>
          </p:cNvSpPr>
          <p:nvPr/>
        </p:nvSpPr>
        <p:spPr bwMode="auto">
          <a:xfrm>
            <a:off x="611188" y="1250950"/>
            <a:ext cx="19034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programmiert/</a:t>
            </a:r>
          </a:p>
          <a:p>
            <a:pPr eaLnBrk="1" hangingPunct="1"/>
            <a:r>
              <a:rPr lang="de-DE" altLang="de-DE" sz="2000" b="1"/>
              <a:t>überdeckt</a:t>
            </a:r>
          </a:p>
        </p:txBody>
      </p:sp>
      <p:sp>
        <p:nvSpPr>
          <p:cNvPr id="467979" name="Text Box 10"/>
          <p:cNvSpPr txBox="1">
            <a:spLocks noChangeArrowheads="1"/>
          </p:cNvSpPr>
          <p:nvPr/>
        </p:nvSpPr>
        <p:spPr bwMode="auto">
          <a:xfrm>
            <a:off x="1330325" y="5499100"/>
            <a:ext cx="550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de-DE" altLang="de-DE" sz="2000" b="1"/>
              <a:t>0%</a:t>
            </a:r>
          </a:p>
        </p:txBody>
      </p:sp>
      <p:sp>
        <p:nvSpPr>
          <p:cNvPr id="467980" name="Text Box 11"/>
          <p:cNvSpPr txBox="1">
            <a:spLocks noChangeArrowheads="1"/>
          </p:cNvSpPr>
          <p:nvPr/>
        </p:nvSpPr>
        <p:spPr bwMode="auto">
          <a:xfrm>
            <a:off x="1187450" y="3698875"/>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de-DE" altLang="de-DE" sz="2000" b="1"/>
              <a:t>50%</a:t>
            </a:r>
          </a:p>
        </p:txBody>
      </p:sp>
      <p:sp>
        <p:nvSpPr>
          <p:cNvPr id="467981" name="Text Box 12"/>
          <p:cNvSpPr txBox="1">
            <a:spLocks noChangeArrowheads="1"/>
          </p:cNvSpPr>
          <p:nvPr/>
        </p:nvSpPr>
        <p:spPr bwMode="auto">
          <a:xfrm>
            <a:off x="1042988" y="1898650"/>
            <a:ext cx="833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de-DE" altLang="de-DE" sz="2000" b="1"/>
              <a:t>100%</a:t>
            </a:r>
          </a:p>
        </p:txBody>
      </p:sp>
      <p:sp>
        <p:nvSpPr>
          <p:cNvPr id="467982" name="Line 13"/>
          <p:cNvSpPr>
            <a:spLocks noChangeShapeType="1"/>
          </p:cNvSpPr>
          <p:nvPr/>
        </p:nvSpPr>
        <p:spPr bwMode="auto">
          <a:xfrm>
            <a:off x="2124075" y="5715000"/>
            <a:ext cx="611981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67983" name="Line 14"/>
          <p:cNvSpPr>
            <a:spLocks noChangeShapeType="1"/>
          </p:cNvSpPr>
          <p:nvPr/>
        </p:nvSpPr>
        <p:spPr bwMode="auto">
          <a:xfrm>
            <a:off x="1835150" y="3914775"/>
            <a:ext cx="2889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67984" name="Line 15"/>
          <p:cNvSpPr>
            <a:spLocks noChangeShapeType="1"/>
          </p:cNvSpPr>
          <p:nvPr/>
        </p:nvSpPr>
        <p:spPr bwMode="auto">
          <a:xfrm>
            <a:off x="1835150" y="2114550"/>
            <a:ext cx="2889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67985" name="Line 16"/>
          <p:cNvSpPr>
            <a:spLocks noChangeShapeType="1"/>
          </p:cNvSpPr>
          <p:nvPr/>
        </p:nvSpPr>
        <p:spPr bwMode="auto">
          <a:xfrm>
            <a:off x="1835150" y="5715000"/>
            <a:ext cx="2889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67986" name="Line 17"/>
          <p:cNvSpPr>
            <a:spLocks noChangeShapeType="1"/>
          </p:cNvSpPr>
          <p:nvPr/>
        </p:nvSpPr>
        <p:spPr bwMode="auto">
          <a:xfrm>
            <a:off x="2339975" y="2114550"/>
            <a:ext cx="1008063"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67987" name="Rectangle 18"/>
          <p:cNvSpPr>
            <a:spLocks noChangeArrowheads="1"/>
          </p:cNvSpPr>
          <p:nvPr/>
        </p:nvSpPr>
        <p:spPr bwMode="auto">
          <a:xfrm>
            <a:off x="2339975" y="2833688"/>
            <a:ext cx="1008063" cy="2881312"/>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67988" name="Line 19"/>
          <p:cNvSpPr>
            <a:spLocks noChangeShapeType="1"/>
          </p:cNvSpPr>
          <p:nvPr/>
        </p:nvSpPr>
        <p:spPr bwMode="auto">
          <a:xfrm>
            <a:off x="3779838" y="2114550"/>
            <a:ext cx="1008062"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67989" name="Rectangle 20"/>
          <p:cNvSpPr>
            <a:spLocks noChangeArrowheads="1"/>
          </p:cNvSpPr>
          <p:nvPr/>
        </p:nvSpPr>
        <p:spPr bwMode="auto">
          <a:xfrm>
            <a:off x="3779838" y="2546350"/>
            <a:ext cx="1008062" cy="3168650"/>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67990" name="Line 21"/>
          <p:cNvSpPr>
            <a:spLocks noChangeShapeType="1"/>
          </p:cNvSpPr>
          <p:nvPr/>
        </p:nvSpPr>
        <p:spPr bwMode="auto">
          <a:xfrm>
            <a:off x="5219700" y="2401888"/>
            <a:ext cx="1008063"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67991" name="Rectangle 22"/>
          <p:cNvSpPr>
            <a:spLocks noChangeArrowheads="1"/>
          </p:cNvSpPr>
          <p:nvPr/>
        </p:nvSpPr>
        <p:spPr bwMode="auto">
          <a:xfrm>
            <a:off x="5219700" y="2690813"/>
            <a:ext cx="1008063" cy="3024187"/>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67992" name="Line 23"/>
          <p:cNvSpPr>
            <a:spLocks noChangeShapeType="1"/>
          </p:cNvSpPr>
          <p:nvPr/>
        </p:nvSpPr>
        <p:spPr bwMode="auto">
          <a:xfrm>
            <a:off x="6659563" y="2690813"/>
            <a:ext cx="1008062"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67993" name="Rectangle 24"/>
          <p:cNvSpPr>
            <a:spLocks noChangeArrowheads="1"/>
          </p:cNvSpPr>
          <p:nvPr/>
        </p:nvSpPr>
        <p:spPr bwMode="auto">
          <a:xfrm>
            <a:off x="6659563" y="3554413"/>
            <a:ext cx="1008062" cy="2160587"/>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67994" name="Text Box 25"/>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11.8</a:t>
            </a:r>
          </a:p>
        </p:txBody>
      </p:sp>
    </p:spTree>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68995" name="Rectangle 2"/>
          <p:cNvSpPr>
            <a:spLocks noGrp="1" noChangeArrowheads="1"/>
          </p:cNvSpPr>
          <p:nvPr>
            <p:ph type="title"/>
          </p:nvPr>
        </p:nvSpPr>
        <p:spPr/>
        <p:txBody>
          <a:bodyPr/>
          <a:lstStyle/>
          <a:p>
            <a:pPr eaLnBrk="1" hangingPunct="1"/>
            <a:r>
              <a:rPr lang="de-DE" altLang="de-DE"/>
              <a:t>Grobe Metriken (Min, Max, Schnitt, Abweichung)</a:t>
            </a:r>
          </a:p>
        </p:txBody>
      </p:sp>
      <p:sp>
        <p:nvSpPr>
          <p:cNvPr id="468996" name="Rectangle 3"/>
          <p:cNvSpPr>
            <a:spLocks noGrp="1" noChangeArrowheads="1"/>
          </p:cNvSpPr>
          <p:nvPr>
            <p:ph type="body" idx="1"/>
          </p:nvPr>
        </p:nvSpPr>
        <p:spPr/>
        <p:txBody>
          <a:bodyPr/>
          <a:lstStyle/>
          <a:p>
            <a:pPr eaLnBrk="1" hangingPunct="1"/>
            <a:r>
              <a:rPr lang="de-DE" altLang="de-DE" sz="2000"/>
              <a:t>Lines of Code pro Methode (LOC)</a:t>
            </a:r>
          </a:p>
          <a:p>
            <a:pPr eaLnBrk="1" hangingPunct="1">
              <a:buFontTx/>
              <a:buNone/>
            </a:pPr>
            <a:r>
              <a:rPr lang="de-DE" altLang="de-DE" sz="2000"/>
              <a:t>	Nach der Grundregel des guten Designs sollte die maximale Zahl unter 20 liegen</a:t>
            </a:r>
          </a:p>
          <a:p>
            <a:pPr eaLnBrk="1" hangingPunct="1"/>
            <a:r>
              <a:rPr lang="de-DE" altLang="de-DE" sz="2000"/>
              <a:t>Methoden pro Klasse</a:t>
            </a:r>
          </a:p>
          <a:p>
            <a:pPr eaLnBrk="1" hangingPunct="1">
              <a:buFontTx/>
              <a:buNone/>
            </a:pPr>
            <a:r>
              <a:rPr lang="de-DE" altLang="de-DE" sz="2000"/>
              <a:t>	Die Zahl sollte zwischen 3 und 15 liegen</a:t>
            </a:r>
          </a:p>
          <a:p>
            <a:pPr eaLnBrk="1" hangingPunct="1"/>
            <a:r>
              <a:rPr lang="de-DE" altLang="de-DE" sz="2000"/>
              <a:t>Parameter pro Methode</a:t>
            </a:r>
          </a:p>
          <a:p>
            <a:pPr eaLnBrk="1" hangingPunct="1">
              <a:buFontTx/>
              <a:buNone/>
            </a:pPr>
            <a:r>
              <a:rPr lang="de-DE" altLang="de-DE" sz="2000"/>
              <a:t>	Die Zahl sollte unter 6 liegen</a:t>
            </a:r>
          </a:p>
          <a:p>
            <a:pPr eaLnBrk="1" hangingPunct="1"/>
            <a:r>
              <a:rPr lang="de-DE" altLang="de-DE" sz="2000"/>
              <a:t>Exemplarvariablen pro Klasse</a:t>
            </a:r>
          </a:p>
          <a:p>
            <a:pPr eaLnBrk="1" hangingPunct="1">
              <a:buFontTx/>
              <a:buNone/>
            </a:pPr>
            <a:r>
              <a:rPr lang="de-DE" altLang="de-DE" sz="2000"/>
              <a:t>	Die Zahl sollte unter 10 liegen [Entitäten ?]</a:t>
            </a:r>
          </a:p>
          <a:p>
            <a:pPr eaLnBrk="1" hangingPunct="1"/>
            <a:r>
              <a:rPr lang="de-DE" altLang="de-DE" sz="2000"/>
              <a:t>Abhängigkeiten zwischen Klassen</a:t>
            </a:r>
          </a:p>
          <a:p>
            <a:pPr eaLnBrk="1" hangingPunct="1">
              <a:buFontTx/>
              <a:buNone/>
            </a:pPr>
            <a:r>
              <a:rPr lang="de-DE" altLang="de-DE" sz="2000"/>
              <a:t>	Keine Klasse sollte von mehr als vier Klassen abhängen</a:t>
            </a:r>
          </a:p>
          <a:p>
            <a:pPr eaLnBrk="1" hangingPunct="1"/>
            <a:r>
              <a:rPr lang="de-DE" altLang="de-DE" sz="2000"/>
              <a:t>andere Maßzahlen, wie die Anzahl von Klassenvariablen und Klassenmethoden können auch als Indikatoren eingesetzt werden</a:t>
            </a:r>
          </a:p>
        </p:txBody>
      </p:sp>
    </p:spTree>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70019" name="Rectangle 2"/>
          <p:cNvSpPr>
            <a:spLocks noGrp="1" noChangeArrowheads="1"/>
          </p:cNvSpPr>
          <p:nvPr>
            <p:ph type="title"/>
          </p:nvPr>
        </p:nvSpPr>
        <p:spPr/>
        <p:txBody>
          <a:bodyPr/>
          <a:lstStyle/>
          <a:p>
            <a:pPr eaLnBrk="1" hangingPunct="1"/>
            <a:r>
              <a:rPr lang="de-DE" altLang="de-DE"/>
              <a:t>Zyklomatische Zahl nach McCabe</a:t>
            </a:r>
          </a:p>
        </p:txBody>
      </p:sp>
      <p:sp>
        <p:nvSpPr>
          <p:cNvPr id="470020" name="Rectangle 3"/>
          <p:cNvSpPr>
            <a:spLocks noGrp="1" noChangeArrowheads="1"/>
          </p:cNvSpPr>
          <p:nvPr>
            <p:ph type="body" idx="1"/>
          </p:nvPr>
        </p:nvSpPr>
        <p:spPr>
          <a:xfrm>
            <a:off x="457200" y="1125538"/>
            <a:ext cx="8435975" cy="5040312"/>
          </a:xfrm>
        </p:spPr>
        <p:txBody>
          <a:bodyPr/>
          <a:lstStyle/>
          <a:p>
            <a:pPr eaLnBrk="1" hangingPunct="1">
              <a:lnSpc>
                <a:spcPct val="90000"/>
              </a:lnSpc>
              <a:buFontTx/>
              <a:buNone/>
            </a:pPr>
            <a:r>
              <a:rPr lang="de-DE" altLang="de-DE"/>
              <a:t>1. Man konstruiere die Kontrollflussgraphen</a:t>
            </a:r>
          </a:p>
          <a:p>
            <a:pPr eaLnBrk="1" hangingPunct="1">
              <a:lnSpc>
                <a:spcPct val="90000"/>
              </a:lnSpc>
              <a:buFontTx/>
              <a:buNone/>
            </a:pPr>
            <a:r>
              <a:rPr lang="de-DE" altLang="de-DE"/>
              <a:t>2. Man messe die strukturellen Komplexität</a:t>
            </a:r>
          </a:p>
          <a:p>
            <a:pPr eaLnBrk="1" hangingPunct="1">
              <a:lnSpc>
                <a:spcPct val="90000"/>
              </a:lnSpc>
              <a:buFontTx/>
              <a:buNone/>
            </a:pPr>
            <a:r>
              <a:rPr lang="de-DE" altLang="de-DE"/>
              <a:t>	Die zyklomatische Zahl z(G) eines Kontrollflussgraphen G ist:</a:t>
            </a:r>
          </a:p>
          <a:p>
            <a:pPr eaLnBrk="1" hangingPunct="1">
              <a:lnSpc>
                <a:spcPct val="90000"/>
              </a:lnSpc>
              <a:buFontTx/>
              <a:buNone/>
            </a:pPr>
            <a:r>
              <a:rPr lang="de-DE" altLang="de-DE"/>
              <a:t>		z(G) = e – n + 2 mit</a:t>
            </a:r>
          </a:p>
          <a:p>
            <a:pPr lvl="2" eaLnBrk="1" hangingPunct="1">
              <a:lnSpc>
                <a:spcPct val="90000"/>
              </a:lnSpc>
            </a:pPr>
            <a:r>
              <a:rPr lang="de-DE" altLang="de-DE"/>
              <a:t>e = Anzahl der Kanten des Kontrollflussgraphen</a:t>
            </a:r>
          </a:p>
          <a:p>
            <a:pPr lvl="2" eaLnBrk="1" hangingPunct="1">
              <a:lnSpc>
                <a:spcPct val="90000"/>
              </a:lnSpc>
            </a:pPr>
            <a:r>
              <a:rPr lang="de-DE" altLang="de-DE"/>
              <a:t>n = Anzahl der Knoten</a:t>
            </a:r>
          </a:p>
          <a:p>
            <a:pPr eaLnBrk="1" hangingPunct="1">
              <a:lnSpc>
                <a:spcPct val="90000"/>
              </a:lnSpc>
              <a:buFontTx/>
              <a:buNone/>
            </a:pPr>
            <a:endParaRPr lang="de-DE" altLang="de-DE"/>
          </a:p>
          <a:p>
            <a:pPr eaLnBrk="1" hangingPunct="1">
              <a:lnSpc>
                <a:spcPct val="90000"/>
              </a:lnSpc>
              <a:buFontTx/>
              <a:buNone/>
            </a:pPr>
            <a:r>
              <a:rPr lang="de-DE" altLang="de-DE"/>
              <a:t>Zyklomatische Komplexität gibt Obergrenze für die Testfallanzahl für den Zweigüberdeckungstest an</a:t>
            </a:r>
          </a:p>
          <a:p>
            <a:pPr eaLnBrk="1" hangingPunct="1">
              <a:lnSpc>
                <a:spcPct val="90000"/>
              </a:lnSpc>
              <a:buFontTx/>
              <a:buNone/>
            </a:pPr>
            <a:r>
              <a:rPr lang="de-DE" altLang="de-DE"/>
              <a:t>In der Literatur wird 10 oft als maximal vertretbarer Wert genommen (für OO-Programme geringer, z. B. 5)</a:t>
            </a:r>
          </a:p>
          <a:p>
            <a:pPr eaLnBrk="1" hangingPunct="1">
              <a:lnSpc>
                <a:spcPct val="90000"/>
              </a:lnSpc>
              <a:buFontTx/>
              <a:buNone/>
            </a:pPr>
            <a:r>
              <a:rPr lang="de-DE" altLang="de-DE"/>
              <a:t>für Java: #if + #do + #while + #switch-cases+ 1</a:t>
            </a:r>
          </a:p>
          <a:p>
            <a:pPr eaLnBrk="1" hangingPunct="1">
              <a:lnSpc>
                <a:spcPct val="90000"/>
              </a:lnSpc>
              <a:buFontTx/>
              <a:buNone/>
            </a:pPr>
            <a:endParaRPr lang="de-DE" altLang="de-DE"/>
          </a:p>
          <a:p>
            <a:pPr eaLnBrk="1" hangingPunct="1">
              <a:lnSpc>
                <a:spcPct val="90000"/>
              </a:lnSpc>
            </a:pPr>
            <a:endParaRPr lang="de-DE" altLang="de-DE"/>
          </a:p>
        </p:txBody>
      </p:sp>
    </p:spTree>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71043" name="Rectangle 2"/>
          <p:cNvSpPr>
            <a:spLocks noGrp="1" noChangeArrowheads="1"/>
          </p:cNvSpPr>
          <p:nvPr>
            <p:ph type="title"/>
          </p:nvPr>
        </p:nvSpPr>
        <p:spPr/>
        <p:txBody>
          <a:bodyPr/>
          <a:lstStyle/>
          <a:p>
            <a:pPr eaLnBrk="1" hangingPunct="1"/>
            <a:r>
              <a:rPr lang="de-DE" altLang="de-DE"/>
              <a:t>Beispiele für die zyklomatische Zahl</a:t>
            </a:r>
          </a:p>
        </p:txBody>
      </p:sp>
      <p:grpSp>
        <p:nvGrpSpPr>
          <p:cNvPr id="471044" name="Group 3"/>
          <p:cNvGrpSpPr>
            <a:grpSpLocks/>
          </p:cNvGrpSpPr>
          <p:nvPr/>
        </p:nvGrpSpPr>
        <p:grpSpPr bwMode="auto">
          <a:xfrm>
            <a:off x="790575" y="1497013"/>
            <a:ext cx="7310438" cy="4308475"/>
            <a:chOff x="567" y="837"/>
            <a:chExt cx="4605" cy="2714"/>
          </a:xfrm>
        </p:grpSpPr>
        <p:sp>
          <p:nvSpPr>
            <p:cNvPr id="471045" name="Oval 4"/>
            <p:cNvSpPr>
              <a:spLocks noChangeArrowheads="1"/>
            </p:cNvSpPr>
            <p:nvPr/>
          </p:nvSpPr>
          <p:spPr bwMode="auto">
            <a:xfrm>
              <a:off x="1836" y="1880"/>
              <a:ext cx="273" cy="27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71046" name="Oval 5"/>
            <p:cNvSpPr>
              <a:spLocks noChangeArrowheads="1"/>
            </p:cNvSpPr>
            <p:nvPr/>
          </p:nvSpPr>
          <p:spPr bwMode="auto">
            <a:xfrm>
              <a:off x="1836" y="1427"/>
              <a:ext cx="273" cy="27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71047" name="Oval 6"/>
            <p:cNvSpPr>
              <a:spLocks noChangeArrowheads="1"/>
            </p:cNvSpPr>
            <p:nvPr/>
          </p:nvSpPr>
          <p:spPr bwMode="auto">
            <a:xfrm>
              <a:off x="1836" y="973"/>
              <a:ext cx="273" cy="27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cxnSp>
          <p:nvCxnSpPr>
            <p:cNvPr id="471048" name="AutoShape 7"/>
            <p:cNvCxnSpPr>
              <a:cxnSpLocks noChangeShapeType="1"/>
              <a:stCxn id="471047" idx="4"/>
              <a:endCxn id="471046" idx="0"/>
            </p:cNvCxnSpPr>
            <p:nvPr/>
          </p:nvCxnSpPr>
          <p:spPr bwMode="auto">
            <a:xfrm>
              <a:off x="1973" y="1252"/>
              <a:ext cx="0" cy="169"/>
            </a:xfrm>
            <a:prstGeom prst="straightConnector1">
              <a:avLst/>
            </a:prstGeom>
            <a:noFill/>
            <a:ln w="222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049" name="AutoShape 8"/>
            <p:cNvCxnSpPr>
              <a:cxnSpLocks noChangeShapeType="1"/>
              <a:stCxn id="471046" idx="4"/>
              <a:endCxn id="471045" idx="0"/>
            </p:cNvCxnSpPr>
            <p:nvPr/>
          </p:nvCxnSpPr>
          <p:spPr bwMode="auto">
            <a:xfrm>
              <a:off x="1973" y="1705"/>
              <a:ext cx="0" cy="169"/>
            </a:xfrm>
            <a:prstGeom prst="straightConnector1">
              <a:avLst/>
            </a:prstGeom>
            <a:noFill/>
            <a:ln w="222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1050" name="Oval 9"/>
            <p:cNvSpPr>
              <a:spLocks noChangeArrowheads="1"/>
            </p:cNvSpPr>
            <p:nvPr/>
          </p:nvSpPr>
          <p:spPr bwMode="auto">
            <a:xfrm>
              <a:off x="1382" y="1426"/>
              <a:ext cx="273" cy="27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71051" name="Oval 10"/>
            <p:cNvSpPr>
              <a:spLocks noChangeArrowheads="1"/>
            </p:cNvSpPr>
            <p:nvPr/>
          </p:nvSpPr>
          <p:spPr bwMode="auto">
            <a:xfrm>
              <a:off x="2563" y="1881"/>
              <a:ext cx="273" cy="27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71052" name="Oval 11"/>
            <p:cNvSpPr>
              <a:spLocks noChangeArrowheads="1"/>
            </p:cNvSpPr>
            <p:nvPr/>
          </p:nvSpPr>
          <p:spPr bwMode="auto">
            <a:xfrm>
              <a:off x="2835" y="1428"/>
              <a:ext cx="273" cy="27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71053" name="Oval 12"/>
            <p:cNvSpPr>
              <a:spLocks noChangeArrowheads="1"/>
            </p:cNvSpPr>
            <p:nvPr/>
          </p:nvSpPr>
          <p:spPr bwMode="auto">
            <a:xfrm>
              <a:off x="2563" y="974"/>
              <a:ext cx="273" cy="27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cxnSp>
          <p:nvCxnSpPr>
            <p:cNvPr id="471054" name="AutoShape 13"/>
            <p:cNvCxnSpPr>
              <a:cxnSpLocks noChangeShapeType="1"/>
              <a:stCxn id="471053" idx="4"/>
              <a:endCxn id="471052" idx="0"/>
            </p:cNvCxnSpPr>
            <p:nvPr/>
          </p:nvCxnSpPr>
          <p:spPr bwMode="auto">
            <a:xfrm>
              <a:off x="2700" y="1253"/>
              <a:ext cx="272" cy="169"/>
            </a:xfrm>
            <a:prstGeom prst="straightConnector1">
              <a:avLst/>
            </a:prstGeom>
            <a:noFill/>
            <a:ln w="222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055" name="AutoShape 14"/>
            <p:cNvCxnSpPr>
              <a:cxnSpLocks noChangeShapeType="1"/>
              <a:stCxn id="471052" idx="4"/>
              <a:endCxn id="471051" idx="0"/>
            </p:cNvCxnSpPr>
            <p:nvPr/>
          </p:nvCxnSpPr>
          <p:spPr bwMode="auto">
            <a:xfrm flipH="1">
              <a:off x="2700" y="1706"/>
              <a:ext cx="272" cy="169"/>
            </a:xfrm>
            <a:prstGeom prst="straightConnector1">
              <a:avLst/>
            </a:prstGeom>
            <a:noFill/>
            <a:ln w="222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1056" name="Oval 15"/>
            <p:cNvSpPr>
              <a:spLocks noChangeArrowheads="1"/>
            </p:cNvSpPr>
            <p:nvPr/>
          </p:nvSpPr>
          <p:spPr bwMode="auto">
            <a:xfrm>
              <a:off x="2290" y="1428"/>
              <a:ext cx="273" cy="27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cxnSp>
          <p:nvCxnSpPr>
            <p:cNvPr id="471057" name="AutoShape 16"/>
            <p:cNvCxnSpPr>
              <a:cxnSpLocks noChangeShapeType="1"/>
              <a:stCxn id="471053" idx="4"/>
              <a:endCxn id="471056" idx="0"/>
            </p:cNvCxnSpPr>
            <p:nvPr/>
          </p:nvCxnSpPr>
          <p:spPr bwMode="auto">
            <a:xfrm flipH="1">
              <a:off x="2427" y="1253"/>
              <a:ext cx="273" cy="169"/>
            </a:xfrm>
            <a:prstGeom prst="straightConnector1">
              <a:avLst/>
            </a:prstGeom>
            <a:noFill/>
            <a:ln w="222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058" name="AutoShape 17"/>
            <p:cNvCxnSpPr>
              <a:cxnSpLocks noChangeShapeType="1"/>
              <a:stCxn id="471056" idx="4"/>
              <a:endCxn id="471051" idx="0"/>
            </p:cNvCxnSpPr>
            <p:nvPr/>
          </p:nvCxnSpPr>
          <p:spPr bwMode="auto">
            <a:xfrm>
              <a:off x="2427" y="1706"/>
              <a:ext cx="273" cy="169"/>
            </a:xfrm>
            <a:prstGeom prst="straightConnector1">
              <a:avLst/>
            </a:prstGeom>
            <a:noFill/>
            <a:ln w="222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1059" name="Oval 18"/>
            <p:cNvSpPr>
              <a:spLocks noChangeArrowheads="1"/>
            </p:cNvSpPr>
            <p:nvPr/>
          </p:nvSpPr>
          <p:spPr bwMode="auto">
            <a:xfrm>
              <a:off x="3521" y="1880"/>
              <a:ext cx="273" cy="27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71060" name="Oval 19"/>
            <p:cNvSpPr>
              <a:spLocks noChangeArrowheads="1"/>
            </p:cNvSpPr>
            <p:nvPr/>
          </p:nvSpPr>
          <p:spPr bwMode="auto">
            <a:xfrm>
              <a:off x="3521" y="1427"/>
              <a:ext cx="273" cy="27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71061" name="Oval 20"/>
            <p:cNvSpPr>
              <a:spLocks noChangeArrowheads="1"/>
            </p:cNvSpPr>
            <p:nvPr/>
          </p:nvSpPr>
          <p:spPr bwMode="auto">
            <a:xfrm>
              <a:off x="3521" y="973"/>
              <a:ext cx="273" cy="27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cxnSp>
          <p:nvCxnSpPr>
            <p:cNvPr id="471062" name="AutoShape 21"/>
            <p:cNvCxnSpPr>
              <a:cxnSpLocks noChangeShapeType="1"/>
              <a:stCxn id="471061" idx="4"/>
              <a:endCxn id="471060" idx="0"/>
            </p:cNvCxnSpPr>
            <p:nvPr/>
          </p:nvCxnSpPr>
          <p:spPr bwMode="auto">
            <a:xfrm>
              <a:off x="3658" y="1252"/>
              <a:ext cx="0" cy="169"/>
            </a:xfrm>
            <a:prstGeom prst="straightConnector1">
              <a:avLst/>
            </a:prstGeom>
            <a:noFill/>
            <a:ln w="222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063" name="AutoShape 22"/>
            <p:cNvCxnSpPr>
              <a:cxnSpLocks noChangeShapeType="1"/>
              <a:stCxn id="471060" idx="2"/>
              <a:endCxn id="471061" idx="2"/>
            </p:cNvCxnSpPr>
            <p:nvPr/>
          </p:nvCxnSpPr>
          <p:spPr bwMode="auto">
            <a:xfrm rot="10800000" flipH="1">
              <a:off x="3515" y="1110"/>
              <a:ext cx="1" cy="453"/>
            </a:xfrm>
            <a:prstGeom prst="bentConnector3">
              <a:avLst>
                <a:gd name="adj1" fmla="val -13800000"/>
              </a:avLst>
            </a:prstGeom>
            <a:noFill/>
            <a:ln w="22225">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064" name="AutoShape 23"/>
            <p:cNvCxnSpPr>
              <a:cxnSpLocks noChangeShapeType="1"/>
              <a:stCxn id="471061" idx="6"/>
              <a:endCxn id="471059" idx="6"/>
            </p:cNvCxnSpPr>
            <p:nvPr/>
          </p:nvCxnSpPr>
          <p:spPr bwMode="auto">
            <a:xfrm>
              <a:off x="3800" y="1110"/>
              <a:ext cx="1" cy="906"/>
            </a:xfrm>
            <a:prstGeom prst="bentConnector3">
              <a:avLst>
                <a:gd name="adj1" fmla="val 13700000"/>
              </a:avLst>
            </a:prstGeom>
            <a:noFill/>
            <a:ln w="22225">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1065" name="Oval 24"/>
            <p:cNvSpPr>
              <a:spLocks noChangeArrowheads="1"/>
            </p:cNvSpPr>
            <p:nvPr/>
          </p:nvSpPr>
          <p:spPr bwMode="auto">
            <a:xfrm>
              <a:off x="4512" y="2018"/>
              <a:ext cx="273" cy="27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71066" name="Oval 25"/>
            <p:cNvSpPr>
              <a:spLocks noChangeArrowheads="1"/>
            </p:cNvSpPr>
            <p:nvPr/>
          </p:nvSpPr>
          <p:spPr bwMode="auto">
            <a:xfrm>
              <a:off x="4512" y="1656"/>
              <a:ext cx="273" cy="27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71067" name="Oval 26"/>
            <p:cNvSpPr>
              <a:spLocks noChangeArrowheads="1"/>
            </p:cNvSpPr>
            <p:nvPr/>
          </p:nvSpPr>
          <p:spPr bwMode="auto">
            <a:xfrm>
              <a:off x="4512" y="837"/>
              <a:ext cx="273" cy="27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cxnSp>
          <p:nvCxnSpPr>
            <p:cNvPr id="471068" name="AutoShape 27"/>
            <p:cNvCxnSpPr>
              <a:cxnSpLocks noChangeShapeType="1"/>
              <a:stCxn id="471071" idx="4"/>
              <a:endCxn id="471066" idx="0"/>
            </p:cNvCxnSpPr>
            <p:nvPr/>
          </p:nvCxnSpPr>
          <p:spPr bwMode="auto">
            <a:xfrm flipH="1">
              <a:off x="4649" y="1525"/>
              <a:ext cx="227" cy="125"/>
            </a:xfrm>
            <a:prstGeom prst="straightConnector1">
              <a:avLst/>
            </a:prstGeom>
            <a:noFill/>
            <a:ln w="222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069" name="AutoShape 28"/>
            <p:cNvCxnSpPr>
              <a:cxnSpLocks noChangeShapeType="1"/>
              <a:stCxn id="471066" idx="2"/>
              <a:endCxn id="471067" idx="2"/>
            </p:cNvCxnSpPr>
            <p:nvPr/>
          </p:nvCxnSpPr>
          <p:spPr bwMode="auto">
            <a:xfrm rot="10800000" flipH="1">
              <a:off x="4506" y="974"/>
              <a:ext cx="1" cy="818"/>
            </a:xfrm>
            <a:prstGeom prst="bentConnector3">
              <a:avLst>
                <a:gd name="adj1" fmla="val -30300000"/>
              </a:avLst>
            </a:prstGeom>
            <a:noFill/>
            <a:ln w="22225">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070" name="AutoShape 29"/>
            <p:cNvCxnSpPr>
              <a:cxnSpLocks noChangeShapeType="1"/>
              <a:stCxn id="471067" idx="6"/>
              <a:endCxn id="471065" idx="6"/>
            </p:cNvCxnSpPr>
            <p:nvPr/>
          </p:nvCxnSpPr>
          <p:spPr bwMode="auto">
            <a:xfrm>
              <a:off x="4791" y="974"/>
              <a:ext cx="1" cy="1180"/>
            </a:xfrm>
            <a:prstGeom prst="bentConnector3">
              <a:avLst>
                <a:gd name="adj1" fmla="val 29500000"/>
              </a:avLst>
            </a:prstGeom>
            <a:noFill/>
            <a:ln w="22225">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1071" name="Oval 30"/>
            <p:cNvSpPr>
              <a:spLocks noChangeArrowheads="1"/>
            </p:cNvSpPr>
            <p:nvPr/>
          </p:nvSpPr>
          <p:spPr bwMode="auto">
            <a:xfrm>
              <a:off x="4739" y="1247"/>
              <a:ext cx="273" cy="27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cxnSp>
          <p:nvCxnSpPr>
            <p:cNvPr id="471072" name="AutoShape 31"/>
            <p:cNvCxnSpPr>
              <a:cxnSpLocks noChangeShapeType="1"/>
              <a:stCxn id="471067" idx="4"/>
              <a:endCxn id="471071" idx="0"/>
            </p:cNvCxnSpPr>
            <p:nvPr/>
          </p:nvCxnSpPr>
          <p:spPr bwMode="auto">
            <a:xfrm>
              <a:off x="4649" y="1116"/>
              <a:ext cx="227" cy="125"/>
            </a:xfrm>
            <a:prstGeom prst="straightConnector1">
              <a:avLst/>
            </a:prstGeom>
            <a:noFill/>
            <a:ln w="222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1073" name="Oval 32"/>
            <p:cNvSpPr>
              <a:spLocks noChangeArrowheads="1"/>
            </p:cNvSpPr>
            <p:nvPr/>
          </p:nvSpPr>
          <p:spPr bwMode="auto">
            <a:xfrm>
              <a:off x="4285" y="1247"/>
              <a:ext cx="273" cy="27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cxnSp>
          <p:nvCxnSpPr>
            <p:cNvPr id="471074" name="AutoShape 33"/>
            <p:cNvCxnSpPr>
              <a:cxnSpLocks noChangeShapeType="1"/>
              <a:stCxn id="471067" idx="4"/>
              <a:endCxn id="471073" idx="0"/>
            </p:cNvCxnSpPr>
            <p:nvPr/>
          </p:nvCxnSpPr>
          <p:spPr bwMode="auto">
            <a:xfrm flipH="1">
              <a:off x="4422" y="1116"/>
              <a:ext cx="227" cy="125"/>
            </a:xfrm>
            <a:prstGeom prst="straightConnector1">
              <a:avLst/>
            </a:prstGeom>
            <a:noFill/>
            <a:ln w="222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075" name="AutoShape 34"/>
            <p:cNvCxnSpPr>
              <a:cxnSpLocks noChangeShapeType="1"/>
              <a:stCxn id="471073" idx="4"/>
              <a:endCxn id="471066" idx="0"/>
            </p:cNvCxnSpPr>
            <p:nvPr/>
          </p:nvCxnSpPr>
          <p:spPr bwMode="auto">
            <a:xfrm>
              <a:off x="4422" y="1525"/>
              <a:ext cx="227" cy="125"/>
            </a:xfrm>
            <a:prstGeom prst="straightConnector1">
              <a:avLst/>
            </a:prstGeom>
            <a:noFill/>
            <a:ln w="222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1076" name="Text Box 35"/>
            <p:cNvSpPr txBox="1">
              <a:spLocks noChangeArrowheads="1"/>
            </p:cNvSpPr>
            <p:nvPr/>
          </p:nvSpPr>
          <p:spPr bwMode="auto">
            <a:xfrm>
              <a:off x="567" y="2341"/>
              <a:ext cx="730" cy="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Anzahl</a:t>
              </a:r>
            </a:p>
            <a:p>
              <a:pPr eaLnBrk="1" hangingPunct="1"/>
              <a:r>
                <a:rPr lang="de-DE" altLang="de-DE" sz="2000" b="1"/>
                <a:t>Kanten</a:t>
              </a:r>
            </a:p>
            <a:p>
              <a:pPr eaLnBrk="1" hangingPunct="1"/>
              <a:r>
                <a:rPr lang="de-DE" altLang="de-DE" sz="2000" b="1"/>
                <a:t>Anzahl</a:t>
              </a:r>
            </a:p>
            <a:p>
              <a:pPr eaLnBrk="1" hangingPunct="1"/>
              <a:r>
                <a:rPr lang="de-DE" altLang="de-DE" sz="2000" b="1"/>
                <a:t>Knoten</a:t>
              </a:r>
            </a:p>
            <a:p>
              <a:pPr eaLnBrk="1" hangingPunct="1"/>
              <a:r>
                <a:rPr lang="de-DE" altLang="de-DE" sz="2000" b="1"/>
                <a:t>McCabe</a:t>
              </a:r>
            </a:p>
            <a:p>
              <a:pPr eaLnBrk="1" hangingPunct="1"/>
              <a:r>
                <a:rPr lang="de-DE" altLang="de-DE" sz="2000" b="1"/>
                <a:t>Zahl</a:t>
              </a:r>
            </a:p>
          </p:txBody>
        </p:sp>
        <p:sp>
          <p:nvSpPr>
            <p:cNvPr id="471077" name="Line 36"/>
            <p:cNvSpPr>
              <a:spLocks noChangeShapeType="1"/>
            </p:cNvSpPr>
            <p:nvPr/>
          </p:nvSpPr>
          <p:spPr bwMode="auto">
            <a:xfrm>
              <a:off x="657" y="2376"/>
              <a:ext cx="45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71078" name="Line 37"/>
            <p:cNvSpPr>
              <a:spLocks noChangeShapeType="1"/>
            </p:cNvSpPr>
            <p:nvPr/>
          </p:nvSpPr>
          <p:spPr bwMode="auto">
            <a:xfrm>
              <a:off x="657" y="2760"/>
              <a:ext cx="45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71079" name="Line 38"/>
            <p:cNvSpPr>
              <a:spLocks noChangeShapeType="1"/>
            </p:cNvSpPr>
            <p:nvPr/>
          </p:nvSpPr>
          <p:spPr bwMode="auto">
            <a:xfrm>
              <a:off x="657" y="3151"/>
              <a:ext cx="45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71080" name="Line 39"/>
            <p:cNvSpPr>
              <a:spLocks noChangeShapeType="1"/>
            </p:cNvSpPr>
            <p:nvPr/>
          </p:nvSpPr>
          <p:spPr bwMode="auto">
            <a:xfrm>
              <a:off x="657" y="3513"/>
              <a:ext cx="45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71081" name="Line 40"/>
            <p:cNvSpPr>
              <a:spLocks noChangeShapeType="1"/>
            </p:cNvSpPr>
            <p:nvPr/>
          </p:nvSpPr>
          <p:spPr bwMode="auto">
            <a:xfrm>
              <a:off x="1292" y="837"/>
              <a:ext cx="0" cy="26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71082" name="Line 41"/>
            <p:cNvSpPr>
              <a:spLocks noChangeShapeType="1"/>
            </p:cNvSpPr>
            <p:nvPr/>
          </p:nvSpPr>
          <p:spPr bwMode="auto">
            <a:xfrm>
              <a:off x="1746" y="837"/>
              <a:ext cx="0" cy="26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71083" name="Line 42"/>
            <p:cNvSpPr>
              <a:spLocks noChangeShapeType="1"/>
            </p:cNvSpPr>
            <p:nvPr/>
          </p:nvSpPr>
          <p:spPr bwMode="auto">
            <a:xfrm>
              <a:off x="2199" y="837"/>
              <a:ext cx="0" cy="26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71084" name="Line 43"/>
            <p:cNvSpPr>
              <a:spLocks noChangeShapeType="1"/>
            </p:cNvSpPr>
            <p:nvPr/>
          </p:nvSpPr>
          <p:spPr bwMode="auto">
            <a:xfrm>
              <a:off x="3197" y="837"/>
              <a:ext cx="0" cy="26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71085" name="Line 44"/>
            <p:cNvSpPr>
              <a:spLocks noChangeShapeType="1"/>
            </p:cNvSpPr>
            <p:nvPr/>
          </p:nvSpPr>
          <p:spPr bwMode="auto">
            <a:xfrm>
              <a:off x="4104" y="837"/>
              <a:ext cx="0" cy="26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71086" name="Line 45"/>
            <p:cNvSpPr>
              <a:spLocks noChangeShapeType="1"/>
            </p:cNvSpPr>
            <p:nvPr/>
          </p:nvSpPr>
          <p:spPr bwMode="auto">
            <a:xfrm>
              <a:off x="5172" y="837"/>
              <a:ext cx="0" cy="26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71087" name="Text Box 46"/>
            <p:cNvSpPr txBox="1">
              <a:spLocks noChangeArrowheads="1"/>
            </p:cNvSpPr>
            <p:nvPr/>
          </p:nvSpPr>
          <p:spPr bwMode="auto">
            <a:xfrm>
              <a:off x="1405" y="2439"/>
              <a:ext cx="33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0         2              4                   3                     6</a:t>
              </a:r>
            </a:p>
          </p:txBody>
        </p:sp>
        <p:sp>
          <p:nvSpPr>
            <p:cNvPr id="471088" name="Text Box 47"/>
            <p:cNvSpPr txBox="1">
              <a:spLocks noChangeArrowheads="1"/>
            </p:cNvSpPr>
            <p:nvPr/>
          </p:nvSpPr>
          <p:spPr bwMode="auto">
            <a:xfrm>
              <a:off x="1404" y="2817"/>
              <a:ext cx="33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1         3              4                   3                     5</a:t>
              </a:r>
            </a:p>
          </p:txBody>
        </p:sp>
        <p:sp>
          <p:nvSpPr>
            <p:cNvPr id="471089" name="Text Box 48"/>
            <p:cNvSpPr txBox="1">
              <a:spLocks noChangeArrowheads="1"/>
            </p:cNvSpPr>
            <p:nvPr/>
          </p:nvSpPr>
          <p:spPr bwMode="auto">
            <a:xfrm>
              <a:off x="1400" y="3225"/>
              <a:ext cx="33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1         1              2                   2                     3</a:t>
              </a:r>
            </a:p>
          </p:txBody>
        </p:sp>
      </p:grpSp>
    </p:spTree>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72067" name="Rectangle 2"/>
          <p:cNvSpPr>
            <a:spLocks noGrp="1" noChangeArrowheads="1"/>
          </p:cNvSpPr>
          <p:nvPr>
            <p:ph type="title"/>
          </p:nvPr>
        </p:nvSpPr>
        <p:spPr/>
        <p:txBody>
          <a:bodyPr/>
          <a:lstStyle/>
          <a:p>
            <a:pPr eaLnBrk="1" hangingPunct="1"/>
            <a:r>
              <a:rPr lang="de-DE" altLang="de-DE"/>
              <a:t>Erweiterte McCabe-Zahl</a:t>
            </a:r>
          </a:p>
        </p:txBody>
      </p:sp>
      <p:sp>
        <p:nvSpPr>
          <p:cNvPr id="472068" name="Rectangle 3"/>
          <p:cNvSpPr>
            <a:spLocks noGrp="1" noChangeArrowheads="1"/>
          </p:cNvSpPr>
          <p:nvPr>
            <p:ph type="body" idx="1"/>
          </p:nvPr>
        </p:nvSpPr>
        <p:spPr/>
        <p:txBody>
          <a:bodyPr/>
          <a:lstStyle/>
          <a:p>
            <a:pPr eaLnBrk="1" hangingPunct="1"/>
            <a:r>
              <a:rPr lang="de-DE" altLang="de-DE"/>
              <a:t>Komplexität von Verzweigungen berücksichtigen</a:t>
            </a:r>
          </a:p>
          <a:p>
            <a:pPr eaLnBrk="1" hangingPunct="1"/>
            <a:r>
              <a:rPr lang="de-DE" altLang="de-DE"/>
              <a:t>gezählt werden alle Booleschen Bedingungen in if(&lt;Bedingung&gt;) und while(&lt;Bedingung&gt;): anzahlBedingung</a:t>
            </a:r>
          </a:p>
          <a:p>
            <a:pPr eaLnBrk="1" hangingPunct="1"/>
            <a:r>
              <a:rPr lang="de-DE" altLang="de-DE"/>
              <a:t>gezählt werden alle Vorkommen von atomaren Prädikaten: anzahlAtome</a:t>
            </a:r>
          </a:p>
          <a:p>
            <a:pPr eaLnBrk="1" hangingPunct="1">
              <a:buFontTx/>
              <a:buNone/>
            </a:pPr>
            <a:r>
              <a:rPr lang="de-DE" altLang="de-DE"/>
              <a:t>	z. B.:  ( a || x&gt;3) &amp;&amp; y&lt;4   dann anzahlAtome=3</a:t>
            </a:r>
          </a:p>
          <a:p>
            <a:pPr eaLnBrk="1" hangingPunct="1"/>
            <a:r>
              <a:rPr lang="de-DE" altLang="de-DE"/>
              <a:t>erweitere McCabe-Zahl</a:t>
            </a:r>
          </a:p>
          <a:p>
            <a:pPr eaLnBrk="1" hangingPunct="1">
              <a:buFontTx/>
              <a:buNone/>
            </a:pPr>
            <a:r>
              <a:rPr lang="de-DE" altLang="de-DE"/>
              <a:t>		ez(G) = z(G) + anZahlAtome - anzahlBedingung</a:t>
            </a:r>
          </a:p>
          <a:p>
            <a:pPr eaLnBrk="1" hangingPunct="1"/>
            <a:endParaRPr lang="de-DE" altLang="de-DE"/>
          </a:p>
          <a:p>
            <a:pPr eaLnBrk="1" hangingPunct="1"/>
            <a:r>
              <a:rPr lang="de-DE" altLang="de-DE"/>
              <a:t>wenn nur atomare Bedingungen, z. B. if( x&gt;4), dann gilt ez(G) = z(G)</a:t>
            </a:r>
          </a:p>
        </p:txBody>
      </p:sp>
    </p:spTree>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73091" name="Rectangle 2"/>
          <p:cNvSpPr>
            <a:spLocks noGrp="1" noChangeArrowheads="1"/>
          </p:cNvSpPr>
          <p:nvPr>
            <p:ph type="title"/>
          </p:nvPr>
        </p:nvSpPr>
        <p:spPr/>
        <p:txBody>
          <a:bodyPr/>
          <a:lstStyle/>
          <a:p>
            <a:pPr eaLnBrk="1" hangingPunct="1"/>
            <a:r>
              <a:rPr lang="de-DE" altLang="de-DE"/>
              <a:t>Lack of Cohesion in Methods (LCOM*)</a:t>
            </a:r>
          </a:p>
        </p:txBody>
      </p:sp>
      <p:sp>
        <p:nvSpPr>
          <p:cNvPr id="473092" name="Rectangle 3"/>
          <p:cNvSpPr>
            <a:spLocks noGrp="1" noChangeArrowheads="1"/>
          </p:cNvSpPr>
          <p:nvPr>
            <p:ph type="body" idx="1"/>
          </p:nvPr>
        </p:nvSpPr>
        <p:spPr>
          <a:xfrm>
            <a:off x="457200" y="1125538"/>
            <a:ext cx="8229600" cy="5327650"/>
          </a:xfrm>
        </p:spPr>
        <p:txBody>
          <a:bodyPr/>
          <a:lstStyle/>
          <a:p>
            <a:pPr eaLnBrk="1" hangingPunct="1">
              <a:lnSpc>
                <a:spcPct val="90000"/>
              </a:lnSpc>
            </a:pPr>
            <a:r>
              <a:rPr lang="de-DE" altLang="de-DE" sz="2000"/>
              <a:t>nutzt(a) die Zahl der Methoden, die eine Exemplarvariable  a der untersuchten Klasse nutzen </a:t>
            </a:r>
          </a:p>
          <a:p>
            <a:pPr eaLnBrk="1" hangingPunct="1">
              <a:lnSpc>
                <a:spcPct val="90000"/>
              </a:lnSpc>
            </a:pPr>
            <a:r>
              <a:rPr lang="de-DE" altLang="de-DE" sz="2000"/>
              <a:t>sei avgNutzt der Durchschnitt aller Werte für alle Exemplarvariablen</a:t>
            </a:r>
          </a:p>
          <a:p>
            <a:pPr eaLnBrk="1" hangingPunct="1">
              <a:lnSpc>
                <a:spcPct val="90000"/>
              </a:lnSpc>
            </a:pPr>
            <a:r>
              <a:rPr lang="de-DE" altLang="de-DE" sz="2000"/>
              <a:t>sei m die Anzahl aller Methoden der untersuchten Klasse</a:t>
            </a:r>
          </a:p>
          <a:p>
            <a:pPr eaLnBrk="1" hangingPunct="1">
              <a:lnSpc>
                <a:spcPct val="90000"/>
              </a:lnSpc>
            </a:pPr>
            <a:r>
              <a:rPr lang="de-DE" altLang="de-DE" sz="2000"/>
              <a:t>LCOM* =  (avgNutzt–m) /(1-m)</a:t>
            </a:r>
          </a:p>
          <a:p>
            <a:pPr eaLnBrk="1" hangingPunct="1">
              <a:lnSpc>
                <a:spcPct val="90000"/>
              </a:lnSpc>
            </a:pPr>
            <a:r>
              <a:rPr lang="de-DE" altLang="de-DE" sz="2000"/>
              <a:t>Ist der Wert nahe Null, handelt es sich um eine eng zusammenhängende Klasse</a:t>
            </a:r>
          </a:p>
          <a:p>
            <a:pPr eaLnBrk="1" hangingPunct="1">
              <a:lnSpc>
                <a:spcPct val="90000"/>
              </a:lnSpc>
            </a:pPr>
            <a:r>
              <a:rPr lang="de-DE" altLang="de-DE" sz="2000"/>
              <a:t>Ist der Wert nahe 1, ist die Klasse schwach zusammenhängend, man sollte über eine Aufspaltung nachdenken</a:t>
            </a:r>
          </a:p>
          <a:p>
            <a:pPr eaLnBrk="1" hangingPunct="1">
              <a:lnSpc>
                <a:spcPct val="90000"/>
              </a:lnSpc>
            </a:pPr>
            <a:endParaRPr lang="de-DE" altLang="de-DE" sz="2000"/>
          </a:p>
          <a:p>
            <a:pPr eaLnBrk="1" hangingPunct="1">
              <a:lnSpc>
                <a:spcPct val="90000"/>
              </a:lnSpc>
            </a:pPr>
            <a:r>
              <a:rPr lang="de-DE" altLang="de-DE" sz="2000"/>
              <a:t>Hinweis: Es muss vorher festgelegt werden, ob Klassenvariablen und Klassenmethoden berücksichtigt werden sollen</a:t>
            </a:r>
          </a:p>
          <a:p>
            <a:pPr eaLnBrk="1" hangingPunct="1">
              <a:lnSpc>
                <a:spcPct val="90000"/>
              </a:lnSpc>
            </a:pPr>
            <a:r>
              <a:rPr lang="de-DE" altLang="de-DE" sz="2000"/>
              <a:t>Was passiert, wenn man konsequent exzessiv OO macht und auch in den Exemplarmethoden get() und set() Methoden nutzt? Wie ist LCOM* dann rettbar? </a:t>
            </a:r>
          </a:p>
        </p:txBody>
      </p:sp>
    </p:spTree>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74115" name="Rectangle 2"/>
          <p:cNvSpPr>
            <a:spLocks noGrp="1" noChangeArrowheads="1"/>
          </p:cNvSpPr>
          <p:nvPr>
            <p:ph type="title"/>
          </p:nvPr>
        </p:nvSpPr>
        <p:spPr/>
        <p:txBody>
          <a:bodyPr/>
          <a:lstStyle/>
          <a:p>
            <a:pPr eaLnBrk="1" hangingPunct="1"/>
            <a:r>
              <a:rPr lang="de-DE" altLang="de-DE"/>
              <a:t>LCOM*-Beispiel</a:t>
            </a:r>
          </a:p>
        </p:txBody>
      </p:sp>
      <p:sp>
        <p:nvSpPr>
          <p:cNvPr id="474116" name="Rectangle 3"/>
          <p:cNvSpPr>
            <a:spLocks noGrp="1" noChangeArrowheads="1"/>
          </p:cNvSpPr>
          <p:nvPr>
            <p:ph type="body" idx="1"/>
          </p:nvPr>
        </p:nvSpPr>
        <p:spPr/>
        <p:txBody>
          <a:bodyPr/>
          <a:lstStyle/>
          <a:p>
            <a:pPr eaLnBrk="1" hangingPunct="1">
              <a:lnSpc>
                <a:spcPct val="70000"/>
              </a:lnSpc>
              <a:buFontTx/>
              <a:buNone/>
            </a:pPr>
            <a:r>
              <a:rPr lang="de-DE" altLang="de-DE" sz="2000" dirty="0">
                <a:latin typeface="Consolas" panose="020B0609020204030204" pitchFamily="49" charset="0"/>
              </a:rPr>
              <a:t>public </a:t>
            </a:r>
            <a:r>
              <a:rPr lang="de-DE" altLang="de-DE" sz="2000" dirty="0" err="1">
                <a:latin typeface="Consolas" panose="020B0609020204030204" pitchFamily="49" charset="0"/>
              </a:rPr>
              <a:t>class</a:t>
            </a:r>
            <a:r>
              <a:rPr lang="de-DE" altLang="de-DE" sz="2000" dirty="0">
                <a:latin typeface="Consolas" panose="020B0609020204030204" pitchFamily="49" charset="0"/>
              </a:rPr>
              <a:t> </a:t>
            </a:r>
            <a:r>
              <a:rPr lang="de-DE" altLang="de-DE" sz="2000" dirty="0" err="1">
                <a:latin typeface="Consolas" panose="020B0609020204030204" pitchFamily="49" charset="0"/>
              </a:rPr>
              <a:t>LCOMSpielerei</a:t>
            </a:r>
            <a:r>
              <a:rPr lang="de-DE" altLang="de-DE" sz="2000" dirty="0">
                <a:latin typeface="Consolas" panose="020B0609020204030204" pitchFamily="49" charset="0"/>
              </a:rPr>
              <a:t> {</a:t>
            </a:r>
          </a:p>
          <a:p>
            <a:pPr eaLnBrk="1" hangingPunct="1">
              <a:lnSpc>
                <a:spcPct val="70000"/>
              </a:lnSpc>
              <a:buFontTx/>
              <a:buNone/>
            </a:pPr>
            <a:endParaRPr lang="de-DE" altLang="de-DE" sz="1000" dirty="0">
              <a:latin typeface="Consolas" panose="020B0609020204030204" pitchFamily="49" charset="0"/>
            </a:endParaRPr>
          </a:p>
          <a:p>
            <a:pPr eaLnBrk="1" hangingPunct="1">
              <a:lnSpc>
                <a:spcPct val="70000"/>
              </a:lnSpc>
              <a:buFontTx/>
              <a:buNone/>
            </a:pPr>
            <a:r>
              <a:rPr lang="de-DE" altLang="de-DE" sz="2000" dirty="0">
                <a:latin typeface="Consolas" panose="020B0609020204030204" pitchFamily="49" charset="0"/>
              </a:rPr>
              <a:t>	private int a;</a:t>
            </a:r>
          </a:p>
          <a:p>
            <a:pPr eaLnBrk="1" hangingPunct="1">
              <a:lnSpc>
                <a:spcPct val="70000"/>
              </a:lnSpc>
              <a:buFontTx/>
              <a:buNone/>
            </a:pPr>
            <a:r>
              <a:rPr lang="de-DE" altLang="de-DE" sz="2000" dirty="0">
                <a:latin typeface="Consolas" panose="020B0609020204030204" pitchFamily="49" charset="0"/>
              </a:rPr>
              <a:t>	private int b;</a:t>
            </a:r>
          </a:p>
          <a:p>
            <a:pPr eaLnBrk="1" hangingPunct="1">
              <a:lnSpc>
                <a:spcPct val="70000"/>
              </a:lnSpc>
              <a:buFontTx/>
              <a:buNone/>
            </a:pPr>
            <a:r>
              <a:rPr lang="de-DE" altLang="de-DE" sz="2000" dirty="0">
                <a:latin typeface="Consolas" panose="020B0609020204030204" pitchFamily="49" charset="0"/>
              </a:rPr>
              <a:t>	private int c;</a:t>
            </a:r>
          </a:p>
          <a:p>
            <a:pPr eaLnBrk="1" hangingPunct="1">
              <a:lnSpc>
                <a:spcPct val="70000"/>
              </a:lnSpc>
              <a:buFontTx/>
              <a:buNone/>
            </a:pPr>
            <a:r>
              <a:rPr lang="de-DE" altLang="de-DE" sz="1000" dirty="0">
                <a:latin typeface="Consolas" panose="020B0609020204030204" pitchFamily="49" charset="0"/>
              </a:rPr>
              <a:t>	</a:t>
            </a:r>
          </a:p>
          <a:p>
            <a:pPr eaLnBrk="1" hangingPunct="1">
              <a:lnSpc>
                <a:spcPct val="70000"/>
              </a:lnSpc>
              <a:buFontTx/>
              <a:buNone/>
            </a:pPr>
            <a:r>
              <a:rPr lang="de-DE" altLang="de-DE" sz="2000" dirty="0">
                <a:latin typeface="Consolas" panose="020B0609020204030204" pitchFamily="49" charset="0"/>
              </a:rPr>
              <a:t>	public void mach1(int x){</a:t>
            </a:r>
          </a:p>
          <a:p>
            <a:pPr eaLnBrk="1" hangingPunct="1">
              <a:lnSpc>
                <a:spcPct val="70000"/>
              </a:lnSpc>
              <a:buFontTx/>
              <a:buNone/>
            </a:pPr>
            <a:r>
              <a:rPr lang="de-DE" altLang="de-DE" sz="2000" dirty="0">
                <a:latin typeface="Consolas" panose="020B0609020204030204" pitchFamily="49" charset="0"/>
              </a:rPr>
              <a:t>		a=</a:t>
            </a:r>
            <a:r>
              <a:rPr lang="de-DE" altLang="de-DE" sz="2000" dirty="0" err="1">
                <a:latin typeface="Consolas" panose="020B0609020204030204" pitchFamily="49" charset="0"/>
              </a:rPr>
              <a:t>a+x</a:t>
            </a:r>
            <a:r>
              <a:rPr lang="de-DE" altLang="de-DE" sz="2000" dirty="0">
                <a:latin typeface="Consolas" panose="020B0609020204030204" pitchFamily="49" charset="0"/>
              </a:rPr>
              <a:t>;</a:t>
            </a:r>
          </a:p>
          <a:p>
            <a:pPr eaLnBrk="1" hangingPunct="1">
              <a:lnSpc>
                <a:spcPct val="70000"/>
              </a:lnSpc>
              <a:buFontTx/>
              <a:buNone/>
            </a:pPr>
            <a:r>
              <a:rPr lang="de-DE" altLang="de-DE" sz="2000" dirty="0">
                <a:latin typeface="Consolas" panose="020B0609020204030204" pitchFamily="49" charset="0"/>
              </a:rPr>
              <a:t>	}</a:t>
            </a:r>
          </a:p>
          <a:p>
            <a:pPr eaLnBrk="1" hangingPunct="1">
              <a:lnSpc>
                <a:spcPct val="70000"/>
              </a:lnSpc>
              <a:buFontTx/>
              <a:buNone/>
            </a:pPr>
            <a:r>
              <a:rPr lang="de-DE" altLang="de-DE" sz="1000" dirty="0">
                <a:latin typeface="Consolas" panose="020B0609020204030204" pitchFamily="49" charset="0"/>
              </a:rPr>
              <a:t>	</a:t>
            </a:r>
          </a:p>
          <a:p>
            <a:pPr eaLnBrk="1" hangingPunct="1">
              <a:lnSpc>
                <a:spcPct val="70000"/>
              </a:lnSpc>
              <a:buFontTx/>
              <a:buNone/>
            </a:pPr>
            <a:r>
              <a:rPr lang="de-DE" altLang="de-DE" sz="2000" dirty="0">
                <a:latin typeface="Consolas" panose="020B0609020204030204" pitchFamily="49" charset="0"/>
              </a:rPr>
              <a:t>	public void mach2(int x){</a:t>
            </a:r>
          </a:p>
          <a:p>
            <a:pPr eaLnBrk="1" hangingPunct="1">
              <a:lnSpc>
                <a:spcPct val="70000"/>
              </a:lnSpc>
              <a:buFontTx/>
              <a:buNone/>
            </a:pPr>
            <a:r>
              <a:rPr lang="de-DE" altLang="de-DE" sz="2000" dirty="0">
                <a:latin typeface="Consolas" panose="020B0609020204030204" pitchFamily="49" charset="0"/>
              </a:rPr>
              <a:t>		a=</a:t>
            </a:r>
            <a:r>
              <a:rPr lang="de-DE" altLang="de-DE" sz="2000" dirty="0" err="1">
                <a:latin typeface="Consolas" panose="020B0609020204030204" pitchFamily="49" charset="0"/>
              </a:rPr>
              <a:t>a+x</a:t>
            </a:r>
            <a:r>
              <a:rPr lang="de-DE" altLang="de-DE" sz="2000" dirty="0">
                <a:latin typeface="Consolas" panose="020B0609020204030204" pitchFamily="49" charset="0"/>
              </a:rPr>
              <a:t>;</a:t>
            </a:r>
          </a:p>
          <a:p>
            <a:pPr eaLnBrk="1" hangingPunct="1">
              <a:lnSpc>
                <a:spcPct val="70000"/>
              </a:lnSpc>
              <a:buFontTx/>
              <a:buNone/>
            </a:pPr>
            <a:r>
              <a:rPr lang="de-DE" altLang="de-DE" sz="2000" dirty="0">
                <a:latin typeface="Consolas" panose="020B0609020204030204" pitchFamily="49" charset="0"/>
              </a:rPr>
              <a:t>		b=b-x;</a:t>
            </a:r>
          </a:p>
          <a:p>
            <a:pPr eaLnBrk="1" hangingPunct="1">
              <a:lnSpc>
                <a:spcPct val="70000"/>
              </a:lnSpc>
              <a:buFontTx/>
              <a:buNone/>
            </a:pPr>
            <a:r>
              <a:rPr lang="de-DE" altLang="de-DE" sz="2000" dirty="0">
                <a:latin typeface="Consolas" panose="020B0609020204030204" pitchFamily="49" charset="0"/>
              </a:rPr>
              <a:t>	}</a:t>
            </a:r>
          </a:p>
          <a:p>
            <a:pPr eaLnBrk="1" hangingPunct="1">
              <a:lnSpc>
                <a:spcPct val="70000"/>
              </a:lnSpc>
              <a:buFontTx/>
              <a:buNone/>
            </a:pPr>
            <a:r>
              <a:rPr lang="de-DE" altLang="de-DE" sz="1000" dirty="0">
                <a:latin typeface="Consolas" panose="020B0609020204030204" pitchFamily="49" charset="0"/>
              </a:rPr>
              <a:t>	</a:t>
            </a:r>
          </a:p>
          <a:p>
            <a:pPr eaLnBrk="1" hangingPunct="1">
              <a:lnSpc>
                <a:spcPct val="70000"/>
              </a:lnSpc>
              <a:buFontTx/>
              <a:buNone/>
            </a:pPr>
            <a:r>
              <a:rPr lang="de-DE" altLang="de-DE" sz="2000" dirty="0">
                <a:latin typeface="Consolas" panose="020B0609020204030204" pitchFamily="49" charset="0"/>
              </a:rPr>
              <a:t>	public void mach3(int x){</a:t>
            </a:r>
          </a:p>
          <a:p>
            <a:pPr eaLnBrk="1" hangingPunct="1">
              <a:lnSpc>
                <a:spcPct val="70000"/>
              </a:lnSpc>
              <a:buFontTx/>
              <a:buNone/>
            </a:pPr>
            <a:r>
              <a:rPr lang="de-DE" altLang="de-DE" sz="2000" dirty="0">
                <a:latin typeface="Consolas" panose="020B0609020204030204" pitchFamily="49" charset="0"/>
              </a:rPr>
              <a:t>		a=</a:t>
            </a:r>
            <a:r>
              <a:rPr lang="de-DE" altLang="de-DE" sz="2000" dirty="0" err="1">
                <a:latin typeface="Consolas" panose="020B0609020204030204" pitchFamily="49" charset="0"/>
              </a:rPr>
              <a:t>a+x</a:t>
            </a:r>
            <a:r>
              <a:rPr lang="de-DE" altLang="de-DE" sz="2000" dirty="0">
                <a:latin typeface="Consolas" panose="020B0609020204030204" pitchFamily="49" charset="0"/>
              </a:rPr>
              <a:t>;</a:t>
            </a:r>
          </a:p>
          <a:p>
            <a:pPr eaLnBrk="1" hangingPunct="1">
              <a:lnSpc>
                <a:spcPct val="70000"/>
              </a:lnSpc>
              <a:buFontTx/>
              <a:buNone/>
            </a:pPr>
            <a:r>
              <a:rPr lang="de-DE" altLang="de-DE" sz="2000" dirty="0">
                <a:latin typeface="Consolas" panose="020B0609020204030204" pitchFamily="49" charset="0"/>
              </a:rPr>
              <a:t>		b=b-x;</a:t>
            </a:r>
          </a:p>
          <a:p>
            <a:pPr eaLnBrk="1" hangingPunct="1">
              <a:lnSpc>
                <a:spcPct val="70000"/>
              </a:lnSpc>
              <a:buFontTx/>
              <a:buNone/>
            </a:pPr>
            <a:r>
              <a:rPr lang="de-DE" altLang="de-DE" sz="2000" dirty="0">
                <a:latin typeface="Consolas" panose="020B0609020204030204" pitchFamily="49" charset="0"/>
              </a:rPr>
              <a:t>		c=</a:t>
            </a:r>
            <a:r>
              <a:rPr lang="de-DE" altLang="de-DE" sz="2000" dirty="0" err="1">
                <a:latin typeface="Consolas" panose="020B0609020204030204" pitchFamily="49" charset="0"/>
              </a:rPr>
              <a:t>c+x</a:t>
            </a:r>
            <a:r>
              <a:rPr lang="de-DE" altLang="de-DE" sz="2000" dirty="0">
                <a:latin typeface="Consolas" panose="020B0609020204030204" pitchFamily="49" charset="0"/>
              </a:rPr>
              <a:t>;</a:t>
            </a:r>
          </a:p>
          <a:p>
            <a:pPr eaLnBrk="1" hangingPunct="1">
              <a:lnSpc>
                <a:spcPct val="70000"/>
              </a:lnSpc>
              <a:buFontTx/>
              <a:buNone/>
            </a:pPr>
            <a:r>
              <a:rPr lang="de-DE" altLang="de-DE" sz="2000" dirty="0">
                <a:latin typeface="Consolas" panose="020B0609020204030204" pitchFamily="49" charset="0"/>
              </a:rPr>
              <a:t>	}</a:t>
            </a:r>
          </a:p>
          <a:p>
            <a:pPr eaLnBrk="1" hangingPunct="1">
              <a:lnSpc>
                <a:spcPct val="70000"/>
              </a:lnSpc>
              <a:buFontTx/>
              <a:buNone/>
            </a:pPr>
            <a:r>
              <a:rPr lang="de-DE" altLang="de-DE" sz="2000" dirty="0">
                <a:latin typeface="Consolas" panose="020B0609020204030204" pitchFamily="49" charset="0"/>
              </a:rPr>
              <a:t>}</a:t>
            </a:r>
          </a:p>
        </p:txBody>
      </p:sp>
      <p:sp>
        <p:nvSpPr>
          <p:cNvPr id="474117" name="Text Box 4"/>
          <p:cNvSpPr txBox="1">
            <a:spLocks noChangeArrowheads="1"/>
          </p:cNvSpPr>
          <p:nvPr/>
        </p:nvSpPr>
        <p:spPr bwMode="auto">
          <a:xfrm>
            <a:off x="5867400" y="2179638"/>
            <a:ext cx="2546350" cy="19399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nutzt(a)=3 </a:t>
            </a:r>
          </a:p>
          <a:p>
            <a:pPr eaLnBrk="1" hangingPunct="1"/>
            <a:r>
              <a:rPr lang="de-DE" altLang="de-DE" sz="2000" b="1"/>
              <a:t>nutzt(b)=2 </a:t>
            </a:r>
          </a:p>
          <a:p>
            <a:pPr eaLnBrk="1" hangingPunct="1"/>
            <a:r>
              <a:rPr lang="de-DE" altLang="de-DE" sz="2000" b="1"/>
              <a:t>nutzt(c)=1  </a:t>
            </a:r>
          </a:p>
          <a:p>
            <a:pPr eaLnBrk="1" hangingPunct="1"/>
            <a:r>
              <a:rPr lang="de-DE" altLang="de-DE" sz="2000" b="1"/>
              <a:t>avgNutzt=6/3=2</a:t>
            </a:r>
          </a:p>
          <a:p>
            <a:pPr eaLnBrk="1" hangingPunct="1"/>
            <a:r>
              <a:rPr lang="de-DE" altLang="de-DE" sz="2000" b="1"/>
              <a:t>LCOM*= (2-3) /(1-3) </a:t>
            </a:r>
          </a:p>
          <a:p>
            <a:pPr eaLnBrk="1" hangingPunct="1"/>
            <a:r>
              <a:rPr lang="de-DE" altLang="de-DE" sz="2000" b="1"/>
              <a:t>            = -1/-2= 0.5</a:t>
            </a:r>
          </a:p>
        </p:txBody>
      </p:sp>
      <p:sp>
        <p:nvSpPr>
          <p:cNvPr id="474118" name="Text Box 5"/>
          <p:cNvSpPr txBox="1">
            <a:spLocks noChangeArrowheads="1"/>
          </p:cNvSpPr>
          <p:nvPr/>
        </p:nvSpPr>
        <p:spPr bwMode="auto">
          <a:xfrm>
            <a:off x="4211638" y="5013325"/>
            <a:ext cx="4376737" cy="13001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für Eclipse gibt es Plugin Metrics</a:t>
            </a:r>
          </a:p>
          <a:p>
            <a:pPr eaLnBrk="1" hangingPunct="1"/>
            <a:r>
              <a:rPr lang="de-DE" altLang="de-DE"/>
              <a:t>http://sourceforge.net/projects/metrics/</a:t>
            </a:r>
          </a:p>
          <a:p>
            <a:pPr eaLnBrk="1" hangingPunct="1"/>
            <a:r>
              <a:rPr lang="de-DE" altLang="de-DE" sz="2000" b="1"/>
              <a:t>berechnet u. A. erweiterte MCCabe-Zahl und LCOM*</a:t>
            </a:r>
          </a:p>
        </p:txBody>
      </p:sp>
    </p:spTree>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75139" name="Rectangle 2"/>
          <p:cNvSpPr>
            <a:spLocks noGrp="1" noChangeArrowheads="1"/>
          </p:cNvSpPr>
          <p:nvPr>
            <p:ph type="title"/>
          </p:nvPr>
        </p:nvSpPr>
        <p:spPr/>
        <p:txBody>
          <a:bodyPr/>
          <a:lstStyle/>
          <a:p>
            <a:pPr eaLnBrk="1" hangingPunct="1"/>
            <a:r>
              <a:rPr lang="de-DE" altLang="de-DE"/>
              <a:t>Konstruktive Qualitätssicherung</a:t>
            </a:r>
          </a:p>
        </p:txBody>
      </p:sp>
      <p:sp>
        <p:nvSpPr>
          <p:cNvPr id="475140" name="Rectangle 3"/>
          <p:cNvSpPr>
            <a:spLocks noGrp="1" noChangeArrowheads="1"/>
          </p:cNvSpPr>
          <p:nvPr>
            <p:ph type="body" idx="1"/>
          </p:nvPr>
        </p:nvSpPr>
        <p:spPr>
          <a:xfrm>
            <a:off x="457200" y="1341438"/>
            <a:ext cx="8229600" cy="5327650"/>
          </a:xfrm>
        </p:spPr>
        <p:txBody>
          <a:bodyPr/>
          <a:lstStyle/>
          <a:p>
            <a:pPr eaLnBrk="1" hangingPunct="1"/>
            <a:r>
              <a:rPr lang="de-DE" altLang="de-DE"/>
              <a:t>die analytische Qualitätssicherung greift erst, wenn ein Produkt erstellt wurde</a:t>
            </a:r>
          </a:p>
          <a:p>
            <a:pPr eaLnBrk="1" hangingPunct="1"/>
            <a:r>
              <a:rPr lang="de-DE" altLang="de-DE"/>
              <a:t>interessant ist der Versuch, Qualität bereits bei der Erstellung zu beachten</a:t>
            </a:r>
          </a:p>
          <a:p>
            <a:pPr eaLnBrk="1" hangingPunct="1"/>
            <a:r>
              <a:rPr lang="de-DE" altLang="de-DE"/>
              <a:t>typische konstruktive Qualitätsmaßnahmen sind</a:t>
            </a:r>
          </a:p>
          <a:p>
            <a:pPr lvl="1" eaLnBrk="1" hangingPunct="1"/>
            <a:r>
              <a:rPr lang="de-DE" altLang="de-DE"/>
              <a:t>Vorgabe der SW-Entwicklungsumgebung mit projekteigenem Werkzeughandbuch, was wann wie zu nutzen und zu lassen ist</a:t>
            </a:r>
          </a:p>
          <a:p>
            <a:pPr lvl="1" eaLnBrk="1" hangingPunct="1"/>
            <a:r>
              <a:rPr lang="de-DE" altLang="de-DE"/>
              <a:t>Stilvorgaben für Dokumente und Programme (sogenannte Coding-Guidelines)</a:t>
            </a:r>
          </a:p>
          <a:p>
            <a:pPr eaLnBrk="1" hangingPunct="1"/>
            <a:endParaRPr lang="de-DE" altLang="de-DE" sz="1200"/>
          </a:p>
          <a:p>
            <a:pPr eaLnBrk="1" hangingPunct="1"/>
            <a:r>
              <a:rPr lang="de-DE" altLang="de-DE"/>
              <a:t>Die Frage ist, wie diese Maßnahmen überprüft werden</a:t>
            </a:r>
          </a:p>
        </p:txBody>
      </p:sp>
      <p:sp>
        <p:nvSpPr>
          <p:cNvPr id="475141" name="Text Box 4"/>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11.9</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7347" name="Rectangle 2"/>
          <p:cNvSpPr>
            <a:spLocks noGrp="1" noChangeArrowheads="1"/>
          </p:cNvSpPr>
          <p:nvPr>
            <p:ph type="title"/>
          </p:nvPr>
        </p:nvSpPr>
        <p:spPr/>
        <p:txBody>
          <a:bodyPr/>
          <a:lstStyle/>
          <a:p>
            <a:pPr eaLnBrk="1" hangingPunct="1"/>
            <a:r>
              <a:rPr lang="de-DE" altLang="de-DE"/>
              <a:t>Struktur des RUP</a:t>
            </a:r>
          </a:p>
        </p:txBody>
      </p:sp>
      <p:pic>
        <p:nvPicPr>
          <p:cNvPr id="57348" name="Picture 13" descr="Kap03RUPStruktu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1268413"/>
            <a:ext cx="8478838"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76163" name="Rectangle 2"/>
          <p:cNvSpPr>
            <a:spLocks noGrp="1" noChangeArrowheads="1"/>
          </p:cNvSpPr>
          <p:nvPr>
            <p:ph type="title"/>
          </p:nvPr>
        </p:nvSpPr>
        <p:spPr/>
        <p:txBody>
          <a:bodyPr/>
          <a:lstStyle/>
          <a:p>
            <a:pPr eaLnBrk="1" hangingPunct="1"/>
            <a:r>
              <a:rPr lang="de-DE" altLang="de-DE"/>
              <a:t>Coding Guidelines</a:t>
            </a:r>
          </a:p>
        </p:txBody>
      </p:sp>
      <p:sp>
        <p:nvSpPr>
          <p:cNvPr id="476164" name="Rectangle 3"/>
          <p:cNvSpPr>
            <a:spLocks noGrp="1" noChangeArrowheads="1"/>
          </p:cNvSpPr>
          <p:nvPr>
            <p:ph type="body" idx="1"/>
          </p:nvPr>
        </p:nvSpPr>
        <p:spPr/>
        <p:txBody>
          <a:bodyPr/>
          <a:lstStyle/>
          <a:p>
            <a:pPr eaLnBrk="1" hangingPunct="1">
              <a:lnSpc>
                <a:spcPct val="90000"/>
              </a:lnSpc>
            </a:pPr>
            <a:r>
              <a:rPr lang="de-DE" altLang="de-DE"/>
              <a:t>Detailliertes Beispiel: Taligent-Regeln für C++ (http://pcroot.cern.ch/TaligentDocs/TaligentOnline/DocumentRoot/1.0/Docs/index.html)</a:t>
            </a:r>
          </a:p>
          <a:p>
            <a:pPr eaLnBrk="1" hangingPunct="1">
              <a:lnSpc>
                <a:spcPct val="90000"/>
              </a:lnSpc>
            </a:pPr>
            <a:r>
              <a:rPr lang="de-DE" altLang="de-DE"/>
              <a:t>Sun hat auch Regeln für Java herausgegeben (nicht ganz so stark akzeptiert)</a:t>
            </a:r>
          </a:p>
          <a:p>
            <a:pPr eaLnBrk="1" hangingPunct="1">
              <a:lnSpc>
                <a:spcPct val="90000"/>
              </a:lnSpc>
            </a:pPr>
            <a:r>
              <a:rPr lang="de-DE" altLang="de-DE"/>
              <a:t>z. B. Eclipse-Erweiterung Checkstyle</a:t>
            </a:r>
          </a:p>
          <a:p>
            <a:pPr eaLnBrk="1" hangingPunct="1">
              <a:lnSpc>
                <a:spcPct val="90000"/>
              </a:lnSpc>
            </a:pPr>
            <a:r>
              <a:rPr lang="de-DE" altLang="de-DE"/>
              <a:t>Generell gibt es Regeln </a:t>
            </a:r>
          </a:p>
          <a:p>
            <a:pPr lvl="1" eaLnBrk="1" hangingPunct="1">
              <a:lnSpc>
                <a:spcPct val="90000"/>
              </a:lnSpc>
            </a:pPr>
            <a:r>
              <a:rPr lang="de-DE" altLang="de-DE"/>
              <a:t>zur Kommentierung,</a:t>
            </a:r>
          </a:p>
          <a:p>
            <a:pPr lvl="1" eaLnBrk="1" hangingPunct="1">
              <a:lnSpc>
                <a:spcPct val="90000"/>
              </a:lnSpc>
            </a:pPr>
            <a:r>
              <a:rPr lang="de-DE" altLang="de-DE"/>
              <a:t>zu Namen von Variablen und Objekten (z.B. Präfix-Regeln),</a:t>
            </a:r>
          </a:p>
          <a:p>
            <a:pPr lvl="1" eaLnBrk="1" hangingPunct="1">
              <a:lnSpc>
                <a:spcPct val="90000"/>
              </a:lnSpc>
            </a:pPr>
            <a:r>
              <a:rPr lang="de-DE" altLang="de-DE"/>
              <a:t>zum Aufbau eines Programms (am schwierigsten zu formulieren, da die Programmarchitektur betroffen ist und es nicht für alle Aspekte „die OO-Regeln“ gibt)</a:t>
            </a:r>
          </a:p>
          <a:p>
            <a:pPr eaLnBrk="1" hangingPunct="1">
              <a:lnSpc>
                <a:spcPct val="90000"/>
              </a:lnSpc>
            </a:pPr>
            <a:endParaRPr lang="de-DE" altLang="de-DE"/>
          </a:p>
        </p:txBody>
      </p:sp>
    </p:spTree>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77187" name="Rectangle 2"/>
          <p:cNvSpPr>
            <a:spLocks noGrp="1" noChangeArrowheads="1"/>
          </p:cNvSpPr>
          <p:nvPr>
            <p:ph type="title"/>
          </p:nvPr>
        </p:nvSpPr>
        <p:spPr/>
        <p:txBody>
          <a:bodyPr/>
          <a:lstStyle/>
          <a:p>
            <a:pPr eaLnBrk="1" hangingPunct="1"/>
            <a:r>
              <a:rPr lang="de-DE" altLang="de-DE"/>
              <a:t>Beispiel-Coding-Regel</a:t>
            </a:r>
          </a:p>
        </p:txBody>
      </p:sp>
      <p:sp>
        <p:nvSpPr>
          <p:cNvPr id="477188" name="Rectangle 3"/>
          <p:cNvSpPr>
            <a:spLocks noGrp="1" noChangeArrowheads="1"/>
          </p:cNvSpPr>
          <p:nvPr>
            <p:ph type="body" idx="1"/>
          </p:nvPr>
        </p:nvSpPr>
        <p:spPr>
          <a:xfrm>
            <a:off x="457200" y="5805488"/>
            <a:ext cx="8229600" cy="504825"/>
          </a:xfrm>
        </p:spPr>
        <p:txBody>
          <a:bodyPr/>
          <a:lstStyle/>
          <a:p>
            <a:pPr eaLnBrk="1" hangingPunct="1">
              <a:lnSpc>
                <a:spcPct val="80000"/>
              </a:lnSpc>
            </a:pPr>
            <a:r>
              <a:rPr lang="de-DE" altLang="de-DE" sz="1800"/>
              <a:t>Ausschnitt aus „Java Code Conventions“, Sun, 1997</a:t>
            </a:r>
          </a:p>
          <a:p>
            <a:pPr eaLnBrk="1" hangingPunct="1">
              <a:lnSpc>
                <a:spcPct val="80000"/>
              </a:lnSpc>
            </a:pPr>
            <a:r>
              <a:rPr lang="de-DE" altLang="de-DE" sz="1800"/>
              <a:t>Inhalt soll sich nicht nur auf Formatierung beziehen </a:t>
            </a:r>
          </a:p>
        </p:txBody>
      </p:sp>
      <p:graphicFrame>
        <p:nvGraphicFramePr>
          <p:cNvPr id="477189" name="Object 4"/>
          <p:cNvGraphicFramePr>
            <a:graphicFrameLocks noChangeAspect="1"/>
          </p:cNvGraphicFramePr>
          <p:nvPr/>
        </p:nvGraphicFramePr>
        <p:xfrm>
          <a:off x="468313" y="1052513"/>
          <a:ext cx="8207375" cy="4678362"/>
        </p:xfrm>
        <a:graphic>
          <a:graphicData uri="http://schemas.openxmlformats.org/presentationml/2006/ole">
            <mc:AlternateContent xmlns:mc="http://schemas.openxmlformats.org/markup-compatibility/2006">
              <mc:Choice xmlns:v="urn:schemas-microsoft-com:vml" Requires="v">
                <p:oleObj spid="_x0000_s477202" name="Photo Editor-Foto" r:id="rId4" imgW="9638095" imgH="5495238" progId="MSPhotoEd.3">
                  <p:embed/>
                </p:oleObj>
              </mc:Choice>
              <mc:Fallback>
                <p:oleObj name="Photo Editor-Foto" r:id="rId4" imgW="9638095" imgH="5495238"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052513"/>
                        <a:ext cx="8207375" cy="467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78211" name="Rectangle 2"/>
          <p:cNvSpPr>
            <a:spLocks noGrp="1" noChangeArrowheads="1"/>
          </p:cNvSpPr>
          <p:nvPr>
            <p:ph type="title"/>
          </p:nvPr>
        </p:nvSpPr>
        <p:spPr/>
        <p:txBody>
          <a:bodyPr/>
          <a:lstStyle/>
          <a:p>
            <a:pPr eaLnBrk="1" hangingPunct="1"/>
            <a:r>
              <a:rPr lang="de-DE" altLang="de-DE"/>
              <a:t>Anti-Pattern</a:t>
            </a:r>
          </a:p>
        </p:txBody>
      </p:sp>
      <p:sp>
        <p:nvSpPr>
          <p:cNvPr id="478212" name="Rectangle 3"/>
          <p:cNvSpPr>
            <a:spLocks noGrp="1" noChangeArrowheads="1"/>
          </p:cNvSpPr>
          <p:nvPr>
            <p:ph type="body" idx="1"/>
          </p:nvPr>
        </p:nvSpPr>
        <p:spPr>
          <a:xfrm>
            <a:off x="457200" y="1125538"/>
            <a:ext cx="8229600" cy="5399087"/>
          </a:xfrm>
        </p:spPr>
        <p:txBody>
          <a:bodyPr/>
          <a:lstStyle/>
          <a:p>
            <a:pPr eaLnBrk="1" hangingPunct="1">
              <a:lnSpc>
                <a:spcPct val="90000"/>
              </a:lnSpc>
            </a:pPr>
            <a:r>
              <a:rPr lang="de-DE" altLang="de-DE" sz="2000"/>
              <a:t>Pattern dienen zur sinnvollen Strukturierung komplexer, aber gleichartiger Systeme</a:t>
            </a:r>
          </a:p>
          <a:p>
            <a:pPr eaLnBrk="1" hangingPunct="1">
              <a:lnSpc>
                <a:spcPct val="90000"/>
              </a:lnSpc>
            </a:pPr>
            <a:r>
              <a:rPr lang="de-DE" altLang="de-DE" sz="2000"/>
              <a:t>Anti-Pattern sind wiederkehrende schlechte Lösungen, die man an Strukturen erkennen kann, z. B.</a:t>
            </a:r>
          </a:p>
          <a:p>
            <a:pPr lvl="1" eaLnBrk="1" hangingPunct="1">
              <a:lnSpc>
                <a:spcPct val="90000"/>
              </a:lnSpc>
            </a:pPr>
            <a:r>
              <a:rPr lang="de-DE" altLang="de-DE" sz="2000"/>
              <a:t>Spaghetti-Code, viele if, while und repeat-Schleifen gemischt, intensive Nutzung der Möglichkeiten mit break, früher: goto</a:t>
            </a:r>
          </a:p>
          <a:p>
            <a:pPr lvl="1" eaLnBrk="1" hangingPunct="1">
              <a:lnSpc>
                <a:spcPct val="90000"/>
              </a:lnSpc>
            </a:pPr>
            <a:r>
              <a:rPr lang="de-DE" altLang="de-DE" sz="2000"/>
              <a:t>Cut-and-Paste-Programmierung: „was oben funktionierte, funktioniert hier auch“</a:t>
            </a:r>
          </a:p>
          <a:p>
            <a:pPr lvl="1" eaLnBrk="1" hangingPunct="1">
              <a:lnSpc>
                <a:spcPct val="90000"/>
              </a:lnSpc>
            </a:pPr>
            <a:r>
              <a:rPr lang="de-DE" altLang="de-DE" sz="2000"/>
              <a:t>allmächtige Klassen, kennen jedes Objekt, sitzen als Spinne im Klassendiagramm, immer „gute“ Quelle für Erweiterungen</a:t>
            </a:r>
          </a:p>
          <a:p>
            <a:pPr lvl="1" eaLnBrk="1" hangingPunct="1">
              <a:lnSpc>
                <a:spcPct val="90000"/>
              </a:lnSpc>
            </a:pPr>
            <a:r>
              <a:rPr lang="de-DE" altLang="de-DE" sz="2000"/>
              <a:t>Rucksack-Programmierung: bei vergessenem Sonderfall in allen betroffenen Methoden</a:t>
            </a:r>
          </a:p>
          <a:p>
            <a:pPr lvl="1" eaLnBrk="1" hangingPunct="1">
              <a:lnSpc>
                <a:spcPct val="90000"/>
              </a:lnSpc>
              <a:buFontTx/>
              <a:buNone/>
            </a:pPr>
            <a:r>
              <a:rPr lang="de-DE" altLang="de-DE" sz="2000"/>
              <a:t>	if (Sonderfall){ Reaktion } else { altes Programm}</a:t>
            </a:r>
          </a:p>
          <a:p>
            <a:pPr eaLnBrk="1" hangingPunct="1">
              <a:lnSpc>
                <a:spcPct val="90000"/>
              </a:lnSpc>
            </a:pPr>
            <a:r>
              <a:rPr lang="de-DE" altLang="de-DE" sz="2000"/>
              <a:t>Literatur (z. B.): W. J. Brown, R. C. Malveau, H. W. McCormick III, T. J. Mowbray, AntiPatterns, Wiley, 1998</a:t>
            </a:r>
          </a:p>
        </p:txBody>
      </p:sp>
    </p:spTree>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79235" name="Rectangle 2"/>
          <p:cNvSpPr>
            <a:spLocks noGrp="1" noChangeArrowheads="1"/>
          </p:cNvSpPr>
          <p:nvPr>
            <p:ph type="title"/>
          </p:nvPr>
        </p:nvSpPr>
        <p:spPr/>
        <p:txBody>
          <a:bodyPr/>
          <a:lstStyle/>
          <a:p>
            <a:pPr eaLnBrk="1" hangingPunct="1"/>
            <a:r>
              <a:rPr lang="de-DE" altLang="de-DE"/>
              <a:t>Manuelle Prüfmethoden</a:t>
            </a:r>
          </a:p>
        </p:txBody>
      </p:sp>
      <p:sp>
        <p:nvSpPr>
          <p:cNvPr id="479236" name="Rectangle 3"/>
          <p:cNvSpPr>
            <a:spLocks noGrp="1" noChangeArrowheads="1"/>
          </p:cNvSpPr>
          <p:nvPr>
            <p:ph type="body" idx="1"/>
          </p:nvPr>
        </p:nvSpPr>
        <p:spPr>
          <a:xfrm>
            <a:off x="457200" y="1268413"/>
            <a:ext cx="8229600" cy="5256212"/>
          </a:xfrm>
        </p:spPr>
        <p:txBody>
          <a:bodyPr/>
          <a:lstStyle/>
          <a:p>
            <a:pPr eaLnBrk="1" hangingPunct="1"/>
            <a:r>
              <a:rPr lang="de-DE" altLang="de-DE"/>
              <a:t>Produkte und Teilprodukte werden manuell analysiert, geprüft und begutachtet</a:t>
            </a:r>
          </a:p>
          <a:p>
            <a:pPr eaLnBrk="1" hangingPunct="1"/>
            <a:r>
              <a:rPr lang="de-DE" altLang="de-DE"/>
              <a:t>Ziel ist es, Fehler, Defekte, Inkonsistenzen und Unvollständigkeiten zu finden</a:t>
            </a:r>
          </a:p>
          <a:p>
            <a:pPr eaLnBrk="1" hangingPunct="1"/>
            <a:r>
              <a:rPr lang="de-DE" altLang="de-DE"/>
              <a:t>Die Überprüfung erfolgt in einer Gruppensitzung durch ein kleines Team mit definierten Rollen</a:t>
            </a:r>
          </a:p>
          <a:p>
            <a:pPr eaLnBrk="1" hangingPunct="1"/>
            <a:endParaRPr lang="de-DE" altLang="de-DE"/>
          </a:p>
          <a:p>
            <a:pPr eaLnBrk="1" hangingPunct="1"/>
            <a:r>
              <a:rPr lang="de-DE" altLang="de-DE"/>
              <a:t>Anmerkung: Es werden hier Inspektionen, Reviews und Walkthroughs betrachtet (in abnehmender Formalität), in der Literatur ist „Reviews“ teilweise der Oberbergriff</a:t>
            </a:r>
          </a:p>
        </p:txBody>
      </p:sp>
      <p:sp>
        <p:nvSpPr>
          <p:cNvPr id="479237" name="Text Box 4"/>
          <p:cNvSpPr txBox="1">
            <a:spLocks noChangeArrowheads="1"/>
          </p:cNvSpPr>
          <p:nvPr/>
        </p:nvSpPr>
        <p:spPr bwMode="auto">
          <a:xfrm>
            <a:off x="468313" y="981075"/>
            <a:ext cx="698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11.10</a:t>
            </a:r>
          </a:p>
        </p:txBody>
      </p:sp>
    </p:spTree>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80259" name="Rectangle 2"/>
          <p:cNvSpPr>
            <a:spLocks noGrp="1" noChangeArrowheads="1"/>
          </p:cNvSpPr>
          <p:nvPr>
            <p:ph type="title"/>
          </p:nvPr>
        </p:nvSpPr>
        <p:spPr/>
        <p:txBody>
          <a:bodyPr/>
          <a:lstStyle/>
          <a:p>
            <a:pPr eaLnBrk="1" hangingPunct="1"/>
            <a:r>
              <a:rPr lang="de-DE" altLang="de-DE"/>
              <a:t>Voraussetzungen manueller Prüfmethoden</a:t>
            </a:r>
          </a:p>
        </p:txBody>
      </p:sp>
      <p:sp>
        <p:nvSpPr>
          <p:cNvPr id="480260" name="Rectangle 3"/>
          <p:cNvSpPr>
            <a:spLocks noGrp="1" noChangeArrowheads="1"/>
          </p:cNvSpPr>
          <p:nvPr>
            <p:ph type="body" idx="1"/>
          </p:nvPr>
        </p:nvSpPr>
        <p:spPr/>
        <p:txBody>
          <a:bodyPr/>
          <a:lstStyle/>
          <a:p>
            <a:pPr eaLnBrk="1" hangingPunct="1"/>
            <a:r>
              <a:rPr lang="de-DE" altLang="de-DE"/>
              <a:t>notwendigen Aufwand und benötigte Zeit einplanen</a:t>
            </a:r>
          </a:p>
          <a:p>
            <a:pPr eaLnBrk="1" hangingPunct="1"/>
            <a:r>
              <a:rPr lang="de-DE" altLang="de-DE"/>
              <a:t>Jedes Mitglied des Prüfteams muss in der Prüfmethode geschult sein</a:t>
            </a:r>
          </a:p>
          <a:p>
            <a:pPr eaLnBrk="1" hangingPunct="1"/>
            <a:r>
              <a:rPr lang="de-DE" altLang="de-DE"/>
              <a:t>Prüfergebnisse nicht zur Beurteilung von Mitarbeitern nutzen</a:t>
            </a:r>
          </a:p>
          <a:p>
            <a:pPr eaLnBrk="1" hangingPunct="1"/>
            <a:r>
              <a:rPr lang="de-DE" altLang="de-DE"/>
              <a:t>Die Prüfmethode muss schriftlich festgelegt und deren Einhaltung überprüft werden</a:t>
            </a:r>
          </a:p>
          <a:p>
            <a:pPr eaLnBrk="1" hangingPunct="1"/>
            <a:r>
              <a:rPr lang="de-DE" altLang="de-DE"/>
              <a:t>Prüfungen haben hohe Priorität, d.h. sie sind nach der Prüfbeantragung kurzfristig durchzuführen</a:t>
            </a:r>
          </a:p>
          <a:p>
            <a:pPr eaLnBrk="1" hangingPunct="1"/>
            <a:r>
              <a:rPr lang="de-DE" altLang="de-DE"/>
              <a:t>Vorgesetzte und Zuhörer sollen an den Prüfungen </a:t>
            </a:r>
            <a:r>
              <a:rPr lang="de-DE" altLang="de-DE" i="1"/>
              <a:t>nicht </a:t>
            </a:r>
            <a:r>
              <a:rPr lang="de-DE" altLang="de-DE"/>
              <a:t>teilnehmen</a:t>
            </a:r>
          </a:p>
        </p:txBody>
      </p:sp>
    </p:spTree>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81283" name="Rectangle 2"/>
          <p:cNvSpPr>
            <a:spLocks noGrp="1" noChangeArrowheads="1"/>
          </p:cNvSpPr>
          <p:nvPr>
            <p:ph type="title"/>
          </p:nvPr>
        </p:nvSpPr>
        <p:spPr/>
        <p:txBody>
          <a:bodyPr/>
          <a:lstStyle/>
          <a:p>
            <a:pPr eaLnBrk="1" hangingPunct="1"/>
            <a:r>
              <a:rPr lang="de-DE" altLang="de-DE"/>
              <a:t>Inspektionsablauf (1/3)</a:t>
            </a:r>
          </a:p>
        </p:txBody>
      </p:sp>
      <p:graphicFrame>
        <p:nvGraphicFramePr>
          <p:cNvPr id="481284" name="Object 3"/>
          <p:cNvGraphicFramePr>
            <a:graphicFrameLocks noGrp="1" noChangeAspect="1"/>
          </p:cNvGraphicFramePr>
          <p:nvPr>
            <p:ph idx="1"/>
          </p:nvPr>
        </p:nvGraphicFramePr>
        <p:xfrm>
          <a:off x="611188" y="1009650"/>
          <a:ext cx="7705725" cy="5337175"/>
        </p:xfrm>
        <a:graphic>
          <a:graphicData uri="http://schemas.openxmlformats.org/presentationml/2006/ole">
            <mc:AlternateContent xmlns:mc="http://schemas.openxmlformats.org/markup-compatibility/2006">
              <mc:Choice xmlns:v="urn:schemas-microsoft-com:vml" Requires="v">
                <p:oleObj spid="_x0000_s481297" r:id="rId4" imgW="6257143" imgH="4334480" progId="">
                  <p:embed/>
                </p:oleObj>
              </mc:Choice>
              <mc:Fallback>
                <p:oleObj r:id="rId4" imgW="6257143" imgH="4334480" progId="">
                  <p:embed/>
                  <p:pic>
                    <p:nvPicPr>
                      <p:cNvPr id="0" name="Object 3"/>
                      <p:cNvPicPr>
                        <a:picLocks noChangeAspect="1" noChangeArrowheads="1"/>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611188" y="1009650"/>
                        <a:ext cx="7705725" cy="533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82307" name="Rectangle 2"/>
          <p:cNvSpPr>
            <a:spLocks noGrp="1" noChangeArrowheads="1"/>
          </p:cNvSpPr>
          <p:nvPr>
            <p:ph type="title"/>
          </p:nvPr>
        </p:nvSpPr>
        <p:spPr/>
        <p:txBody>
          <a:bodyPr/>
          <a:lstStyle/>
          <a:p>
            <a:pPr eaLnBrk="1" hangingPunct="1"/>
            <a:r>
              <a:rPr lang="de-DE" altLang="de-DE"/>
              <a:t>Inspektionsablauf (2/3)</a:t>
            </a:r>
          </a:p>
        </p:txBody>
      </p:sp>
      <p:graphicFrame>
        <p:nvGraphicFramePr>
          <p:cNvPr id="482308" name="Object 3"/>
          <p:cNvGraphicFramePr>
            <a:graphicFrameLocks noGrp="1" noChangeAspect="1"/>
          </p:cNvGraphicFramePr>
          <p:nvPr>
            <p:ph idx="1"/>
          </p:nvPr>
        </p:nvGraphicFramePr>
        <p:xfrm>
          <a:off x="250825" y="1260475"/>
          <a:ext cx="8351838" cy="5072063"/>
        </p:xfrm>
        <a:graphic>
          <a:graphicData uri="http://schemas.openxmlformats.org/presentationml/2006/ole">
            <mc:AlternateContent xmlns:mc="http://schemas.openxmlformats.org/markup-compatibility/2006">
              <mc:Choice xmlns:v="urn:schemas-microsoft-com:vml" Requires="v">
                <p:oleObj spid="_x0000_s482321" r:id="rId4" imgW="6257143" imgH="3801006" progId="">
                  <p:embed/>
                </p:oleObj>
              </mc:Choice>
              <mc:Fallback>
                <p:oleObj r:id="rId4" imgW="6257143" imgH="3801006" progId="">
                  <p:embed/>
                  <p:pic>
                    <p:nvPicPr>
                      <p:cNvPr id="0" name="Object 3"/>
                      <p:cNvPicPr>
                        <a:picLocks noChangeAspect="1" noChangeArrowheads="1"/>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250825" y="1260475"/>
                        <a:ext cx="8351838" cy="507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83331" name="Rectangle 2"/>
          <p:cNvSpPr>
            <a:spLocks noGrp="1" noChangeArrowheads="1"/>
          </p:cNvSpPr>
          <p:nvPr>
            <p:ph type="title"/>
          </p:nvPr>
        </p:nvSpPr>
        <p:spPr/>
        <p:txBody>
          <a:bodyPr/>
          <a:lstStyle/>
          <a:p>
            <a:pPr eaLnBrk="1" hangingPunct="1"/>
            <a:r>
              <a:rPr lang="de-DE" altLang="de-DE"/>
              <a:t>Inspektionsablauf (3/3)</a:t>
            </a:r>
          </a:p>
        </p:txBody>
      </p:sp>
      <p:graphicFrame>
        <p:nvGraphicFramePr>
          <p:cNvPr id="483332" name="Object 3"/>
          <p:cNvGraphicFramePr>
            <a:graphicFrameLocks noGrp="1" noChangeAspect="1"/>
          </p:cNvGraphicFramePr>
          <p:nvPr>
            <p:ph idx="1"/>
          </p:nvPr>
        </p:nvGraphicFramePr>
        <p:xfrm>
          <a:off x="179388" y="1116013"/>
          <a:ext cx="8497887" cy="5186362"/>
        </p:xfrm>
        <a:graphic>
          <a:graphicData uri="http://schemas.openxmlformats.org/presentationml/2006/ole">
            <mc:AlternateContent xmlns:mc="http://schemas.openxmlformats.org/markup-compatibility/2006">
              <mc:Choice xmlns:v="urn:schemas-microsoft-com:vml" Requires="v">
                <p:oleObj spid="_x0000_s483345" r:id="rId4" imgW="6257143" imgH="3820058" progId="">
                  <p:embed/>
                </p:oleObj>
              </mc:Choice>
              <mc:Fallback>
                <p:oleObj r:id="rId4" imgW="6257143" imgH="3820058" progId="">
                  <p:embed/>
                  <p:pic>
                    <p:nvPicPr>
                      <p:cNvPr id="0" name="Object 3"/>
                      <p:cNvPicPr>
                        <a:picLocks noChangeAspect="1" noChangeArrowheads="1"/>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179388" y="1116013"/>
                        <a:ext cx="8497887" cy="518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84355" name="Rectangle 2"/>
          <p:cNvSpPr>
            <a:spLocks noGrp="1" noChangeArrowheads="1"/>
          </p:cNvSpPr>
          <p:nvPr>
            <p:ph type="title"/>
          </p:nvPr>
        </p:nvSpPr>
        <p:spPr/>
        <p:txBody>
          <a:bodyPr/>
          <a:lstStyle/>
          <a:p>
            <a:pPr eaLnBrk="1" hangingPunct="1"/>
            <a:r>
              <a:rPr lang="de-DE" altLang="de-DE"/>
              <a:t>weitere manuelle Prüfmethoden (1/2)</a:t>
            </a:r>
          </a:p>
        </p:txBody>
      </p:sp>
      <p:sp>
        <p:nvSpPr>
          <p:cNvPr id="484356" name="Rectangle 3"/>
          <p:cNvSpPr>
            <a:spLocks noGrp="1" noChangeArrowheads="1"/>
          </p:cNvSpPr>
          <p:nvPr>
            <p:ph type="body" idx="1"/>
          </p:nvPr>
        </p:nvSpPr>
        <p:spPr>
          <a:xfrm>
            <a:off x="457200" y="1125538"/>
            <a:ext cx="8229600" cy="5327650"/>
          </a:xfrm>
        </p:spPr>
        <p:txBody>
          <a:bodyPr/>
          <a:lstStyle/>
          <a:p>
            <a:pPr eaLnBrk="1" hangingPunct="1">
              <a:buFontTx/>
              <a:buNone/>
            </a:pPr>
            <a:r>
              <a:rPr lang="de-DE" altLang="de-DE" sz="2000"/>
              <a:t>Review</a:t>
            </a:r>
          </a:p>
          <a:p>
            <a:pPr eaLnBrk="1" hangingPunct="1"/>
            <a:r>
              <a:rPr lang="de-DE" altLang="de-DE" sz="2000"/>
              <a:t>weniger formal als Inspektion</a:t>
            </a:r>
          </a:p>
          <a:p>
            <a:pPr eaLnBrk="1" hangingPunct="1"/>
            <a:r>
              <a:rPr lang="de-DE" altLang="de-DE" sz="2000"/>
              <a:t>Gutachter überprüfen ein schriftliches Dokument, um dessen Stärken und Schwächen festzustellen</a:t>
            </a:r>
          </a:p>
          <a:p>
            <a:pPr eaLnBrk="1" hangingPunct="1"/>
            <a:r>
              <a:rPr lang="de-DE" altLang="de-DE" sz="2000" i="1"/>
              <a:t>Review</a:t>
            </a:r>
            <a:r>
              <a:rPr lang="de-DE" altLang="de-DE" sz="2000"/>
              <a:t>-Ablauf ist im wesentlichen wie der Ablauf einer Inspektion.  Die Unterschiede bestehen darin, dass: </a:t>
            </a:r>
          </a:p>
          <a:p>
            <a:pPr lvl="1" eaLnBrk="1" hangingPunct="1"/>
            <a:r>
              <a:rPr lang="de-DE" altLang="de-DE" sz="2000"/>
              <a:t> der Autor dabei ist (passiv und um Missverständnisse zu klären), </a:t>
            </a:r>
          </a:p>
          <a:p>
            <a:pPr lvl="1" eaLnBrk="1" hangingPunct="1"/>
            <a:r>
              <a:rPr lang="de-DE" altLang="de-DE" sz="2000"/>
              <a:t> der Autor die verteilten und markierten Kopien des Prüfobjekts erhält und </a:t>
            </a:r>
          </a:p>
          <a:p>
            <a:pPr lvl="1" eaLnBrk="1" hangingPunct="1"/>
            <a:r>
              <a:rPr lang="de-DE" altLang="de-DE" sz="2000"/>
              <a:t> das </a:t>
            </a:r>
            <a:r>
              <a:rPr lang="de-DE" altLang="de-DE" sz="2000" i="1"/>
              <a:t>Review</a:t>
            </a:r>
            <a:r>
              <a:rPr lang="de-DE" altLang="de-DE" sz="2000"/>
              <a:t>-Team im Falle einer Zurückweisung eine erneute Sitzung verlangen kann</a:t>
            </a:r>
          </a:p>
          <a:p>
            <a:pPr eaLnBrk="1" hangingPunct="1"/>
            <a:r>
              <a:rPr lang="de-DE" altLang="de-DE" sz="2000"/>
              <a:t>Während des Reviews werden keine Lösungen diskutiert! Damit gute Ideen nicht verloren gehen, kann eine formlose „dritte Stunde“ angehängt werden</a:t>
            </a:r>
          </a:p>
        </p:txBody>
      </p:sp>
    </p:spTree>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85379" name="Rectangle 2"/>
          <p:cNvSpPr>
            <a:spLocks noGrp="1" noChangeArrowheads="1"/>
          </p:cNvSpPr>
          <p:nvPr>
            <p:ph type="title"/>
          </p:nvPr>
        </p:nvSpPr>
        <p:spPr/>
        <p:txBody>
          <a:bodyPr/>
          <a:lstStyle/>
          <a:p>
            <a:pPr eaLnBrk="1" hangingPunct="1"/>
            <a:r>
              <a:rPr lang="de-DE" altLang="de-DE"/>
              <a:t>weitere manuelle Prüfmethoden (2/2)</a:t>
            </a:r>
          </a:p>
        </p:txBody>
      </p:sp>
      <p:sp>
        <p:nvSpPr>
          <p:cNvPr id="485380" name="Rectangle 3"/>
          <p:cNvSpPr>
            <a:spLocks noGrp="1" noChangeArrowheads="1"/>
          </p:cNvSpPr>
          <p:nvPr>
            <p:ph type="body" idx="1"/>
          </p:nvPr>
        </p:nvSpPr>
        <p:spPr/>
        <p:txBody>
          <a:bodyPr/>
          <a:lstStyle/>
          <a:p>
            <a:pPr eaLnBrk="1" hangingPunct="1">
              <a:buFontTx/>
              <a:buNone/>
            </a:pPr>
            <a:r>
              <a:rPr lang="de-DE" altLang="de-DE"/>
              <a:t>Walkthrough</a:t>
            </a:r>
          </a:p>
          <a:p>
            <a:pPr eaLnBrk="1" hangingPunct="1"/>
            <a:r>
              <a:rPr lang="de-DE" altLang="de-DE"/>
              <a:t>ist abgeschwächte Form des </a:t>
            </a:r>
            <a:r>
              <a:rPr lang="de-DE" altLang="de-DE" i="1"/>
              <a:t>Reviews</a:t>
            </a:r>
            <a:r>
              <a:rPr lang="de-DE" altLang="de-DE"/>
              <a:t> </a:t>
            </a:r>
          </a:p>
          <a:p>
            <a:pPr eaLnBrk="1" hangingPunct="1"/>
            <a:r>
              <a:rPr lang="de-DE" altLang="de-DE"/>
              <a:t>Autor leitet als Moderator die </a:t>
            </a:r>
            <a:r>
              <a:rPr lang="de-DE" altLang="de-DE" i="1"/>
              <a:t>Walkthrough</a:t>
            </a:r>
            <a:r>
              <a:rPr lang="de-DE" altLang="de-DE"/>
              <a:t>-Sitzung</a:t>
            </a:r>
          </a:p>
          <a:p>
            <a:pPr eaLnBrk="1" hangingPunct="1"/>
            <a:r>
              <a:rPr lang="de-DE" altLang="de-DE"/>
              <a:t> Zu Beginn [evtl. früher] der Sitzung erhält jeder Gutachter eine Kopie des Prüfobjektes</a:t>
            </a:r>
          </a:p>
          <a:p>
            <a:pPr eaLnBrk="1" hangingPunct="1"/>
            <a:r>
              <a:rPr lang="de-DE" altLang="de-DE"/>
              <a:t>Das Prüfobjekt wird Schritt für Schritt vorgestellt und die Gutachter stellen spontane Fragen und versuchen so, mögliche Probleme zu identifizieren</a:t>
            </a:r>
          </a:p>
          <a:p>
            <a:pPr eaLnBrk="1" hangingPunct="1"/>
            <a:r>
              <a:rPr lang="de-DE" altLang="de-DE"/>
              <a:t>Probleme werden protokolliert </a:t>
            </a:r>
          </a:p>
          <a:p>
            <a:pPr eaLnBrk="1" hangingPunct="1"/>
            <a:r>
              <a:rPr lang="de-DE" altLang="de-DE" i="1"/>
              <a:t>Walkthrough</a:t>
            </a:r>
            <a:r>
              <a:rPr lang="de-DE" altLang="de-DE"/>
              <a:t>-Variante besteht darin, vor der Sitzung eine individuelle Vorbereitung durchzuführen </a:t>
            </a:r>
          </a:p>
          <a:p>
            <a:pPr eaLnBrk="1" hangingPunct="1"/>
            <a:endParaRPr lang="de-DE" altLang="de-DE"/>
          </a:p>
          <a:p>
            <a:pPr eaLnBrk="1" hangingPunct="1"/>
            <a:endParaRPr lang="de-DE" altLang="de-DE"/>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8371" name="Rectangle 2"/>
          <p:cNvSpPr>
            <a:spLocks noGrp="1" noChangeArrowheads="1"/>
          </p:cNvSpPr>
          <p:nvPr>
            <p:ph type="title"/>
          </p:nvPr>
        </p:nvSpPr>
        <p:spPr/>
        <p:txBody>
          <a:bodyPr/>
          <a:lstStyle/>
          <a:p>
            <a:pPr eaLnBrk="1" hangingPunct="1"/>
            <a:r>
              <a:rPr lang="de-DE" altLang="de-DE"/>
              <a:t>Kritik an klassischen Vorgehensmodellen</a:t>
            </a:r>
          </a:p>
        </p:txBody>
      </p:sp>
      <p:sp>
        <p:nvSpPr>
          <p:cNvPr id="58372" name="Rectangle 3"/>
          <p:cNvSpPr>
            <a:spLocks noGrp="1" noChangeArrowheads="1"/>
          </p:cNvSpPr>
          <p:nvPr>
            <p:ph type="body" idx="1"/>
          </p:nvPr>
        </p:nvSpPr>
        <p:spPr>
          <a:xfrm>
            <a:off x="468313" y="1341438"/>
            <a:ext cx="8229600" cy="4895850"/>
          </a:xfrm>
        </p:spPr>
        <p:txBody>
          <a:bodyPr/>
          <a:lstStyle/>
          <a:p>
            <a:pPr eaLnBrk="1" hangingPunct="1">
              <a:lnSpc>
                <a:spcPct val="90000"/>
              </a:lnSpc>
            </a:pPr>
            <a:r>
              <a:rPr lang="de-DE" altLang="de-DE"/>
              <a:t>Es müssen viele Dokumente erzeugt und gepflegt werden</a:t>
            </a:r>
          </a:p>
          <a:p>
            <a:pPr eaLnBrk="1" hangingPunct="1">
              <a:lnSpc>
                <a:spcPct val="90000"/>
              </a:lnSpc>
            </a:pPr>
            <a:r>
              <a:rPr lang="de-DE" altLang="de-DE"/>
              <a:t>Eigene Wissenschaft Modelle wie V-Modelle und RUP zu verstehen und zurecht zu schneidern</a:t>
            </a:r>
          </a:p>
          <a:p>
            <a:pPr eaLnBrk="1" hangingPunct="1">
              <a:lnSpc>
                <a:spcPct val="90000"/>
              </a:lnSpc>
            </a:pPr>
            <a:r>
              <a:rPr lang="de-DE" altLang="de-DE"/>
              <a:t>Prozessbeschreibungen hemmen Kreativität</a:t>
            </a:r>
          </a:p>
          <a:p>
            <a:pPr eaLnBrk="1" hangingPunct="1">
              <a:lnSpc>
                <a:spcPct val="90000"/>
              </a:lnSpc>
            </a:pPr>
            <a:r>
              <a:rPr lang="de-DE" altLang="de-DE"/>
              <a:t>Anpassung an neue Randbedingungen, z. B. neue Technologien (Web-Services) in Prozessen und benutzten Werkzeugen ist extrem aufwändig</a:t>
            </a:r>
          </a:p>
          <a:p>
            <a:pPr eaLnBrk="1" hangingPunct="1">
              <a:lnSpc>
                <a:spcPct val="90000"/>
              </a:lnSpc>
            </a:pPr>
            <a:endParaRPr lang="de-DE" altLang="de-DE"/>
          </a:p>
          <a:p>
            <a:pPr eaLnBrk="1" hangingPunct="1">
              <a:lnSpc>
                <a:spcPct val="90000"/>
              </a:lnSpc>
            </a:pPr>
            <a:r>
              <a:rPr lang="de-DE" altLang="de-DE"/>
              <a:t>alternativer Ansatz: „Menschen machen Projekte erfolgreich, traue den Menschen“</a:t>
            </a:r>
          </a:p>
          <a:p>
            <a:pPr eaLnBrk="1" hangingPunct="1">
              <a:lnSpc>
                <a:spcPct val="90000"/>
              </a:lnSpc>
              <a:buFontTx/>
              <a:buNone/>
            </a:pPr>
            <a:r>
              <a:rPr lang="de-DE" altLang="de-DE"/>
              <a:t>=&gt;	agile Prozesse (vorherige Name: 	leichtgewichtige Prozesse)</a:t>
            </a:r>
          </a:p>
        </p:txBody>
      </p:sp>
      <p:sp>
        <p:nvSpPr>
          <p:cNvPr id="58373"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3.9</a:t>
            </a:r>
          </a:p>
        </p:txBody>
      </p:sp>
    </p:spTree>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86403" name="Rectangle 2"/>
          <p:cNvSpPr>
            <a:spLocks noGrp="1" noChangeArrowheads="1"/>
          </p:cNvSpPr>
          <p:nvPr>
            <p:ph type="title"/>
          </p:nvPr>
        </p:nvSpPr>
        <p:spPr/>
        <p:txBody>
          <a:bodyPr/>
          <a:lstStyle/>
          <a:p>
            <a:pPr eaLnBrk="1" hangingPunct="1"/>
            <a:r>
              <a:rPr lang="de-DE" altLang="de-DE"/>
              <a:t>Vor- und Nachteile manueller Prüfmethoden</a:t>
            </a:r>
          </a:p>
        </p:txBody>
      </p:sp>
      <p:sp>
        <p:nvSpPr>
          <p:cNvPr id="486404" name="Rectangle 3"/>
          <p:cNvSpPr>
            <a:spLocks noGrp="1" noChangeArrowheads="1"/>
          </p:cNvSpPr>
          <p:nvPr>
            <p:ph type="body" idx="1"/>
          </p:nvPr>
        </p:nvSpPr>
        <p:spPr>
          <a:xfrm>
            <a:off x="457200" y="1125538"/>
            <a:ext cx="8229600" cy="5327650"/>
          </a:xfrm>
        </p:spPr>
        <p:txBody>
          <a:bodyPr/>
          <a:lstStyle/>
          <a:p>
            <a:pPr eaLnBrk="1" hangingPunct="1">
              <a:lnSpc>
                <a:spcPct val="80000"/>
              </a:lnSpc>
              <a:buFont typeface="Arial" charset="0"/>
              <a:buChar char="+"/>
            </a:pPr>
            <a:r>
              <a:rPr lang="de-DE" altLang="de-DE" sz="2000"/>
              <a:t>Oft die einzige Möglichkeit, Semantik zu überprüfen</a:t>
            </a:r>
          </a:p>
          <a:p>
            <a:pPr eaLnBrk="1" hangingPunct="1">
              <a:lnSpc>
                <a:spcPct val="80000"/>
              </a:lnSpc>
              <a:buFont typeface="Arial" charset="0"/>
              <a:buChar char="+"/>
            </a:pPr>
            <a:r>
              <a:rPr lang="de-DE" altLang="de-DE" sz="2000"/>
              <a:t>Notwendige Ergänzung werkzeuggestützter Überprüfungen</a:t>
            </a:r>
          </a:p>
          <a:p>
            <a:pPr eaLnBrk="1" hangingPunct="1">
              <a:lnSpc>
                <a:spcPct val="80000"/>
              </a:lnSpc>
              <a:buFont typeface="Arial" charset="0"/>
              <a:buChar char="+"/>
            </a:pPr>
            <a:r>
              <a:rPr lang="de-DE" altLang="de-DE" sz="2000"/>
              <a:t>Die Verantwortung für die Qualität der geprüften Produkte wird vom ganzen Team getragen</a:t>
            </a:r>
          </a:p>
          <a:p>
            <a:pPr eaLnBrk="1" hangingPunct="1">
              <a:lnSpc>
                <a:spcPct val="80000"/>
              </a:lnSpc>
              <a:buFont typeface="Arial" charset="0"/>
              <a:buChar char="+"/>
            </a:pPr>
            <a:r>
              <a:rPr lang="de-DE" altLang="de-DE" sz="2000"/>
              <a:t>Da die Überprüfungen in einer Gruppensitzung durchgeführt werden, wird die Wissensbasis der Teilnehmer verbreitert</a:t>
            </a:r>
          </a:p>
          <a:p>
            <a:pPr eaLnBrk="1" hangingPunct="1">
              <a:lnSpc>
                <a:spcPct val="80000"/>
              </a:lnSpc>
              <a:buFont typeface="Arial" charset="0"/>
              <a:buChar char="+"/>
            </a:pPr>
            <a:r>
              <a:rPr lang="de-DE" altLang="de-DE" sz="2000"/>
              <a:t>Jedes Mitglied des Prüfteams lernt die Arbeitsmethoden seiner Kollegen kennen</a:t>
            </a:r>
          </a:p>
          <a:p>
            <a:pPr eaLnBrk="1" hangingPunct="1">
              <a:lnSpc>
                <a:spcPct val="80000"/>
              </a:lnSpc>
              <a:buFont typeface="Arial" charset="0"/>
              <a:buChar char="+"/>
            </a:pPr>
            <a:r>
              <a:rPr lang="de-DE" altLang="de-DE" sz="2000"/>
              <a:t>Die Autoren bemühen sich um eine verständliche Ausdrucksweise, da mehrere Personen das Produkt begutachten</a:t>
            </a:r>
          </a:p>
          <a:p>
            <a:pPr eaLnBrk="1" hangingPunct="1">
              <a:lnSpc>
                <a:spcPct val="80000"/>
              </a:lnSpc>
              <a:buFont typeface="Arial" charset="0"/>
              <a:buChar char="+"/>
            </a:pPr>
            <a:r>
              <a:rPr lang="de-DE" altLang="de-DE" sz="2000"/>
              <a:t>Unterschiedliche Produkte desselben Autors werden von Prüfung zu Prüfung besser, d.h. enthalten weniger Fehler</a:t>
            </a:r>
          </a:p>
          <a:p>
            <a:pPr eaLnBrk="1" hangingPunct="1">
              <a:lnSpc>
                <a:spcPct val="80000"/>
              </a:lnSpc>
              <a:buFontTx/>
              <a:buChar char="-"/>
            </a:pPr>
            <a:r>
              <a:rPr lang="de-DE" altLang="de-DE" sz="2000"/>
              <a:t>In der Regel aufwändig (bis zu 20 Prozent der Erstellungskosten des zu prüfenden Produkts)</a:t>
            </a:r>
          </a:p>
          <a:p>
            <a:pPr eaLnBrk="1" hangingPunct="1">
              <a:lnSpc>
                <a:spcPct val="80000"/>
              </a:lnSpc>
              <a:buFontTx/>
              <a:buChar char="-"/>
            </a:pPr>
            <a:r>
              <a:rPr lang="de-DE" altLang="de-DE" sz="2000"/>
              <a:t>Autoren geraten u.U. in eine psychologisch schwierige Situation (»sitzen auf der Anklagebank«, »müssen sich verteidigen«)</a:t>
            </a:r>
          </a:p>
        </p:txBody>
      </p:sp>
    </p:spTree>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87427" name="Rectangle 2"/>
          <p:cNvSpPr>
            <a:spLocks noGrp="1" noChangeArrowheads="1"/>
          </p:cNvSpPr>
          <p:nvPr>
            <p:ph type="title"/>
          </p:nvPr>
        </p:nvSpPr>
        <p:spPr/>
        <p:txBody>
          <a:bodyPr/>
          <a:lstStyle/>
          <a:p>
            <a:pPr eaLnBrk="1" hangingPunct="1"/>
            <a:endParaRPr lang="de-DE" altLang="de-DE"/>
          </a:p>
        </p:txBody>
      </p:sp>
      <p:sp>
        <p:nvSpPr>
          <p:cNvPr id="487428" name="Rectangle 3"/>
          <p:cNvSpPr>
            <a:spLocks noGrp="1" noChangeArrowheads="1"/>
          </p:cNvSpPr>
          <p:nvPr>
            <p:ph type="body" idx="1"/>
          </p:nvPr>
        </p:nvSpPr>
        <p:spPr>
          <a:xfrm>
            <a:off x="1116013" y="1125538"/>
            <a:ext cx="7570787" cy="5256212"/>
          </a:xfrm>
        </p:spPr>
        <p:txBody>
          <a:bodyPr/>
          <a:lstStyle/>
          <a:p>
            <a:pPr algn="ctr" eaLnBrk="1" hangingPunct="1">
              <a:lnSpc>
                <a:spcPct val="90000"/>
              </a:lnSpc>
              <a:buFontTx/>
              <a:buNone/>
            </a:pPr>
            <a:endParaRPr lang="de-DE" altLang="de-DE"/>
          </a:p>
          <a:p>
            <a:pPr algn="ctr" eaLnBrk="1" hangingPunct="1">
              <a:lnSpc>
                <a:spcPct val="90000"/>
              </a:lnSpc>
              <a:buFontTx/>
              <a:buNone/>
            </a:pPr>
            <a:r>
              <a:rPr lang="de-DE" altLang="de-DE" sz="4800"/>
              <a:t>12. Umfeld der Software-Entwicklung</a:t>
            </a:r>
          </a:p>
          <a:p>
            <a:pPr algn="ctr" eaLnBrk="1" hangingPunct="1">
              <a:lnSpc>
                <a:spcPct val="90000"/>
              </a:lnSpc>
              <a:buFontTx/>
              <a:buNone/>
            </a:pPr>
            <a:endParaRPr lang="de-DE" altLang="de-DE" sz="2000"/>
          </a:p>
          <a:p>
            <a:pPr eaLnBrk="1" hangingPunct="1">
              <a:lnSpc>
                <a:spcPct val="90000"/>
              </a:lnSpc>
              <a:buFontTx/>
              <a:buNone/>
            </a:pPr>
            <a:r>
              <a:rPr lang="de-DE" altLang="ja-JP">
                <a:ea typeface="ＭＳ Ｐゴシック" pitchFamily="34" charset="-128"/>
              </a:rPr>
              <a:t>12.1  Versionsmanagement</a:t>
            </a:r>
          </a:p>
          <a:p>
            <a:pPr eaLnBrk="1" hangingPunct="1">
              <a:lnSpc>
                <a:spcPct val="90000"/>
              </a:lnSpc>
              <a:buFontTx/>
              <a:buNone/>
            </a:pPr>
            <a:r>
              <a:rPr lang="de-DE" altLang="ja-JP">
                <a:ea typeface="ＭＳ Ｐゴシック" pitchFamily="34" charset="-128"/>
              </a:rPr>
              <a:t>12.2  Build-Management</a:t>
            </a:r>
          </a:p>
          <a:p>
            <a:pPr eaLnBrk="1" hangingPunct="1">
              <a:lnSpc>
                <a:spcPct val="90000"/>
              </a:lnSpc>
              <a:buFontTx/>
              <a:buNone/>
            </a:pPr>
            <a:r>
              <a:rPr lang="de-DE" altLang="ja-JP">
                <a:ea typeface="ＭＳ Ｐゴシック" pitchFamily="34" charset="-128"/>
              </a:rPr>
              <a:t>12.3  Grundlagen der Projektplanung und -verfolgung</a:t>
            </a:r>
          </a:p>
          <a:p>
            <a:pPr eaLnBrk="1" hangingPunct="1">
              <a:lnSpc>
                <a:spcPct val="90000"/>
              </a:lnSpc>
              <a:buFontTx/>
              <a:buNone/>
            </a:pPr>
            <a:r>
              <a:rPr lang="de-DE" altLang="ja-JP">
                <a:ea typeface="ＭＳ Ｐゴシック" pitchFamily="34" charset="-128"/>
              </a:rPr>
              <a:t>12.4  Aufwandsschätzung</a:t>
            </a:r>
          </a:p>
          <a:p>
            <a:pPr eaLnBrk="1" hangingPunct="1">
              <a:lnSpc>
                <a:spcPct val="90000"/>
              </a:lnSpc>
              <a:buFontTx/>
              <a:buNone/>
            </a:pPr>
            <a:r>
              <a:rPr lang="de-DE" altLang="ja-JP">
                <a:ea typeface="ＭＳ Ｐゴシック" pitchFamily="34" charset="-128"/>
              </a:rPr>
              <a:t>12.5  Qualitätsmanagement</a:t>
            </a:r>
          </a:p>
          <a:p>
            <a:pPr eaLnBrk="1" hangingPunct="1">
              <a:lnSpc>
                <a:spcPct val="90000"/>
              </a:lnSpc>
              <a:buFontTx/>
              <a:buNone/>
            </a:pPr>
            <a:r>
              <a:rPr lang="de-DE" altLang="ja-JP">
                <a:ea typeface="ＭＳ Ｐゴシック" pitchFamily="34" charset="-128"/>
              </a:rPr>
              <a:t>12.6  Der Mensch im Projekt</a:t>
            </a:r>
            <a:endParaRPr lang="de-DE" altLang="de-DE" sz="4800"/>
          </a:p>
        </p:txBody>
      </p:sp>
      <p:sp>
        <p:nvSpPr>
          <p:cNvPr id="487429" name="Rectangle 4">
            <a:hlinkClick r:id="rId3" action="ppaction://hlinksldjump"/>
          </p:cNvPr>
          <p:cNvSpPr>
            <a:spLocks noChangeArrowheads="1"/>
          </p:cNvSpPr>
          <p:nvPr/>
        </p:nvSpPr>
        <p:spPr bwMode="auto">
          <a:xfrm>
            <a:off x="755650" y="4238625"/>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87430" name="Rectangle 5">
            <a:hlinkClick r:id="rId4" action="ppaction://hlinksldjump"/>
          </p:cNvPr>
          <p:cNvSpPr>
            <a:spLocks noChangeArrowheads="1"/>
          </p:cNvSpPr>
          <p:nvPr/>
        </p:nvSpPr>
        <p:spPr bwMode="auto">
          <a:xfrm>
            <a:off x="755650" y="3429000"/>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87431" name="Rectangle 6">
            <a:hlinkClick r:id="rId5" action="ppaction://hlinksldjump"/>
          </p:cNvPr>
          <p:cNvSpPr>
            <a:spLocks noChangeArrowheads="1"/>
          </p:cNvSpPr>
          <p:nvPr/>
        </p:nvSpPr>
        <p:spPr bwMode="auto">
          <a:xfrm>
            <a:off x="755650" y="3808413"/>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87432" name="Rectangle 7">
            <a:hlinkClick r:id="rId6" action="ppaction://hlinksldjump"/>
          </p:cNvPr>
          <p:cNvSpPr>
            <a:spLocks noChangeArrowheads="1"/>
          </p:cNvSpPr>
          <p:nvPr/>
        </p:nvSpPr>
        <p:spPr bwMode="auto">
          <a:xfrm>
            <a:off x="755650" y="4959350"/>
            <a:ext cx="215900" cy="211138"/>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87433" name="Rectangle 8">
            <a:hlinkClick r:id="rId7" action="ppaction://hlinksldjump"/>
          </p:cNvPr>
          <p:cNvSpPr>
            <a:spLocks noChangeArrowheads="1"/>
          </p:cNvSpPr>
          <p:nvPr/>
        </p:nvSpPr>
        <p:spPr bwMode="auto">
          <a:xfrm>
            <a:off x="755650" y="5348288"/>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87434" name="Rectangle 9">
            <a:hlinkClick r:id="rId8" action="ppaction://hlinksldjump"/>
          </p:cNvPr>
          <p:cNvSpPr>
            <a:spLocks noChangeArrowheads="1"/>
          </p:cNvSpPr>
          <p:nvPr/>
        </p:nvSpPr>
        <p:spPr bwMode="auto">
          <a:xfrm>
            <a:off x="755650" y="5757863"/>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88451" name="Rectangle 2"/>
          <p:cNvSpPr>
            <a:spLocks noGrp="1" noChangeArrowheads="1"/>
          </p:cNvSpPr>
          <p:nvPr>
            <p:ph type="title"/>
          </p:nvPr>
        </p:nvSpPr>
        <p:spPr/>
        <p:txBody>
          <a:bodyPr/>
          <a:lstStyle/>
          <a:p>
            <a:pPr eaLnBrk="1" hangingPunct="1"/>
            <a:r>
              <a:rPr lang="de-DE" altLang="de-DE"/>
              <a:t>Typischer Weg der Software-Entwicklung</a:t>
            </a:r>
          </a:p>
        </p:txBody>
      </p:sp>
      <p:sp>
        <p:nvSpPr>
          <p:cNvPr id="488452" name="Text Box 39"/>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12.1</a:t>
            </a:r>
          </a:p>
        </p:txBody>
      </p:sp>
      <p:pic>
        <p:nvPicPr>
          <p:cNvPr id="488453" name="Picture 40" descr="Kap12EntwicklungsprozessMitKorrektur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1319213"/>
            <a:ext cx="7850187" cy="49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89475" name="Freeform 2"/>
          <p:cNvSpPr>
            <a:spLocks/>
          </p:cNvSpPr>
          <p:nvPr/>
        </p:nvSpPr>
        <p:spPr bwMode="auto">
          <a:xfrm>
            <a:off x="684213" y="2708275"/>
            <a:ext cx="7270750" cy="1346200"/>
          </a:xfrm>
          <a:custGeom>
            <a:avLst/>
            <a:gdLst>
              <a:gd name="T0" fmla="*/ 2147483647 w 4580"/>
              <a:gd name="T1" fmla="*/ 2147483647 h 848"/>
              <a:gd name="T2" fmla="*/ 2147483647 w 4580"/>
              <a:gd name="T3" fmla="*/ 0 h 848"/>
              <a:gd name="T4" fmla="*/ 2147483647 w 4580"/>
              <a:gd name="T5" fmla="*/ 2147483647 h 848"/>
              <a:gd name="T6" fmla="*/ 2147483647 w 4580"/>
              <a:gd name="T7" fmla="*/ 2147483647 h 848"/>
              <a:gd name="T8" fmla="*/ 2147483647 w 4580"/>
              <a:gd name="T9" fmla="*/ 2147483647 h 848"/>
              <a:gd name="T10" fmla="*/ 2147483647 w 4580"/>
              <a:gd name="T11" fmla="*/ 0 h 848"/>
              <a:gd name="T12" fmla="*/ 0 w 4580"/>
              <a:gd name="T13" fmla="*/ 0 h 848"/>
              <a:gd name="T14" fmla="*/ 0 w 4580"/>
              <a:gd name="T15" fmla="*/ 2147483647 h 848"/>
              <a:gd name="T16" fmla="*/ 2147483647 w 4580"/>
              <a:gd name="T17" fmla="*/ 2147483647 h 848"/>
              <a:gd name="T18" fmla="*/ 2147483647 w 4580"/>
              <a:gd name="T19" fmla="*/ 2147483647 h 848"/>
              <a:gd name="T20" fmla="*/ 2147483647 w 4580"/>
              <a:gd name="T21" fmla="*/ 2147483647 h 848"/>
              <a:gd name="T22" fmla="*/ 2147483647 w 4580"/>
              <a:gd name="T23" fmla="*/ 2147483647 h 848"/>
              <a:gd name="T24" fmla="*/ 2147483647 w 4580"/>
              <a:gd name="T25" fmla="*/ 2147483647 h 848"/>
              <a:gd name="T26" fmla="*/ 2147483647 w 4580"/>
              <a:gd name="T27" fmla="*/ 2147483647 h 848"/>
              <a:gd name="T28" fmla="*/ 2147483647 w 4580"/>
              <a:gd name="T29" fmla="*/ 2147483647 h 848"/>
              <a:gd name="T30" fmla="*/ 2147483647 w 4580"/>
              <a:gd name="T31" fmla="*/ 2147483647 h 848"/>
              <a:gd name="T32" fmla="*/ 2147483647 w 4580"/>
              <a:gd name="T33" fmla="*/ 2147483647 h 8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80" h="848">
                <a:moveTo>
                  <a:pt x="3583" y="91"/>
                </a:moveTo>
                <a:lnTo>
                  <a:pt x="2903" y="0"/>
                </a:lnTo>
                <a:lnTo>
                  <a:pt x="2102" y="29"/>
                </a:lnTo>
                <a:lnTo>
                  <a:pt x="1588" y="431"/>
                </a:lnTo>
                <a:lnTo>
                  <a:pt x="816" y="454"/>
                </a:lnTo>
                <a:lnTo>
                  <a:pt x="589" y="0"/>
                </a:lnTo>
                <a:lnTo>
                  <a:pt x="0" y="0"/>
                </a:lnTo>
                <a:lnTo>
                  <a:pt x="0" y="454"/>
                </a:lnTo>
                <a:lnTo>
                  <a:pt x="589" y="454"/>
                </a:lnTo>
                <a:lnTo>
                  <a:pt x="771" y="726"/>
                </a:lnTo>
                <a:lnTo>
                  <a:pt x="1026" y="848"/>
                </a:lnTo>
                <a:lnTo>
                  <a:pt x="1491" y="834"/>
                </a:lnTo>
                <a:lnTo>
                  <a:pt x="2086" y="409"/>
                </a:lnTo>
                <a:lnTo>
                  <a:pt x="3492" y="409"/>
                </a:lnTo>
                <a:lnTo>
                  <a:pt x="4580" y="418"/>
                </a:lnTo>
                <a:lnTo>
                  <a:pt x="4580" y="98"/>
                </a:lnTo>
                <a:lnTo>
                  <a:pt x="3583" y="91"/>
                </a:lnTo>
                <a:close/>
              </a:path>
            </a:pathLst>
          </a:custGeom>
          <a:solidFill>
            <a:srgbClr val="C0C0C0"/>
          </a:solidFill>
          <a:ln w="15875" cap="flat">
            <a:solidFill>
              <a:srgbClr val="FF0000"/>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89476" name="Freeform 3"/>
          <p:cNvSpPr>
            <a:spLocks/>
          </p:cNvSpPr>
          <p:nvPr/>
        </p:nvSpPr>
        <p:spPr bwMode="auto">
          <a:xfrm>
            <a:off x="539750" y="3911600"/>
            <a:ext cx="8353425" cy="1677988"/>
          </a:xfrm>
          <a:custGeom>
            <a:avLst/>
            <a:gdLst>
              <a:gd name="T0" fmla="*/ 2147483647 w 5262"/>
              <a:gd name="T1" fmla="*/ 2147483647 h 1057"/>
              <a:gd name="T2" fmla="*/ 2147483647 w 5262"/>
              <a:gd name="T3" fmla="*/ 2147483647 h 1057"/>
              <a:gd name="T4" fmla="*/ 2147483647 w 5262"/>
              <a:gd name="T5" fmla="*/ 2147483647 h 1057"/>
              <a:gd name="T6" fmla="*/ 2147483647 w 5262"/>
              <a:gd name="T7" fmla="*/ 2147483647 h 1057"/>
              <a:gd name="T8" fmla="*/ 2147483647 w 5262"/>
              <a:gd name="T9" fmla="*/ 2147483647 h 1057"/>
              <a:gd name="T10" fmla="*/ 2147483647 w 5262"/>
              <a:gd name="T11" fmla="*/ 2147483647 h 1057"/>
              <a:gd name="T12" fmla="*/ 2147483647 w 5262"/>
              <a:gd name="T13" fmla="*/ 2147483647 h 1057"/>
              <a:gd name="T14" fmla="*/ 2147483647 w 5262"/>
              <a:gd name="T15" fmla="*/ 2147483647 h 1057"/>
              <a:gd name="T16" fmla="*/ 2147483647 w 5262"/>
              <a:gd name="T17" fmla="*/ 0 h 1057"/>
              <a:gd name="T18" fmla="*/ 2147483647 w 5262"/>
              <a:gd name="T19" fmla="*/ 2147483647 h 1057"/>
              <a:gd name="T20" fmla="*/ 2147483647 w 5262"/>
              <a:gd name="T21" fmla="*/ 2147483647 h 1057"/>
              <a:gd name="T22" fmla="*/ 2147483647 w 5262"/>
              <a:gd name="T23" fmla="*/ 2147483647 h 1057"/>
              <a:gd name="T24" fmla="*/ 2147483647 w 5262"/>
              <a:gd name="T25" fmla="*/ 2147483647 h 1057"/>
              <a:gd name="T26" fmla="*/ 0 w 5262"/>
              <a:gd name="T27" fmla="*/ 2147483647 h 1057"/>
              <a:gd name="T28" fmla="*/ 2147483647 w 5262"/>
              <a:gd name="T29" fmla="*/ 2147483647 h 1057"/>
              <a:gd name="T30" fmla="*/ 2147483647 w 5262"/>
              <a:gd name="T31" fmla="*/ 2147483647 h 1057"/>
              <a:gd name="T32" fmla="*/ 2147483647 w 5262"/>
              <a:gd name="T33" fmla="*/ 2147483647 h 1057"/>
              <a:gd name="T34" fmla="*/ 2147483647 w 5262"/>
              <a:gd name="T35" fmla="*/ 2147483647 h 1057"/>
              <a:gd name="T36" fmla="*/ 2147483647 w 5262"/>
              <a:gd name="T37" fmla="*/ 2147483647 h 1057"/>
              <a:gd name="T38" fmla="*/ 2147483647 w 5262"/>
              <a:gd name="T39" fmla="*/ 2147483647 h 1057"/>
              <a:gd name="T40" fmla="*/ 2147483647 w 5262"/>
              <a:gd name="T41" fmla="*/ 2147483647 h 1057"/>
              <a:gd name="T42" fmla="*/ 2147483647 w 5262"/>
              <a:gd name="T43" fmla="*/ 2147483647 h 1057"/>
              <a:gd name="T44" fmla="*/ 2147483647 w 5262"/>
              <a:gd name="T45" fmla="*/ 2147483647 h 1057"/>
              <a:gd name="T46" fmla="*/ 2147483647 w 5262"/>
              <a:gd name="T47" fmla="*/ 2147483647 h 1057"/>
              <a:gd name="T48" fmla="*/ 2147483647 w 5262"/>
              <a:gd name="T49" fmla="*/ 2147483647 h 1057"/>
              <a:gd name="T50" fmla="*/ 2147483647 w 5262"/>
              <a:gd name="T51" fmla="*/ 2147483647 h 1057"/>
              <a:gd name="T52" fmla="*/ 2147483647 w 5262"/>
              <a:gd name="T53" fmla="*/ 2147483647 h 1057"/>
              <a:gd name="T54" fmla="*/ 2147483647 w 5262"/>
              <a:gd name="T55" fmla="*/ 2147483647 h 1057"/>
              <a:gd name="T56" fmla="*/ 2147483647 w 5262"/>
              <a:gd name="T57" fmla="*/ 2147483647 h 1057"/>
              <a:gd name="T58" fmla="*/ 2147483647 w 5262"/>
              <a:gd name="T59" fmla="*/ 2147483647 h 1057"/>
              <a:gd name="T60" fmla="*/ 2147483647 w 5262"/>
              <a:gd name="T61" fmla="*/ 2147483647 h 1057"/>
              <a:gd name="T62" fmla="*/ 2147483647 w 5262"/>
              <a:gd name="T63" fmla="*/ 2147483647 h 10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62" h="1057">
                <a:moveTo>
                  <a:pt x="5080" y="331"/>
                </a:moveTo>
                <a:lnTo>
                  <a:pt x="4400" y="331"/>
                </a:lnTo>
                <a:lnTo>
                  <a:pt x="3810" y="331"/>
                </a:lnTo>
                <a:lnTo>
                  <a:pt x="3447" y="422"/>
                </a:lnTo>
                <a:lnTo>
                  <a:pt x="3039" y="422"/>
                </a:lnTo>
                <a:lnTo>
                  <a:pt x="2676" y="649"/>
                </a:lnTo>
                <a:lnTo>
                  <a:pt x="2436" y="576"/>
                </a:lnTo>
                <a:lnTo>
                  <a:pt x="2353" y="520"/>
                </a:lnTo>
                <a:lnTo>
                  <a:pt x="2318" y="0"/>
                </a:lnTo>
                <a:lnTo>
                  <a:pt x="1814" y="14"/>
                </a:lnTo>
                <a:lnTo>
                  <a:pt x="1652" y="138"/>
                </a:lnTo>
                <a:lnTo>
                  <a:pt x="930" y="173"/>
                </a:lnTo>
                <a:lnTo>
                  <a:pt x="771" y="558"/>
                </a:lnTo>
                <a:lnTo>
                  <a:pt x="0" y="649"/>
                </a:lnTo>
                <a:lnTo>
                  <a:pt x="136" y="1057"/>
                </a:lnTo>
                <a:lnTo>
                  <a:pt x="544" y="1057"/>
                </a:lnTo>
                <a:lnTo>
                  <a:pt x="816" y="1011"/>
                </a:lnTo>
                <a:lnTo>
                  <a:pt x="1043" y="286"/>
                </a:lnTo>
                <a:lnTo>
                  <a:pt x="1083" y="208"/>
                </a:lnTo>
                <a:lnTo>
                  <a:pt x="1596" y="215"/>
                </a:lnTo>
                <a:lnTo>
                  <a:pt x="1769" y="422"/>
                </a:lnTo>
                <a:lnTo>
                  <a:pt x="2177" y="512"/>
                </a:lnTo>
                <a:lnTo>
                  <a:pt x="2404" y="830"/>
                </a:lnTo>
                <a:lnTo>
                  <a:pt x="3402" y="921"/>
                </a:lnTo>
                <a:lnTo>
                  <a:pt x="3719" y="830"/>
                </a:lnTo>
                <a:lnTo>
                  <a:pt x="3765" y="467"/>
                </a:lnTo>
                <a:lnTo>
                  <a:pt x="3855" y="376"/>
                </a:lnTo>
                <a:lnTo>
                  <a:pt x="4282" y="395"/>
                </a:lnTo>
                <a:lnTo>
                  <a:pt x="4296" y="680"/>
                </a:lnTo>
                <a:lnTo>
                  <a:pt x="5253" y="680"/>
                </a:lnTo>
                <a:lnTo>
                  <a:pt x="5262" y="331"/>
                </a:lnTo>
                <a:lnTo>
                  <a:pt x="5080" y="331"/>
                </a:lnTo>
                <a:close/>
              </a:path>
            </a:pathLst>
          </a:custGeom>
          <a:solidFill>
            <a:srgbClr val="C0C0C0"/>
          </a:solidFill>
          <a:ln w="15875" cap="flat">
            <a:solidFill>
              <a:srgbClr val="FF0000"/>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89477" name="Rectangle 4"/>
          <p:cNvSpPr>
            <a:spLocks noGrp="1" noChangeArrowheads="1"/>
          </p:cNvSpPr>
          <p:nvPr>
            <p:ph type="title"/>
          </p:nvPr>
        </p:nvSpPr>
        <p:spPr/>
        <p:txBody>
          <a:bodyPr/>
          <a:lstStyle/>
          <a:p>
            <a:pPr eaLnBrk="1" hangingPunct="1"/>
            <a:r>
              <a:rPr lang="de-DE" altLang="de-DE"/>
              <a:t>Software-Versionen</a:t>
            </a:r>
          </a:p>
        </p:txBody>
      </p:sp>
      <p:sp>
        <p:nvSpPr>
          <p:cNvPr id="489478" name="Rectangle 5"/>
          <p:cNvSpPr>
            <a:spLocks noGrp="1" noChangeArrowheads="1"/>
          </p:cNvSpPr>
          <p:nvPr>
            <p:ph type="body" idx="1"/>
          </p:nvPr>
        </p:nvSpPr>
        <p:spPr>
          <a:xfrm>
            <a:off x="457200" y="981075"/>
            <a:ext cx="8229600" cy="5256213"/>
          </a:xfrm>
        </p:spPr>
        <p:txBody>
          <a:bodyPr/>
          <a:lstStyle/>
          <a:p>
            <a:pPr eaLnBrk="1" hangingPunct="1"/>
            <a:r>
              <a:rPr lang="de-DE" altLang="de-DE" sz="2000"/>
              <a:t>Software entwickelt sich inkrementell, bei Versuchen muss der Weg zurück möglich sein</a:t>
            </a:r>
          </a:p>
          <a:p>
            <a:pPr eaLnBrk="1" hangingPunct="1"/>
            <a:r>
              <a:rPr lang="de-DE" altLang="de-DE" sz="2000"/>
              <a:t>Versionsbaum</a:t>
            </a:r>
          </a:p>
        </p:txBody>
      </p:sp>
      <p:sp>
        <p:nvSpPr>
          <p:cNvPr id="489479" name="Rectangle 6"/>
          <p:cNvSpPr>
            <a:spLocks noChangeArrowheads="1"/>
          </p:cNvSpPr>
          <p:nvPr/>
        </p:nvSpPr>
        <p:spPr bwMode="auto">
          <a:xfrm>
            <a:off x="755650" y="2133600"/>
            <a:ext cx="1008063" cy="43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Paket 1</a:t>
            </a:r>
          </a:p>
        </p:txBody>
      </p:sp>
      <p:sp>
        <p:nvSpPr>
          <p:cNvPr id="489480" name="Rectangle 7"/>
          <p:cNvSpPr>
            <a:spLocks noChangeArrowheads="1"/>
          </p:cNvSpPr>
          <p:nvPr/>
        </p:nvSpPr>
        <p:spPr bwMode="auto">
          <a:xfrm>
            <a:off x="931863" y="2852738"/>
            <a:ext cx="647700" cy="43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V 1</a:t>
            </a:r>
          </a:p>
        </p:txBody>
      </p:sp>
      <p:cxnSp>
        <p:nvCxnSpPr>
          <p:cNvPr id="489481" name="AutoShape 8"/>
          <p:cNvCxnSpPr>
            <a:cxnSpLocks noChangeShapeType="1"/>
            <a:stCxn id="489479" idx="2"/>
            <a:endCxn id="489480" idx="0"/>
          </p:cNvCxnSpPr>
          <p:nvPr/>
        </p:nvCxnSpPr>
        <p:spPr bwMode="auto">
          <a:xfrm flipH="1">
            <a:off x="1255713" y="2574925"/>
            <a:ext cx="4762" cy="268288"/>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9482" name="Rectangle 9"/>
          <p:cNvSpPr>
            <a:spLocks noChangeArrowheads="1"/>
          </p:cNvSpPr>
          <p:nvPr/>
        </p:nvSpPr>
        <p:spPr bwMode="auto">
          <a:xfrm>
            <a:off x="933450" y="3573463"/>
            <a:ext cx="647700" cy="43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V 2</a:t>
            </a:r>
          </a:p>
        </p:txBody>
      </p:sp>
      <p:cxnSp>
        <p:nvCxnSpPr>
          <p:cNvPr id="489483" name="AutoShape 10"/>
          <p:cNvCxnSpPr>
            <a:cxnSpLocks noChangeShapeType="1"/>
            <a:endCxn id="489482" idx="0"/>
          </p:cNvCxnSpPr>
          <p:nvPr/>
        </p:nvCxnSpPr>
        <p:spPr bwMode="auto">
          <a:xfrm flipH="1">
            <a:off x="1257300" y="3295650"/>
            <a:ext cx="4763" cy="268288"/>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9484" name="Rectangle 11"/>
          <p:cNvSpPr>
            <a:spLocks noChangeArrowheads="1"/>
          </p:cNvSpPr>
          <p:nvPr/>
        </p:nvSpPr>
        <p:spPr bwMode="auto">
          <a:xfrm>
            <a:off x="933450" y="4292600"/>
            <a:ext cx="647700" cy="43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V 3</a:t>
            </a:r>
          </a:p>
        </p:txBody>
      </p:sp>
      <p:cxnSp>
        <p:nvCxnSpPr>
          <p:cNvPr id="489485" name="AutoShape 12"/>
          <p:cNvCxnSpPr>
            <a:cxnSpLocks noChangeShapeType="1"/>
            <a:endCxn id="489484" idx="0"/>
          </p:cNvCxnSpPr>
          <p:nvPr/>
        </p:nvCxnSpPr>
        <p:spPr bwMode="auto">
          <a:xfrm flipH="1">
            <a:off x="1257300" y="4014788"/>
            <a:ext cx="4763" cy="268287"/>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9486" name="Rectangle 13"/>
          <p:cNvSpPr>
            <a:spLocks noChangeArrowheads="1"/>
          </p:cNvSpPr>
          <p:nvPr/>
        </p:nvSpPr>
        <p:spPr bwMode="auto">
          <a:xfrm>
            <a:off x="931863" y="5013325"/>
            <a:ext cx="647700" cy="431800"/>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V 4</a:t>
            </a:r>
          </a:p>
        </p:txBody>
      </p:sp>
      <p:cxnSp>
        <p:nvCxnSpPr>
          <p:cNvPr id="489487" name="AutoShape 14"/>
          <p:cNvCxnSpPr>
            <a:cxnSpLocks noChangeShapeType="1"/>
            <a:endCxn id="489486" idx="0"/>
          </p:cNvCxnSpPr>
          <p:nvPr/>
        </p:nvCxnSpPr>
        <p:spPr bwMode="auto">
          <a:xfrm flipH="1">
            <a:off x="1255713" y="4735513"/>
            <a:ext cx="4762" cy="268287"/>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9488" name="Rectangle 15"/>
          <p:cNvSpPr>
            <a:spLocks noChangeArrowheads="1"/>
          </p:cNvSpPr>
          <p:nvPr/>
        </p:nvSpPr>
        <p:spPr bwMode="auto">
          <a:xfrm>
            <a:off x="931863" y="5734050"/>
            <a:ext cx="647700" cy="43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V 5</a:t>
            </a:r>
          </a:p>
        </p:txBody>
      </p:sp>
      <p:cxnSp>
        <p:nvCxnSpPr>
          <p:cNvPr id="489489" name="AutoShape 16"/>
          <p:cNvCxnSpPr>
            <a:cxnSpLocks noChangeShapeType="1"/>
            <a:endCxn id="489488" idx="0"/>
          </p:cNvCxnSpPr>
          <p:nvPr/>
        </p:nvCxnSpPr>
        <p:spPr bwMode="auto">
          <a:xfrm flipH="1">
            <a:off x="1255713" y="5456238"/>
            <a:ext cx="4762" cy="268287"/>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9490" name="Rectangle 17"/>
          <p:cNvSpPr>
            <a:spLocks noChangeArrowheads="1"/>
          </p:cNvSpPr>
          <p:nvPr/>
        </p:nvSpPr>
        <p:spPr bwMode="auto">
          <a:xfrm>
            <a:off x="2157413" y="2133600"/>
            <a:ext cx="1008062" cy="43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Paket 2</a:t>
            </a:r>
          </a:p>
        </p:txBody>
      </p:sp>
      <p:sp>
        <p:nvSpPr>
          <p:cNvPr id="489491" name="Rectangle 18"/>
          <p:cNvSpPr>
            <a:spLocks noChangeArrowheads="1"/>
          </p:cNvSpPr>
          <p:nvPr/>
        </p:nvSpPr>
        <p:spPr bwMode="auto">
          <a:xfrm>
            <a:off x="2333625" y="2852738"/>
            <a:ext cx="647700" cy="43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V 1</a:t>
            </a:r>
          </a:p>
        </p:txBody>
      </p:sp>
      <p:cxnSp>
        <p:nvCxnSpPr>
          <p:cNvPr id="489492" name="AutoShape 19"/>
          <p:cNvCxnSpPr>
            <a:cxnSpLocks noChangeShapeType="1"/>
            <a:stCxn id="489490" idx="2"/>
            <a:endCxn id="489491" idx="0"/>
          </p:cNvCxnSpPr>
          <p:nvPr/>
        </p:nvCxnSpPr>
        <p:spPr bwMode="auto">
          <a:xfrm flipH="1">
            <a:off x="2657475" y="2574925"/>
            <a:ext cx="4763" cy="268288"/>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9493" name="Rectangle 20"/>
          <p:cNvSpPr>
            <a:spLocks noChangeArrowheads="1"/>
          </p:cNvSpPr>
          <p:nvPr/>
        </p:nvSpPr>
        <p:spPr bwMode="auto">
          <a:xfrm>
            <a:off x="2335213" y="3573463"/>
            <a:ext cx="647700" cy="43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V 2</a:t>
            </a:r>
          </a:p>
        </p:txBody>
      </p:sp>
      <p:cxnSp>
        <p:nvCxnSpPr>
          <p:cNvPr id="489494" name="AutoShape 21"/>
          <p:cNvCxnSpPr>
            <a:cxnSpLocks noChangeShapeType="1"/>
            <a:endCxn id="489493" idx="0"/>
          </p:cNvCxnSpPr>
          <p:nvPr/>
        </p:nvCxnSpPr>
        <p:spPr bwMode="auto">
          <a:xfrm flipH="1">
            <a:off x="2659063" y="3295650"/>
            <a:ext cx="4762" cy="268288"/>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9495" name="Rectangle 22"/>
          <p:cNvSpPr>
            <a:spLocks noChangeArrowheads="1"/>
          </p:cNvSpPr>
          <p:nvPr/>
        </p:nvSpPr>
        <p:spPr bwMode="auto">
          <a:xfrm>
            <a:off x="2335213" y="4292600"/>
            <a:ext cx="647700" cy="43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V 3</a:t>
            </a:r>
          </a:p>
        </p:txBody>
      </p:sp>
      <p:cxnSp>
        <p:nvCxnSpPr>
          <p:cNvPr id="489496" name="AutoShape 23"/>
          <p:cNvCxnSpPr>
            <a:cxnSpLocks noChangeShapeType="1"/>
            <a:endCxn id="489495" idx="0"/>
          </p:cNvCxnSpPr>
          <p:nvPr/>
        </p:nvCxnSpPr>
        <p:spPr bwMode="auto">
          <a:xfrm flipH="1">
            <a:off x="2659063" y="4014788"/>
            <a:ext cx="4762" cy="268287"/>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9497" name="Rectangle 24"/>
          <p:cNvSpPr>
            <a:spLocks noChangeArrowheads="1"/>
          </p:cNvSpPr>
          <p:nvPr/>
        </p:nvSpPr>
        <p:spPr bwMode="auto">
          <a:xfrm>
            <a:off x="2333625" y="5013325"/>
            <a:ext cx="647700" cy="43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V 4</a:t>
            </a:r>
          </a:p>
        </p:txBody>
      </p:sp>
      <p:cxnSp>
        <p:nvCxnSpPr>
          <p:cNvPr id="489498" name="AutoShape 25"/>
          <p:cNvCxnSpPr>
            <a:cxnSpLocks noChangeShapeType="1"/>
            <a:endCxn id="489497" idx="0"/>
          </p:cNvCxnSpPr>
          <p:nvPr/>
        </p:nvCxnSpPr>
        <p:spPr bwMode="auto">
          <a:xfrm flipH="1">
            <a:off x="2657475" y="4735513"/>
            <a:ext cx="4763" cy="268287"/>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9499" name="Rectangle 26"/>
          <p:cNvSpPr>
            <a:spLocks noChangeArrowheads="1"/>
          </p:cNvSpPr>
          <p:nvPr/>
        </p:nvSpPr>
        <p:spPr bwMode="auto">
          <a:xfrm>
            <a:off x="3452813" y="4076700"/>
            <a:ext cx="647700" cy="431800"/>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V 5</a:t>
            </a:r>
          </a:p>
        </p:txBody>
      </p:sp>
      <p:cxnSp>
        <p:nvCxnSpPr>
          <p:cNvPr id="489500" name="AutoShape 27"/>
          <p:cNvCxnSpPr>
            <a:cxnSpLocks noChangeShapeType="1"/>
            <a:stCxn id="489493" idx="3"/>
            <a:endCxn id="489499" idx="0"/>
          </p:cNvCxnSpPr>
          <p:nvPr/>
        </p:nvCxnSpPr>
        <p:spPr bwMode="auto">
          <a:xfrm>
            <a:off x="2992438" y="3789363"/>
            <a:ext cx="784225" cy="277812"/>
          </a:xfrm>
          <a:prstGeom prst="bentConnector2">
            <a:avLst/>
          </a:prstGeom>
          <a:noFill/>
          <a:ln w="28575">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9501" name="Rectangle 28"/>
          <p:cNvSpPr>
            <a:spLocks noChangeArrowheads="1"/>
          </p:cNvSpPr>
          <p:nvPr/>
        </p:nvSpPr>
        <p:spPr bwMode="auto">
          <a:xfrm>
            <a:off x="3452813" y="4786313"/>
            <a:ext cx="647700" cy="43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V 6</a:t>
            </a:r>
          </a:p>
        </p:txBody>
      </p:sp>
      <p:cxnSp>
        <p:nvCxnSpPr>
          <p:cNvPr id="489502" name="AutoShape 29"/>
          <p:cNvCxnSpPr>
            <a:cxnSpLocks noChangeShapeType="1"/>
            <a:endCxn id="489501" idx="0"/>
          </p:cNvCxnSpPr>
          <p:nvPr/>
        </p:nvCxnSpPr>
        <p:spPr bwMode="auto">
          <a:xfrm flipH="1">
            <a:off x="3776663" y="4508500"/>
            <a:ext cx="4762" cy="268288"/>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9503" name="Rectangle 30"/>
          <p:cNvSpPr>
            <a:spLocks noChangeArrowheads="1"/>
          </p:cNvSpPr>
          <p:nvPr/>
        </p:nvSpPr>
        <p:spPr bwMode="auto">
          <a:xfrm>
            <a:off x="4213225" y="2133600"/>
            <a:ext cx="1008063" cy="43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Paket 3</a:t>
            </a:r>
          </a:p>
        </p:txBody>
      </p:sp>
      <p:sp>
        <p:nvSpPr>
          <p:cNvPr id="489504" name="Rectangle 31"/>
          <p:cNvSpPr>
            <a:spLocks noChangeArrowheads="1"/>
          </p:cNvSpPr>
          <p:nvPr/>
        </p:nvSpPr>
        <p:spPr bwMode="auto">
          <a:xfrm>
            <a:off x="4389438" y="2852738"/>
            <a:ext cx="647700" cy="43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V 1</a:t>
            </a:r>
          </a:p>
        </p:txBody>
      </p:sp>
      <p:cxnSp>
        <p:nvCxnSpPr>
          <p:cNvPr id="489505" name="AutoShape 32"/>
          <p:cNvCxnSpPr>
            <a:cxnSpLocks noChangeShapeType="1"/>
            <a:stCxn id="489503" idx="2"/>
            <a:endCxn id="489504" idx="0"/>
          </p:cNvCxnSpPr>
          <p:nvPr/>
        </p:nvCxnSpPr>
        <p:spPr bwMode="auto">
          <a:xfrm flipH="1">
            <a:off x="4713288" y="2574925"/>
            <a:ext cx="4762" cy="268288"/>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9506" name="Rectangle 33"/>
          <p:cNvSpPr>
            <a:spLocks noChangeArrowheads="1"/>
          </p:cNvSpPr>
          <p:nvPr/>
        </p:nvSpPr>
        <p:spPr bwMode="auto">
          <a:xfrm>
            <a:off x="4391025" y="3573463"/>
            <a:ext cx="647700" cy="43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V 2</a:t>
            </a:r>
          </a:p>
        </p:txBody>
      </p:sp>
      <p:cxnSp>
        <p:nvCxnSpPr>
          <p:cNvPr id="489507" name="AutoShape 34"/>
          <p:cNvCxnSpPr>
            <a:cxnSpLocks noChangeShapeType="1"/>
            <a:endCxn id="489506" idx="0"/>
          </p:cNvCxnSpPr>
          <p:nvPr/>
        </p:nvCxnSpPr>
        <p:spPr bwMode="auto">
          <a:xfrm flipH="1">
            <a:off x="4714875" y="3295650"/>
            <a:ext cx="4763" cy="268288"/>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9508" name="Rectangle 35"/>
          <p:cNvSpPr>
            <a:spLocks noChangeArrowheads="1"/>
          </p:cNvSpPr>
          <p:nvPr/>
        </p:nvSpPr>
        <p:spPr bwMode="auto">
          <a:xfrm>
            <a:off x="4391025" y="4292600"/>
            <a:ext cx="647700" cy="43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V 3</a:t>
            </a:r>
          </a:p>
        </p:txBody>
      </p:sp>
      <p:cxnSp>
        <p:nvCxnSpPr>
          <p:cNvPr id="489509" name="AutoShape 36"/>
          <p:cNvCxnSpPr>
            <a:cxnSpLocks noChangeShapeType="1"/>
            <a:endCxn id="489508" idx="0"/>
          </p:cNvCxnSpPr>
          <p:nvPr/>
        </p:nvCxnSpPr>
        <p:spPr bwMode="auto">
          <a:xfrm flipH="1">
            <a:off x="4714875" y="4014788"/>
            <a:ext cx="4763" cy="268287"/>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9510" name="Rectangle 37"/>
          <p:cNvSpPr>
            <a:spLocks noChangeArrowheads="1"/>
          </p:cNvSpPr>
          <p:nvPr/>
        </p:nvSpPr>
        <p:spPr bwMode="auto">
          <a:xfrm>
            <a:off x="5508625" y="4076700"/>
            <a:ext cx="647700" cy="43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V 4</a:t>
            </a:r>
          </a:p>
        </p:txBody>
      </p:sp>
      <p:cxnSp>
        <p:nvCxnSpPr>
          <p:cNvPr id="489511" name="AutoShape 38"/>
          <p:cNvCxnSpPr>
            <a:cxnSpLocks noChangeShapeType="1"/>
            <a:stCxn id="489506" idx="3"/>
            <a:endCxn id="489510" idx="0"/>
          </p:cNvCxnSpPr>
          <p:nvPr/>
        </p:nvCxnSpPr>
        <p:spPr bwMode="auto">
          <a:xfrm>
            <a:off x="5048250" y="3789363"/>
            <a:ext cx="784225" cy="277812"/>
          </a:xfrm>
          <a:prstGeom prst="bentConnector2">
            <a:avLst/>
          </a:prstGeom>
          <a:noFill/>
          <a:ln w="28575">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9512" name="Rectangle 39"/>
          <p:cNvSpPr>
            <a:spLocks noChangeArrowheads="1"/>
          </p:cNvSpPr>
          <p:nvPr/>
        </p:nvSpPr>
        <p:spPr bwMode="auto">
          <a:xfrm>
            <a:off x="5508625" y="4786313"/>
            <a:ext cx="647700" cy="431800"/>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V 5</a:t>
            </a:r>
          </a:p>
        </p:txBody>
      </p:sp>
      <p:cxnSp>
        <p:nvCxnSpPr>
          <p:cNvPr id="489513" name="AutoShape 40"/>
          <p:cNvCxnSpPr>
            <a:cxnSpLocks noChangeShapeType="1"/>
            <a:endCxn id="489512" idx="0"/>
          </p:cNvCxnSpPr>
          <p:nvPr/>
        </p:nvCxnSpPr>
        <p:spPr bwMode="auto">
          <a:xfrm flipH="1">
            <a:off x="5832475" y="4508500"/>
            <a:ext cx="4763" cy="268288"/>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9514" name="Rectangle 41"/>
          <p:cNvSpPr>
            <a:spLocks noChangeArrowheads="1"/>
          </p:cNvSpPr>
          <p:nvPr/>
        </p:nvSpPr>
        <p:spPr bwMode="auto">
          <a:xfrm>
            <a:off x="6616700" y="4592638"/>
            <a:ext cx="647700" cy="43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V 6</a:t>
            </a:r>
          </a:p>
        </p:txBody>
      </p:sp>
      <p:cxnSp>
        <p:nvCxnSpPr>
          <p:cNvPr id="489515" name="AutoShape 42"/>
          <p:cNvCxnSpPr>
            <a:cxnSpLocks noChangeShapeType="1"/>
            <a:endCxn id="489514" idx="0"/>
          </p:cNvCxnSpPr>
          <p:nvPr/>
        </p:nvCxnSpPr>
        <p:spPr bwMode="auto">
          <a:xfrm>
            <a:off x="6156325" y="4305300"/>
            <a:ext cx="784225" cy="277813"/>
          </a:xfrm>
          <a:prstGeom prst="bentConnector2">
            <a:avLst/>
          </a:prstGeom>
          <a:noFill/>
          <a:ln w="28575">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9516" name="Rectangle 43"/>
          <p:cNvSpPr>
            <a:spLocks noChangeArrowheads="1"/>
          </p:cNvSpPr>
          <p:nvPr/>
        </p:nvSpPr>
        <p:spPr bwMode="auto">
          <a:xfrm>
            <a:off x="6616700" y="5302250"/>
            <a:ext cx="647700" cy="43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V 7</a:t>
            </a:r>
          </a:p>
        </p:txBody>
      </p:sp>
      <p:cxnSp>
        <p:nvCxnSpPr>
          <p:cNvPr id="489517" name="AutoShape 44"/>
          <p:cNvCxnSpPr>
            <a:cxnSpLocks noChangeShapeType="1"/>
            <a:endCxn id="489516" idx="0"/>
          </p:cNvCxnSpPr>
          <p:nvPr/>
        </p:nvCxnSpPr>
        <p:spPr bwMode="auto">
          <a:xfrm flipH="1">
            <a:off x="6940550" y="5024438"/>
            <a:ext cx="4763" cy="268287"/>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9518" name="Text Box 45"/>
          <p:cNvSpPr txBox="1">
            <a:spLocks noChangeArrowheads="1"/>
          </p:cNvSpPr>
          <p:nvPr/>
        </p:nvSpPr>
        <p:spPr bwMode="auto">
          <a:xfrm>
            <a:off x="6300788" y="2886075"/>
            <a:ext cx="1608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Inkrement 1</a:t>
            </a:r>
          </a:p>
        </p:txBody>
      </p:sp>
      <p:sp>
        <p:nvSpPr>
          <p:cNvPr id="489519" name="Text Box 46"/>
          <p:cNvSpPr txBox="1">
            <a:spLocks noChangeArrowheads="1"/>
          </p:cNvSpPr>
          <p:nvPr/>
        </p:nvSpPr>
        <p:spPr bwMode="auto">
          <a:xfrm>
            <a:off x="7308850" y="4508500"/>
            <a:ext cx="1608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Inkrement 2</a:t>
            </a:r>
          </a:p>
        </p:txBody>
      </p:sp>
    </p:spTree>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90499" name="Rectangle 2"/>
          <p:cNvSpPr>
            <a:spLocks noGrp="1" noChangeArrowheads="1"/>
          </p:cNvSpPr>
          <p:nvPr>
            <p:ph type="title"/>
          </p:nvPr>
        </p:nvSpPr>
        <p:spPr/>
        <p:txBody>
          <a:bodyPr/>
          <a:lstStyle/>
          <a:p>
            <a:pPr eaLnBrk="1" hangingPunct="1"/>
            <a:r>
              <a:rPr lang="de-DE" altLang="de-DE"/>
              <a:t>Verwaltung von Software</a:t>
            </a:r>
          </a:p>
        </p:txBody>
      </p:sp>
      <p:sp>
        <p:nvSpPr>
          <p:cNvPr id="490500" name="Rectangle 3"/>
          <p:cNvSpPr>
            <a:spLocks noGrp="1" noChangeArrowheads="1"/>
          </p:cNvSpPr>
          <p:nvPr>
            <p:ph type="body" idx="1"/>
          </p:nvPr>
        </p:nvSpPr>
        <p:spPr/>
        <p:txBody>
          <a:bodyPr/>
          <a:lstStyle/>
          <a:p>
            <a:pPr eaLnBrk="1" hangingPunct="1">
              <a:lnSpc>
                <a:spcPct val="90000"/>
              </a:lnSpc>
            </a:pPr>
            <a:r>
              <a:rPr lang="de-DE" altLang="de-DE"/>
              <a:t>Die gemeinsame Entwicklung von Software hat u. a. folgende Aufgaben zu lösen:</a:t>
            </a:r>
          </a:p>
          <a:p>
            <a:pPr lvl="1" eaLnBrk="1" hangingPunct="1">
              <a:lnSpc>
                <a:spcPct val="90000"/>
              </a:lnSpc>
            </a:pPr>
            <a:r>
              <a:rPr lang="de-DE" altLang="de-DE"/>
              <a:t>wie kann ein Entwickler seine eigene Softwareentwicklung koordinieren</a:t>
            </a:r>
          </a:p>
          <a:p>
            <a:pPr lvl="1" eaLnBrk="1" hangingPunct="1">
              <a:lnSpc>
                <a:spcPct val="90000"/>
              </a:lnSpc>
            </a:pPr>
            <a:r>
              <a:rPr lang="de-DE" altLang="de-DE"/>
              <a:t>wie bekommen andere Entwickler mit, was der aktuelle Entwicklungsstand ist</a:t>
            </a:r>
          </a:p>
          <a:p>
            <a:pPr lvl="1" eaLnBrk="1" hangingPunct="1">
              <a:lnSpc>
                <a:spcPct val="90000"/>
              </a:lnSpc>
            </a:pPr>
            <a:r>
              <a:rPr lang="de-DE" altLang="de-DE"/>
              <a:t>wie wird aus den einzelnen Dateien effizient das lauffähige System kompiliert</a:t>
            </a:r>
          </a:p>
          <a:p>
            <a:pPr eaLnBrk="1" hangingPunct="1">
              <a:lnSpc>
                <a:spcPct val="90000"/>
              </a:lnSpc>
            </a:pPr>
            <a:endParaRPr lang="de-DE" altLang="de-DE"/>
          </a:p>
          <a:p>
            <a:pPr eaLnBrk="1" hangingPunct="1">
              <a:lnSpc>
                <a:spcPct val="90000"/>
              </a:lnSpc>
            </a:pPr>
            <a:r>
              <a:rPr lang="de-DE" altLang="de-DE"/>
              <a:t>Die ersten beiden Fragen beantwortet ein Versionskontrollsystem</a:t>
            </a:r>
          </a:p>
          <a:p>
            <a:pPr eaLnBrk="1" hangingPunct="1">
              <a:lnSpc>
                <a:spcPct val="90000"/>
              </a:lnSpc>
            </a:pPr>
            <a:r>
              <a:rPr lang="de-DE" altLang="de-DE"/>
              <a:t>die letzte Frage fordert die Erweiterung zum Softwarekonfigurationsmanagementsystem (-&gt; Ant)</a:t>
            </a:r>
          </a:p>
        </p:txBody>
      </p:sp>
    </p:spTree>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91523" name="Rectangle 2"/>
          <p:cNvSpPr>
            <a:spLocks noGrp="1" noChangeArrowheads="1"/>
          </p:cNvSpPr>
          <p:nvPr>
            <p:ph type="title"/>
          </p:nvPr>
        </p:nvSpPr>
        <p:spPr/>
        <p:txBody>
          <a:bodyPr/>
          <a:lstStyle/>
          <a:p>
            <a:pPr eaLnBrk="1" hangingPunct="1"/>
            <a:r>
              <a:rPr lang="de-DE" altLang="de-DE"/>
              <a:t>Konflikt bei gemeinsamer Bearbeitung</a:t>
            </a:r>
          </a:p>
        </p:txBody>
      </p:sp>
      <p:pic>
        <p:nvPicPr>
          <p:cNvPr id="491524" name="Picture 4" descr="Kap12KonfliktBeiGemeinsamerBearbeit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188" y="1106488"/>
            <a:ext cx="7451725" cy="516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92547" name="Rectangle 2"/>
          <p:cNvSpPr>
            <a:spLocks noGrp="1" noChangeArrowheads="1"/>
          </p:cNvSpPr>
          <p:nvPr>
            <p:ph type="title"/>
          </p:nvPr>
        </p:nvSpPr>
        <p:spPr/>
        <p:txBody>
          <a:bodyPr/>
          <a:lstStyle/>
          <a:p>
            <a:pPr eaLnBrk="1" hangingPunct="1"/>
            <a:r>
              <a:rPr lang="de-DE" altLang="de-DE"/>
              <a:t>Versionskontrolle: konservative Variante</a:t>
            </a:r>
          </a:p>
        </p:txBody>
      </p:sp>
      <p:sp>
        <p:nvSpPr>
          <p:cNvPr id="492548" name="Rectangle 3"/>
          <p:cNvSpPr>
            <a:spLocks noGrp="1" noChangeArrowheads="1"/>
          </p:cNvSpPr>
          <p:nvPr>
            <p:ph type="body" idx="1"/>
          </p:nvPr>
        </p:nvSpPr>
        <p:spPr/>
        <p:txBody>
          <a:bodyPr/>
          <a:lstStyle/>
          <a:p>
            <a:pPr eaLnBrk="1" hangingPunct="1">
              <a:lnSpc>
                <a:spcPct val="80000"/>
              </a:lnSpc>
            </a:pPr>
            <a:r>
              <a:rPr lang="de-DE" altLang="de-DE" sz="2000"/>
              <a:t>Dateien werden zentral im Repository verwaltet</a:t>
            </a:r>
          </a:p>
          <a:p>
            <a:pPr eaLnBrk="1" hangingPunct="1">
              <a:lnSpc>
                <a:spcPct val="80000"/>
              </a:lnSpc>
            </a:pPr>
            <a:r>
              <a:rPr lang="de-DE" altLang="de-DE" sz="2000"/>
              <a:t>Entwickler checkt zu ändernde Software aus</a:t>
            </a:r>
          </a:p>
          <a:p>
            <a:pPr eaLnBrk="1" hangingPunct="1">
              <a:lnSpc>
                <a:spcPct val="80000"/>
              </a:lnSpc>
            </a:pPr>
            <a:r>
              <a:rPr lang="de-DE" altLang="de-DE" sz="2000"/>
              <a:t>Entwickler erhält damit lokale Kopie zur Bearbeitung</a:t>
            </a:r>
          </a:p>
          <a:p>
            <a:pPr eaLnBrk="1" hangingPunct="1">
              <a:lnSpc>
                <a:spcPct val="80000"/>
              </a:lnSpc>
            </a:pPr>
            <a:r>
              <a:rPr lang="de-DE" altLang="de-DE" sz="2000"/>
              <a:t>Während der Entwickler an der Software arbeitet, kann niemand anderes diese Software bearbeiten (erhält die Situation klärenden Hinweis)</a:t>
            </a:r>
          </a:p>
          <a:p>
            <a:pPr eaLnBrk="1" hangingPunct="1">
              <a:lnSpc>
                <a:spcPct val="80000"/>
              </a:lnSpc>
            </a:pPr>
            <a:r>
              <a:rPr lang="de-DE" altLang="de-DE" sz="2000"/>
              <a:t>Entwickler checkt lokale Kopie (mit Änderungsverweis) wieder ein; jeder kann diese Kopie zur erneuten Bearbeitung auschecken</a:t>
            </a:r>
          </a:p>
          <a:p>
            <a:pPr eaLnBrk="1" hangingPunct="1">
              <a:lnSpc>
                <a:spcPct val="80000"/>
              </a:lnSpc>
            </a:pPr>
            <a:r>
              <a:rPr lang="de-DE" altLang="de-DE" sz="2000"/>
              <a:t>Vorteil: garantiert nur ein Bearbeiter</a:t>
            </a:r>
          </a:p>
          <a:p>
            <a:pPr eaLnBrk="1" hangingPunct="1">
              <a:lnSpc>
                <a:spcPct val="80000"/>
              </a:lnSpc>
            </a:pPr>
            <a:r>
              <a:rPr lang="de-DE" altLang="de-DE" sz="2000"/>
              <a:t>Nachteile: keine gleichzeitige Arbeit an unterschiedlichen Programmstellen, wartende Entwickler, vergessenes Einchecken</a:t>
            </a:r>
          </a:p>
          <a:p>
            <a:pPr eaLnBrk="1" hangingPunct="1">
              <a:lnSpc>
                <a:spcPct val="80000"/>
              </a:lnSpc>
            </a:pPr>
            <a:endParaRPr lang="de-DE" altLang="de-DE" sz="2000"/>
          </a:p>
          <a:p>
            <a:pPr eaLnBrk="1" hangingPunct="1">
              <a:lnSpc>
                <a:spcPct val="80000"/>
              </a:lnSpc>
            </a:pPr>
            <a:r>
              <a:rPr lang="de-DE" altLang="de-DE" sz="2000"/>
              <a:t>Realisierung von Repository sehr unterschiedlich lösbar (Datenbanksystem, Aufsatz auf Filesystem)</a:t>
            </a:r>
          </a:p>
          <a:p>
            <a:pPr eaLnBrk="1" hangingPunct="1">
              <a:lnSpc>
                <a:spcPct val="80000"/>
              </a:lnSpc>
            </a:pPr>
            <a:r>
              <a:rPr lang="de-DE" altLang="de-DE" sz="2000"/>
              <a:t>Hinweis: Generell sollte das Einchecken mit einer Prüfung verbunden sein</a:t>
            </a:r>
          </a:p>
        </p:txBody>
      </p:sp>
    </p:spTree>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93571" name="Rectangle 2"/>
          <p:cNvSpPr>
            <a:spLocks noGrp="1" noChangeArrowheads="1"/>
          </p:cNvSpPr>
          <p:nvPr>
            <p:ph type="title"/>
          </p:nvPr>
        </p:nvSpPr>
        <p:spPr>
          <a:xfrm>
            <a:off x="468313" y="274638"/>
            <a:ext cx="7704137" cy="777875"/>
          </a:xfrm>
        </p:spPr>
        <p:txBody>
          <a:bodyPr/>
          <a:lstStyle/>
          <a:p>
            <a:pPr eaLnBrk="1" hangingPunct="1"/>
            <a:r>
              <a:rPr lang="de-DE" altLang="de-DE"/>
              <a:t>Versionskontrolle: progressive/chaotische Variante</a:t>
            </a:r>
          </a:p>
        </p:txBody>
      </p:sp>
      <p:sp>
        <p:nvSpPr>
          <p:cNvPr id="493572" name="Rectangle 3"/>
          <p:cNvSpPr>
            <a:spLocks noGrp="1" noChangeArrowheads="1"/>
          </p:cNvSpPr>
          <p:nvPr>
            <p:ph type="body" idx="1"/>
          </p:nvPr>
        </p:nvSpPr>
        <p:spPr/>
        <p:txBody>
          <a:bodyPr/>
          <a:lstStyle/>
          <a:p>
            <a:pPr eaLnBrk="1" hangingPunct="1"/>
            <a:r>
              <a:rPr lang="de-DE" altLang="de-DE" sz="2000"/>
              <a:t>Dateien werden zentral im Repository verwaltet</a:t>
            </a:r>
          </a:p>
          <a:p>
            <a:pPr eaLnBrk="1" hangingPunct="1"/>
            <a:r>
              <a:rPr lang="de-DE" altLang="de-DE" sz="2000"/>
              <a:t>Entwickler checkt zu ändernde Software aus</a:t>
            </a:r>
          </a:p>
          <a:p>
            <a:pPr eaLnBrk="1" hangingPunct="1"/>
            <a:r>
              <a:rPr lang="de-DE" altLang="de-DE" sz="2000"/>
              <a:t>Entwickler erhält damit lokale Kopie zur Bearbeitung</a:t>
            </a:r>
          </a:p>
          <a:p>
            <a:pPr eaLnBrk="1" hangingPunct="1"/>
            <a:r>
              <a:rPr lang="de-DE" altLang="de-DE" sz="2000"/>
              <a:t>andere Entwickler können gleichen Programmcode auschecken</a:t>
            </a:r>
          </a:p>
          <a:p>
            <a:pPr eaLnBrk="1" hangingPunct="1"/>
            <a:r>
              <a:rPr lang="de-DE" altLang="de-DE" sz="2000"/>
              <a:t>erst beim Einchecken wird geprüft, ob seit dem Auschecken zwischenzeitliche neue Version eingecheckt wurde, wenn ja, passiert Versionsabgleich, Konflikt muss gelöst werden</a:t>
            </a:r>
          </a:p>
          <a:p>
            <a:pPr eaLnBrk="1" hangingPunct="1"/>
            <a:r>
              <a:rPr lang="de-DE" altLang="de-DE" sz="2000"/>
              <a:t>Vorteil: massive parallele Arbeit wird möglich, kein Ausbremsen anderer Entwickler</a:t>
            </a:r>
          </a:p>
          <a:p>
            <a:pPr eaLnBrk="1" hangingPunct="1"/>
            <a:r>
              <a:rPr lang="de-DE" altLang="de-DE" sz="2000"/>
              <a:t>Nachteil: Chaos bei häufig veränderten Ressourcen</a:t>
            </a:r>
          </a:p>
          <a:p>
            <a:pPr eaLnBrk="1" hangingPunct="1"/>
            <a:endParaRPr lang="de-DE" altLang="de-DE" sz="2000"/>
          </a:p>
          <a:p>
            <a:pPr eaLnBrk="1" hangingPunct="1"/>
            <a:r>
              <a:rPr lang="de-DE" altLang="de-DE" sz="2000"/>
              <a:t>Lösung: für selten genutzte Dateien progressiver, für sehr kritische oder häufig genutzte Dateien konservativer Ansatz</a:t>
            </a:r>
          </a:p>
        </p:txBody>
      </p:sp>
    </p:spTree>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94595" name="Rectangle 2"/>
          <p:cNvSpPr>
            <a:spLocks noGrp="1" noChangeArrowheads="1"/>
          </p:cNvSpPr>
          <p:nvPr>
            <p:ph type="title"/>
          </p:nvPr>
        </p:nvSpPr>
        <p:spPr/>
        <p:txBody>
          <a:bodyPr/>
          <a:lstStyle/>
          <a:p>
            <a:pPr eaLnBrk="1" hangingPunct="1"/>
            <a:r>
              <a:rPr lang="de-DE" altLang="de-DE"/>
              <a:t>Herstellung der Entwicklungsumgebung</a:t>
            </a:r>
          </a:p>
        </p:txBody>
      </p:sp>
      <p:sp>
        <p:nvSpPr>
          <p:cNvPr id="494596" name="Rectangle 3"/>
          <p:cNvSpPr>
            <a:spLocks noGrp="1" noChangeArrowheads="1"/>
          </p:cNvSpPr>
          <p:nvPr>
            <p:ph type="body" idx="1"/>
          </p:nvPr>
        </p:nvSpPr>
        <p:spPr>
          <a:xfrm>
            <a:off x="457200" y="1270000"/>
            <a:ext cx="8229600" cy="5543550"/>
          </a:xfrm>
        </p:spPr>
        <p:txBody>
          <a:bodyPr/>
          <a:lstStyle/>
          <a:p>
            <a:pPr eaLnBrk="1" hangingPunct="1">
              <a:lnSpc>
                <a:spcPct val="90000"/>
              </a:lnSpc>
            </a:pPr>
            <a:r>
              <a:rPr lang="de-DE" altLang="de-DE" sz="2000"/>
              <a:t>In großen Projekten arbeiten Entwickler häufig nicht auf einer Quelldatei; Dateien werden lokal kopiert und dort bearbeitet</a:t>
            </a:r>
          </a:p>
          <a:p>
            <a:pPr lvl="1" eaLnBrk="1" hangingPunct="1">
              <a:lnSpc>
                <a:spcPct val="90000"/>
              </a:lnSpc>
            </a:pPr>
            <a:r>
              <a:rPr lang="de-DE" altLang="de-DE" sz="2000"/>
              <a:t>Vorteil: ordentliche Verfolgung von Änderungen, laufende Programmversionen können nicht verloren gehen</a:t>
            </a:r>
          </a:p>
          <a:p>
            <a:pPr lvl="1" eaLnBrk="1" hangingPunct="1">
              <a:lnSpc>
                <a:spcPct val="90000"/>
              </a:lnSpc>
            </a:pPr>
            <a:r>
              <a:rPr lang="de-DE" altLang="de-DE" sz="2000"/>
              <a:t>Nachteil: Entwickler muss Kopien für seinen Arbeitsbereich erstellen</a:t>
            </a:r>
          </a:p>
          <a:p>
            <a:pPr eaLnBrk="1" hangingPunct="1">
              <a:lnSpc>
                <a:spcPct val="90000"/>
              </a:lnSpc>
            </a:pPr>
            <a:r>
              <a:rPr lang="de-DE" altLang="de-DE" sz="2000"/>
              <a:t>Lösung: Automatisierung des Kopier- und Übersetzungsprozesses (+ weiterer Standardaufgaben)</a:t>
            </a:r>
          </a:p>
          <a:p>
            <a:pPr lvl="1" eaLnBrk="1" hangingPunct="1">
              <a:lnSpc>
                <a:spcPct val="90000"/>
              </a:lnSpc>
            </a:pPr>
            <a:r>
              <a:rPr lang="de-DE" altLang="de-DE" sz="2000"/>
              <a:t>Einsatz von Skripten sh, *.bat</a:t>
            </a:r>
          </a:p>
          <a:p>
            <a:pPr lvl="1" eaLnBrk="1" hangingPunct="1">
              <a:lnSpc>
                <a:spcPct val="90000"/>
              </a:lnSpc>
            </a:pPr>
            <a:r>
              <a:rPr lang="de-DE" altLang="de-DE" sz="2000"/>
              <a:t>besser: Einsatz von Werkzeugen, wie make und ant (auch Build-Tools genannt)</a:t>
            </a:r>
          </a:p>
          <a:p>
            <a:pPr eaLnBrk="1" hangingPunct="1">
              <a:lnSpc>
                <a:spcPct val="90000"/>
              </a:lnSpc>
            </a:pPr>
            <a:r>
              <a:rPr lang="de-DE" altLang="de-DE" sz="2000"/>
              <a:t>In Großprojekten muss der Entwickler die dahinter liegenden automatisierten Prozesse nicht kennen, er muss nur wissen, wo „seine“ mit welchen Randbedingungen läuft</a:t>
            </a:r>
          </a:p>
          <a:p>
            <a:pPr eaLnBrk="1" hangingPunct="1">
              <a:lnSpc>
                <a:spcPct val="90000"/>
              </a:lnSpc>
            </a:pPr>
            <a:endParaRPr lang="de-DE" altLang="de-DE" sz="1000"/>
          </a:p>
          <a:p>
            <a:pPr eaLnBrk="1" hangingPunct="1">
              <a:lnSpc>
                <a:spcPct val="90000"/>
              </a:lnSpc>
            </a:pPr>
            <a:r>
              <a:rPr lang="de-DE" altLang="de-DE" sz="2000"/>
              <a:t>Software durchläuft bei der Installation häufig eine Installa-tionsroutine, bei der u. a. Pfade gelesen und bearbeitet werden</a:t>
            </a:r>
          </a:p>
          <a:p>
            <a:pPr eaLnBrk="1" hangingPunct="1">
              <a:lnSpc>
                <a:spcPct val="90000"/>
              </a:lnSpc>
            </a:pPr>
            <a:endParaRPr lang="de-DE" altLang="de-DE" sz="2000"/>
          </a:p>
        </p:txBody>
      </p:sp>
      <p:sp>
        <p:nvSpPr>
          <p:cNvPr id="494597" name="Text Box 4"/>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12.2</a:t>
            </a:r>
          </a:p>
        </p:txBody>
      </p:sp>
    </p:spTree>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95619" name="Rectangle 2"/>
          <p:cNvSpPr>
            <a:spLocks noGrp="1" noChangeArrowheads="1"/>
          </p:cNvSpPr>
          <p:nvPr>
            <p:ph type="title"/>
          </p:nvPr>
        </p:nvSpPr>
        <p:spPr/>
        <p:txBody>
          <a:bodyPr/>
          <a:lstStyle/>
          <a:p>
            <a:pPr eaLnBrk="1" hangingPunct="1"/>
            <a:r>
              <a:rPr lang="de-DE" altLang="de-DE"/>
              <a:t>Ant</a:t>
            </a:r>
          </a:p>
        </p:txBody>
      </p:sp>
      <p:sp>
        <p:nvSpPr>
          <p:cNvPr id="495620" name="Rectangle 3"/>
          <p:cNvSpPr>
            <a:spLocks noGrp="1" noChangeArrowheads="1"/>
          </p:cNvSpPr>
          <p:nvPr>
            <p:ph type="body" idx="1"/>
          </p:nvPr>
        </p:nvSpPr>
        <p:spPr/>
        <p:txBody>
          <a:bodyPr/>
          <a:lstStyle/>
          <a:p>
            <a:pPr eaLnBrk="1" hangingPunct="1">
              <a:lnSpc>
                <a:spcPct val="90000"/>
              </a:lnSpc>
            </a:pPr>
            <a:r>
              <a:rPr lang="de-DE" altLang="de-DE"/>
              <a:t>Apache Ant (another neat tool, James Duncan Davidson) ist Alternative zu make-Files</a:t>
            </a:r>
          </a:p>
          <a:p>
            <a:pPr eaLnBrk="1" hangingPunct="1">
              <a:lnSpc>
                <a:spcPct val="90000"/>
              </a:lnSpc>
            </a:pPr>
            <a:r>
              <a:rPr lang="de-DE" altLang="de-DE"/>
              <a:t>Ant-Files können betriebssystemunabhängig formuliert werden</a:t>
            </a:r>
          </a:p>
          <a:p>
            <a:pPr eaLnBrk="1" hangingPunct="1">
              <a:lnSpc>
                <a:spcPct val="90000"/>
              </a:lnSpc>
            </a:pPr>
            <a:r>
              <a:rPr lang="de-DE" altLang="de-DE"/>
              <a:t>alle Befehle im XML-Format</a:t>
            </a:r>
          </a:p>
          <a:p>
            <a:pPr eaLnBrk="1" hangingPunct="1">
              <a:lnSpc>
                <a:spcPct val="90000"/>
              </a:lnSpc>
            </a:pPr>
            <a:r>
              <a:rPr lang="de-DE" altLang="de-DE"/>
              <a:t>viele Werkzeuge bieten XML-Tasks an, mit denen verschiedene Befehle des Werkzeugs aus Ant heraus ausgeführt werden können (z. B. Kompilieren)</a:t>
            </a:r>
          </a:p>
          <a:p>
            <a:pPr eaLnBrk="1" hangingPunct="1">
              <a:lnSpc>
                <a:spcPct val="90000"/>
              </a:lnSpc>
            </a:pPr>
            <a:r>
              <a:rPr lang="de-DE" altLang="de-DE"/>
              <a:t>Ant kann leicht erweitert werden, da in Java geschrieben, als Framework konzipiert</a:t>
            </a:r>
          </a:p>
          <a:p>
            <a:pPr eaLnBrk="1" hangingPunct="1">
              <a:lnSpc>
                <a:spcPct val="90000"/>
              </a:lnSpc>
            </a:pPr>
            <a:endParaRPr lang="de-DE" altLang="de-DE"/>
          </a:p>
          <a:p>
            <a:pPr eaLnBrk="1" hangingPunct="1">
              <a:lnSpc>
                <a:spcPct val="90000"/>
              </a:lnSpc>
            </a:pPr>
            <a:r>
              <a:rPr lang="de-DE" altLang="de-DE"/>
              <a:t>Ant benötigt XML-Parser, Apache Xerces mitgeliefert</a:t>
            </a:r>
          </a:p>
          <a:p>
            <a:pPr eaLnBrk="1" hangingPunct="1">
              <a:lnSpc>
                <a:spcPct val="90000"/>
              </a:lnSpc>
            </a:pPr>
            <a:r>
              <a:rPr lang="de-DE" altLang="de-DE"/>
              <a:t>erste Schritte auf Veranstaltungswebseite</a:t>
            </a:r>
          </a:p>
          <a:p>
            <a:pPr eaLnBrk="1" hangingPunct="1">
              <a:lnSpc>
                <a:spcPct val="90000"/>
              </a:lnSpc>
            </a:pPr>
            <a:endParaRPr lang="de-DE" altLang="de-DE"/>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9395" name="Rectangle 2"/>
          <p:cNvSpPr>
            <a:spLocks noGrp="1" noChangeArrowheads="1"/>
          </p:cNvSpPr>
          <p:nvPr>
            <p:ph type="title"/>
          </p:nvPr>
        </p:nvSpPr>
        <p:spPr/>
        <p:txBody>
          <a:bodyPr/>
          <a:lstStyle/>
          <a:p>
            <a:pPr eaLnBrk="1" hangingPunct="1"/>
            <a:r>
              <a:rPr lang="de-DE" altLang="de-DE"/>
              <a:t>Arten von agilen Prozessen (1/2)</a:t>
            </a:r>
          </a:p>
        </p:txBody>
      </p:sp>
      <p:sp>
        <p:nvSpPr>
          <p:cNvPr id="59396" name="Rectangle 3"/>
          <p:cNvSpPr>
            <a:spLocks noGrp="1" noChangeArrowheads="1"/>
          </p:cNvSpPr>
          <p:nvPr>
            <p:ph type="body" idx="1"/>
          </p:nvPr>
        </p:nvSpPr>
        <p:spPr>
          <a:xfrm>
            <a:off x="457200" y="1052513"/>
            <a:ext cx="8229600" cy="5256212"/>
          </a:xfrm>
        </p:spPr>
        <p:txBody>
          <a:bodyPr/>
          <a:lstStyle/>
          <a:p>
            <a:pPr eaLnBrk="1" hangingPunct="1"/>
            <a:r>
              <a:rPr lang="de-DE" altLang="de-DE"/>
              <a:t>generell: Methoden lernen von einander; es gibt nicht die eine agile Methode</a:t>
            </a:r>
          </a:p>
          <a:p>
            <a:pPr eaLnBrk="1" hangingPunct="1"/>
            <a:endParaRPr lang="de-DE" altLang="de-DE"/>
          </a:p>
          <a:p>
            <a:pPr eaLnBrk="1" hangingPunct="1"/>
            <a:r>
              <a:rPr lang="de-DE" altLang="de-DE"/>
              <a:t>Variante 1: Beschreibung auf Metaprozessebene</a:t>
            </a:r>
          </a:p>
          <a:p>
            <a:pPr lvl="1" eaLnBrk="1" hangingPunct="1"/>
            <a:r>
              <a:rPr lang="de-DE" altLang="de-DE"/>
              <a:t>Grundregeln zur Projektorganisation</a:t>
            </a:r>
          </a:p>
          <a:p>
            <a:pPr lvl="1" eaLnBrk="1" hangingPunct="1"/>
            <a:r>
              <a:rPr lang="de-DE" altLang="de-DE"/>
              <a:t>Vorgehensweisen in Projekten werden vom Team festgelegt</a:t>
            </a:r>
          </a:p>
          <a:p>
            <a:pPr lvl="1" eaLnBrk="1" hangingPunct="1"/>
            <a:r>
              <a:rPr lang="de-DE" altLang="de-DE"/>
              <a:t>Beispiele:</a:t>
            </a:r>
          </a:p>
          <a:p>
            <a:pPr lvl="2" eaLnBrk="1" hangingPunct="1"/>
            <a:r>
              <a:rPr lang="de-DE" altLang="de-DE"/>
              <a:t>Scrum (u. a. Ken Schwaber, Jeff Sutherland) [s. Folien]</a:t>
            </a:r>
          </a:p>
          <a:p>
            <a:pPr lvl="2" eaLnBrk="1" hangingPunct="1"/>
            <a:r>
              <a:rPr lang="de-DE" altLang="de-DE"/>
              <a:t>Crystal Methodenfamilie (Alistair Cockburn)</a:t>
            </a:r>
          </a:p>
          <a:p>
            <a:pPr eaLnBrk="1" hangingPunct="1"/>
            <a:endParaRPr lang="de-DE" altLang="de-DE" sz="900"/>
          </a:p>
        </p:txBody>
      </p:sp>
    </p:spTree>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96643" name="Rectangle 2"/>
          <p:cNvSpPr>
            <a:spLocks noGrp="1" noChangeArrowheads="1"/>
          </p:cNvSpPr>
          <p:nvPr>
            <p:ph type="title"/>
          </p:nvPr>
        </p:nvSpPr>
        <p:spPr/>
        <p:txBody>
          <a:bodyPr/>
          <a:lstStyle/>
          <a:p>
            <a:pPr eaLnBrk="1" hangingPunct="1"/>
            <a:r>
              <a:rPr lang="de-DE" altLang="de-DE"/>
              <a:t>Konzept von Ant (und make)</a:t>
            </a:r>
          </a:p>
        </p:txBody>
      </p:sp>
      <p:sp>
        <p:nvSpPr>
          <p:cNvPr id="496644" name="Rectangle 3"/>
          <p:cNvSpPr>
            <a:spLocks noGrp="1" noChangeArrowheads="1"/>
          </p:cNvSpPr>
          <p:nvPr>
            <p:ph type="body" idx="1"/>
          </p:nvPr>
        </p:nvSpPr>
        <p:spPr/>
        <p:txBody>
          <a:bodyPr/>
          <a:lstStyle/>
          <a:p>
            <a:pPr eaLnBrk="1" hangingPunct="1">
              <a:lnSpc>
                <a:spcPct val="90000"/>
              </a:lnSpc>
            </a:pPr>
            <a:r>
              <a:rPr lang="de-DE" altLang="de-DE"/>
              <a:t>Es gibt zentrales Ziel (project) , was erreicht werden soll (z. B. vollständige Kompilation)</a:t>
            </a:r>
          </a:p>
          <a:p>
            <a:pPr eaLnBrk="1" hangingPunct="1">
              <a:lnSpc>
                <a:spcPct val="90000"/>
              </a:lnSpc>
            </a:pPr>
            <a:r>
              <a:rPr lang="de-DE" altLang="de-DE"/>
              <a:t>Jedes Ziel besteht aus Teilzielen (target), die vorher erreicht werden müssen (z. B. Übersetzung eines Teilpakets)</a:t>
            </a:r>
          </a:p>
          <a:p>
            <a:pPr eaLnBrk="1" hangingPunct="1">
              <a:lnSpc>
                <a:spcPct val="90000"/>
              </a:lnSpc>
            </a:pPr>
            <a:r>
              <a:rPr lang="de-DE" altLang="de-DE"/>
              <a:t>Werkzeug stellt Regeln auf, was in welcher Reihenfolge gemacht werden muss, um zentrales Ziel zu erreichen</a:t>
            </a:r>
          </a:p>
          <a:p>
            <a:pPr eaLnBrk="1" hangingPunct="1">
              <a:lnSpc>
                <a:spcPct val="90000"/>
              </a:lnSpc>
            </a:pPr>
            <a:endParaRPr lang="de-DE" altLang="de-DE"/>
          </a:p>
          <a:p>
            <a:pPr eaLnBrk="1" hangingPunct="1">
              <a:lnSpc>
                <a:spcPct val="90000"/>
              </a:lnSpc>
            </a:pPr>
            <a:r>
              <a:rPr lang="de-DE" altLang="de-DE"/>
              <a:t>Werkzeug bietet dabei u. a.</a:t>
            </a:r>
          </a:p>
          <a:p>
            <a:pPr lvl="1" eaLnBrk="1" hangingPunct="1">
              <a:lnSpc>
                <a:spcPct val="90000"/>
              </a:lnSpc>
            </a:pPr>
            <a:r>
              <a:rPr lang="de-DE" altLang="de-DE"/>
              <a:t>Reaktionsmöglichkeiten bei Fehlern</a:t>
            </a:r>
          </a:p>
          <a:p>
            <a:pPr lvl="1" eaLnBrk="1" hangingPunct="1">
              <a:lnSpc>
                <a:spcPct val="90000"/>
              </a:lnSpc>
            </a:pPr>
            <a:r>
              <a:rPr lang="de-DE" altLang="de-DE"/>
              <a:t>Varianten bei der Ausführung</a:t>
            </a:r>
          </a:p>
          <a:p>
            <a:pPr lvl="1" eaLnBrk="1" hangingPunct="1">
              <a:lnSpc>
                <a:spcPct val="90000"/>
              </a:lnSpc>
            </a:pPr>
            <a:r>
              <a:rPr lang="de-DE" altLang="de-DE"/>
              <a:t>Möglichkeit, Ordner zu löschen und anzulegen, Dateien zu kopieren, verschieben und löschen</a:t>
            </a:r>
          </a:p>
        </p:txBody>
      </p:sp>
    </p:spTree>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97667" name="Rectangle 2"/>
          <p:cNvSpPr>
            <a:spLocks noGrp="1" noChangeArrowheads="1"/>
          </p:cNvSpPr>
          <p:nvPr>
            <p:ph type="title"/>
          </p:nvPr>
        </p:nvSpPr>
        <p:spPr/>
        <p:txBody>
          <a:bodyPr/>
          <a:lstStyle/>
          <a:p>
            <a:pPr eaLnBrk="1" hangingPunct="1"/>
            <a:r>
              <a:rPr lang="de-DE" altLang="de-DE"/>
              <a:t>Erinnerung an make</a:t>
            </a:r>
          </a:p>
        </p:txBody>
      </p:sp>
      <p:sp>
        <p:nvSpPr>
          <p:cNvPr id="497668" name="Rectangle 3"/>
          <p:cNvSpPr>
            <a:spLocks noGrp="1" noChangeArrowheads="1"/>
          </p:cNvSpPr>
          <p:nvPr>
            <p:ph type="body" idx="1"/>
          </p:nvPr>
        </p:nvSpPr>
        <p:spPr/>
        <p:txBody>
          <a:bodyPr/>
          <a:lstStyle/>
          <a:p>
            <a:pPr eaLnBrk="1" hangingPunct="1">
              <a:buFontTx/>
              <a:buNone/>
            </a:pPr>
            <a:r>
              <a:rPr lang="de-DE" altLang="de-DE" dirty="0">
                <a:latin typeface="Consolas" panose="020B0609020204030204" pitchFamily="49" charset="0"/>
              </a:rPr>
              <a:t>all : file1.o file2.o file3.o </a:t>
            </a:r>
          </a:p>
          <a:p>
            <a:pPr eaLnBrk="1" hangingPunct="1">
              <a:buFontTx/>
              <a:buNone/>
            </a:pPr>
            <a:r>
              <a:rPr lang="de-DE" altLang="de-DE" dirty="0">
                <a:latin typeface="Consolas" panose="020B0609020204030204" pitchFamily="49" charset="0"/>
              </a:rPr>
              <a:t>    </a:t>
            </a:r>
            <a:r>
              <a:rPr lang="de-DE" altLang="de-DE" dirty="0" err="1">
                <a:latin typeface="Consolas" panose="020B0609020204030204" pitchFamily="49" charset="0"/>
              </a:rPr>
              <a:t>gcc</a:t>
            </a:r>
            <a:r>
              <a:rPr lang="de-DE" altLang="de-DE" dirty="0">
                <a:latin typeface="Consolas" panose="020B0609020204030204" pitchFamily="49" charset="0"/>
              </a:rPr>
              <a:t> -o </a:t>
            </a:r>
            <a:r>
              <a:rPr lang="de-DE" altLang="de-DE" dirty="0" err="1">
                <a:latin typeface="Consolas" panose="020B0609020204030204" pitchFamily="49" charset="0"/>
              </a:rPr>
              <a:t>prog</a:t>
            </a:r>
            <a:r>
              <a:rPr lang="de-DE" altLang="de-DE" dirty="0">
                <a:latin typeface="Consolas" panose="020B0609020204030204" pitchFamily="49" charset="0"/>
              </a:rPr>
              <a:t> file1.o file2.o file3.o </a:t>
            </a:r>
          </a:p>
          <a:p>
            <a:pPr eaLnBrk="1" hangingPunct="1">
              <a:buFontTx/>
              <a:buNone/>
            </a:pPr>
            <a:r>
              <a:rPr lang="de-DE" altLang="de-DE" dirty="0">
                <a:latin typeface="Consolas" panose="020B0609020204030204" pitchFamily="49" charset="0"/>
              </a:rPr>
              <a:t> </a:t>
            </a:r>
          </a:p>
          <a:p>
            <a:pPr eaLnBrk="1" hangingPunct="1">
              <a:buFontTx/>
              <a:buNone/>
            </a:pPr>
            <a:r>
              <a:rPr lang="de-DE" altLang="de-DE" dirty="0">
                <a:latin typeface="Consolas" panose="020B0609020204030204" pitchFamily="49" charset="0"/>
              </a:rPr>
              <a:t>file1.o : file1.c </a:t>
            </a:r>
          </a:p>
          <a:p>
            <a:pPr eaLnBrk="1" hangingPunct="1">
              <a:buFontTx/>
              <a:buNone/>
            </a:pPr>
            <a:r>
              <a:rPr lang="de-DE" altLang="de-DE" dirty="0">
                <a:latin typeface="Consolas" panose="020B0609020204030204" pitchFamily="49" charset="0"/>
              </a:rPr>
              <a:t>    </a:t>
            </a:r>
            <a:r>
              <a:rPr lang="de-DE" altLang="de-DE" dirty="0" err="1">
                <a:latin typeface="Consolas" panose="020B0609020204030204" pitchFamily="49" charset="0"/>
              </a:rPr>
              <a:t>gcc</a:t>
            </a:r>
            <a:r>
              <a:rPr lang="de-DE" altLang="de-DE" dirty="0">
                <a:latin typeface="Consolas" panose="020B0609020204030204" pitchFamily="49" charset="0"/>
              </a:rPr>
              <a:t> -Wall -c file1.c </a:t>
            </a:r>
          </a:p>
          <a:p>
            <a:pPr eaLnBrk="1" hangingPunct="1">
              <a:buFontTx/>
              <a:buNone/>
            </a:pPr>
            <a:r>
              <a:rPr lang="de-DE" altLang="de-DE" dirty="0">
                <a:latin typeface="Consolas" panose="020B0609020204030204" pitchFamily="49" charset="0"/>
              </a:rPr>
              <a:t> </a:t>
            </a:r>
          </a:p>
          <a:p>
            <a:pPr eaLnBrk="1" hangingPunct="1">
              <a:buFontTx/>
              <a:buNone/>
            </a:pPr>
            <a:r>
              <a:rPr lang="de-DE" altLang="de-DE" dirty="0">
                <a:latin typeface="Consolas" panose="020B0609020204030204" pitchFamily="49" charset="0"/>
              </a:rPr>
              <a:t>file2.o : file2.c </a:t>
            </a:r>
          </a:p>
          <a:p>
            <a:pPr eaLnBrk="1" hangingPunct="1">
              <a:buFontTx/>
              <a:buNone/>
            </a:pPr>
            <a:r>
              <a:rPr lang="de-DE" altLang="de-DE" dirty="0">
                <a:latin typeface="Consolas" panose="020B0609020204030204" pitchFamily="49" charset="0"/>
              </a:rPr>
              <a:t>    </a:t>
            </a:r>
            <a:r>
              <a:rPr lang="de-DE" altLang="de-DE" dirty="0" err="1">
                <a:latin typeface="Consolas" panose="020B0609020204030204" pitchFamily="49" charset="0"/>
              </a:rPr>
              <a:t>gcc</a:t>
            </a:r>
            <a:r>
              <a:rPr lang="de-DE" altLang="de-DE" dirty="0">
                <a:latin typeface="Consolas" panose="020B0609020204030204" pitchFamily="49" charset="0"/>
              </a:rPr>
              <a:t> -Wall -c file2.c </a:t>
            </a:r>
          </a:p>
          <a:p>
            <a:pPr eaLnBrk="1" hangingPunct="1">
              <a:buFontTx/>
              <a:buNone/>
            </a:pPr>
            <a:r>
              <a:rPr lang="de-DE" altLang="de-DE" dirty="0">
                <a:latin typeface="Consolas" panose="020B0609020204030204" pitchFamily="49" charset="0"/>
              </a:rPr>
              <a:t> </a:t>
            </a:r>
          </a:p>
          <a:p>
            <a:pPr eaLnBrk="1" hangingPunct="1">
              <a:buFontTx/>
              <a:buNone/>
            </a:pPr>
            <a:r>
              <a:rPr lang="de-DE" altLang="de-DE" dirty="0">
                <a:latin typeface="Consolas" panose="020B0609020204030204" pitchFamily="49" charset="0"/>
              </a:rPr>
              <a:t>file3.o : file3.c </a:t>
            </a:r>
          </a:p>
          <a:p>
            <a:pPr eaLnBrk="1" hangingPunct="1">
              <a:buFontTx/>
              <a:buNone/>
            </a:pPr>
            <a:r>
              <a:rPr lang="de-DE" altLang="de-DE" dirty="0">
                <a:latin typeface="Consolas" panose="020B0609020204030204" pitchFamily="49" charset="0"/>
              </a:rPr>
              <a:t>    </a:t>
            </a:r>
            <a:r>
              <a:rPr lang="de-DE" altLang="de-DE" dirty="0" err="1">
                <a:latin typeface="Consolas" panose="020B0609020204030204" pitchFamily="49" charset="0"/>
              </a:rPr>
              <a:t>gcc</a:t>
            </a:r>
            <a:r>
              <a:rPr lang="de-DE" altLang="de-DE" dirty="0">
                <a:latin typeface="Consolas" panose="020B0609020204030204" pitchFamily="49" charset="0"/>
              </a:rPr>
              <a:t> -Wall -c file3.c</a:t>
            </a:r>
          </a:p>
          <a:p>
            <a:pPr eaLnBrk="1" hangingPunct="1">
              <a:buFontTx/>
              <a:buNone/>
            </a:pPr>
            <a:endParaRPr lang="de-DE" altLang="de-DE" dirty="0">
              <a:latin typeface="Consolas" panose="020B0609020204030204" pitchFamily="49" charset="0"/>
            </a:endParaRPr>
          </a:p>
        </p:txBody>
      </p:sp>
    </p:spTree>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98691" name="Rectangle 2"/>
          <p:cNvSpPr>
            <a:spLocks noGrp="1" noChangeArrowheads="1"/>
          </p:cNvSpPr>
          <p:nvPr>
            <p:ph type="title"/>
          </p:nvPr>
        </p:nvSpPr>
        <p:spPr/>
        <p:txBody>
          <a:bodyPr/>
          <a:lstStyle/>
          <a:p>
            <a:pPr eaLnBrk="1" hangingPunct="1"/>
            <a:r>
              <a:rPr lang="de-DE" altLang="de-DE"/>
              <a:t>Beispiel für Abhängigkeiten </a:t>
            </a:r>
          </a:p>
        </p:txBody>
      </p:sp>
      <p:sp>
        <p:nvSpPr>
          <p:cNvPr id="498692" name="Rectangle 3"/>
          <p:cNvSpPr>
            <a:spLocks noGrp="1" noChangeArrowheads="1"/>
          </p:cNvSpPr>
          <p:nvPr>
            <p:ph type="body" idx="1"/>
          </p:nvPr>
        </p:nvSpPr>
        <p:spPr>
          <a:xfrm>
            <a:off x="457200" y="1052513"/>
            <a:ext cx="8229600" cy="5472112"/>
          </a:xfrm>
        </p:spPr>
        <p:txBody>
          <a:bodyPr/>
          <a:lstStyle/>
          <a:p>
            <a:pPr eaLnBrk="1" hangingPunct="1">
              <a:buFontTx/>
              <a:buNone/>
            </a:pPr>
            <a:r>
              <a:rPr lang="de-DE" altLang="de-DE" sz="2000" dirty="0">
                <a:latin typeface="Consolas" panose="020B0609020204030204" pitchFamily="49" charset="0"/>
              </a:rPr>
              <a:t>&lt;</a:t>
            </a:r>
            <a:r>
              <a:rPr lang="de-DE" altLang="de-DE" sz="2000" dirty="0" err="1">
                <a:latin typeface="Consolas" panose="020B0609020204030204" pitchFamily="49" charset="0"/>
              </a:rPr>
              <a:t>target</a:t>
            </a:r>
            <a:r>
              <a:rPr lang="de-DE" altLang="de-DE" sz="2000" dirty="0">
                <a:latin typeface="Consolas" panose="020B0609020204030204" pitchFamily="49" charset="0"/>
              </a:rPr>
              <a:t> </a:t>
            </a:r>
            <a:r>
              <a:rPr lang="de-DE" altLang="de-DE" sz="2000" dirty="0" err="1">
                <a:latin typeface="Consolas" panose="020B0609020204030204" pitchFamily="49" charset="0"/>
              </a:rPr>
              <a:t>name</a:t>
            </a:r>
            <a:r>
              <a:rPr lang="de-DE" altLang="de-DE" sz="2000" dirty="0">
                <a:latin typeface="Consolas" panose="020B0609020204030204" pitchFamily="49" charset="0"/>
              </a:rPr>
              <a:t>="</a:t>
            </a:r>
            <a:r>
              <a:rPr lang="de-DE" altLang="de-DE" sz="2000" dirty="0" err="1">
                <a:latin typeface="Consolas" panose="020B0609020204030204" pitchFamily="49" charset="0"/>
              </a:rPr>
              <a:t>init</a:t>
            </a:r>
            <a:r>
              <a:rPr lang="de-DE" altLang="de-DE" sz="2000" dirty="0">
                <a:latin typeface="Consolas" panose="020B0609020204030204" pitchFamily="49" charset="0"/>
              </a:rPr>
              <a:t>"/&gt;</a:t>
            </a:r>
          </a:p>
          <a:p>
            <a:pPr eaLnBrk="1" hangingPunct="1">
              <a:buFontTx/>
              <a:buNone/>
            </a:pPr>
            <a:r>
              <a:rPr lang="de-DE" altLang="de-DE" sz="2000" dirty="0">
                <a:latin typeface="Consolas" panose="020B0609020204030204" pitchFamily="49" charset="0"/>
              </a:rPr>
              <a:t>&lt;</a:t>
            </a:r>
            <a:r>
              <a:rPr lang="de-DE" altLang="de-DE" sz="2000" dirty="0" err="1">
                <a:latin typeface="Consolas" panose="020B0609020204030204" pitchFamily="49" charset="0"/>
              </a:rPr>
              <a:t>target</a:t>
            </a:r>
            <a:r>
              <a:rPr lang="de-DE" altLang="de-DE" sz="2000" dirty="0">
                <a:latin typeface="Consolas" panose="020B0609020204030204" pitchFamily="49" charset="0"/>
              </a:rPr>
              <a:t> </a:t>
            </a:r>
            <a:r>
              <a:rPr lang="de-DE" altLang="de-DE" sz="2000" dirty="0" err="1">
                <a:latin typeface="Consolas" panose="020B0609020204030204" pitchFamily="49" charset="0"/>
              </a:rPr>
              <a:t>name</a:t>
            </a:r>
            <a:r>
              <a:rPr lang="de-DE" altLang="de-DE" sz="2000" dirty="0">
                <a:latin typeface="Consolas" panose="020B0609020204030204" pitchFamily="49" charset="0"/>
              </a:rPr>
              <a:t>="</a:t>
            </a:r>
            <a:r>
              <a:rPr lang="de-DE" altLang="de-DE" sz="2000" dirty="0" err="1">
                <a:latin typeface="Consolas" panose="020B0609020204030204" pitchFamily="49" charset="0"/>
              </a:rPr>
              <a:t>preprocess</a:t>
            </a:r>
            <a:r>
              <a:rPr lang="de-DE" altLang="de-DE" sz="2000" dirty="0">
                <a:latin typeface="Consolas" panose="020B0609020204030204" pitchFamily="49" charset="0"/>
              </a:rPr>
              <a:t>" </a:t>
            </a:r>
            <a:r>
              <a:rPr lang="de-DE" altLang="de-DE" sz="2000" dirty="0" err="1">
                <a:latin typeface="Consolas" panose="020B0609020204030204" pitchFamily="49" charset="0"/>
              </a:rPr>
              <a:t>depends</a:t>
            </a:r>
            <a:r>
              <a:rPr lang="de-DE" altLang="de-DE" sz="2000" dirty="0">
                <a:latin typeface="Consolas" panose="020B0609020204030204" pitchFamily="49" charset="0"/>
              </a:rPr>
              <a:t>="</a:t>
            </a:r>
            <a:r>
              <a:rPr lang="de-DE" altLang="de-DE" sz="2000" dirty="0" err="1">
                <a:latin typeface="Consolas" panose="020B0609020204030204" pitchFamily="49" charset="0"/>
              </a:rPr>
              <a:t>init</a:t>
            </a:r>
            <a:r>
              <a:rPr lang="de-DE" altLang="de-DE" sz="2000" dirty="0">
                <a:latin typeface="Consolas" panose="020B0609020204030204" pitchFamily="49" charset="0"/>
              </a:rPr>
              <a:t>"/&gt;</a:t>
            </a:r>
          </a:p>
          <a:p>
            <a:pPr eaLnBrk="1" hangingPunct="1">
              <a:buFontTx/>
              <a:buNone/>
            </a:pPr>
            <a:r>
              <a:rPr lang="de-DE" altLang="de-DE" sz="2000" dirty="0">
                <a:latin typeface="Consolas" panose="020B0609020204030204" pitchFamily="49" charset="0"/>
              </a:rPr>
              <a:t>&lt;</a:t>
            </a:r>
            <a:r>
              <a:rPr lang="de-DE" altLang="de-DE" sz="2000" dirty="0" err="1">
                <a:latin typeface="Consolas" panose="020B0609020204030204" pitchFamily="49" charset="0"/>
              </a:rPr>
              <a:t>target</a:t>
            </a:r>
            <a:r>
              <a:rPr lang="de-DE" altLang="de-DE" sz="2000" dirty="0">
                <a:latin typeface="Consolas" panose="020B0609020204030204" pitchFamily="49" charset="0"/>
              </a:rPr>
              <a:t> </a:t>
            </a:r>
            <a:r>
              <a:rPr lang="de-DE" altLang="de-DE" sz="2000" dirty="0" err="1">
                <a:latin typeface="Consolas" panose="020B0609020204030204" pitchFamily="49" charset="0"/>
              </a:rPr>
              <a:t>name</a:t>
            </a:r>
            <a:r>
              <a:rPr lang="de-DE" altLang="de-DE" sz="2000" dirty="0">
                <a:latin typeface="Consolas" panose="020B0609020204030204" pitchFamily="49" charset="0"/>
              </a:rPr>
              <a:t>="</a:t>
            </a:r>
            <a:r>
              <a:rPr lang="de-DE" altLang="de-DE" sz="2000" dirty="0" err="1">
                <a:latin typeface="Consolas" panose="020B0609020204030204" pitchFamily="49" charset="0"/>
              </a:rPr>
              <a:t>compile</a:t>
            </a:r>
            <a:r>
              <a:rPr lang="de-DE" altLang="de-DE" sz="2000" dirty="0">
                <a:latin typeface="Consolas" panose="020B0609020204030204" pitchFamily="49" charset="0"/>
              </a:rPr>
              <a:t>" </a:t>
            </a:r>
            <a:r>
              <a:rPr lang="de-DE" altLang="de-DE" sz="2000" dirty="0" err="1">
                <a:latin typeface="Consolas" panose="020B0609020204030204" pitchFamily="49" charset="0"/>
              </a:rPr>
              <a:t>depends</a:t>
            </a:r>
            <a:r>
              <a:rPr lang="de-DE" altLang="de-DE" sz="2000" dirty="0">
                <a:latin typeface="Consolas" panose="020B0609020204030204" pitchFamily="49" charset="0"/>
              </a:rPr>
              <a:t>="</a:t>
            </a:r>
            <a:r>
              <a:rPr lang="de-DE" altLang="de-DE" sz="2000" dirty="0" err="1">
                <a:latin typeface="Consolas" panose="020B0609020204030204" pitchFamily="49" charset="0"/>
              </a:rPr>
              <a:t>init,preprocess</a:t>
            </a:r>
            <a:r>
              <a:rPr lang="de-DE" altLang="de-DE" sz="2000" dirty="0">
                <a:latin typeface="Consolas" panose="020B0609020204030204" pitchFamily="49" charset="0"/>
              </a:rPr>
              <a:t>"/&gt;</a:t>
            </a:r>
          </a:p>
          <a:p>
            <a:pPr eaLnBrk="1" hangingPunct="1">
              <a:buFontTx/>
              <a:buNone/>
            </a:pPr>
            <a:r>
              <a:rPr lang="de-DE" altLang="de-DE" sz="2000" dirty="0">
                <a:latin typeface="Consolas" panose="020B0609020204030204" pitchFamily="49" charset="0"/>
              </a:rPr>
              <a:t>&lt;</a:t>
            </a:r>
            <a:r>
              <a:rPr lang="de-DE" altLang="de-DE" sz="2000" dirty="0" err="1">
                <a:latin typeface="Consolas" panose="020B0609020204030204" pitchFamily="49" charset="0"/>
              </a:rPr>
              <a:t>target</a:t>
            </a:r>
            <a:r>
              <a:rPr lang="de-DE" altLang="de-DE" sz="2000" dirty="0">
                <a:latin typeface="Consolas" panose="020B0609020204030204" pitchFamily="49" charset="0"/>
              </a:rPr>
              <a:t> </a:t>
            </a:r>
            <a:r>
              <a:rPr lang="de-DE" altLang="de-DE" sz="2000" dirty="0" err="1">
                <a:latin typeface="Consolas" panose="020B0609020204030204" pitchFamily="49" charset="0"/>
              </a:rPr>
              <a:t>name</a:t>
            </a:r>
            <a:r>
              <a:rPr lang="de-DE" altLang="de-DE" sz="2000" dirty="0">
                <a:latin typeface="Consolas" panose="020B0609020204030204" pitchFamily="49" charset="0"/>
              </a:rPr>
              <a:t>="package" </a:t>
            </a:r>
            <a:r>
              <a:rPr lang="de-DE" altLang="de-DE" sz="2000" dirty="0" err="1">
                <a:latin typeface="Consolas" panose="020B0609020204030204" pitchFamily="49" charset="0"/>
              </a:rPr>
              <a:t>depends</a:t>
            </a:r>
            <a:r>
              <a:rPr lang="de-DE" altLang="de-DE" sz="2000" dirty="0">
                <a:latin typeface="Consolas" panose="020B0609020204030204" pitchFamily="49" charset="0"/>
              </a:rPr>
              <a:t>="</a:t>
            </a:r>
            <a:r>
              <a:rPr lang="de-DE" altLang="de-DE" sz="2000" dirty="0" err="1">
                <a:latin typeface="Consolas" panose="020B0609020204030204" pitchFamily="49" charset="0"/>
              </a:rPr>
              <a:t>compile</a:t>
            </a:r>
            <a:r>
              <a:rPr lang="de-DE" altLang="de-DE" sz="2000" dirty="0">
                <a:latin typeface="Consolas" panose="020B0609020204030204" pitchFamily="49" charset="0"/>
              </a:rPr>
              <a:t>"/&gt;</a:t>
            </a:r>
          </a:p>
          <a:p>
            <a:pPr eaLnBrk="1" hangingPunct="1">
              <a:buFontTx/>
              <a:buNone/>
            </a:pPr>
            <a:endParaRPr lang="de-DE" altLang="de-DE" sz="2000" dirty="0">
              <a:latin typeface="Consolas" panose="020B0609020204030204" pitchFamily="49" charset="0"/>
            </a:endParaRPr>
          </a:p>
          <a:p>
            <a:pPr eaLnBrk="1" hangingPunct="1"/>
            <a:r>
              <a:rPr lang="de-DE" altLang="de-DE" sz="2000" dirty="0"/>
              <a:t>Die Reihenfolge der Ziele (</a:t>
            </a:r>
            <a:r>
              <a:rPr lang="de-DE" altLang="de-DE" sz="2000" dirty="0" err="1"/>
              <a:t>target</a:t>
            </a:r>
            <a:r>
              <a:rPr lang="de-DE" altLang="de-DE" sz="2000" dirty="0"/>
              <a:t>) in der Datei hat keine Bedeutung, nur „</a:t>
            </a:r>
            <a:r>
              <a:rPr lang="de-DE" altLang="de-DE" sz="2000" dirty="0" err="1"/>
              <a:t>depends</a:t>
            </a:r>
            <a:r>
              <a:rPr lang="de-DE" altLang="de-DE" sz="2000" dirty="0"/>
              <a:t>“ dabei wichtig</a:t>
            </a:r>
          </a:p>
          <a:p>
            <a:pPr eaLnBrk="1" hangingPunct="1"/>
            <a:r>
              <a:rPr lang="de-DE" altLang="de-DE" sz="2000" dirty="0"/>
              <a:t>Neben einem </a:t>
            </a:r>
            <a:r>
              <a:rPr lang="de-DE" altLang="de-DE" sz="2000" dirty="0" err="1"/>
              <a:t>default</a:t>
            </a:r>
            <a:r>
              <a:rPr lang="de-DE" altLang="de-DE" sz="2000" dirty="0"/>
              <a:t>-Ziel kann man beim Start ein Ziel auswählen, z. B. </a:t>
            </a:r>
            <a:r>
              <a:rPr lang="de-DE" altLang="de-DE" sz="2000" dirty="0" err="1"/>
              <a:t>compile</a:t>
            </a:r>
            <a:endParaRPr lang="de-DE" altLang="de-DE" sz="2000" dirty="0"/>
          </a:p>
          <a:p>
            <a:pPr eaLnBrk="1" hangingPunct="1"/>
            <a:r>
              <a:rPr lang="de-DE" altLang="de-DE" sz="2000" dirty="0"/>
              <a:t>alle </a:t>
            </a:r>
            <a:r>
              <a:rPr lang="de-DE" altLang="de-DE" sz="2000" dirty="0" err="1"/>
              <a:t>depends</a:t>
            </a:r>
            <a:r>
              <a:rPr lang="de-DE" altLang="de-DE" sz="2000" dirty="0"/>
              <a:t> betrachtet und schrittweise vom Werkzeug in mögliche Reihenfolge gebracht, hier:</a:t>
            </a:r>
          </a:p>
          <a:p>
            <a:pPr lvl="1" eaLnBrk="1" hangingPunct="1"/>
            <a:r>
              <a:rPr lang="de-DE" altLang="de-DE" sz="2000" dirty="0" err="1"/>
              <a:t>init</a:t>
            </a:r>
            <a:r>
              <a:rPr lang="de-DE" altLang="de-DE" sz="2000" dirty="0"/>
              <a:t> hat keine Abhängigkeiten, wird zuerst ausgeführt (was, hier nicht sichtbar)</a:t>
            </a:r>
          </a:p>
          <a:p>
            <a:pPr lvl="1" eaLnBrk="1" hangingPunct="1"/>
            <a:r>
              <a:rPr lang="de-DE" altLang="de-DE" sz="2000" dirty="0" err="1"/>
              <a:t>preprocess</a:t>
            </a:r>
            <a:r>
              <a:rPr lang="de-DE" altLang="de-DE" sz="2000" dirty="0"/>
              <a:t> benötigt </a:t>
            </a:r>
            <a:r>
              <a:rPr lang="de-DE" altLang="de-DE" sz="2000" dirty="0" err="1"/>
              <a:t>init</a:t>
            </a:r>
            <a:r>
              <a:rPr lang="de-DE" altLang="de-DE" sz="2000" dirty="0"/>
              <a:t>, da schon ausgeführt, wird nur </a:t>
            </a:r>
            <a:r>
              <a:rPr lang="de-DE" altLang="de-DE" sz="2000" dirty="0" err="1"/>
              <a:t>preprocess</a:t>
            </a:r>
            <a:r>
              <a:rPr lang="de-DE" altLang="de-DE" sz="2000" dirty="0"/>
              <a:t> ausgeführt</a:t>
            </a:r>
          </a:p>
        </p:txBody>
      </p:sp>
    </p:spTree>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499715" name="Rectangle 2"/>
          <p:cNvSpPr>
            <a:spLocks noGrp="1" noChangeArrowheads="1"/>
          </p:cNvSpPr>
          <p:nvPr>
            <p:ph type="title"/>
          </p:nvPr>
        </p:nvSpPr>
        <p:spPr/>
        <p:txBody>
          <a:bodyPr/>
          <a:lstStyle/>
          <a:p>
            <a:pPr eaLnBrk="1" hangingPunct="1"/>
            <a:r>
              <a:rPr lang="de-DE" altLang="de-DE"/>
              <a:t>Ant-Basisskript (erzeugt von Eclipse)</a:t>
            </a:r>
          </a:p>
        </p:txBody>
      </p:sp>
      <p:sp>
        <p:nvSpPr>
          <p:cNvPr id="499716" name="Rectangle 3"/>
          <p:cNvSpPr>
            <a:spLocks noGrp="1" noChangeArrowheads="1"/>
          </p:cNvSpPr>
          <p:nvPr>
            <p:ph type="body" idx="1"/>
          </p:nvPr>
        </p:nvSpPr>
        <p:spPr>
          <a:xfrm>
            <a:off x="457200" y="1196975"/>
            <a:ext cx="8229600" cy="5256213"/>
          </a:xfrm>
        </p:spPr>
        <p:txBody>
          <a:bodyPr/>
          <a:lstStyle/>
          <a:p>
            <a:pPr eaLnBrk="1" hangingPunct="1">
              <a:lnSpc>
                <a:spcPct val="70000"/>
              </a:lnSpc>
              <a:buFontTx/>
              <a:buNone/>
            </a:pPr>
            <a:r>
              <a:rPr lang="de-DE" altLang="de-DE" sz="1800" dirty="0">
                <a:latin typeface="Consolas" panose="020B0609020204030204" pitchFamily="49" charset="0"/>
              </a:rPr>
              <a:t>&lt;?</a:t>
            </a:r>
            <a:r>
              <a:rPr lang="de-DE" altLang="de-DE" sz="1800" dirty="0" err="1">
                <a:latin typeface="Consolas" panose="020B0609020204030204" pitchFamily="49" charset="0"/>
              </a:rPr>
              <a:t>xml</a:t>
            </a:r>
            <a:r>
              <a:rPr lang="de-DE" altLang="de-DE" sz="1800" dirty="0">
                <a:latin typeface="Consolas" panose="020B0609020204030204" pitchFamily="49" charset="0"/>
              </a:rPr>
              <a:t> </a:t>
            </a:r>
            <a:r>
              <a:rPr lang="de-DE" altLang="de-DE" sz="1800" dirty="0" err="1">
                <a:latin typeface="Consolas" panose="020B0609020204030204" pitchFamily="49" charset="0"/>
              </a:rPr>
              <a:t>version</a:t>
            </a:r>
            <a:r>
              <a:rPr lang="de-DE" altLang="de-DE" sz="1800" dirty="0">
                <a:latin typeface="Consolas" panose="020B0609020204030204" pitchFamily="49" charset="0"/>
              </a:rPr>
              <a:t>="1.0"?&gt;</a:t>
            </a:r>
          </a:p>
          <a:p>
            <a:pPr eaLnBrk="1" hangingPunct="1">
              <a:lnSpc>
                <a:spcPct val="70000"/>
              </a:lnSpc>
              <a:buFontTx/>
              <a:buNone/>
            </a:pPr>
            <a:r>
              <a:rPr lang="de-DE" altLang="de-DE" sz="1800" dirty="0">
                <a:latin typeface="Consolas" panose="020B0609020204030204" pitchFamily="49" charset="0"/>
              </a:rPr>
              <a:t>&lt;!-- =============================================</a:t>
            </a:r>
          </a:p>
          <a:p>
            <a:pPr eaLnBrk="1" hangingPunct="1">
              <a:lnSpc>
                <a:spcPct val="70000"/>
              </a:lnSpc>
              <a:buFontTx/>
              <a:buNone/>
            </a:pPr>
            <a:r>
              <a:rPr lang="de-DE" altLang="de-DE" sz="1800" dirty="0">
                <a:latin typeface="Consolas" panose="020B0609020204030204" pitchFamily="49" charset="0"/>
              </a:rPr>
              <a:t>      Projekt, Datum, Aufgabe Autor,</a:t>
            </a:r>
          </a:p>
          <a:p>
            <a:pPr eaLnBrk="1" hangingPunct="1">
              <a:lnSpc>
                <a:spcPct val="70000"/>
              </a:lnSpc>
              <a:buFontTx/>
              <a:buNone/>
            </a:pPr>
            <a:r>
              <a:rPr lang="de-DE" altLang="de-DE" sz="1800" dirty="0">
                <a:latin typeface="Consolas" panose="020B0609020204030204" pitchFamily="49" charset="0"/>
              </a:rPr>
              <a:t>     ============================================= --&gt;</a:t>
            </a:r>
          </a:p>
          <a:p>
            <a:pPr eaLnBrk="1" hangingPunct="1">
              <a:lnSpc>
                <a:spcPct val="70000"/>
              </a:lnSpc>
              <a:buFontTx/>
              <a:buNone/>
            </a:pPr>
            <a:r>
              <a:rPr lang="de-DE" altLang="de-DE" sz="1800" dirty="0">
                <a:latin typeface="Consolas" panose="020B0609020204030204" pitchFamily="49" charset="0"/>
              </a:rPr>
              <a:t>&lt;</a:t>
            </a:r>
            <a:r>
              <a:rPr lang="de-DE" altLang="de-DE" sz="1800" dirty="0" err="1">
                <a:latin typeface="Consolas" panose="020B0609020204030204" pitchFamily="49" charset="0"/>
              </a:rPr>
              <a:t>project</a:t>
            </a:r>
            <a:r>
              <a:rPr lang="de-DE" altLang="de-DE" sz="1800" dirty="0">
                <a:latin typeface="Consolas" panose="020B0609020204030204" pitchFamily="49" charset="0"/>
              </a:rPr>
              <a:t> </a:t>
            </a:r>
            <a:r>
              <a:rPr lang="de-DE" altLang="de-DE" sz="1800" dirty="0" err="1">
                <a:latin typeface="Consolas" panose="020B0609020204030204" pitchFamily="49" charset="0"/>
              </a:rPr>
              <a:t>name</a:t>
            </a:r>
            <a:r>
              <a:rPr lang="de-DE" altLang="de-DE" sz="1800" dirty="0">
                <a:latin typeface="Consolas" panose="020B0609020204030204" pitchFamily="49" charset="0"/>
              </a:rPr>
              <a:t>="</a:t>
            </a:r>
            <a:r>
              <a:rPr lang="de-DE" altLang="de-DE" sz="1800" dirty="0" err="1">
                <a:latin typeface="Consolas" panose="020B0609020204030204" pitchFamily="49" charset="0"/>
              </a:rPr>
              <a:t>project</a:t>
            </a:r>
            <a:r>
              <a:rPr lang="de-DE" altLang="de-DE" sz="1800" dirty="0">
                <a:latin typeface="Consolas" panose="020B0609020204030204" pitchFamily="49" charset="0"/>
              </a:rPr>
              <a:t>" </a:t>
            </a:r>
            <a:r>
              <a:rPr lang="de-DE" altLang="de-DE" sz="1800" dirty="0" err="1">
                <a:latin typeface="Consolas" panose="020B0609020204030204" pitchFamily="49" charset="0"/>
              </a:rPr>
              <a:t>default</a:t>
            </a:r>
            <a:r>
              <a:rPr lang="de-DE" altLang="de-DE" sz="1800" dirty="0">
                <a:latin typeface="Consolas" panose="020B0609020204030204" pitchFamily="49" charset="0"/>
              </a:rPr>
              <a:t>="</a:t>
            </a:r>
            <a:r>
              <a:rPr lang="de-DE" altLang="de-DE" sz="1800" dirty="0" err="1">
                <a:latin typeface="Consolas" panose="020B0609020204030204" pitchFamily="49" charset="0"/>
              </a:rPr>
              <a:t>default</a:t>
            </a:r>
            <a:r>
              <a:rPr lang="de-DE" altLang="de-DE" sz="1800" dirty="0">
                <a:latin typeface="Consolas" panose="020B0609020204030204" pitchFamily="49" charset="0"/>
              </a:rPr>
              <a:t>"&gt;</a:t>
            </a:r>
          </a:p>
          <a:p>
            <a:pPr eaLnBrk="1" hangingPunct="1">
              <a:lnSpc>
                <a:spcPct val="70000"/>
              </a:lnSpc>
              <a:buFontTx/>
              <a:buNone/>
            </a:pPr>
            <a:r>
              <a:rPr lang="de-DE" altLang="de-DE" sz="1800" dirty="0">
                <a:latin typeface="Consolas" panose="020B0609020204030204" pitchFamily="49" charset="0"/>
              </a:rPr>
              <a:t>    &lt;</a:t>
            </a:r>
            <a:r>
              <a:rPr lang="de-DE" altLang="de-DE" sz="1800" dirty="0" err="1">
                <a:latin typeface="Consolas" panose="020B0609020204030204" pitchFamily="49" charset="0"/>
              </a:rPr>
              <a:t>description</a:t>
            </a:r>
            <a:r>
              <a:rPr lang="de-DE" altLang="de-DE" sz="1800" dirty="0">
                <a:latin typeface="Consolas" panose="020B0609020204030204" pitchFamily="49" charset="0"/>
              </a:rPr>
              <a:t>&gt;</a:t>
            </a:r>
          </a:p>
          <a:p>
            <a:pPr eaLnBrk="1" hangingPunct="1">
              <a:lnSpc>
                <a:spcPct val="7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description</a:t>
            </a:r>
            <a:endParaRPr lang="de-DE" altLang="de-DE" sz="1800" dirty="0">
              <a:latin typeface="Consolas" panose="020B0609020204030204" pitchFamily="49" charset="0"/>
            </a:endParaRPr>
          </a:p>
          <a:p>
            <a:pPr eaLnBrk="1" hangingPunct="1">
              <a:lnSpc>
                <a:spcPct val="70000"/>
              </a:lnSpc>
              <a:buFontTx/>
              <a:buNone/>
            </a:pPr>
            <a:r>
              <a:rPr lang="de-DE" altLang="de-DE" sz="1800" dirty="0">
                <a:latin typeface="Consolas" panose="020B0609020204030204" pitchFamily="49" charset="0"/>
              </a:rPr>
              <a:t>    &lt;/</a:t>
            </a:r>
            <a:r>
              <a:rPr lang="de-DE" altLang="de-DE" sz="1800" dirty="0" err="1">
                <a:latin typeface="Consolas" panose="020B0609020204030204" pitchFamily="49" charset="0"/>
              </a:rPr>
              <a:t>description</a:t>
            </a:r>
            <a:r>
              <a:rPr lang="de-DE" altLang="de-DE" sz="1800" dirty="0">
                <a:latin typeface="Consolas" panose="020B0609020204030204" pitchFamily="49" charset="0"/>
              </a:rPr>
              <a:t>&gt;</a:t>
            </a:r>
          </a:p>
          <a:p>
            <a:pPr eaLnBrk="1" hangingPunct="1">
              <a:lnSpc>
                <a:spcPct val="70000"/>
              </a:lnSpc>
              <a:buFontTx/>
              <a:buNone/>
            </a:pPr>
            <a:r>
              <a:rPr lang="de-DE" altLang="de-DE" sz="1800" dirty="0">
                <a:latin typeface="Consolas" panose="020B0609020204030204" pitchFamily="49" charset="0"/>
              </a:rPr>
              <a:t>    &lt;!-- =================================           </a:t>
            </a:r>
          </a:p>
          <a:p>
            <a:pPr eaLnBrk="1" hangingPunct="1">
              <a:lnSpc>
                <a:spcPct val="7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target</a:t>
            </a:r>
            <a:r>
              <a:rPr lang="de-DE" altLang="de-DE" sz="1800" dirty="0">
                <a:latin typeface="Consolas" panose="020B0609020204030204" pitchFamily="49" charset="0"/>
              </a:rPr>
              <a:t>: </a:t>
            </a:r>
            <a:r>
              <a:rPr lang="de-DE" altLang="de-DE" sz="1800" dirty="0" err="1">
                <a:latin typeface="Consolas" panose="020B0609020204030204" pitchFamily="49" charset="0"/>
              </a:rPr>
              <a:t>default</a:t>
            </a:r>
            <a:r>
              <a:rPr lang="de-DE" altLang="de-DE" sz="1800" dirty="0">
                <a:latin typeface="Consolas" panose="020B0609020204030204" pitchFamily="49" charset="0"/>
              </a:rPr>
              <a:t>    </a:t>
            </a:r>
          </a:p>
          <a:p>
            <a:pPr eaLnBrk="1" hangingPunct="1">
              <a:lnSpc>
                <a:spcPct val="70000"/>
              </a:lnSpc>
              <a:buFontTx/>
              <a:buNone/>
            </a:pPr>
            <a:r>
              <a:rPr lang="de-DE" altLang="de-DE" sz="1800" dirty="0">
                <a:latin typeface="Consolas" panose="020B0609020204030204" pitchFamily="49" charset="0"/>
              </a:rPr>
              <a:t>         ================================= --&gt;</a:t>
            </a:r>
          </a:p>
          <a:p>
            <a:pPr eaLnBrk="1" hangingPunct="1">
              <a:lnSpc>
                <a:spcPct val="70000"/>
              </a:lnSpc>
              <a:buFontTx/>
              <a:buNone/>
            </a:pPr>
            <a:r>
              <a:rPr lang="de-DE" altLang="de-DE" sz="1800" dirty="0">
                <a:latin typeface="Consolas" panose="020B0609020204030204" pitchFamily="49" charset="0"/>
              </a:rPr>
              <a:t>    &lt;</a:t>
            </a:r>
            <a:r>
              <a:rPr lang="de-DE" altLang="de-DE" sz="1800" dirty="0" err="1">
                <a:latin typeface="Consolas" panose="020B0609020204030204" pitchFamily="49" charset="0"/>
              </a:rPr>
              <a:t>target</a:t>
            </a:r>
            <a:r>
              <a:rPr lang="de-DE" altLang="de-DE" sz="1800" dirty="0">
                <a:latin typeface="Consolas" panose="020B0609020204030204" pitchFamily="49" charset="0"/>
              </a:rPr>
              <a:t> </a:t>
            </a:r>
            <a:r>
              <a:rPr lang="de-DE" altLang="de-DE" sz="1800" dirty="0" err="1">
                <a:latin typeface="Consolas" panose="020B0609020204030204" pitchFamily="49" charset="0"/>
              </a:rPr>
              <a:t>name</a:t>
            </a:r>
            <a:r>
              <a:rPr lang="de-DE" altLang="de-DE" sz="1800" dirty="0">
                <a:latin typeface="Consolas" panose="020B0609020204030204" pitchFamily="49" charset="0"/>
              </a:rPr>
              <a:t>="</a:t>
            </a:r>
            <a:r>
              <a:rPr lang="de-DE" altLang="de-DE" sz="1800" dirty="0" err="1">
                <a:latin typeface="Consolas" panose="020B0609020204030204" pitchFamily="49" charset="0"/>
              </a:rPr>
              <a:t>default</a:t>
            </a:r>
            <a:r>
              <a:rPr lang="de-DE" altLang="de-DE" sz="1800" dirty="0">
                <a:latin typeface="Consolas" panose="020B0609020204030204" pitchFamily="49" charset="0"/>
              </a:rPr>
              <a:t>" </a:t>
            </a:r>
            <a:r>
              <a:rPr lang="de-DE" altLang="de-DE" sz="1800" dirty="0" err="1">
                <a:latin typeface="Consolas" panose="020B0609020204030204" pitchFamily="49" charset="0"/>
              </a:rPr>
              <a:t>depends</a:t>
            </a:r>
            <a:r>
              <a:rPr lang="de-DE" altLang="de-DE" sz="1800" dirty="0">
                <a:latin typeface="Consolas" panose="020B0609020204030204" pitchFamily="49" charset="0"/>
              </a:rPr>
              <a:t>="</a:t>
            </a:r>
            <a:r>
              <a:rPr lang="de-DE" altLang="de-DE" sz="1800" dirty="0" err="1">
                <a:latin typeface="Consolas" panose="020B0609020204030204" pitchFamily="49" charset="0"/>
              </a:rPr>
              <a:t>depends</a:t>
            </a:r>
            <a:r>
              <a:rPr lang="de-DE" altLang="de-DE" sz="1800" dirty="0">
                <a:latin typeface="Consolas" panose="020B0609020204030204" pitchFamily="49" charset="0"/>
              </a:rPr>
              <a:t>" </a:t>
            </a:r>
          </a:p>
          <a:p>
            <a:pPr eaLnBrk="1" hangingPunct="1">
              <a:lnSpc>
                <a:spcPct val="7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description</a:t>
            </a:r>
            <a:r>
              <a:rPr lang="de-DE" altLang="de-DE" sz="1800" dirty="0">
                <a:latin typeface="Consolas" panose="020B0609020204030204" pitchFamily="49" charset="0"/>
              </a:rPr>
              <a:t>="--&gt; </a:t>
            </a:r>
            <a:r>
              <a:rPr lang="de-DE" altLang="de-DE" sz="1800" dirty="0" err="1">
                <a:latin typeface="Consolas" panose="020B0609020204030204" pitchFamily="49" charset="0"/>
              </a:rPr>
              <a:t>description</a:t>
            </a:r>
            <a:r>
              <a:rPr lang="de-DE" altLang="de-DE" sz="1800" dirty="0">
                <a:latin typeface="Consolas" panose="020B0609020204030204" pitchFamily="49" charset="0"/>
              </a:rPr>
              <a:t>"&gt;</a:t>
            </a:r>
          </a:p>
          <a:p>
            <a:pPr eaLnBrk="1" hangingPunct="1">
              <a:lnSpc>
                <a:spcPct val="70000"/>
              </a:lnSpc>
              <a:buFontTx/>
              <a:buNone/>
            </a:pPr>
            <a:r>
              <a:rPr lang="de-DE" altLang="de-DE" sz="1800" dirty="0">
                <a:latin typeface="Consolas" panose="020B0609020204030204" pitchFamily="49" charset="0"/>
              </a:rPr>
              <a:t>    &lt;/</a:t>
            </a:r>
            <a:r>
              <a:rPr lang="de-DE" altLang="de-DE" sz="1800" dirty="0" err="1">
                <a:latin typeface="Consolas" panose="020B0609020204030204" pitchFamily="49" charset="0"/>
              </a:rPr>
              <a:t>target</a:t>
            </a:r>
            <a:r>
              <a:rPr lang="de-DE" altLang="de-DE" sz="1800" dirty="0">
                <a:latin typeface="Consolas" panose="020B0609020204030204" pitchFamily="49" charset="0"/>
              </a:rPr>
              <a:t>&gt;</a:t>
            </a:r>
          </a:p>
          <a:p>
            <a:pPr eaLnBrk="1" hangingPunct="1">
              <a:lnSpc>
                <a:spcPct val="70000"/>
              </a:lnSpc>
              <a:buFontTx/>
              <a:buNone/>
            </a:pPr>
            <a:r>
              <a:rPr lang="de-DE" altLang="de-DE" sz="1800" dirty="0">
                <a:latin typeface="Consolas" panose="020B0609020204030204" pitchFamily="49" charset="0"/>
              </a:rPr>
              <a:t>    &lt;!-- - - - - - - - - - - - - - - - - -</a:t>
            </a:r>
          </a:p>
          <a:p>
            <a:pPr eaLnBrk="1" hangingPunct="1">
              <a:lnSpc>
                <a:spcPct val="70000"/>
              </a:lnSpc>
              <a:buFontTx/>
              <a:buNone/>
            </a:pPr>
            <a:r>
              <a:rPr lang="de-DE" altLang="de-DE" sz="1800" dirty="0">
                <a:latin typeface="Consolas" panose="020B0609020204030204" pitchFamily="49" charset="0"/>
              </a:rPr>
              <a:t>           </a:t>
            </a:r>
            <a:r>
              <a:rPr lang="de-DE" altLang="de-DE" sz="1800" dirty="0" err="1">
                <a:latin typeface="Consolas" panose="020B0609020204030204" pitchFamily="49" charset="0"/>
              </a:rPr>
              <a:t>target</a:t>
            </a:r>
            <a:r>
              <a:rPr lang="de-DE" altLang="de-DE" sz="1800" dirty="0">
                <a:latin typeface="Consolas" panose="020B0609020204030204" pitchFamily="49" charset="0"/>
              </a:rPr>
              <a:t>: </a:t>
            </a:r>
            <a:r>
              <a:rPr lang="de-DE" altLang="de-DE" sz="1800" dirty="0" err="1">
                <a:latin typeface="Consolas" panose="020B0609020204030204" pitchFamily="49" charset="0"/>
              </a:rPr>
              <a:t>depends</a:t>
            </a:r>
            <a:endParaRPr lang="de-DE" altLang="de-DE" sz="1800" dirty="0">
              <a:latin typeface="Consolas" panose="020B0609020204030204" pitchFamily="49" charset="0"/>
            </a:endParaRPr>
          </a:p>
          <a:p>
            <a:pPr eaLnBrk="1" hangingPunct="1">
              <a:lnSpc>
                <a:spcPct val="70000"/>
              </a:lnSpc>
              <a:buFontTx/>
              <a:buNone/>
            </a:pPr>
            <a:r>
              <a:rPr lang="de-DE" altLang="de-DE" sz="1800" dirty="0">
                <a:latin typeface="Consolas" panose="020B0609020204030204" pitchFamily="49" charset="0"/>
              </a:rPr>
              <a:t>      - - - - - - - - - - - - - - - - - --&gt;</a:t>
            </a:r>
          </a:p>
          <a:p>
            <a:pPr eaLnBrk="1" hangingPunct="1">
              <a:lnSpc>
                <a:spcPct val="70000"/>
              </a:lnSpc>
              <a:buFontTx/>
              <a:buNone/>
            </a:pPr>
            <a:r>
              <a:rPr lang="de-DE" altLang="de-DE" sz="1800" dirty="0">
                <a:latin typeface="Consolas" panose="020B0609020204030204" pitchFamily="49" charset="0"/>
              </a:rPr>
              <a:t>    &lt;</a:t>
            </a:r>
            <a:r>
              <a:rPr lang="de-DE" altLang="de-DE" sz="1800" dirty="0" err="1">
                <a:latin typeface="Consolas" panose="020B0609020204030204" pitchFamily="49" charset="0"/>
              </a:rPr>
              <a:t>target</a:t>
            </a:r>
            <a:r>
              <a:rPr lang="de-DE" altLang="de-DE" sz="1800" dirty="0">
                <a:latin typeface="Consolas" panose="020B0609020204030204" pitchFamily="49" charset="0"/>
              </a:rPr>
              <a:t> </a:t>
            </a:r>
            <a:r>
              <a:rPr lang="de-DE" altLang="de-DE" sz="1800" dirty="0" err="1">
                <a:latin typeface="Consolas" panose="020B0609020204030204" pitchFamily="49" charset="0"/>
              </a:rPr>
              <a:t>name</a:t>
            </a:r>
            <a:r>
              <a:rPr lang="de-DE" altLang="de-DE" sz="1800" dirty="0">
                <a:latin typeface="Consolas" panose="020B0609020204030204" pitchFamily="49" charset="0"/>
              </a:rPr>
              <a:t>="</a:t>
            </a:r>
            <a:r>
              <a:rPr lang="de-DE" altLang="de-DE" sz="1800" dirty="0" err="1">
                <a:latin typeface="Consolas" panose="020B0609020204030204" pitchFamily="49" charset="0"/>
              </a:rPr>
              <a:t>depends</a:t>
            </a:r>
            <a:r>
              <a:rPr lang="de-DE" altLang="de-DE" sz="1800" dirty="0">
                <a:latin typeface="Consolas" panose="020B0609020204030204" pitchFamily="49" charset="0"/>
              </a:rPr>
              <a:t>"&gt;</a:t>
            </a:r>
          </a:p>
          <a:p>
            <a:pPr eaLnBrk="1" hangingPunct="1">
              <a:lnSpc>
                <a:spcPct val="70000"/>
              </a:lnSpc>
              <a:buFontTx/>
              <a:buNone/>
            </a:pPr>
            <a:r>
              <a:rPr lang="de-DE" altLang="de-DE" sz="1800" dirty="0">
                <a:latin typeface="Consolas" panose="020B0609020204030204" pitchFamily="49" charset="0"/>
              </a:rPr>
              <a:t>    &lt;/</a:t>
            </a:r>
            <a:r>
              <a:rPr lang="de-DE" altLang="de-DE" sz="1800" dirty="0" err="1">
                <a:latin typeface="Consolas" panose="020B0609020204030204" pitchFamily="49" charset="0"/>
              </a:rPr>
              <a:t>target</a:t>
            </a:r>
            <a:r>
              <a:rPr lang="de-DE" altLang="de-DE" sz="1800" dirty="0">
                <a:latin typeface="Consolas" panose="020B0609020204030204" pitchFamily="49" charset="0"/>
              </a:rPr>
              <a:t>&gt;</a:t>
            </a:r>
          </a:p>
          <a:p>
            <a:pPr eaLnBrk="1" hangingPunct="1">
              <a:lnSpc>
                <a:spcPct val="70000"/>
              </a:lnSpc>
              <a:buFontTx/>
              <a:buNone/>
            </a:pPr>
            <a:r>
              <a:rPr lang="de-DE" altLang="de-DE" sz="1800" dirty="0">
                <a:latin typeface="Consolas" panose="020B0609020204030204" pitchFamily="49" charset="0"/>
              </a:rPr>
              <a:t>&lt;/</a:t>
            </a:r>
            <a:r>
              <a:rPr lang="de-DE" altLang="de-DE" sz="1800" dirty="0" err="1">
                <a:latin typeface="Consolas" panose="020B0609020204030204" pitchFamily="49" charset="0"/>
              </a:rPr>
              <a:t>project</a:t>
            </a:r>
            <a:r>
              <a:rPr lang="de-DE" altLang="de-DE" sz="1800" dirty="0">
                <a:latin typeface="Consolas" panose="020B0609020204030204" pitchFamily="49" charset="0"/>
              </a:rPr>
              <a:t>&gt;</a:t>
            </a:r>
          </a:p>
        </p:txBody>
      </p:sp>
    </p:spTree>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00739" name="Rectangle 2"/>
          <p:cNvSpPr>
            <a:spLocks noGrp="1" noChangeArrowheads="1"/>
          </p:cNvSpPr>
          <p:nvPr>
            <p:ph type="title"/>
          </p:nvPr>
        </p:nvSpPr>
        <p:spPr/>
        <p:txBody>
          <a:bodyPr/>
          <a:lstStyle/>
          <a:p>
            <a:pPr eaLnBrk="1" hangingPunct="1"/>
            <a:r>
              <a:rPr lang="de-DE" altLang="de-DE"/>
              <a:t>Skript-Konstanten (Eigenschaften, Properties)</a:t>
            </a:r>
          </a:p>
        </p:txBody>
      </p:sp>
      <p:sp>
        <p:nvSpPr>
          <p:cNvPr id="500740" name="Rectangle 3"/>
          <p:cNvSpPr>
            <a:spLocks noGrp="1" noChangeArrowheads="1"/>
          </p:cNvSpPr>
          <p:nvPr>
            <p:ph type="body" idx="1"/>
          </p:nvPr>
        </p:nvSpPr>
        <p:spPr/>
        <p:txBody>
          <a:bodyPr/>
          <a:lstStyle/>
          <a:p>
            <a:pPr eaLnBrk="1" hangingPunct="1"/>
            <a:r>
              <a:rPr lang="de-DE" altLang="de-DE" sz="2000" dirty="0">
                <a:latin typeface="Consolas" panose="020B0609020204030204" pitchFamily="49" charset="0"/>
              </a:rPr>
              <a:t>&lt;</a:t>
            </a:r>
            <a:r>
              <a:rPr lang="de-DE" altLang="de-DE" sz="2000" dirty="0" err="1">
                <a:latin typeface="Consolas" panose="020B0609020204030204" pitchFamily="49" charset="0"/>
              </a:rPr>
              <a:t>property</a:t>
            </a:r>
            <a:r>
              <a:rPr lang="de-DE" altLang="de-DE" sz="2000" dirty="0">
                <a:latin typeface="Consolas" panose="020B0609020204030204" pitchFamily="49" charset="0"/>
              </a:rPr>
              <a:t> </a:t>
            </a:r>
            <a:r>
              <a:rPr lang="de-DE" altLang="de-DE" sz="2000" dirty="0" err="1">
                <a:latin typeface="Consolas" panose="020B0609020204030204" pitchFamily="49" charset="0"/>
              </a:rPr>
              <a:t>name</a:t>
            </a:r>
            <a:r>
              <a:rPr lang="de-DE" altLang="de-DE" sz="2000" dirty="0">
                <a:latin typeface="Consolas" panose="020B0609020204030204" pitchFamily="49" charset="0"/>
              </a:rPr>
              <a:t>="eigen" </a:t>
            </a:r>
            <a:r>
              <a:rPr lang="de-DE" altLang="de-DE" sz="2000" dirty="0" err="1">
                <a:latin typeface="Consolas" panose="020B0609020204030204" pitchFamily="49" charset="0"/>
              </a:rPr>
              <a:t>value</a:t>
            </a:r>
            <a:r>
              <a:rPr lang="de-DE" altLang="de-DE" sz="2000" dirty="0">
                <a:latin typeface="Consolas" panose="020B0609020204030204" pitchFamily="49" charset="0"/>
              </a:rPr>
              <a:t> = "Wert" /&gt;</a:t>
            </a:r>
          </a:p>
          <a:p>
            <a:pPr eaLnBrk="1" hangingPunct="1"/>
            <a:endParaRPr lang="de-DE" altLang="de-DE" sz="2000" dirty="0"/>
          </a:p>
          <a:p>
            <a:pPr eaLnBrk="1" hangingPunct="1"/>
            <a:r>
              <a:rPr lang="de-DE" altLang="de-DE" sz="2000" dirty="0"/>
              <a:t>Nutzung von Property-Werten mit </a:t>
            </a:r>
            <a:r>
              <a:rPr lang="de-DE" altLang="de-DE" sz="2000" dirty="0">
                <a:latin typeface="Consolas" panose="020B0609020204030204" pitchFamily="49" charset="0"/>
              </a:rPr>
              <a:t>${eigen}</a:t>
            </a:r>
          </a:p>
          <a:p>
            <a:pPr lvl="1" eaLnBrk="1" hangingPunct="1">
              <a:buFontTx/>
              <a:buNone/>
            </a:pPr>
            <a:r>
              <a:rPr lang="de-DE" altLang="de-DE" sz="2000" dirty="0">
                <a:latin typeface="Consolas" panose="020B0609020204030204" pitchFamily="49" charset="0"/>
              </a:rPr>
              <a:t>&lt;</a:t>
            </a:r>
            <a:r>
              <a:rPr lang="de-DE" altLang="de-DE" sz="2000" dirty="0" err="1">
                <a:latin typeface="Consolas" panose="020B0609020204030204" pitchFamily="49" charset="0"/>
              </a:rPr>
              <a:t>property</a:t>
            </a:r>
            <a:r>
              <a:rPr lang="de-DE" altLang="de-DE" sz="2000" dirty="0">
                <a:latin typeface="Consolas" panose="020B0609020204030204" pitchFamily="49" charset="0"/>
              </a:rPr>
              <a:t> </a:t>
            </a:r>
            <a:r>
              <a:rPr lang="de-DE" altLang="de-DE" sz="2000" dirty="0" err="1">
                <a:latin typeface="Consolas" panose="020B0609020204030204" pitchFamily="49" charset="0"/>
              </a:rPr>
              <a:t>name</a:t>
            </a:r>
            <a:r>
              <a:rPr lang="de-DE" altLang="de-DE" sz="2000" dirty="0">
                <a:latin typeface="Consolas" panose="020B0609020204030204" pitchFamily="49" charset="0"/>
              </a:rPr>
              <a:t>= "</a:t>
            </a:r>
            <a:r>
              <a:rPr lang="de-DE" altLang="de-DE" sz="2000" dirty="0" err="1">
                <a:latin typeface="Consolas" panose="020B0609020204030204" pitchFamily="49" charset="0"/>
              </a:rPr>
              <a:t>db</a:t>
            </a:r>
            <a:r>
              <a:rPr lang="de-DE" altLang="de-DE" sz="2000" dirty="0">
                <a:latin typeface="Consolas" panose="020B0609020204030204" pitchFamily="49" charset="0"/>
              </a:rPr>
              <a:t>" </a:t>
            </a:r>
            <a:r>
              <a:rPr lang="de-DE" altLang="de-DE" sz="2000" dirty="0" err="1">
                <a:latin typeface="Consolas" panose="020B0609020204030204" pitchFamily="49" charset="0"/>
              </a:rPr>
              <a:t>value</a:t>
            </a:r>
            <a:r>
              <a:rPr lang="de-DE" altLang="de-DE" sz="2000" dirty="0">
                <a:latin typeface="Consolas" panose="020B0609020204030204" pitchFamily="49" charset="0"/>
              </a:rPr>
              <a:t> = "${eigen}.</a:t>
            </a:r>
            <a:r>
              <a:rPr lang="de-DE" altLang="de-DE" sz="2000" dirty="0" err="1">
                <a:latin typeface="Consolas" panose="020B0609020204030204" pitchFamily="49" charset="0"/>
              </a:rPr>
              <a:t>db</a:t>
            </a:r>
            <a:r>
              <a:rPr lang="de-DE" altLang="de-DE" sz="2000" dirty="0">
                <a:latin typeface="Consolas" panose="020B0609020204030204" pitchFamily="49" charset="0"/>
              </a:rPr>
              <a:t>"/&gt;</a:t>
            </a:r>
          </a:p>
          <a:p>
            <a:pPr eaLnBrk="1" hangingPunct="1"/>
            <a:endParaRPr lang="de-DE" altLang="de-DE" sz="2000" dirty="0"/>
          </a:p>
          <a:p>
            <a:pPr eaLnBrk="1" hangingPunct="1"/>
            <a:r>
              <a:rPr lang="de-DE" altLang="de-DE" sz="2000" dirty="0"/>
              <a:t>Bei Pfaden wird statt „</a:t>
            </a:r>
            <a:r>
              <a:rPr lang="de-DE" altLang="de-DE" sz="2000" dirty="0" err="1"/>
              <a:t>value</a:t>
            </a:r>
            <a:r>
              <a:rPr lang="de-DE" altLang="de-DE" sz="2000" dirty="0"/>
              <a:t>“ dann „</a:t>
            </a:r>
            <a:r>
              <a:rPr lang="de-DE" altLang="de-DE" sz="2000" dirty="0" err="1"/>
              <a:t>location</a:t>
            </a:r>
            <a:r>
              <a:rPr lang="de-DE" altLang="de-DE" sz="2000" dirty="0"/>
              <a:t>“ genutzt, dabei werden / und \ automatisch angepasst</a:t>
            </a:r>
          </a:p>
          <a:p>
            <a:pPr lvl="1" eaLnBrk="1" hangingPunct="1">
              <a:buFontTx/>
              <a:buNone/>
            </a:pPr>
            <a:r>
              <a:rPr lang="de-DE" altLang="de-DE" sz="2000" dirty="0">
                <a:latin typeface="Consolas" panose="020B0609020204030204" pitchFamily="49" charset="0"/>
              </a:rPr>
              <a:t>&lt;</a:t>
            </a:r>
            <a:r>
              <a:rPr lang="de-DE" altLang="de-DE" sz="2000" dirty="0" err="1">
                <a:latin typeface="Consolas" panose="020B0609020204030204" pitchFamily="49" charset="0"/>
              </a:rPr>
              <a:t>property</a:t>
            </a:r>
            <a:r>
              <a:rPr lang="de-DE" altLang="de-DE" sz="2000" dirty="0">
                <a:latin typeface="Consolas" panose="020B0609020204030204" pitchFamily="49" charset="0"/>
              </a:rPr>
              <a:t> </a:t>
            </a:r>
            <a:r>
              <a:rPr lang="de-DE" altLang="de-DE" sz="2000" dirty="0" err="1">
                <a:latin typeface="Consolas" panose="020B0609020204030204" pitchFamily="49" charset="0"/>
              </a:rPr>
              <a:t>name</a:t>
            </a:r>
            <a:r>
              <a:rPr lang="de-DE" altLang="de-DE" sz="2000" dirty="0">
                <a:latin typeface="Consolas" panose="020B0609020204030204" pitchFamily="49" charset="0"/>
              </a:rPr>
              <a:t>="ziel" </a:t>
            </a:r>
            <a:r>
              <a:rPr lang="de-DE" altLang="de-DE" sz="2000" dirty="0" err="1">
                <a:latin typeface="Consolas" panose="020B0609020204030204" pitchFamily="49" charset="0"/>
              </a:rPr>
              <a:t>location</a:t>
            </a:r>
            <a:r>
              <a:rPr lang="de-DE" altLang="de-DE" sz="2000" dirty="0">
                <a:latin typeface="Consolas" panose="020B0609020204030204" pitchFamily="49" charset="0"/>
              </a:rPr>
              <a:t>="${p}/</a:t>
            </a:r>
            <a:r>
              <a:rPr lang="de-DE" altLang="de-DE" sz="2000" dirty="0" err="1">
                <a:latin typeface="Consolas" panose="020B0609020204030204" pitchFamily="49" charset="0"/>
              </a:rPr>
              <a:t>bla</a:t>
            </a:r>
            <a:r>
              <a:rPr lang="de-DE" altLang="de-DE" sz="2000" dirty="0">
                <a:latin typeface="Consolas" panose="020B0609020204030204" pitchFamily="49" charset="0"/>
              </a:rPr>
              <a:t>/fas"/&gt;</a:t>
            </a:r>
          </a:p>
          <a:p>
            <a:pPr lvl="1" eaLnBrk="1" hangingPunct="1">
              <a:buFontTx/>
              <a:buNone/>
            </a:pPr>
            <a:r>
              <a:rPr lang="de-DE" altLang="de-DE" sz="2000" dirty="0">
                <a:latin typeface="Consolas" panose="020B0609020204030204" pitchFamily="49" charset="0"/>
              </a:rPr>
              <a:t>&lt;</a:t>
            </a:r>
            <a:r>
              <a:rPr lang="de-DE" altLang="de-DE" sz="2000" dirty="0" err="1">
                <a:latin typeface="Consolas" panose="020B0609020204030204" pitchFamily="49" charset="0"/>
              </a:rPr>
              <a:t>property</a:t>
            </a:r>
            <a:r>
              <a:rPr lang="de-DE" altLang="de-DE" sz="2000" dirty="0">
                <a:latin typeface="Consolas" panose="020B0609020204030204" pitchFamily="49" charset="0"/>
              </a:rPr>
              <a:t> </a:t>
            </a:r>
            <a:r>
              <a:rPr lang="de-DE" altLang="de-DE" sz="2000" dirty="0" err="1">
                <a:latin typeface="Consolas" panose="020B0609020204030204" pitchFamily="49" charset="0"/>
              </a:rPr>
              <a:t>name</a:t>
            </a:r>
            <a:r>
              <a:rPr lang="de-DE" altLang="de-DE" sz="2000" dirty="0">
                <a:latin typeface="Consolas" panose="020B0609020204030204" pitchFamily="49" charset="0"/>
              </a:rPr>
              <a:t>="ziel" </a:t>
            </a:r>
            <a:r>
              <a:rPr lang="de-DE" altLang="de-DE" sz="2000" dirty="0" err="1">
                <a:latin typeface="Consolas" panose="020B0609020204030204" pitchFamily="49" charset="0"/>
              </a:rPr>
              <a:t>location</a:t>
            </a:r>
            <a:r>
              <a:rPr lang="de-DE" altLang="de-DE" sz="2000" dirty="0">
                <a:latin typeface="Consolas" panose="020B0609020204030204" pitchFamily="49" charset="0"/>
              </a:rPr>
              <a:t>="${p}\</a:t>
            </a:r>
            <a:r>
              <a:rPr lang="de-DE" altLang="de-DE" sz="2000" dirty="0" err="1">
                <a:latin typeface="Consolas" panose="020B0609020204030204" pitchFamily="49" charset="0"/>
              </a:rPr>
              <a:t>bla</a:t>
            </a:r>
            <a:r>
              <a:rPr lang="de-DE" altLang="de-DE" sz="2000" dirty="0">
                <a:latin typeface="Consolas" panose="020B0609020204030204" pitchFamily="49" charset="0"/>
              </a:rPr>
              <a:t>\fas"/&gt;</a:t>
            </a:r>
          </a:p>
          <a:p>
            <a:pPr eaLnBrk="1" hangingPunct="1"/>
            <a:endParaRPr lang="de-DE" altLang="de-DE" sz="2000" dirty="0"/>
          </a:p>
          <a:p>
            <a:pPr eaLnBrk="1" hangingPunct="1"/>
            <a:r>
              <a:rPr lang="de-DE" altLang="de-DE" sz="2000" dirty="0"/>
              <a:t>Laufwerksbuchstaben, wie „C:“ sind verboten (möglichst mit relativen Pfaden arbeiten)</a:t>
            </a:r>
          </a:p>
          <a:p>
            <a:pPr eaLnBrk="1" hangingPunct="1"/>
            <a:r>
              <a:rPr lang="de-DE" altLang="de-DE" sz="2000" dirty="0"/>
              <a:t>Es gibt vordefinierte Properties, z. B. </a:t>
            </a:r>
            <a:r>
              <a:rPr lang="de-DE" altLang="de-DE" sz="2000" dirty="0">
                <a:latin typeface="Consolas" panose="020B0609020204030204" pitchFamily="49" charset="0"/>
              </a:rPr>
              <a:t>${</a:t>
            </a:r>
            <a:r>
              <a:rPr lang="de-DE" altLang="de-DE" sz="2000" dirty="0" err="1">
                <a:latin typeface="Consolas" panose="020B0609020204030204" pitchFamily="49" charset="0"/>
              </a:rPr>
              <a:t>user.home</a:t>
            </a:r>
            <a:r>
              <a:rPr lang="de-DE" altLang="de-DE" sz="2000" dirty="0">
                <a:latin typeface="Consolas" panose="020B0609020204030204" pitchFamily="49" charset="0"/>
              </a:rPr>
              <a:t>}</a:t>
            </a:r>
          </a:p>
          <a:p>
            <a:pPr eaLnBrk="1" hangingPunct="1"/>
            <a:endParaRPr lang="de-DE" altLang="de-DE" sz="2000" dirty="0"/>
          </a:p>
        </p:txBody>
      </p:sp>
    </p:spTree>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01763" name="Rectangle 2"/>
          <p:cNvSpPr>
            <a:spLocks noGrp="1" noChangeArrowheads="1"/>
          </p:cNvSpPr>
          <p:nvPr>
            <p:ph type="title"/>
          </p:nvPr>
        </p:nvSpPr>
        <p:spPr/>
        <p:txBody>
          <a:bodyPr/>
          <a:lstStyle/>
          <a:p>
            <a:pPr eaLnBrk="1" hangingPunct="1"/>
            <a:r>
              <a:rPr lang="de-DE" altLang="de-DE"/>
              <a:t>Beispiel-Task: Kompilieren</a:t>
            </a:r>
          </a:p>
        </p:txBody>
      </p:sp>
      <p:sp>
        <p:nvSpPr>
          <p:cNvPr id="501764" name="Rectangle 3"/>
          <p:cNvSpPr>
            <a:spLocks noGrp="1" noChangeArrowheads="1"/>
          </p:cNvSpPr>
          <p:nvPr>
            <p:ph type="body" idx="1"/>
          </p:nvPr>
        </p:nvSpPr>
        <p:spPr/>
        <p:txBody>
          <a:bodyPr/>
          <a:lstStyle/>
          <a:p>
            <a:pPr eaLnBrk="1" hangingPunct="1">
              <a:lnSpc>
                <a:spcPct val="70000"/>
              </a:lnSpc>
              <a:buFontTx/>
              <a:buNone/>
            </a:pPr>
            <a:r>
              <a:rPr lang="de-DE" altLang="de-DE" sz="2000" dirty="0">
                <a:latin typeface="Consolas" panose="020B0609020204030204" pitchFamily="49" charset="0"/>
              </a:rPr>
              <a:t>&lt;!-- </a:t>
            </a:r>
            <a:r>
              <a:rPr lang="de-DE" altLang="de-DE" sz="2000" dirty="0" err="1">
                <a:latin typeface="Consolas" panose="020B0609020204030204" pitchFamily="49" charset="0"/>
              </a:rPr>
              <a:t>classpath</a:t>
            </a:r>
            <a:r>
              <a:rPr lang="de-DE" altLang="de-DE" sz="2000" dirty="0">
                <a:latin typeface="Consolas" panose="020B0609020204030204" pitchFamily="49" charset="0"/>
              </a:rPr>
              <a:t> in der Form besser weglassen! --&gt;</a:t>
            </a:r>
          </a:p>
          <a:p>
            <a:pPr eaLnBrk="1" hangingPunct="1">
              <a:lnSpc>
                <a:spcPct val="70000"/>
              </a:lnSpc>
              <a:buFontTx/>
              <a:buNone/>
            </a:pPr>
            <a:r>
              <a:rPr lang="de-DE" altLang="de-DE" sz="2000" dirty="0">
                <a:latin typeface="Consolas" panose="020B0609020204030204" pitchFamily="49" charset="0"/>
              </a:rPr>
              <a:t>&lt;</a:t>
            </a:r>
            <a:r>
              <a:rPr lang="de-DE" altLang="de-DE" sz="2000" dirty="0" err="1">
                <a:latin typeface="Consolas" panose="020B0609020204030204" pitchFamily="49" charset="0"/>
              </a:rPr>
              <a:t>target</a:t>
            </a:r>
            <a:r>
              <a:rPr lang="de-DE" altLang="de-DE" sz="2000" dirty="0">
                <a:latin typeface="Consolas" panose="020B0609020204030204" pitchFamily="49" charset="0"/>
              </a:rPr>
              <a:t> </a:t>
            </a:r>
            <a:r>
              <a:rPr lang="de-DE" altLang="de-DE" sz="2000" dirty="0" err="1">
                <a:latin typeface="Consolas" panose="020B0609020204030204" pitchFamily="49" charset="0"/>
              </a:rPr>
              <a:t>name</a:t>
            </a:r>
            <a:r>
              <a:rPr lang="de-DE" altLang="de-DE" sz="2000" dirty="0">
                <a:latin typeface="Consolas" panose="020B0609020204030204" pitchFamily="49" charset="0"/>
              </a:rPr>
              <a:t>="</a:t>
            </a:r>
            <a:r>
              <a:rPr lang="de-DE" altLang="de-DE" sz="2000" dirty="0" err="1">
                <a:latin typeface="Consolas" panose="020B0609020204030204" pitchFamily="49" charset="0"/>
              </a:rPr>
              <a:t>compile</a:t>
            </a:r>
            <a:r>
              <a:rPr lang="de-DE" altLang="de-DE" sz="2000" dirty="0">
                <a:latin typeface="Consolas" panose="020B0609020204030204" pitchFamily="49" charset="0"/>
              </a:rPr>
              <a:t>" </a:t>
            </a:r>
          </a:p>
          <a:p>
            <a:pPr eaLnBrk="1" hangingPunct="1">
              <a:lnSpc>
                <a:spcPct val="7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depends</a:t>
            </a:r>
            <a:r>
              <a:rPr lang="de-DE" altLang="de-DE" sz="2000" dirty="0">
                <a:latin typeface="Consolas" panose="020B0609020204030204" pitchFamily="49" charset="0"/>
              </a:rPr>
              <a:t>="</a:t>
            </a:r>
            <a:r>
              <a:rPr lang="de-DE" altLang="de-DE" sz="2000" dirty="0" err="1">
                <a:latin typeface="Consolas" panose="020B0609020204030204" pitchFamily="49" charset="0"/>
              </a:rPr>
              <a:t>start</a:t>
            </a:r>
            <a:r>
              <a:rPr lang="de-DE" altLang="de-DE" sz="2000" dirty="0">
                <a:latin typeface="Consolas" panose="020B0609020204030204" pitchFamily="49" charset="0"/>
              </a:rPr>
              <a:t>" </a:t>
            </a:r>
          </a:p>
          <a:p>
            <a:pPr eaLnBrk="1" hangingPunct="1">
              <a:lnSpc>
                <a:spcPct val="7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description</a:t>
            </a:r>
            <a:r>
              <a:rPr lang="de-DE" altLang="de-DE" sz="2000" dirty="0">
                <a:latin typeface="Consolas" panose="020B0609020204030204" pitchFamily="49" charset="0"/>
              </a:rPr>
              <a:t>="kompiliere"&gt;		</a:t>
            </a:r>
          </a:p>
          <a:p>
            <a:pPr eaLnBrk="1" hangingPunct="1">
              <a:lnSpc>
                <a:spcPct val="70000"/>
              </a:lnSpc>
              <a:buFontTx/>
              <a:buNone/>
            </a:pPr>
            <a:r>
              <a:rPr lang="de-DE" altLang="de-DE" sz="2000" dirty="0">
                <a:latin typeface="Consolas" panose="020B0609020204030204" pitchFamily="49" charset="0"/>
              </a:rPr>
              <a:t>  &lt;</a:t>
            </a:r>
            <a:r>
              <a:rPr lang="de-DE" altLang="de-DE" sz="2000" dirty="0" err="1">
                <a:latin typeface="Consolas" panose="020B0609020204030204" pitchFamily="49" charset="0"/>
              </a:rPr>
              <a:t>javac</a:t>
            </a:r>
            <a:r>
              <a:rPr lang="de-DE" altLang="de-DE" sz="2000" dirty="0">
                <a:latin typeface="Consolas" panose="020B0609020204030204" pitchFamily="49" charset="0"/>
              </a:rPr>
              <a:t> </a:t>
            </a:r>
            <a:r>
              <a:rPr lang="de-DE" altLang="de-DE" sz="2000" dirty="0" err="1">
                <a:latin typeface="Consolas" panose="020B0609020204030204" pitchFamily="49" charset="0"/>
              </a:rPr>
              <a:t>srcdir</a:t>
            </a:r>
            <a:r>
              <a:rPr lang="de-DE" altLang="de-DE" sz="2000" dirty="0">
                <a:latin typeface="Consolas" panose="020B0609020204030204" pitchFamily="49" charset="0"/>
              </a:rPr>
              <a:t>="</a:t>
            </a:r>
            <a:r>
              <a:rPr lang="de-DE" altLang="de-DE" sz="2000" dirty="0" err="1">
                <a:latin typeface="Consolas" panose="020B0609020204030204" pitchFamily="49" charset="0"/>
              </a:rPr>
              <a:t>src</a:t>
            </a:r>
            <a:r>
              <a:rPr lang="de-DE" altLang="de-DE" sz="2000" dirty="0">
                <a:latin typeface="Consolas" panose="020B0609020204030204" pitchFamily="49" charset="0"/>
              </a:rPr>
              <a:t>"         	</a:t>
            </a:r>
          </a:p>
          <a:p>
            <a:pPr eaLnBrk="1" hangingPunct="1">
              <a:lnSpc>
                <a:spcPct val="7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destdir</a:t>
            </a:r>
            <a:r>
              <a:rPr lang="de-DE" altLang="de-DE" sz="2000" dirty="0">
                <a:latin typeface="Consolas" panose="020B0609020204030204" pitchFamily="49" charset="0"/>
              </a:rPr>
              <a:t>="</a:t>
            </a:r>
            <a:r>
              <a:rPr lang="de-DE" altLang="de-DE" sz="2000" dirty="0" err="1">
                <a:latin typeface="Consolas" panose="020B0609020204030204" pitchFamily="49" charset="0"/>
              </a:rPr>
              <a:t>build</a:t>
            </a:r>
            <a:r>
              <a:rPr lang="de-DE" altLang="de-DE" sz="2000" dirty="0">
                <a:latin typeface="Consolas" panose="020B0609020204030204" pitchFamily="49" charset="0"/>
              </a:rPr>
              <a:t>"         	</a:t>
            </a:r>
          </a:p>
          <a:p>
            <a:pPr eaLnBrk="1" hangingPunct="1">
              <a:lnSpc>
                <a:spcPct val="7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classpath</a:t>
            </a:r>
            <a:r>
              <a:rPr lang="de-DE" altLang="de-DE" sz="2000" dirty="0">
                <a:latin typeface="Consolas" panose="020B0609020204030204" pitchFamily="49" charset="0"/>
              </a:rPr>
              <a:t>="."                 	</a:t>
            </a:r>
          </a:p>
          <a:p>
            <a:pPr eaLnBrk="1" hangingPunct="1">
              <a:lnSpc>
                <a:spcPct val="7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debug</a:t>
            </a:r>
            <a:r>
              <a:rPr lang="de-DE" altLang="de-DE" sz="2000" dirty="0">
                <a:latin typeface="Consolas" panose="020B0609020204030204" pitchFamily="49" charset="0"/>
              </a:rPr>
              <a:t>="on"&gt;		</a:t>
            </a:r>
          </a:p>
          <a:p>
            <a:pPr eaLnBrk="1" hangingPunct="1">
              <a:lnSpc>
                <a:spcPct val="70000"/>
              </a:lnSpc>
              <a:buFontTx/>
              <a:buNone/>
            </a:pPr>
            <a:r>
              <a:rPr lang="de-DE" altLang="de-DE" sz="2000" dirty="0">
                <a:latin typeface="Consolas" panose="020B0609020204030204" pitchFamily="49" charset="0"/>
              </a:rPr>
              <a:t>  &lt;/</a:t>
            </a:r>
            <a:r>
              <a:rPr lang="de-DE" altLang="de-DE" sz="2000" dirty="0" err="1">
                <a:latin typeface="Consolas" panose="020B0609020204030204" pitchFamily="49" charset="0"/>
              </a:rPr>
              <a:t>javac</a:t>
            </a:r>
            <a:r>
              <a:rPr lang="de-DE" altLang="de-DE" sz="2000" dirty="0">
                <a:latin typeface="Consolas" panose="020B0609020204030204" pitchFamily="49" charset="0"/>
              </a:rPr>
              <a:t>&gt;		</a:t>
            </a:r>
          </a:p>
          <a:p>
            <a:pPr eaLnBrk="1" hangingPunct="1">
              <a:lnSpc>
                <a:spcPct val="70000"/>
              </a:lnSpc>
              <a:buFontTx/>
              <a:buNone/>
            </a:pPr>
            <a:r>
              <a:rPr lang="de-DE" altLang="de-DE" sz="2000" dirty="0">
                <a:latin typeface="Consolas" panose="020B0609020204030204" pitchFamily="49" charset="0"/>
              </a:rPr>
              <a:t>  &lt;echo </a:t>
            </a:r>
            <a:r>
              <a:rPr lang="de-DE" altLang="de-DE" sz="2000" dirty="0" err="1">
                <a:latin typeface="Consolas" panose="020B0609020204030204" pitchFamily="49" charset="0"/>
              </a:rPr>
              <a:t>message</a:t>
            </a:r>
            <a:r>
              <a:rPr lang="de-DE" altLang="de-DE" sz="2000" dirty="0">
                <a:latin typeface="Consolas" panose="020B0609020204030204" pitchFamily="49" charset="0"/>
              </a:rPr>
              <a:t>="in </a:t>
            </a:r>
            <a:r>
              <a:rPr lang="de-DE" altLang="de-DE" sz="2000" dirty="0" err="1">
                <a:latin typeface="Consolas" panose="020B0609020204030204" pitchFamily="49" charset="0"/>
              </a:rPr>
              <a:t>compile</a:t>
            </a:r>
            <a:r>
              <a:rPr lang="de-DE" altLang="de-DE" sz="2000" dirty="0">
                <a:latin typeface="Consolas" panose="020B0609020204030204" pitchFamily="49" charset="0"/>
              </a:rPr>
              <a:t>"/&gt;	</a:t>
            </a:r>
          </a:p>
          <a:p>
            <a:pPr eaLnBrk="1" hangingPunct="1">
              <a:lnSpc>
                <a:spcPct val="70000"/>
              </a:lnSpc>
              <a:buFontTx/>
              <a:buNone/>
            </a:pPr>
            <a:r>
              <a:rPr lang="de-DE" altLang="de-DE" sz="2000" dirty="0">
                <a:latin typeface="Consolas" panose="020B0609020204030204" pitchFamily="49" charset="0"/>
              </a:rPr>
              <a:t>&lt;/</a:t>
            </a:r>
            <a:r>
              <a:rPr lang="de-DE" altLang="de-DE" sz="2000" dirty="0" err="1">
                <a:latin typeface="Consolas" panose="020B0609020204030204" pitchFamily="49" charset="0"/>
              </a:rPr>
              <a:t>target</a:t>
            </a:r>
            <a:r>
              <a:rPr lang="de-DE" altLang="de-DE" sz="2000" dirty="0">
                <a:latin typeface="Consolas" panose="020B0609020204030204" pitchFamily="49" charset="0"/>
              </a:rPr>
              <a:t>&gt;</a:t>
            </a:r>
          </a:p>
          <a:p>
            <a:pPr eaLnBrk="1" hangingPunct="1"/>
            <a:r>
              <a:rPr lang="de-DE" altLang="de-DE" sz="2000" dirty="0"/>
              <a:t>weitere Parameter können der </a:t>
            </a:r>
            <a:r>
              <a:rPr lang="de-DE" altLang="de-DE" sz="2000" dirty="0" err="1"/>
              <a:t>Ant</a:t>
            </a:r>
            <a:r>
              <a:rPr lang="de-DE" altLang="de-DE" sz="2000" dirty="0"/>
              <a:t>-Dokumentation entnommen werden (...\</a:t>
            </a:r>
            <a:r>
              <a:rPr lang="de-DE" altLang="de-DE" sz="2000" dirty="0" err="1"/>
              <a:t>ant</a:t>
            </a:r>
            <a:r>
              <a:rPr lang="de-DE" altLang="de-DE" sz="2000" dirty="0"/>
              <a:t>\</a:t>
            </a:r>
            <a:r>
              <a:rPr lang="de-DE" altLang="de-DE" sz="2000" dirty="0" err="1"/>
              <a:t>docs</a:t>
            </a:r>
            <a:r>
              <a:rPr lang="de-DE" altLang="de-DE" sz="2000" dirty="0"/>
              <a:t>\</a:t>
            </a:r>
            <a:r>
              <a:rPr lang="de-DE" altLang="de-DE" sz="2000" dirty="0" err="1"/>
              <a:t>manual</a:t>
            </a:r>
            <a:r>
              <a:rPr lang="de-DE" altLang="de-DE" sz="2000" dirty="0"/>
              <a:t>\index.html)</a:t>
            </a:r>
          </a:p>
          <a:p>
            <a:pPr eaLnBrk="1" hangingPunct="1"/>
            <a:r>
              <a:rPr lang="de-DE" altLang="de-DE" sz="2000" dirty="0" err="1"/>
              <a:t>classpath</a:t>
            </a:r>
            <a:r>
              <a:rPr lang="de-DE" altLang="de-DE" sz="2000" dirty="0"/>
              <a:t> nur nutzen, wenn weitere Pakete genutzt werden</a:t>
            </a:r>
          </a:p>
          <a:p>
            <a:pPr eaLnBrk="1" hangingPunct="1"/>
            <a:r>
              <a:rPr lang="de-DE" altLang="de-DE" sz="2000" dirty="0"/>
              <a:t>echo hier als Spielerei</a:t>
            </a:r>
          </a:p>
          <a:p>
            <a:pPr eaLnBrk="1" hangingPunct="1"/>
            <a:r>
              <a:rPr lang="de-DE" altLang="de-DE" sz="2000" dirty="0"/>
              <a:t>Übersetzung aller Klassen in Verzeichnis </a:t>
            </a:r>
            <a:r>
              <a:rPr lang="de-DE" altLang="de-DE" sz="2000" dirty="0" err="1"/>
              <a:t>src</a:t>
            </a:r>
            <a:r>
              <a:rPr lang="de-DE" altLang="de-DE" sz="2000" dirty="0"/>
              <a:t> und Unterverzeichnissen</a:t>
            </a:r>
          </a:p>
        </p:txBody>
      </p:sp>
    </p:spTree>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02787" name="Rectangle 2"/>
          <p:cNvSpPr>
            <a:spLocks noGrp="1" noChangeArrowheads="1"/>
          </p:cNvSpPr>
          <p:nvPr>
            <p:ph type="title"/>
          </p:nvPr>
        </p:nvSpPr>
        <p:spPr/>
        <p:txBody>
          <a:bodyPr/>
          <a:lstStyle/>
          <a:p>
            <a:pPr eaLnBrk="1" hangingPunct="1"/>
            <a:r>
              <a:rPr lang="de-DE" altLang="de-DE"/>
              <a:t>Beispiel-Task: Packen</a:t>
            </a:r>
          </a:p>
        </p:txBody>
      </p:sp>
      <p:sp>
        <p:nvSpPr>
          <p:cNvPr id="502788" name="Rectangle 3"/>
          <p:cNvSpPr>
            <a:spLocks noGrp="1" noChangeArrowheads="1"/>
          </p:cNvSpPr>
          <p:nvPr>
            <p:ph type="body" idx="1"/>
          </p:nvPr>
        </p:nvSpPr>
        <p:spPr>
          <a:xfrm>
            <a:off x="457200" y="1052513"/>
            <a:ext cx="8229600" cy="5256212"/>
          </a:xfrm>
        </p:spPr>
        <p:txBody>
          <a:bodyPr/>
          <a:lstStyle/>
          <a:p>
            <a:pPr eaLnBrk="1" hangingPunct="1">
              <a:lnSpc>
                <a:spcPct val="90000"/>
              </a:lnSpc>
              <a:buFontTx/>
              <a:buNone/>
            </a:pPr>
            <a:r>
              <a:rPr lang="de-DE" altLang="de-DE" sz="2000" dirty="0">
                <a:latin typeface="Consolas" panose="020B0609020204030204" pitchFamily="49" charset="0"/>
              </a:rPr>
              <a:t>&lt;!-- existierendes Manifest mit Attribut </a:t>
            </a:r>
            <a:r>
              <a:rPr lang="de-DE" altLang="de-DE" sz="2000" dirty="0" err="1">
                <a:latin typeface="Consolas" panose="020B0609020204030204" pitchFamily="49" charset="0"/>
              </a:rPr>
              <a:t>file</a:t>
            </a:r>
            <a:r>
              <a:rPr lang="de-DE" altLang="de-DE" sz="2000" dirty="0">
                <a:latin typeface="Consolas" panose="020B0609020204030204" pitchFamily="49" charset="0"/>
              </a:rPr>
              <a:t>="" --&gt;</a:t>
            </a:r>
          </a:p>
          <a:p>
            <a:pPr eaLnBrk="1" hangingPunct="1">
              <a:lnSpc>
                <a:spcPct val="90000"/>
              </a:lnSpc>
              <a:buFontTx/>
              <a:buNone/>
            </a:pPr>
            <a:r>
              <a:rPr lang="de-DE" altLang="de-DE" sz="2000" dirty="0">
                <a:latin typeface="Consolas" panose="020B0609020204030204" pitchFamily="49" charset="0"/>
              </a:rPr>
              <a:t>&lt;</a:t>
            </a:r>
            <a:r>
              <a:rPr lang="de-DE" altLang="de-DE" sz="2000" dirty="0" err="1">
                <a:latin typeface="Consolas" panose="020B0609020204030204" pitchFamily="49" charset="0"/>
              </a:rPr>
              <a:t>target</a:t>
            </a:r>
            <a:r>
              <a:rPr lang="de-DE" altLang="de-DE" sz="2000" dirty="0">
                <a:latin typeface="Consolas" panose="020B0609020204030204" pitchFamily="49" charset="0"/>
              </a:rPr>
              <a:t> </a:t>
            </a:r>
            <a:r>
              <a:rPr lang="de-DE" altLang="de-DE" sz="2000" dirty="0" err="1">
                <a:latin typeface="Consolas" panose="020B0609020204030204" pitchFamily="49" charset="0"/>
              </a:rPr>
              <a:t>name</a:t>
            </a:r>
            <a:r>
              <a:rPr lang="de-DE" altLang="de-DE" sz="2000" dirty="0">
                <a:latin typeface="Consolas" panose="020B0609020204030204" pitchFamily="49" charset="0"/>
              </a:rPr>
              <a:t>="pack" </a:t>
            </a:r>
          </a:p>
          <a:p>
            <a:pPr eaLnBrk="1" hangingPunct="1">
              <a:lnSpc>
                <a:spcPct val="9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depends</a:t>
            </a:r>
            <a:r>
              <a:rPr lang="de-DE" altLang="de-DE" sz="2000" dirty="0">
                <a:latin typeface="Consolas" panose="020B0609020204030204" pitchFamily="49" charset="0"/>
              </a:rPr>
              <a:t>="</a:t>
            </a:r>
            <a:r>
              <a:rPr lang="de-DE" altLang="de-DE" sz="2000" dirty="0" err="1">
                <a:latin typeface="Consolas" panose="020B0609020204030204" pitchFamily="49" charset="0"/>
              </a:rPr>
              <a:t>compile</a:t>
            </a:r>
            <a:r>
              <a:rPr lang="de-DE" altLang="de-DE" sz="2000" dirty="0">
                <a:latin typeface="Consolas" panose="020B0609020204030204" pitchFamily="49" charset="0"/>
              </a:rPr>
              <a:t>" </a:t>
            </a:r>
          </a:p>
          <a:p>
            <a:pPr eaLnBrk="1" hangingPunct="1">
              <a:lnSpc>
                <a:spcPct val="9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description</a:t>
            </a:r>
            <a:r>
              <a:rPr lang="de-DE" altLang="de-DE" sz="2000" dirty="0">
                <a:latin typeface="Consolas" panose="020B0609020204030204" pitchFamily="49" charset="0"/>
              </a:rPr>
              <a:t>="packe"&gt;		</a:t>
            </a:r>
          </a:p>
          <a:p>
            <a:pPr eaLnBrk="1" hangingPunct="1">
              <a:lnSpc>
                <a:spcPct val="90000"/>
              </a:lnSpc>
              <a:buFontTx/>
              <a:buNone/>
            </a:pPr>
            <a:r>
              <a:rPr lang="de-DE" altLang="de-DE" sz="2000" dirty="0">
                <a:latin typeface="Consolas" panose="020B0609020204030204" pitchFamily="49" charset="0"/>
              </a:rPr>
              <a:t>  &lt;</a:t>
            </a:r>
            <a:r>
              <a:rPr lang="de-DE" altLang="de-DE" sz="2000" dirty="0" err="1">
                <a:latin typeface="Consolas" panose="020B0609020204030204" pitchFamily="49" charset="0"/>
              </a:rPr>
              <a:t>jar</a:t>
            </a:r>
            <a:r>
              <a:rPr lang="de-DE" altLang="de-DE" sz="2000" dirty="0">
                <a:latin typeface="Consolas" panose="020B0609020204030204" pitchFamily="49" charset="0"/>
              </a:rPr>
              <a:t> </a:t>
            </a:r>
            <a:r>
              <a:rPr lang="de-DE" altLang="de-DE" sz="2000" dirty="0" err="1">
                <a:latin typeface="Consolas" panose="020B0609020204030204" pitchFamily="49" charset="0"/>
              </a:rPr>
              <a:t>destfile</a:t>
            </a:r>
            <a:r>
              <a:rPr lang="de-DE" altLang="de-DE" sz="2000" dirty="0">
                <a:latin typeface="Consolas" panose="020B0609020204030204" pitchFamily="49" charset="0"/>
              </a:rPr>
              <a:t>="</a:t>
            </a:r>
            <a:r>
              <a:rPr lang="de-DE" altLang="de-DE" sz="2000" dirty="0" err="1">
                <a:latin typeface="Consolas" panose="020B0609020204030204" pitchFamily="49" charset="0"/>
              </a:rPr>
              <a:t>dist</a:t>
            </a:r>
            <a:r>
              <a:rPr lang="de-DE" altLang="de-DE" sz="2000" dirty="0">
                <a:latin typeface="Consolas" panose="020B0609020204030204" pitchFamily="49" charset="0"/>
              </a:rPr>
              <a:t>/gepackt.jar"			</a:t>
            </a:r>
          </a:p>
          <a:p>
            <a:pPr eaLnBrk="1" hangingPunct="1">
              <a:lnSpc>
                <a:spcPct val="9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basedir</a:t>
            </a:r>
            <a:r>
              <a:rPr lang="de-DE" altLang="de-DE" sz="2000" dirty="0">
                <a:latin typeface="Consolas" panose="020B0609020204030204" pitchFamily="49" charset="0"/>
              </a:rPr>
              <a:t>="</a:t>
            </a:r>
            <a:r>
              <a:rPr lang="de-DE" altLang="de-DE" sz="2000" dirty="0" err="1">
                <a:latin typeface="Consolas" panose="020B0609020204030204" pitchFamily="49" charset="0"/>
              </a:rPr>
              <a:t>build</a:t>
            </a:r>
            <a:r>
              <a:rPr lang="de-DE" altLang="de-DE" sz="2000" dirty="0">
                <a:latin typeface="Consolas" panose="020B0609020204030204" pitchFamily="49" charset="0"/>
              </a:rPr>
              <a:t>"&gt;			</a:t>
            </a:r>
          </a:p>
          <a:p>
            <a:pPr eaLnBrk="1" hangingPunct="1">
              <a:lnSpc>
                <a:spcPct val="90000"/>
              </a:lnSpc>
              <a:buFontTx/>
              <a:buNone/>
            </a:pPr>
            <a:r>
              <a:rPr lang="de-DE" altLang="de-DE" sz="2000" dirty="0">
                <a:latin typeface="Consolas" panose="020B0609020204030204" pitchFamily="49" charset="0"/>
              </a:rPr>
              <a:t>    &lt;manifest&gt;				</a:t>
            </a:r>
          </a:p>
          <a:p>
            <a:pPr eaLnBrk="1" hangingPunct="1">
              <a:lnSpc>
                <a:spcPct val="90000"/>
              </a:lnSpc>
              <a:buFontTx/>
              <a:buNone/>
            </a:pPr>
            <a:r>
              <a:rPr lang="de-DE" altLang="de-DE" sz="2000" dirty="0">
                <a:latin typeface="Consolas" panose="020B0609020204030204" pitchFamily="49" charset="0"/>
              </a:rPr>
              <a:t>      &lt;</a:t>
            </a:r>
            <a:r>
              <a:rPr lang="de-DE" altLang="de-DE" sz="2000" dirty="0" err="1">
                <a:latin typeface="Consolas" panose="020B0609020204030204" pitchFamily="49" charset="0"/>
              </a:rPr>
              <a:t>attribute</a:t>
            </a:r>
            <a:r>
              <a:rPr lang="de-DE" altLang="de-DE" sz="2000" dirty="0">
                <a:latin typeface="Consolas" panose="020B0609020204030204" pitchFamily="49" charset="0"/>
              </a:rPr>
              <a:t> </a:t>
            </a:r>
            <a:r>
              <a:rPr lang="de-DE" altLang="de-DE" sz="2000" dirty="0" err="1">
                <a:latin typeface="Consolas" panose="020B0609020204030204" pitchFamily="49" charset="0"/>
              </a:rPr>
              <a:t>name</a:t>
            </a:r>
            <a:r>
              <a:rPr lang="de-DE" altLang="de-DE" sz="2000" dirty="0">
                <a:latin typeface="Consolas" panose="020B0609020204030204" pitchFamily="49" charset="0"/>
              </a:rPr>
              <a:t>="Main-</a:t>
            </a:r>
            <a:r>
              <a:rPr lang="de-DE" altLang="de-DE" sz="2000" dirty="0" err="1">
                <a:latin typeface="Consolas" panose="020B0609020204030204" pitchFamily="49" charset="0"/>
              </a:rPr>
              <a:t>class</a:t>
            </a:r>
            <a:r>
              <a:rPr lang="de-DE" altLang="de-DE" sz="2000" dirty="0">
                <a:latin typeface="Consolas" panose="020B0609020204030204" pitchFamily="49" charset="0"/>
              </a:rPr>
              <a:t>" </a:t>
            </a:r>
          </a:p>
          <a:p>
            <a:pPr eaLnBrk="1" hangingPunct="1">
              <a:lnSpc>
                <a:spcPct val="9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value</a:t>
            </a:r>
            <a:r>
              <a:rPr lang="de-DE" altLang="de-DE" sz="2000" dirty="0">
                <a:latin typeface="Consolas" panose="020B0609020204030204" pitchFamily="49" charset="0"/>
              </a:rPr>
              <a:t>="</a:t>
            </a:r>
            <a:r>
              <a:rPr lang="de-DE" altLang="de-DE" sz="2000" dirty="0" err="1">
                <a:latin typeface="Consolas" panose="020B0609020204030204" pitchFamily="49" charset="0"/>
              </a:rPr>
              <a:t>de.kleuker.XStarter</a:t>
            </a:r>
            <a:r>
              <a:rPr lang="de-DE" altLang="de-DE" sz="2000" dirty="0">
                <a:latin typeface="Consolas" panose="020B0609020204030204" pitchFamily="49" charset="0"/>
              </a:rPr>
              <a:t>"&gt;</a:t>
            </a:r>
          </a:p>
          <a:p>
            <a:pPr eaLnBrk="1" hangingPunct="1">
              <a:lnSpc>
                <a:spcPct val="90000"/>
              </a:lnSpc>
              <a:buFontTx/>
              <a:buNone/>
            </a:pPr>
            <a:r>
              <a:rPr lang="de-DE" altLang="de-DE" sz="2000" dirty="0">
                <a:latin typeface="Consolas" panose="020B0609020204030204" pitchFamily="49" charset="0"/>
              </a:rPr>
              <a:t>      &lt;/</a:t>
            </a:r>
            <a:r>
              <a:rPr lang="de-DE" altLang="de-DE" sz="2000" dirty="0" err="1">
                <a:latin typeface="Consolas" panose="020B0609020204030204" pitchFamily="49" charset="0"/>
              </a:rPr>
              <a:t>attribute</a:t>
            </a:r>
            <a:r>
              <a:rPr lang="de-DE" altLang="de-DE" sz="2000" dirty="0">
                <a:latin typeface="Consolas" panose="020B0609020204030204" pitchFamily="49" charset="0"/>
              </a:rPr>
              <a:t>&gt;				</a:t>
            </a:r>
          </a:p>
          <a:p>
            <a:pPr eaLnBrk="1" hangingPunct="1">
              <a:lnSpc>
                <a:spcPct val="90000"/>
              </a:lnSpc>
              <a:buFontTx/>
              <a:buNone/>
            </a:pPr>
            <a:r>
              <a:rPr lang="de-DE" altLang="de-DE" sz="2000" dirty="0">
                <a:latin typeface="Consolas" panose="020B0609020204030204" pitchFamily="49" charset="0"/>
              </a:rPr>
              <a:t>    &lt;/manifest&gt;		</a:t>
            </a:r>
          </a:p>
          <a:p>
            <a:pPr eaLnBrk="1" hangingPunct="1">
              <a:lnSpc>
                <a:spcPct val="90000"/>
              </a:lnSpc>
              <a:buFontTx/>
              <a:buNone/>
            </a:pPr>
            <a:r>
              <a:rPr lang="de-DE" altLang="de-DE" sz="2000" dirty="0">
                <a:latin typeface="Consolas" panose="020B0609020204030204" pitchFamily="49" charset="0"/>
              </a:rPr>
              <a:t>  &lt;/</a:t>
            </a:r>
            <a:r>
              <a:rPr lang="de-DE" altLang="de-DE" sz="2000" dirty="0" err="1">
                <a:latin typeface="Consolas" panose="020B0609020204030204" pitchFamily="49" charset="0"/>
              </a:rPr>
              <a:t>jar</a:t>
            </a:r>
            <a:r>
              <a:rPr lang="de-DE" altLang="de-DE" sz="2000" dirty="0">
                <a:latin typeface="Consolas" panose="020B0609020204030204" pitchFamily="49" charset="0"/>
              </a:rPr>
              <a:t>&gt;		</a:t>
            </a:r>
          </a:p>
          <a:p>
            <a:pPr eaLnBrk="1" hangingPunct="1">
              <a:lnSpc>
                <a:spcPct val="90000"/>
              </a:lnSpc>
              <a:buFontTx/>
              <a:buNone/>
            </a:pPr>
            <a:r>
              <a:rPr lang="de-DE" altLang="de-DE" sz="2000" dirty="0">
                <a:latin typeface="Consolas" panose="020B0609020204030204" pitchFamily="49" charset="0"/>
              </a:rPr>
              <a:t>  &lt;echo </a:t>
            </a:r>
            <a:r>
              <a:rPr lang="de-DE" altLang="de-DE" sz="2000" dirty="0" err="1">
                <a:latin typeface="Consolas" panose="020B0609020204030204" pitchFamily="49" charset="0"/>
              </a:rPr>
              <a:t>message</a:t>
            </a:r>
            <a:r>
              <a:rPr lang="de-DE" altLang="de-DE" sz="2000" dirty="0">
                <a:latin typeface="Consolas" panose="020B0609020204030204" pitchFamily="49" charset="0"/>
              </a:rPr>
              <a:t>="in pack"/&gt;</a:t>
            </a:r>
          </a:p>
          <a:p>
            <a:pPr eaLnBrk="1" hangingPunct="1">
              <a:lnSpc>
                <a:spcPct val="90000"/>
              </a:lnSpc>
              <a:buFontTx/>
              <a:buNone/>
            </a:pPr>
            <a:r>
              <a:rPr lang="de-DE" altLang="de-DE" sz="2000" dirty="0">
                <a:latin typeface="Consolas" panose="020B0609020204030204" pitchFamily="49" charset="0"/>
              </a:rPr>
              <a:t>&lt;/</a:t>
            </a:r>
            <a:r>
              <a:rPr lang="de-DE" altLang="de-DE" sz="2000" dirty="0" err="1">
                <a:latin typeface="Consolas" panose="020B0609020204030204" pitchFamily="49" charset="0"/>
              </a:rPr>
              <a:t>target</a:t>
            </a:r>
            <a:r>
              <a:rPr lang="de-DE" altLang="de-DE" sz="2000" dirty="0">
                <a:latin typeface="Consolas" panose="020B0609020204030204" pitchFamily="49" charset="0"/>
              </a:rPr>
              <a:t>&gt;</a:t>
            </a:r>
          </a:p>
          <a:p>
            <a:pPr eaLnBrk="1" hangingPunct="1">
              <a:lnSpc>
                <a:spcPct val="90000"/>
              </a:lnSpc>
            </a:pPr>
            <a:r>
              <a:rPr lang="de-DE" altLang="de-DE" sz="2000" dirty="0"/>
              <a:t>hier wird Manifest-Datei direkt erzeugt, zu nutzende Datei kann auch angegeben werden </a:t>
            </a:r>
          </a:p>
        </p:txBody>
      </p:sp>
    </p:spTree>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03811" name="Rectangle 2"/>
          <p:cNvSpPr>
            <a:spLocks noGrp="1" noChangeArrowheads="1"/>
          </p:cNvSpPr>
          <p:nvPr>
            <p:ph type="title"/>
          </p:nvPr>
        </p:nvSpPr>
        <p:spPr/>
        <p:txBody>
          <a:bodyPr/>
          <a:lstStyle/>
          <a:p>
            <a:pPr eaLnBrk="1" hangingPunct="1"/>
            <a:r>
              <a:rPr lang="de-DE" altLang="de-DE"/>
              <a:t>Hilfsmittel: Zeitstempel</a:t>
            </a:r>
          </a:p>
        </p:txBody>
      </p:sp>
      <p:sp>
        <p:nvSpPr>
          <p:cNvPr id="503812" name="Rectangle 3"/>
          <p:cNvSpPr>
            <a:spLocks noGrp="1" noChangeArrowheads="1"/>
          </p:cNvSpPr>
          <p:nvPr>
            <p:ph type="body" idx="1"/>
          </p:nvPr>
        </p:nvSpPr>
        <p:spPr>
          <a:xfrm>
            <a:off x="457200" y="1125538"/>
            <a:ext cx="8229600" cy="4608512"/>
          </a:xfrm>
        </p:spPr>
        <p:txBody>
          <a:bodyPr/>
          <a:lstStyle/>
          <a:p>
            <a:pPr eaLnBrk="1" hangingPunct="1">
              <a:lnSpc>
                <a:spcPct val="80000"/>
              </a:lnSpc>
            </a:pPr>
            <a:r>
              <a:rPr lang="de-DE" altLang="de-DE" sz="2000" dirty="0"/>
              <a:t>Einfachste Form: Task &lt;</a:t>
            </a:r>
            <a:r>
              <a:rPr lang="de-DE" altLang="de-DE" sz="2000" dirty="0" err="1"/>
              <a:t>tstamp</a:t>
            </a:r>
            <a:r>
              <a:rPr lang="de-DE" altLang="de-DE" sz="2000" dirty="0"/>
              <a:t>/&gt; , dann nutzbare Variablen:</a:t>
            </a:r>
          </a:p>
          <a:p>
            <a:pPr lvl="1" eaLnBrk="1" hangingPunct="1">
              <a:lnSpc>
                <a:spcPct val="80000"/>
              </a:lnSpc>
            </a:pPr>
            <a:r>
              <a:rPr lang="de-DE" altLang="de-DE" sz="2000" dirty="0"/>
              <a:t>DSTAMP: aktuelles Datum, Default-Format </a:t>
            </a:r>
            <a:r>
              <a:rPr lang="de-DE" altLang="de-DE" sz="2000" dirty="0" err="1"/>
              <a:t>yyyymmdd</a:t>
            </a:r>
            <a:endParaRPr lang="de-DE" altLang="de-DE" sz="2000" dirty="0"/>
          </a:p>
          <a:p>
            <a:pPr lvl="1" eaLnBrk="1" hangingPunct="1">
              <a:lnSpc>
                <a:spcPct val="80000"/>
              </a:lnSpc>
            </a:pPr>
            <a:r>
              <a:rPr lang="de-DE" altLang="de-DE" sz="2000" dirty="0"/>
              <a:t>TSTAMP: aktuelle Uhrzeit, Default-Format </a:t>
            </a:r>
            <a:r>
              <a:rPr lang="de-DE" altLang="de-DE" sz="2000" dirty="0" err="1"/>
              <a:t>hhmm</a:t>
            </a:r>
            <a:endParaRPr lang="de-DE" altLang="de-DE" sz="2000" dirty="0"/>
          </a:p>
          <a:p>
            <a:pPr lvl="1" eaLnBrk="1" hangingPunct="1">
              <a:lnSpc>
                <a:spcPct val="80000"/>
              </a:lnSpc>
            </a:pPr>
            <a:r>
              <a:rPr lang="de-DE" altLang="de-DE" sz="2000" dirty="0"/>
              <a:t>TODAY: aktuelles Datum als String</a:t>
            </a:r>
          </a:p>
          <a:p>
            <a:pPr eaLnBrk="1" hangingPunct="1">
              <a:lnSpc>
                <a:spcPct val="80000"/>
              </a:lnSpc>
            </a:pPr>
            <a:r>
              <a:rPr lang="de-DE" altLang="de-DE" sz="2000" dirty="0"/>
              <a:t>konfigurierbar über format-Property</a:t>
            </a:r>
          </a:p>
          <a:p>
            <a:pPr eaLnBrk="1" hangingPunct="1">
              <a:lnSpc>
                <a:spcPct val="80000"/>
              </a:lnSpc>
              <a:buFontTx/>
              <a:buNone/>
            </a:pPr>
            <a:r>
              <a:rPr lang="de-DE" altLang="de-DE" sz="2000" dirty="0">
                <a:latin typeface="Consolas" panose="020B0609020204030204" pitchFamily="49" charset="0"/>
              </a:rPr>
              <a:t>  &lt;</a:t>
            </a:r>
            <a:r>
              <a:rPr lang="de-DE" altLang="de-DE" sz="2000" dirty="0" err="1">
                <a:latin typeface="Consolas" panose="020B0609020204030204" pitchFamily="49" charset="0"/>
              </a:rPr>
              <a:t>target</a:t>
            </a:r>
            <a:r>
              <a:rPr lang="de-DE" altLang="de-DE" sz="2000" dirty="0">
                <a:latin typeface="Consolas" panose="020B0609020204030204" pitchFamily="49" charset="0"/>
              </a:rPr>
              <a:t> </a:t>
            </a:r>
            <a:r>
              <a:rPr lang="de-DE" altLang="de-DE" sz="2000" dirty="0" err="1">
                <a:latin typeface="Consolas" panose="020B0609020204030204" pitchFamily="49" charset="0"/>
              </a:rPr>
              <a:t>name</a:t>
            </a:r>
            <a:r>
              <a:rPr lang="de-DE" altLang="de-DE" sz="2000" dirty="0">
                <a:latin typeface="Consolas" panose="020B0609020204030204" pitchFamily="49" charset="0"/>
              </a:rPr>
              <a:t>="</a:t>
            </a:r>
            <a:r>
              <a:rPr lang="de-DE" altLang="de-DE" sz="2000" dirty="0" err="1">
                <a:latin typeface="Consolas" panose="020B0609020204030204" pitchFamily="49" charset="0"/>
              </a:rPr>
              <a:t>zeigeZeit</a:t>
            </a:r>
            <a:r>
              <a:rPr lang="de-DE" altLang="de-DE" sz="2000" dirty="0">
                <a:latin typeface="Consolas" panose="020B0609020204030204" pitchFamily="49" charset="0"/>
              </a:rPr>
              <a:t>"&gt;		</a:t>
            </a:r>
          </a:p>
          <a:p>
            <a:pPr eaLnBrk="1" hangingPunct="1">
              <a:lnSpc>
                <a:spcPct val="80000"/>
              </a:lnSpc>
              <a:buFontTx/>
              <a:buNone/>
            </a:pPr>
            <a:r>
              <a:rPr lang="de-DE" altLang="de-DE" sz="2000" dirty="0">
                <a:latin typeface="Consolas" panose="020B0609020204030204" pitchFamily="49" charset="0"/>
              </a:rPr>
              <a:t>    &lt;</a:t>
            </a:r>
            <a:r>
              <a:rPr lang="de-DE" altLang="de-DE" sz="2000" dirty="0" err="1">
                <a:latin typeface="Consolas" panose="020B0609020204030204" pitchFamily="49" charset="0"/>
              </a:rPr>
              <a:t>tstamp</a:t>
            </a:r>
            <a:r>
              <a:rPr lang="de-DE" altLang="de-DE" sz="2000" dirty="0">
                <a:latin typeface="Consolas" panose="020B0609020204030204" pitchFamily="49" charset="0"/>
              </a:rPr>
              <a:t>&gt;			</a:t>
            </a:r>
          </a:p>
          <a:p>
            <a:pPr eaLnBrk="1" hangingPunct="1">
              <a:lnSpc>
                <a:spcPct val="80000"/>
              </a:lnSpc>
              <a:buFontTx/>
              <a:buNone/>
            </a:pPr>
            <a:r>
              <a:rPr lang="de-DE" altLang="de-DE" sz="2000" dirty="0">
                <a:latin typeface="Consolas" panose="020B0609020204030204" pitchFamily="49" charset="0"/>
              </a:rPr>
              <a:t>      &lt;</a:t>
            </a:r>
            <a:r>
              <a:rPr lang="de-DE" altLang="de-DE" sz="2000" dirty="0" err="1">
                <a:latin typeface="Consolas" panose="020B0609020204030204" pitchFamily="49" charset="0"/>
              </a:rPr>
              <a:t>format</a:t>
            </a:r>
            <a:r>
              <a:rPr lang="de-DE" altLang="de-DE" sz="2000" dirty="0">
                <a:latin typeface="Consolas" panose="020B0609020204030204" pitchFamily="49" charset="0"/>
              </a:rPr>
              <a:t> </a:t>
            </a:r>
            <a:r>
              <a:rPr lang="de-DE" altLang="de-DE" sz="2000" dirty="0" err="1">
                <a:latin typeface="Consolas" panose="020B0609020204030204" pitchFamily="49" charset="0"/>
              </a:rPr>
              <a:t>property</a:t>
            </a:r>
            <a:r>
              <a:rPr lang="de-DE" altLang="de-DE" sz="2000" dirty="0">
                <a:latin typeface="Consolas" panose="020B0609020204030204" pitchFamily="49" charset="0"/>
              </a:rPr>
              <a:t>="TODAY"   </a:t>
            </a:r>
          </a:p>
          <a:p>
            <a:pPr eaLnBrk="1" hangingPunct="1">
              <a:lnSpc>
                <a:spcPct val="80000"/>
              </a:lnSpc>
              <a:buFontTx/>
              <a:buNone/>
            </a:pPr>
            <a:r>
              <a:rPr lang="de-DE" altLang="de-DE" sz="2000" dirty="0">
                <a:latin typeface="Consolas" panose="020B0609020204030204" pitchFamily="49" charset="0"/>
              </a:rPr>
              <a:t>           </a:t>
            </a:r>
            <a:r>
              <a:rPr lang="de-DE" altLang="de-DE" sz="2000" dirty="0" err="1">
                <a:latin typeface="Consolas" panose="020B0609020204030204" pitchFamily="49" charset="0"/>
              </a:rPr>
              <a:t>pattern</a:t>
            </a:r>
            <a:r>
              <a:rPr lang="de-DE" altLang="de-DE" sz="2000" dirty="0">
                <a:latin typeface="Consolas" panose="020B0609020204030204" pitchFamily="49" charset="0"/>
              </a:rPr>
              <a:t>="</a:t>
            </a:r>
            <a:r>
              <a:rPr lang="de-DE" altLang="de-DE" sz="2000" dirty="0" err="1">
                <a:latin typeface="Consolas" panose="020B0609020204030204" pitchFamily="49" charset="0"/>
              </a:rPr>
              <a:t>dd.MMMM.yyyy</a:t>
            </a:r>
            <a:r>
              <a:rPr lang="de-DE" altLang="de-DE" sz="2000" dirty="0">
                <a:latin typeface="Consolas" panose="020B0609020204030204" pitchFamily="49" charset="0"/>
              </a:rPr>
              <a:t>" </a:t>
            </a:r>
            <a:r>
              <a:rPr lang="de-DE" altLang="de-DE" sz="2000" dirty="0" err="1">
                <a:latin typeface="Consolas" panose="020B0609020204030204" pitchFamily="49" charset="0"/>
              </a:rPr>
              <a:t>locale</a:t>
            </a:r>
            <a:r>
              <a:rPr lang="de-DE" altLang="de-DE" sz="2000" dirty="0">
                <a:latin typeface="Consolas" panose="020B0609020204030204" pitchFamily="49" charset="0"/>
              </a:rPr>
              <a:t>="</a:t>
            </a:r>
            <a:r>
              <a:rPr lang="de-DE" altLang="de-DE" sz="2000" dirty="0" err="1">
                <a:latin typeface="Consolas" panose="020B0609020204030204" pitchFamily="49" charset="0"/>
              </a:rPr>
              <a:t>de,DE</a:t>
            </a:r>
            <a:r>
              <a:rPr lang="de-DE" altLang="de-DE" sz="2000" dirty="0">
                <a:latin typeface="Consolas" panose="020B0609020204030204" pitchFamily="49" charset="0"/>
              </a:rPr>
              <a:t>"/&gt;</a:t>
            </a:r>
          </a:p>
          <a:p>
            <a:pPr eaLnBrk="1" hangingPunct="1">
              <a:lnSpc>
                <a:spcPct val="80000"/>
              </a:lnSpc>
              <a:buFontTx/>
              <a:buNone/>
            </a:pPr>
            <a:r>
              <a:rPr lang="de-DE" altLang="de-DE" sz="2000" dirty="0">
                <a:latin typeface="Consolas" panose="020B0609020204030204" pitchFamily="49" charset="0"/>
              </a:rPr>
              <a:t>    &lt;/</a:t>
            </a:r>
            <a:r>
              <a:rPr lang="de-DE" altLang="de-DE" sz="2000" dirty="0" err="1">
                <a:latin typeface="Consolas" panose="020B0609020204030204" pitchFamily="49" charset="0"/>
              </a:rPr>
              <a:t>tstamp</a:t>
            </a:r>
            <a:r>
              <a:rPr lang="de-DE" altLang="de-DE" sz="2000" dirty="0">
                <a:latin typeface="Consolas" panose="020B0609020204030204" pitchFamily="49" charset="0"/>
              </a:rPr>
              <a:t>&gt;</a:t>
            </a:r>
          </a:p>
          <a:p>
            <a:pPr eaLnBrk="1" hangingPunct="1">
              <a:lnSpc>
                <a:spcPct val="80000"/>
              </a:lnSpc>
              <a:buFontTx/>
              <a:buNone/>
            </a:pPr>
            <a:r>
              <a:rPr lang="de-DE" altLang="de-DE" sz="2000" dirty="0">
                <a:latin typeface="Consolas" panose="020B0609020204030204" pitchFamily="49" charset="0"/>
              </a:rPr>
              <a:t>    &lt;echo </a:t>
            </a:r>
            <a:r>
              <a:rPr lang="de-DE" altLang="de-DE" sz="2000" dirty="0" err="1">
                <a:latin typeface="Consolas" panose="020B0609020204030204" pitchFamily="49" charset="0"/>
              </a:rPr>
              <a:t>message</a:t>
            </a:r>
            <a:r>
              <a:rPr lang="de-DE" altLang="de-DE" sz="2000" dirty="0">
                <a:latin typeface="Consolas" panose="020B0609020204030204" pitchFamily="49" charset="0"/>
              </a:rPr>
              <a:t>="DSTAMP = ${DSTAMP}"/&gt;	</a:t>
            </a:r>
          </a:p>
          <a:p>
            <a:pPr eaLnBrk="1" hangingPunct="1">
              <a:lnSpc>
                <a:spcPct val="80000"/>
              </a:lnSpc>
              <a:buFontTx/>
              <a:buNone/>
            </a:pPr>
            <a:r>
              <a:rPr lang="de-DE" altLang="de-DE" sz="2000" dirty="0">
                <a:latin typeface="Consolas" panose="020B0609020204030204" pitchFamily="49" charset="0"/>
              </a:rPr>
              <a:t>    &lt;echo </a:t>
            </a:r>
            <a:r>
              <a:rPr lang="de-DE" altLang="de-DE" sz="2000" dirty="0" err="1">
                <a:latin typeface="Consolas" panose="020B0609020204030204" pitchFamily="49" charset="0"/>
              </a:rPr>
              <a:t>message</a:t>
            </a:r>
            <a:r>
              <a:rPr lang="de-DE" altLang="de-DE" sz="2000" dirty="0">
                <a:latin typeface="Consolas" panose="020B0609020204030204" pitchFamily="49" charset="0"/>
              </a:rPr>
              <a:t>="TSTAMP = ${TSTAMP}"/&gt;</a:t>
            </a:r>
          </a:p>
          <a:p>
            <a:pPr eaLnBrk="1" hangingPunct="1">
              <a:lnSpc>
                <a:spcPct val="80000"/>
              </a:lnSpc>
              <a:buFontTx/>
              <a:buNone/>
            </a:pPr>
            <a:r>
              <a:rPr lang="de-DE" altLang="de-DE" sz="2000" dirty="0">
                <a:latin typeface="Consolas" panose="020B0609020204030204" pitchFamily="49" charset="0"/>
              </a:rPr>
              <a:t>    &lt;echo </a:t>
            </a:r>
            <a:r>
              <a:rPr lang="de-DE" altLang="de-DE" sz="2000" dirty="0" err="1">
                <a:latin typeface="Consolas" panose="020B0609020204030204" pitchFamily="49" charset="0"/>
              </a:rPr>
              <a:t>message</a:t>
            </a:r>
            <a:r>
              <a:rPr lang="de-DE" altLang="de-DE" sz="2000" dirty="0">
                <a:latin typeface="Consolas" panose="020B0609020204030204" pitchFamily="49" charset="0"/>
              </a:rPr>
              <a:t>="TODAY = ${TODAY}"/&gt;	</a:t>
            </a:r>
          </a:p>
          <a:p>
            <a:pPr eaLnBrk="1" hangingPunct="1">
              <a:lnSpc>
                <a:spcPct val="80000"/>
              </a:lnSpc>
              <a:buFontTx/>
              <a:buNone/>
            </a:pPr>
            <a:r>
              <a:rPr lang="de-DE" altLang="de-DE" sz="2000" dirty="0">
                <a:latin typeface="Consolas" panose="020B0609020204030204" pitchFamily="49" charset="0"/>
              </a:rPr>
              <a:t>  &lt;/</a:t>
            </a:r>
            <a:r>
              <a:rPr lang="de-DE" altLang="de-DE" sz="2000" dirty="0" err="1">
                <a:latin typeface="Consolas" panose="020B0609020204030204" pitchFamily="49" charset="0"/>
              </a:rPr>
              <a:t>target</a:t>
            </a:r>
            <a:r>
              <a:rPr lang="de-DE" altLang="de-DE" sz="2000" dirty="0">
                <a:latin typeface="Consolas" panose="020B0609020204030204" pitchFamily="49" charset="0"/>
              </a:rPr>
              <a:t>&gt;</a:t>
            </a:r>
          </a:p>
          <a:p>
            <a:pPr eaLnBrk="1" hangingPunct="1">
              <a:lnSpc>
                <a:spcPct val="80000"/>
              </a:lnSpc>
            </a:pPr>
            <a:endParaRPr lang="de-DE" altLang="de-DE" sz="2000" dirty="0">
              <a:latin typeface="Consolas" panose="020B0609020204030204" pitchFamily="49" charset="0"/>
            </a:endParaRPr>
          </a:p>
        </p:txBody>
      </p:sp>
      <p:sp>
        <p:nvSpPr>
          <p:cNvPr id="503813" name="Text Box 4"/>
          <p:cNvSpPr txBox="1">
            <a:spLocks noChangeArrowheads="1"/>
          </p:cNvSpPr>
          <p:nvPr/>
        </p:nvSpPr>
        <p:spPr bwMode="auto">
          <a:xfrm>
            <a:off x="3851275" y="5373688"/>
            <a:ext cx="4409344" cy="94514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dirty="0">
                <a:latin typeface="Consolas" panose="020B0609020204030204" pitchFamily="49" charset="0"/>
              </a:rPr>
              <a:t> [echo] DSTAMP = 20080209</a:t>
            </a:r>
          </a:p>
          <a:p>
            <a:pPr eaLnBrk="1" hangingPunct="1"/>
            <a:r>
              <a:rPr lang="de-DE" altLang="de-DE" sz="2000" b="1" dirty="0">
                <a:latin typeface="Consolas" panose="020B0609020204030204" pitchFamily="49" charset="0"/>
              </a:rPr>
              <a:t> [echo] TSTAMP = 1234</a:t>
            </a:r>
          </a:p>
          <a:p>
            <a:pPr eaLnBrk="1" hangingPunct="1"/>
            <a:r>
              <a:rPr lang="de-DE" altLang="de-DE" sz="2000" b="1" dirty="0">
                <a:latin typeface="Consolas" panose="020B0609020204030204" pitchFamily="49" charset="0"/>
              </a:rPr>
              <a:t> [echo] TODAY = 09.Februar.2008</a:t>
            </a:r>
          </a:p>
        </p:txBody>
      </p:sp>
    </p:spTree>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04835" name="Rectangle 2"/>
          <p:cNvSpPr>
            <a:spLocks noGrp="1" noChangeArrowheads="1"/>
          </p:cNvSpPr>
          <p:nvPr>
            <p:ph type="title"/>
          </p:nvPr>
        </p:nvSpPr>
        <p:spPr/>
        <p:txBody>
          <a:bodyPr/>
          <a:lstStyle/>
          <a:p>
            <a:pPr eaLnBrk="1" hangingPunct="1"/>
            <a:r>
              <a:rPr lang="de-DE" altLang="de-DE"/>
              <a:t>Umgang mit Files und Dateien</a:t>
            </a:r>
          </a:p>
        </p:txBody>
      </p:sp>
      <p:sp>
        <p:nvSpPr>
          <p:cNvPr id="504836" name="Rectangle 3"/>
          <p:cNvSpPr>
            <a:spLocks noGrp="1" noChangeArrowheads="1"/>
          </p:cNvSpPr>
          <p:nvPr>
            <p:ph type="body" idx="1"/>
          </p:nvPr>
        </p:nvSpPr>
        <p:spPr>
          <a:xfrm>
            <a:off x="457200" y="1052513"/>
            <a:ext cx="8229600" cy="5256212"/>
          </a:xfrm>
        </p:spPr>
        <p:txBody>
          <a:bodyPr/>
          <a:lstStyle/>
          <a:p>
            <a:pPr marL="381000" indent="-381000" eaLnBrk="1" hangingPunct="1">
              <a:lnSpc>
                <a:spcPct val="90000"/>
              </a:lnSpc>
            </a:pPr>
            <a:r>
              <a:rPr lang="de-DE" altLang="de-DE" sz="2000" dirty="0">
                <a:latin typeface="Consolas" panose="020B0609020204030204" pitchFamily="49" charset="0"/>
              </a:rPr>
              <a:t>&lt;</a:t>
            </a:r>
            <a:r>
              <a:rPr lang="de-DE" altLang="de-DE" sz="2000" dirty="0" err="1">
                <a:latin typeface="Consolas" panose="020B0609020204030204" pitchFamily="49" charset="0"/>
              </a:rPr>
              <a:t>mkdir</a:t>
            </a:r>
            <a:r>
              <a:rPr lang="de-DE" altLang="de-DE" sz="2000" dirty="0">
                <a:latin typeface="Consolas" panose="020B0609020204030204" pitchFamily="49" charset="0"/>
              </a:rPr>
              <a:t> dir="${</a:t>
            </a:r>
            <a:r>
              <a:rPr lang="de-DE" altLang="de-DE" sz="2000" dirty="0" err="1">
                <a:latin typeface="Consolas" panose="020B0609020204030204" pitchFamily="49" charset="0"/>
              </a:rPr>
              <a:t>builddir</a:t>
            </a:r>
            <a:r>
              <a:rPr lang="de-DE" altLang="de-DE" sz="2000" dirty="0">
                <a:latin typeface="Consolas" panose="020B0609020204030204" pitchFamily="49" charset="0"/>
              </a:rPr>
              <a:t>}"/&gt;</a:t>
            </a:r>
          </a:p>
          <a:p>
            <a:pPr marL="838200" lvl="1" indent="-381000" eaLnBrk="1" hangingPunct="1">
              <a:lnSpc>
                <a:spcPct val="90000"/>
              </a:lnSpc>
            </a:pPr>
            <a:r>
              <a:rPr lang="de-DE" altLang="de-DE" sz="2000" dirty="0"/>
              <a:t>legt auch fehlende Unterverzeichnisse z. B. bei /</a:t>
            </a:r>
            <a:r>
              <a:rPr lang="de-DE" altLang="de-DE" sz="2000" dirty="0" err="1"/>
              <a:t>dist</a:t>
            </a:r>
            <a:r>
              <a:rPr lang="de-DE" altLang="de-DE" sz="2000" dirty="0"/>
              <a:t>/</a:t>
            </a:r>
            <a:r>
              <a:rPr lang="de-DE" altLang="de-DE" sz="2000" dirty="0" err="1"/>
              <a:t>nase</a:t>
            </a:r>
            <a:r>
              <a:rPr lang="de-DE" altLang="de-DE" sz="2000" dirty="0"/>
              <a:t>/simpel/billig an</a:t>
            </a:r>
          </a:p>
          <a:p>
            <a:pPr marL="838200" lvl="1" indent="-381000" eaLnBrk="1" hangingPunct="1">
              <a:lnSpc>
                <a:spcPct val="90000"/>
              </a:lnSpc>
            </a:pPr>
            <a:r>
              <a:rPr lang="de-DE" altLang="de-DE" sz="2000" dirty="0"/>
              <a:t>übersprungen, falls Verzeichnis existiert</a:t>
            </a:r>
          </a:p>
          <a:p>
            <a:pPr marL="381000" indent="-381000" eaLnBrk="1" hangingPunct="1">
              <a:lnSpc>
                <a:spcPct val="90000"/>
              </a:lnSpc>
            </a:pPr>
            <a:r>
              <a:rPr lang="de-DE" altLang="de-DE" sz="2000" dirty="0">
                <a:latin typeface="Consolas" panose="020B0609020204030204" pitchFamily="49" charset="0"/>
              </a:rPr>
              <a:t>&lt;</a:t>
            </a:r>
            <a:r>
              <a:rPr lang="de-DE" altLang="de-DE" sz="2000" dirty="0" err="1">
                <a:latin typeface="Consolas" panose="020B0609020204030204" pitchFamily="49" charset="0"/>
              </a:rPr>
              <a:t>delete</a:t>
            </a:r>
            <a:r>
              <a:rPr lang="de-DE" altLang="de-DE" sz="2000" dirty="0">
                <a:latin typeface="Consolas" panose="020B0609020204030204" pitchFamily="49" charset="0"/>
              </a:rPr>
              <a:t> dir="${</a:t>
            </a:r>
            <a:r>
              <a:rPr lang="de-DE" altLang="de-DE" sz="2000" dirty="0" err="1">
                <a:latin typeface="Consolas" panose="020B0609020204030204" pitchFamily="49" charset="0"/>
              </a:rPr>
              <a:t>builddir</a:t>
            </a:r>
            <a:r>
              <a:rPr lang="de-DE" altLang="de-DE" sz="2000" dirty="0">
                <a:latin typeface="Consolas" panose="020B0609020204030204" pitchFamily="49" charset="0"/>
              </a:rPr>
              <a:t>}"/&gt;</a:t>
            </a:r>
          </a:p>
          <a:p>
            <a:pPr marL="381000" indent="-381000" eaLnBrk="1" hangingPunct="1">
              <a:lnSpc>
                <a:spcPct val="90000"/>
              </a:lnSpc>
            </a:pPr>
            <a:r>
              <a:rPr lang="de-DE" altLang="de-DE" sz="2000" dirty="0">
                <a:latin typeface="Consolas" panose="020B0609020204030204" pitchFamily="49" charset="0"/>
              </a:rPr>
              <a:t>&lt;</a:t>
            </a:r>
            <a:r>
              <a:rPr lang="de-DE" altLang="de-DE" sz="2000" dirty="0" err="1">
                <a:latin typeface="Consolas" panose="020B0609020204030204" pitchFamily="49" charset="0"/>
              </a:rPr>
              <a:t>copy</a:t>
            </a:r>
            <a:r>
              <a:rPr lang="de-DE" altLang="de-DE" sz="2000" dirty="0">
                <a:latin typeface="Consolas" panose="020B0609020204030204" pitchFamily="49" charset="0"/>
              </a:rPr>
              <a:t> </a:t>
            </a:r>
            <a:r>
              <a:rPr lang="de-DE" altLang="de-DE" sz="2000" dirty="0" err="1">
                <a:latin typeface="Consolas" panose="020B0609020204030204" pitchFamily="49" charset="0"/>
              </a:rPr>
              <a:t>file</a:t>
            </a:r>
            <a:r>
              <a:rPr lang="de-DE" altLang="de-DE" sz="2000" dirty="0">
                <a:latin typeface="Consolas" panose="020B0609020204030204" pitchFamily="49" charset="0"/>
              </a:rPr>
              <a:t>="</a:t>
            </a:r>
            <a:r>
              <a:rPr lang="de-DE" altLang="de-DE" sz="2000" dirty="0" err="1">
                <a:latin typeface="Consolas" panose="020B0609020204030204" pitchFamily="49" charset="0"/>
              </a:rPr>
              <a:t>src</a:t>
            </a:r>
            <a:r>
              <a:rPr lang="de-DE" altLang="de-DE" sz="2000" dirty="0">
                <a:latin typeface="Consolas" panose="020B0609020204030204" pitchFamily="49" charset="0"/>
              </a:rPr>
              <a:t>/Hai.java" </a:t>
            </a:r>
            <a:r>
              <a:rPr lang="de-DE" altLang="de-DE" sz="2000" dirty="0" err="1">
                <a:latin typeface="Consolas" panose="020B0609020204030204" pitchFamily="49" charset="0"/>
              </a:rPr>
              <a:t>tofile</a:t>
            </a:r>
            <a:r>
              <a:rPr lang="de-DE" altLang="de-DE" sz="2000" dirty="0">
                <a:latin typeface="Consolas" panose="020B0609020204030204" pitchFamily="49" charset="0"/>
              </a:rPr>
              <a:t>="back/Hai.java"/&gt;</a:t>
            </a:r>
          </a:p>
          <a:p>
            <a:pPr marL="381000" indent="-381000" eaLnBrk="1" hangingPunct="1">
              <a:lnSpc>
                <a:spcPct val="90000"/>
              </a:lnSpc>
            </a:pPr>
            <a:r>
              <a:rPr lang="de-DE" altLang="de-DE" sz="2000" dirty="0">
                <a:latin typeface="Consolas" panose="020B0609020204030204" pitchFamily="49" charset="0"/>
              </a:rPr>
              <a:t>&lt;</a:t>
            </a:r>
            <a:r>
              <a:rPr lang="de-DE" altLang="de-DE" sz="2000" dirty="0" err="1">
                <a:latin typeface="Consolas" panose="020B0609020204030204" pitchFamily="49" charset="0"/>
              </a:rPr>
              <a:t>move</a:t>
            </a:r>
            <a:r>
              <a:rPr lang="de-DE" altLang="de-DE" sz="2000" dirty="0">
                <a:latin typeface="Consolas" panose="020B0609020204030204" pitchFamily="49" charset="0"/>
              </a:rPr>
              <a:t> </a:t>
            </a:r>
            <a:r>
              <a:rPr lang="de-DE" altLang="de-DE" sz="2000" dirty="0" err="1">
                <a:latin typeface="Consolas" panose="020B0609020204030204" pitchFamily="49" charset="0"/>
              </a:rPr>
              <a:t>file</a:t>
            </a:r>
            <a:r>
              <a:rPr lang="de-DE" altLang="de-DE" sz="2000" dirty="0">
                <a:latin typeface="Consolas" panose="020B0609020204030204" pitchFamily="49" charset="0"/>
              </a:rPr>
              <a:t>="</a:t>
            </a:r>
            <a:r>
              <a:rPr lang="de-DE" altLang="de-DE" sz="2000" dirty="0" err="1">
                <a:latin typeface="Consolas" panose="020B0609020204030204" pitchFamily="49" charset="0"/>
              </a:rPr>
              <a:t>src</a:t>
            </a:r>
            <a:r>
              <a:rPr lang="de-DE" altLang="de-DE" sz="2000" dirty="0">
                <a:latin typeface="Consolas" panose="020B0609020204030204" pitchFamily="49" charset="0"/>
              </a:rPr>
              <a:t>/Hai.java" </a:t>
            </a:r>
            <a:r>
              <a:rPr lang="de-DE" altLang="de-DE" sz="2000" dirty="0" err="1">
                <a:latin typeface="Consolas" panose="020B0609020204030204" pitchFamily="49" charset="0"/>
              </a:rPr>
              <a:t>tofile</a:t>
            </a:r>
            <a:r>
              <a:rPr lang="de-DE" altLang="de-DE" sz="2000" dirty="0">
                <a:latin typeface="Consolas" panose="020B0609020204030204" pitchFamily="49" charset="0"/>
              </a:rPr>
              <a:t>="back/Hai.java"/&gt;</a:t>
            </a:r>
          </a:p>
          <a:p>
            <a:pPr marL="381000" indent="-381000" eaLnBrk="1" hangingPunct="1">
              <a:lnSpc>
                <a:spcPct val="90000"/>
              </a:lnSpc>
            </a:pPr>
            <a:r>
              <a:rPr lang="de-DE" altLang="de-DE" sz="2000" dirty="0"/>
              <a:t>Pattern / Wildcards / reguläre Ausdrücke</a:t>
            </a:r>
          </a:p>
          <a:p>
            <a:pPr marL="838200" lvl="1" indent="-381000" eaLnBrk="1" hangingPunct="1">
              <a:lnSpc>
                <a:spcPct val="90000"/>
              </a:lnSpc>
            </a:pPr>
            <a:r>
              <a:rPr lang="de-DE" altLang="de-DE" sz="2000" dirty="0">
                <a:latin typeface="Consolas" panose="020B0609020204030204" pitchFamily="49" charset="0"/>
              </a:rPr>
              <a:t>*</a:t>
            </a:r>
            <a:r>
              <a:rPr lang="de-DE" altLang="de-DE" sz="2000" dirty="0"/>
              <a:t> für beliebig viele Zeichen</a:t>
            </a:r>
          </a:p>
          <a:p>
            <a:pPr marL="838200" lvl="1" indent="-381000" eaLnBrk="1" hangingPunct="1">
              <a:lnSpc>
                <a:spcPct val="90000"/>
              </a:lnSpc>
            </a:pPr>
            <a:r>
              <a:rPr lang="de-DE" altLang="de-DE" sz="2000" dirty="0">
                <a:latin typeface="Consolas" panose="020B0609020204030204" pitchFamily="49" charset="0"/>
              </a:rPr>
              <a:t>?</a:t>
            </a:r>
            <a:r>
              <a:rPr lang="de-DE" altLang="de-DE" sz="2000" dirty="0"/>
              <a:t> für genau ein Zeichen</a:t>
            </a:r>
          </a:p>
          <a:p>
            <a:pPr marL="838200" lvl="1" indent="-381000" eaLnBrk="1" hangingPunct="1">
              <a:lnSpc>
                <a:spcPct val="90000"/>
              </a:lnSpc>
            </a:pPr>
            <a:r>
              <a:rPr lang="de-DE" altLang="de-DE" sz="2000" dirty="0">
                <a:latin typeface="Consolas" panose="020B0609020204030204" pitchFamily="49" charset="0"/>
              </a:rPr>
              <a:t>**</a:t>
            </a:r>
            <a:r>
              <a:rPr lang="de-DE" altLang="de-DE" sz="2000" dirty="0"/>
              <a:t> alle Unterverzeichnisse, z. B. </a:t>
            </a:r>
            <a:r>
              <a:rPr lang="de-DE" altLang="de-DE" sz="2000" dirty="0">
                <a:latin typeface="Consolas" panose="020B0609020204030204" pitchFamily="49" charset="0"/>
              </a:rPr>
              <a:t>**/*.</a:t>
            </a:r>
            <a:r>
              <a:rPr lang="de-DE" altLang="de-DE" sz="2000" dirty="0" err="1">
                <a:latin typeface="Consolas" panose="020B0609020204030204" pitchFamily="49" charset="0"/>
              </a:rPr>
              <a:t>java</a:t>
            </a:r>
            <a:endParaRPr lang="de-DE" altLang="de-DE" sz="2000" dirty="0">
              <a:latin typeface="Consolas" panose="020B0609020204030204" pitchFamily="49" charset="0"/>
            </a:endParaRPr>
          </a:p>
          <a:p>
            <a:pPr marL="381000" indent="-381000" eaLnBrk="1" hangingPunct="1">
              <a:lnSpc>
                <a:spcPct val="90000"/>
              </a:lnSpc>
            </a:pPr>
            <a:r>
              <a:rPr lang="de-DE" altLang="de-DE" sz="2000" dirty="0"/>
              <a:t>häufig Property </a:t>
            </a:r>
            <a:r>
              <a:rPr lang="de-DE" altLang="de-DE" sz="2000" dirty="0" err="1"/>
              <a:t>fileset</a:t>
            </a:r>
            <a:r>
              <a:rPr lang="de-DE" altLang="de-DE" sz="2000" dirty="0"/>
              <a:t> zum Ein- und Ausschließen nutzbar</a:t>
            </a:r>
          </a:p>
          <a:p>
            <a:pPr marL="838200" lvl="1" indent="-381000" eaLnBrk="1" hangingPunct="1">
              <a:lnSpc>
                <a:spcPct val="70000"/>
              </a:lnSpc>
              <a:buFontTx/>
              <a:buNone/>
            </a:pPr>
            <a:r>
              <a:rPr lang="de-DE" altLang="de-DE" sz="2000" dirty="0">
                <a:latin typeface="Consolas" panose="020B0609020204030204" pitchFamily="49" charset="0"/>
              </a:rPr>
              <a:t>&lt;</a:t>
            </a:r>
            <a:r>
              <a:rPr lang="de-DE" altLang="de-DE" sz="2000" dirty="0" err="1">
                <a:latin typeface="Consolas" panose="020B0609020204030204" pitchFamily="49" charset="0"/>
              </a:rPr>
              <a:t>copy</a:t>
            </a:r>
            <a:r>
              <a:rPr lang="de-DE" altLang="de-DE" sz="2000" dirty="0">
                <a:latin typeface="Consolas" panose="020B0609020204030204" pitchFamily="49" charset="0"/>
              </a:rPr>
              <a:t> </a:t>
            </a:r>
            <a:r>
              <a:rPr lang="de-DE" altLang="de-DE" sz="2000" dirty="0" err="1">
                <a:latin typeface="Consolas" panose="020B0609020204030204" pitchFamily="49" charset="0"/>
              </a:rPr>
              <a:t>todir</a:t>
            </a:r>
            <a:r>
              <a:rPr lang="de-DE" altLang="de-DE" sz="2000" dirty="0">
                <a:latin typeface="Consolas" panose="020B0609020204030204" pitchFamily="49" charset="0"/>
              </a:rPr>
              <a:t>="</a:t>
            </a:r>
            <a:r>
              <a:rPr lang="de-DE" altLang="de-DE" sz="2000" dirty="0" err="1">
                <a:latin typeface="Consolas" panose="020B0609020204030204" pitchFamily="49" charset="0"/>
              </a:rPr>
              <a:t>archive</a:t>
            </a:r>
            <a:r>
              <a:rPr lang="de-DE" altLang="de-DE" sz="2000" dirty="0">
                <a:latin typeface="Consolas" panose="020B0609020204030204" pitchFamily="49" charset="0"/>
              </a:rPr>
              <a:t>"&gt;</a:t>
            </a:r>
          </a:p>
          <a:p>
            <a:pPr marL="838200" lvl="1" indent="-381000" eaLnBrk="1" hangingPunct="1">
              <a:lnSpc>
                <a:spcPct val="70000"/>
              </a:lnSpc>
              <a:buFontTx/>
              <a:buNone/>
            </a:pPr>
            <a:r>
              <a:rPr lang="de-DE" altLang="de-DE" sz="2000" dirty="0">
                <a:latin typeface="Consolas" panose="020B0609020204030204" pitchFamily="49" charset="0"/>
              </a:rPr>
              <a:t>  &lt;</a:t>
            </a:r>
            <a:r>
              <a:rPr lang="de-DE" altLang="de-DE" sz="2000" dirty="0" err="1">
                <a:latin typeface="Consolas" panose="020B0609020204030204" pitchFamily="49" charset="0"/>
              </a:rPr>
              <a:t>fileset</a:t>
            </a:r>
            <a:r>
              <a:rPr lang="de-DE" altLang="de-DE" sz="2000" dirty="0">
                <a:latin typeface="Consolas" panose="020B0609020204030204" pitchFamily="49" charset="0"/>
              </a:rPr>
              <a:t> dir="</a:t>
            </a:r>
            <a:r>
              <a:rPr lang="de-DE" altLang="de-DE" sz="2000" dirty="0" err="1">
                <a:latin typeface="Consolas" panose="020B0609020204030204" pitchFamily="49" charset="0"/>
              </a:rPr>
              <a:t>src</a:t>
            </a:r>
            <a:r>
              <a:rPr lang="de-DE" altLang="de-DE" sz="2000" dirty="0">
                <a:latin typeface="Consolas" panose="020B0609020204030204" pitchFamily="49" charset="0"/>
              </a:rPr>
              <a:t>"&gt;</a:t>
            </a:r>
          </a:p>
          <a:p>
            <a:pPr marL="838200" lvl="1" indent="-381000" eaLnBrk="1" hangingPunct="1">
              <a:lnSpc>
                <a:spcPct val="70000"/>
              </a:lnSpc>
              <a:buFontTx/>
              <a:buNone/>
            </a:pPr>
            <a:r>
              <a:rPr lang="de-DE" altLang="de-DE" sz="2000" dirty="0">
                <a:latin typeface="Consolas" panose="020B0609020204030204" pitchFamily="49" charset="0"/>
              </a:rPr>
              <a:t>    &lt;</a:t>
            </a:r>
            <a:r>
              <a:rPr lang="de-DE" altLang="de-DE" sz="2000" dirty="0" err="1">
                <a:latin typeface="Consolas" panose="020B0609020204030204" pitchFamily="49" charset="0"/>
              </a:rPr>
              <a:t>include</a:t>
            </a:r>
            <a:r>
              <a:rPr lang="de-DE" altLang="de-DE" sz="2000" dirty="0">
                <a:latin typeface="Consolas" panose="020B0609020204030204" pitchFamily="49" charset="0"/>
              </a:rPr>
              <a:t> </a:t>
            </a:r>
            <a:r>
              <a:rPr lang="de-DE" altLang="de-DE" sz="2000" dirty="0" err="1">
                <a:latin typeface="Consolas" panose="020B0609020204030204" pitchFamily="49" charset="0"/>
              </a:rPr>
              <a:t>name</a:t>
            </a:r>
            <a:r>
              <a:rPr lang="de-DE" altLang="de-DE" sz="2000" dirty="0">
                <a:latin typeface="Consolas" panose="020B0609020204030204" pitchFamily="49" charset="0"/>
              </a:rPr>
              <a:t>="*.</a:t>
            </a:r>
            <a:r>
              <a:rPr lang="de-DE" altLang="de-DE" sz="2000" dirty="0" err="1">
                <a:latin typeface="Consolas" panose="020B0609020204030204" pitchFamily="49" charset="0"/>
              </a:rPr>
              <a:t>java</a:t>
            </a:r>
            <a:r>
              <a:rPr lang="de-DE" altLang="de-DE" sz="2000" dirty="0">
                <a:latin typeface="Consolas" panose="020B0609020204030204" pitchFamily="49" charset="0"/>
              </a:rPr>
              <a:t>"/&gt;</a:t>
            </a:r>
          </a:p>
          <a:p>
            <a:pPr marL="838200" lvl="1" indent="-381000" eaLnBrk="1" hangingPunct="1">
              <a:lnSpc>
                <a:spcPct val="70000"/>
              </a:lnSpc>
              <a:buFontTx/>
              <a:buNone/>
            </a:pPr>
            <a:r>
              <a:rPr lang="de-DE" altLang="de-DE" sz="2000" dirty="0">
                <a:latin typeface="Consolas" panose="020B0609020204030204" pitchFamily="49" charset="0"/>
              </a:rPr>
              <a:t>  &lt;/</a:t>
            </a:r>
            <a:r>
              <a:rPr lang="de-DE" altLang="de-DE" sz="2000" dirty="0" err="1">
                <a:latin typeface="Consolas" panose="020B0609020204030204" pitchFamily="49" charset="0"/>
              </a:rPr>
              <a:t>fileset</a:t>
            </a:r>
            <a:r>
              <a:rPr lang="de-DE" altLang="de-DE" sz="2000" dirty="0">
                <a:latin typeface="Consolas" panose="020B0609020204030204" pitchFamily="49" charset="0"/>
              </a:rPr>
              <a:t>&gt;</a:t>
            </a:r>
          </a:p>
          <a:p>
            <a:pPr marL="838200" lvl="1" indent="-381000" eaLnBrk="1" hangingPunct="1">
              <a:lnSpc>
                <a:spcPct val="70000"/>
              </a:lnSpc>
              <a:buFontTx/>
              <a:buNone/>
            </a:pPr>
            <a:r>
              <a:rPr lang="de-DE" altLang="de-DE" sz="2000" dirty="0">
                <a:latin typeface="Consolas" panose="020B0609020204030204" pitchFamily="49" charset="0"/>
              </a:rPr>
              <a:t>&lt;/</a:t>
            </a:r>
            <a:r>
              <a:rPr lang="de-DE" altLang="de-DE" sz="2000" dirty="0" err="1">
                <a:latin typeface="Consolas" panose="020B0609020204030204" pitchFamily="49" charset="0"/>
              </a:rPr>
              <a:t>copy</a:t>
            </a:r>
            <a:r>
              <a:rPr lang="de-DE" altLang="de-DE" sz="2000" dirty="0">
                <a:latin typeface="Consolas" panose="020B0609020204030204" pitchFamily="49" charset="0"/>
              </a:rPr>
              <a:t>&gt;</a:t>
            </a:r>
          </a:p>
          <a:p>
            <a:pPr marL="381000" indent="-381000" eaLnBrk="1" hangingPunct="1">
              <a:lnSpc>
                <a:spcPct val="90000"/>
              </a:lnSpc>
            </a:pPr>
            <a:endParaRPr lang="de-DE" altLang="de-DE" sz="2000" dirty="0"/>
          </a:p>
          <a:p>
            <a:pPr marL="381000" indent="-381000" eaLnBrk="1" hangingPunct="1">
              <a:lnSpc>
                <a:spcPct val="90000"/>
              </a:lnSpc>
            </a:pPr>
            <a:endParaRPr lang="de-DE" altLang="de-DE" sz="2000" dirty="0"/>
          </a:p>
        </p:txBody>
      </p:sp>
    </p:spTree>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05859" name="Rectangle 2"/>
          <p:cNvSpPr>
            <a:spLocks noGrp="1" noChangeArrowheads="1"/>
          </p:cNvSpPr>
          <p:nvPr>
            <p:ph type="title"/>
          </p:nvPr>
        </p:nvSpPr>
        <p:spPr/>
        <p:txBody>
          <a:bodyPr/>
          <a:lstStyle/>
          <a:p>
            <a:pPr eaLnBrk="1" hangingPunct="1"/>
            <a:r>
              <a:rPr lang="de-DE" altLang="de-DE"/>
              <a:t>Aufgaben des Konfigurationsmanagements (1/3)</a:t>
            </a:r>
          </a:p>
        </p:txBody>
      </p:sp>
      <p:sp>
        <p:nvSpPr>
          <p:cNvPr id="505860" name="Rectangle 3"/>
          <p:cNvSpPr>
            <a:spLocks noChangeArrowheads="1"/>
          </p:cNvSpPr>
          <p:nvPr/>
        </p:nvSpPr>
        <p:spPr bwMode="auto">
          <a:xfrm>
            <a:off x="755650" y="1339850"/>
            <a:ext cx="3816350" cy="21605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800" b="1"/>
              <a:t>Build-</a:t>
            </a:r>
          </a:p>
          <a:p>
            <a:pPr algn="ctr" eaLnBrk="1" hangingPunct="1"/>
            <a:r>
              <a:rPr lang="de-DE" altLang="de-DE" sz="2800" b="1"/>
              <a:t>Management</a:t>
            </a:r>
          </a:p>
        </p:txBody>
      </p:sp>
      <p:sp>
        <p:nvSpPr>
          <p:cNvPr id="505861" name="Rectangle 4"/>
          <p:cNvSpPr>
            <a:spLocks noChangeArrowheads="1"/>
          </p:cNvSpPr>
          <p:nvPr/>
        </p:nvSpPr>
        <p:spPr bwMode="auto">
          <a:xfrm>
            <a:off x="4572000" y="1339850"/>
            <a:ext cx="3816350" cy="21605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800" b="1"/>
              <a:t>Release-</a:t>
            </a:r>
          </a:p>
          <a:p>
            <a:pPr algn="ctr" eaLnBrk="1" hangingPunct="1"/>
            <a:r>
              <a:rPr lang="de-DE" altLang="de-DE" sz="2800" b="1"/>
              <a:t>Management</a:t>
            </a:r>
          </a:p>
        </p:txBody>
      </p:sp>
      <p:sp>
        <p:nvSpPr>
          <p:cNvPr id="505862" name="Rectangle 5"/>
          <p:cNvSpPr>
            <a:spLocks noChangeArrowheads="1"/>
          </p:cNvSpPr>
          <p:nvPr/>
        </p:nvSpPr>
        <p:spPr bwMode="auto">
          <a:xfrm>
            <a:off x="755650" y="3500438"/>
            <a:ext cx="3816350" cy="216058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800" b="1"/>
              <a:t>Änderungs-</a:t>
            </a:r>
          </a:p>
          <a:p>
            <a:pPr algn="ctr" eaLnBrk="1" hangingPunct="1"/>
            <a:r>
              <a:rPr lang="de-DE" altLang="de-DE" sz="2800" b="1"/>
              <a:t>management</a:t>
            </a:r>
          </a:p>
        </p:txBody>
      </p:sp>
      <p:sp>
        <p:nvSpPr>
          <p:cNvPr id="505863" name="Rectangle 6"/>
          <p:cNvSpPr>
            <a:spLocks noChangeArrowheads="1"/>
          </p:cNvSpPr>
          <p:nvPr/>
        </p:nvSpPr>
        <p:spPr bwMode="auto">
          <a:xfrm>
            <a:off x="4572000" y="3500438"/>
            <a:ext cx="3816350" cy="216058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800" b="1"/>
              <a:t>Prozess-</a:t>
            </a:r>
          </a:p>
          <a:p>
            <a:pPr algn="ctr" eaLnBrk="1" hangingPunct="1"/>
            <a:r>
              <a:rPr lang="de-DE" altLang="de-DE" sz="2800" b="1"/>
              <a:t>Unterstützung</a:t>
            </a:r>
          </a:p>
        </p:txBody>
      </p:sp>
      <p:sp>
        <p:nvSpPr>
          <p:cNvPr id="505864" name="AutoShape 7"/>
          <p:cNvSpPr>
            <a:spLocks noChangeArrowheads="1"/>
          </p:cNvSpPr>
          <p:nvPr/>
        </p:nvSpPr>
        <p:spPr bwMode="auto">
          <a:xfrm>
            <a:off x="3132138" y="2132013"/>
            <a:ext cx="2879725" cy="2736850"/>
          </a:xfrm>
          <a:prstGeom prst="diamond">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400" b="1"/>
              <a:t>Versions-</a:t>
            </a:r>
          </a:p>
          <a:p>
            <a:pPr algn="ctr" eaLnBrk="1" hangingPunct="1"/>
            <a:r>
              <a:rPr lang="de-DE" altLang="de-DE" sz="2400" b="1"/>
              <a:t>management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60419" name="Rectangle 2"/>
          <p:cNvSpPr>
            <a:spLocks noGrp="1" noChangeArrowheads="1"/>
          </p:cNvSpPr>
          <p:nvPr>
            <p:ph type="title"/>
          </p:nvPr>
        </p:nvSpPr>
        <p:spPr/>
        <p:txBody>
          <a:bodyPr/>
          <a:lstStyle/>
          <a:p>
            <a:pPr eaLnBrk="1" hangingPunct="1"/>
            <a:r>
              <a:rPr lang="de-DE" altLang="de-DE"/>
              <a:t>Arten von agilen Prozessen (2/2)</a:t>
            </a:r>
          </a:p>
        </p:txBody>
      </p:sp>
      <p:sp>
        <p:nvSpPr>
          <p:cNvPr id="60420" name="Rectangle 3"/>
          <p:cNvSpPr>
            <a:spLocks noGrp="1" noChangeArrowheads="1"/>
          </p:cNvSpPr>
          <p:nvPr>
            <p:ph type="body" idx="1"/>
          </p:nvPr>
        </p:nvSpPr>
        <p:spPr/>
        <p:txBody>
          <a:bodyPr/>
          <a:lstStyle/>
          <a:p>
            <a:pPr eaLnBrk="1" hangingPunct="1"/>
            <a:r>
              <a:rPr lang="de-DE" altLang="de-DE"/>
              <a:t>Variante 2: Konkrete Prozessbeschreibungen</a:t>
            </a:r>
          </a:p>
          <a:p>
            <a:pPr lvl="1" eaLnBrk="1" hangingPunct="1"/>
            <a:r>
              <a:rPr lang="de-DE" altLang="de-DE"/>
              <a:t>Für verschiedene Phasen der Software-Entwicklung werden konkrete Verfahren vorgeschlagen</a:t>
            </a:r>
          </a:p>
          <a:p>
            <a:pPr lvl="1" eaLnBrk="1" hangingPunct="1"/>
            <a:r>
              <a:rPr lang="de-DE" altLang="de-DE"/>
              <a:t>Abhängigkeiten der Verfahren werden dokumentiert („wer A macht muss auch B machen“); Möglichkeiten zur individuellen Optimierung</a:t>
            </a:r>
          </a:p>
          <a:p>
            <a:pPr lvl="1" eaLnBrk="1" hangingPunct="1"/>
            <a:r>
              <a:rPr lang="de-DE" altLang="de-DE"/>
              <a:t>Beispiele:</a:t>
            </a:r>
          </a:p>
          <a:p>
            <a:pPr lvl="2" eaLnBrk="1" hangingPunct="1"/>
            <a:r>
              <a:rPr lang="de-DE" altLang="de-DE"/>
              <a:t>eXtreme Programming (XP)  (u. a. Kent Beck, Ward Cunningham) [s. Folien]</a:t>
            </a:r>
          </a:p>
          <a:p>
            <a:pPr lvl="2" eaLnBrk="1" hangingPunct="1"/>
            <a:r>
              <a:rPr lang="de-DE" altLang="de-DE"/>
              <a:t>Dynamic Systems Development Method (Konsortium)</a:t>
            </a:r>
          </a:p>
          <a:p>
            <a:pPr eaLnBrk="1" hangingPunct="1"/>
            <a:endParaRPr lang="de-DE" altLang="de-DE"/>
          </a:p>
        </p:txBody>
      </p:sp>
    </p:spTree>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06883" name="Rectangle 2"/>
          <p:cNvSpPr>
            <a:spLocks noGrp="1" noChangeArrowheads="1"/>
          </p:cNvSpPr>
          <p:nvPr>
            <p:ph type="title"/>
          </p:nvPr>
        </p:nvSpPr>
        <p:spPr/>
        <p:txBody>
          <a:bodyPr/>
          <a:lstStyle/>
          <a:p>
            <a:pPr eaLnBrk="1" hangingPunct="1"/>
            <a:r>
              <a:rPr lang="de-DE" altLang="de-DE"/>
              <a:t>Aufgaben des Konfigurationsmanagements (2/3)</a:t>
            </a:r>
          </a:p>
        </p:txBody>
      </p:sp>
      <p:sp>
        <p:nvSpPr>
          <p:cNvPr id="506884" name="Rectangle 3"/>
          <p:cNvSpPr>
            <a:spLocks noGrp="1" noChangeArrowheads="1"/>
          </p:cNvSpPr>
          <p:nvPr>
            <p:ph type="body" idx="1"/>
          </p:nvPr>
        </p:nvSpPr>
        <p:spPr>
          <a:xfrm>
            <a:off x="457200" y="1125538"/>
            <a:ext cx="8147050" cy="5256212"/>
          </a:xfrm>
        </p:spPr>
        <p:txBody>
          <a:bodyPr/>
          <a:lstStyle/>
          <a:p>
            <a:pPr eaLnBrk="1" hangingPunct="1">
              <a:lnSpc>
                <a:spcPct val="90000"/>
              </a:lnSpc>
            </a:pPr>
            <a:r>
              <a:rPr lang="de-DE" altLang="de-DE" sz="2000"/>
              <a:t>Versionsmanagement</a:t>
            </a:r>
          </a:p>
          <a:p>
            <a:pPr lvl="1" eaLnBrk="1" hangingPunct="1">
              <a:lnSpc>
                <a:spcPct val="90000"/>
              </a:lnSpc>
            </a:pPr>
            <a:r>
              <a:rPr lang="de-DE" altLang="de-DE" sz="2000"/>
              <a:t>soll Produkte zu einem definierten Zeitpunkt eindeutig identifizieren und kennzeichnen</a:t>
            </a:r>
          </a:p>
          <a:p>
            <a:pPr lvl="1" eaLnBrk="1" hangingPunct="1">
              <a:lnSpc>
                <a:spcPct val="90000"/>
              </a:lnSpc>
            </a:pPr>
            <a:r>
              <a:rPr lang="de-DE" altLang="de-DE" sz="2000"/>
              <a:t>erstellt damit Gültigkeitsreihenfolge</a:t>
            </a:r>
          </a:p>
          <a:p>
            <a:pPr eaLnBrk="1" hangingPunct="1">
              <a:lnSpc>
                <a:spcPct val="90000"/>
              </a:lnSpc>
            </a:pPr>
            <a:r>
              <a:rPr lang="de-DE" altLang="de-DE" sz="2000"/>
              <a:t>Build-Management</a:t>
            </a:r>
          </a:p>
          <a:p>
            <a:pPr lvl="1" eaLnBrk="1" hangingPunct="1">
              <a:lnSpc>
                <a:spcPct val="90000"/>
              </a:lnSpc>
            </a:pPr>
            <a:r>
              <a:rPr lang="de-DE" altLang="de-DE" sz="2000"/>
              <a:t>den Build-Prozess vollständig beschreiben</a:t>
            </a:r>
          </a:p>
          <a:p>
            <a:pPr lvl="1" eaLnBrk="1" hangingPunct="1">
              <a:lnSpc>
                <a:spcPct val="90000"/>
              </a:lnSpc>
            </a:pPr>
            <a:r>
              <a:rPr lang="de-DE" altLang="de-DE" sz="2000"/>
              <a:t>automatische Abläufe unterstützen</a:t>
            </a:r>
          </a:p>
          <a:p>
            <a:pPr lvl="1" eaLnBrk="1" hangingPunct="1">
              <a:lnSpc>
                <a:spcPct val="90000"/>
              </a:lnSpc>
            </a:pPr>
            <a:r>
              <a:rPr lang="de-DE" altLang="de-DE" sz="2000"/>
              <a:t>Reproduzierbarkeit von Softwareintegrationen sicher stellen</a:t>
            </a:r>
          </a:p>
          <a:p>
            <a:pPr eaLnBrk="1" hangingPunct="1">
              <a:lnSpc>
                <a:spcPct val="90000"/>
              </a:lnSpc>
            </a:pPr>
            <a:r>
              <a:rPr lang="de-DE" altLang="de-DE" sz="2000"/>
              <a:t>Release-Management</a:t>
            </a:r>
          </a:p>
          <a:p>
            <a:pPr lvl="1" eaLnBrk="1" hangingPunct="1">
              <a:lnSpc>
                <a:spcPct val="90000"/>
              </a:lnSpc>
            </a:pPr>
            <a:r>
              <a:rPr lang="de-DE" altLang="de-DE" sz="2000"/>
              <a:t>Verwaltung von ausgelieferter Software</a:t>
            </a:r>
          </a:p>
          <a:p>
            <a:pPr lvl="1" eaLnBrk="1" hangingPunct="1">
              <a:lnSpc>
                <a:spcPct val="90000"/>
              </a:lnSpc>
            </a:pPr>
            <a:r>
              <a:rPr lang="de-DE" altLang="de-DE" sz="2000"/>
              <a:t>Releaseplanung</a:t>
            </a:r>
          </a:p>
          <a:p>
            <a:pPr lvl="1" eaLnBrk="1" hangingPunct="1">
              <a:lnSpc>
                <a:spcPct val="90000"/>
              </a:lnSpc>
            </a:pPr>
            <a:r>
              <a:rPr lang="de-DE" altLang="de-DE" sz="2000"/>
              <a:t>Distribution (Erstauslieferung, Ersatz gelieferter Software-Versionen)</a:t>
            </a:r>
          </a:p>
          <a:p>
            <a:pPr lvl="1" eaLnBrk="1" hangingPunct="1">
              <a:lnSpc>
                <a:spcPct val="90000"/>
              </a:lnSpc>
            </a:pPr>
            <a:r>
              <a:rPr lang="de-DE" altLang="de-DE" sz="2000"/>
              <a:t>Rückruf gelieferter Software</a:t>
            </a:r>
          </a:p>
          <a:p>
            <a:pPr eaLnBrk="1" hangingPunct="1">
              <a:lnSpc>
                <a:spcPct val="90000"/>
              </a:lnSpc>
            </a:pPr>
            <a:endParaRPr lang="de-DE" altLang="de-DE" sz="2000"/>
          </a:p>
        </p:txBody>
      </p:sp>
    </p:spTree>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07907" name="Rectangle 2"/>
          <p:cNvSpPr>
            <a:spLocks noGrp="1" noChangeArrowheads="1"/>
          </p:cNvSpPr>
          <p:nvPr>
            <p:ph type="title"/>
          </p:nvPr>
        </p:nvSpPr>
        <p:spPr/>
        <p:txBody>
          <a:bodyPr/>
          <a:lstStyle/>
          <a:p>
            <a:pPr eaLnBrk="1" hangingPunct="1"/>
            <a:r>
              <a:rPr lang="de-DE" altLang="de-DE"/>
              <a:t>Aufgaben des Konfigurationsmanagements (3/3)</a:t>
            </a:r>
          </a:p>
        </p:txBody>
      </p:sp>
      <p:sp>
        <p:nvSpPr>
          <p:cNvPr id="507908" name="Rectangle 3"/>
          <p:cNvSpPr>
            <a:spLocks noGrp="1" noChangeArrowheads="1"/>
          </p:cNvSpPr>
          <p:nvPr>
            <p:ph type="body" idx="1"/>
          </p:nvPr>
        </p:nvSpPr>
        <p:spPr>
          <a:xfrm>
            <a:off x="457200" y="1052513"/>
            <a:ext cx="8229600" cy="5399087"/>
          </a:xfrm>
        </p:spPr>
        <p:txBody>
          <a:bodyPr/>
          <a:lstStyle/>
          <a:p>
            <a:pPr eaLnBrk="1" hangingPunct="1"/>
            <a:r>
              <a:rPr lang="de-DE" altLang="de-DE" sz="2000"/>
              <a:t>Änderungsmanagement</a:t>
            </a:r>
          </a:p>
          <a:p>
            <a:pPr lvl="1" eaLnBrk="1" hangingPunct="1"/>
            <a:r>
              <a:rPr lang="de-DE" altLang="de-DE" sz="2000"/>
              <a:t>stellt die kontrollierte Änderung von akzeptierten Produkten sicher</a:t>
            </a:r>
          </a:p>
          <a:p>
            <a:pPr lvl="1" eaLnBrk="1" hangingPunct="1"/>
            <a:r>
              <a:rPr lang="de-DE" altLang="de-DE" sz="2000"/>
              <a:t>dazu werden Daten festgehalten über:</a:t>
            </a:r>
          </a:p>
          <a:p>
            <a:pPr lvl="2" eaLnBrk="1" hangingPunct="1"/>
            <a:r>
              <a:rPr lang="de-DE" altLang="de-DE" sz="2000"/>
              <a:t>Fehler- und Problemmeldungen</a:t>
            </a:r>
          </a:p>
          <a:p>
            <a:pPr lvl="2" eaLnBrk="1" hangingPunct="1"/>
            <a:r>
              <a:rPr lang="de-DE" altLang="de-DE" sz="2000"/>
              <a:t>Änderungsaufträge</a:t>
            </a:r>
          </a:p>
          <a:p>
            <a:pPr lvl="2" eaLnBrk="1" hangingPunct="1"/>
            <a:r>
              <a:rPr lang="de-DE" altLang="de-DE" sz="2000"/>
              <a:t>Bearbeitungsstand der Änderungsaufträge</a:t>
            </a:r>
          </a:p>
          <a:p>
            <a:pPr lvl="2" eaLnBrk="1" hangingPunct="1"/>
            <a:r>
              <a:rPr lang="de-DE" altLang="de-DE" sz="2000"/>
              <a:t>erforderliche und geleistete Aufwände</a:t>
            </a:r>
          </a:p>
          <a:p>
            <a:pPr lvl="2" eaLnBrk="1" hangingPunct="1"/>
            <a:r>
              <a:rPr lang="de-DE" altLang="de-DE" sz="2000"/>
              <a:t>geänderte Produkte</a:t>
            </a:r>
          </a:p>
          <a:p>
            <a:pPr eaLnBrk="1" hangingPunct="1"/>
            <a:r>
              <a:rPr lang="de-DE" altLang="de-DE" sz="2000"/>
              <a:t>Prozessunterstützung</a:t>
            </a:r>
          </a:p>
          <a:p>
            <a:pPr lvl="1" eaLnBrk="1" hangingPunct="1"/>
            <a:r>
              <a:rPr lang="de-DE" altLang="de-DE" sz="2000"/>
              <a:t>da im KM alle Projekt-Produkte verwaltet werden, muss das werkzeuggestützte KM die zugehörigen Prozesse unterstützen</a:t>
            </a:r>
          </a:p>
          <a:p>
            <a:pPr lvl="1" eaLnBrk="1" hangingPunct="1"/>
            <a:r>
              <a:rPr lang="de-DE" altLang="de-DE" sz="2000"/>
              <a:t>Erstellung und Änderung von Produkten</a:t>
            </a:r>
          </a:p>
          <a:p>
            <a:pPr lvl="1" eaLnBrk="1" hangingPunct="1"/>
            <a:r>
              <a:rPr lang="de-DE" altLang="de-DE" sz="2000"/>
              <a:t>Berücksichtigung von Abhängigkeiten </a:t>
            </a:r>
          </a:p>
          <a:p>
            <a:pPr eaLnBrk="1" hangingPunct="1"/>
            <a:endParaRPr lang="de-DE" altLang="de-DE" sz="2000"/>
          </a:p>
        </p:txBody>
      </p:sp>
    </p:spTree>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08931" name="Rectangle 2"/>
          <p:cNvSpPr>
            <a:spLocks noGrp="1" noChangeArrowheads="1"/>
          </p:cNvSpPr>
          <p:nvPr>
            <p:ph type="title"/>
          </p:nvPr>
        </p:nvSpPr>
        <p:spPr/>
        <p:txBody>
          <a:bodyPr/>
          <a:lstStyle/>
          <a:p>
            <a:pPr eaLnBrk="1" hangingPunct="1"/>
            <a:r>
              <a:rPr lang="de-DE" altLang="de-DE"/>
              <a:t>Voraussetzungen für einen Projektbeginn</a:t>
            </a:r>
          </a:p>
        </p:txBody>
      </p:sp>
      <p:sp>
        <p:nvSpPr>
          <p:cNvPr id="508932" name="Rectangle 3"/>
          <p:cNvSpPr>
            <a:spLocks noGrp="1" noChangeArrowheads="1"/>
          </p:cNvSpPr>
          <p:nvPr>
            <p:ph type="body" idx="1"/>
          </p:nvPr>
        </p:nvSpPr>
        <p:spPr>
          <a:xfrm>
            <a:off x="468313" y="1341438"/>
            <a:ext cx="8229600" cy="5256212"/>
          </a:xfrm>
        </p:spPr>
        <p:txBody>
          <a:bodyPr/>
          <a:lstStyle/>
          <a:p>
            <a:pPr eaLnBrk="1" hangingPunct="1"/>
            <a:r>
              <a:rPr lang="de-DE" altLang="de-DE"/>
              <a:t>klare Aufgabenbeschreibung</a:t>
            </a:r>
          </a:p>
          <a:p>
            <a:pPr eaLnBrk="1" hangingPunct="1"/>
            <a:r>
              <a:rPr lang="de-DE" altLang="de-DE"/>
              <a:t>Festlegung des Projektleiters</a:t>
            </a:r>
          </a:p>
          <a:p>
            <a:pPr eaLnBrk="1" hangingPunct="1"/>
            <a:r>
              <a:rPr lang="de-DE" altLang="de-DE"/>
              <a:t>Klärung, welche technischen und organisatorischen Randbedingungen berücksichtigt werden müssen</a:t>
            </a:r>
          </a:p>
          <a:p>
            <a:pPr eaLnBrk="1" hangingPunct="1">
              <a:buFontTx/>
              <a:buNone/>
            </a:pPr>
            <a:r>
              <a:rPr lang="de-DE" altLang="de-DE"/>
              <a:t> </a:t>
            </a:r>
          </a:p>
          <a:p>
            <a:pPr eaLnBrk="1" hangingPunct="1"/>
            <a:r>
              <a:rPr lang="de-DE" altLang="de-DE"/>
              <a:t>in studentischen Projekten liegt meist keine Aufwandsschätzung vor, diese muss durch Annahmen ersetzt werden</a:t>
            </a:r>
          </a:p>
          <a:p>
            <a:pPr eaLnBrk="1" hangingPunct="1"/>
            <a:endParaRPr lang="de-DE" altLang="de-DE"/>
          </a:p>
          <a:p>
            <a:pPr eaLnBrk="1" hangingPunct="1"/>
            <a:r>
              <a:rPr lang="de-DE" altLang="de-DE"/>
              <a:t>Übung: Diskutieren Sie typische Vorgaben für Projekte in Unternehmen, die gemacht werden, aber nicht unbedingt hilfreich sind</a:t>
            </a:r>
          </a:p>
        </p:txBody>
      </p:sp>
      <p:sp>
        <p:nvSpPr>
          <p:cNvPr id="508933" name="Text Box 4"/>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12.3</a:t>
            </a:r>
          </a:p>
        </p:txBody>
      </p:sp>
    </p:spTree>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09955" name="Rectangle 2"/>
          <p:cNvSpPr>
            <a:spLocks noGrp="1" noChangeArrowheads="1"/>
          </p:cNvSpPr>
          <p:nvPr>
            <p:ph type="title"/>
          </p:nvPr>
        </p:nvSpPr>
        <p:spPr/>
        <p:txBody>
          <a:bodyPr/>
          <a:lstStyle/>
          <a:p>
            <a:pPr eaLnBrk="1" hangingPunct="1"/>
            <a:r>
              <a:rPr lang="de-DE" altLang="de-DE"/>
              <a:t>Auswahl des Vorgehensmodells</a:t>
            </a:r>
          </a:p>
        </p:txBody>
      </p:sp>
      <p:sp>
        <p:nvSpPr>
          <p:cNvPr id="509956" name="Rectangle 3"/>
          <p:cNvSpPr>
            <a:spLocks noGrp="1" noChangeArrowheads="1"/>
          </p:cNvSpPr>
          <p:nvPr>
            <p:ph type="body" idx="1"/>
          </p:nvPr>
        </p:nvSpPr>
        <p:spPr/>
        <p:txBody>
          <a:bodyPr/>
          <a:lstStyle/>
          <a:p>
            <a:pPr eaLnBrk="1" hangingPunct="1"/>
            <a:r>
              <a:rPr lang="de-DE" altLang="de-DE"/>
              <a:t>Vorgehensweise beeinflusst Planung maßgeblich</a:t>
            </a:r>
          </a:p>
          <a:p>
            <a:pPr lvl="1" eaLnBrk="1" hangingPunct="1"/>
            <a:r>
              <a:rPr lang="de-DE" altLang="de-DE"/>
              <a:t>Wasserfall</a:t>
            </a:r>
          </a:p>
          <a:p>
            <a:pPr lvl="1" eaLnBrk="1" hangingPunct="1"/>
            <a:r>
              <a:rPr lang="de-DE" altLang="de-DE"/>
              <a:t>prototypische Entwicklung</a:t>
            </a:r>
          </a:p>
          <a:p>
            <a:pPr lvl="1" eaLnBrk="1" hangingPunct="1"/>
            <a:r>
              <a:rPr lang="de-DE" altLang="de-DE"/>
              <a:t>iterativ inkrementelles Modell</a:t>
            </a:r>
          </a:p>
          <a:p>
            <a:pPr lvl="1" eaLnBrk="1" hangingPunct="1"/>
            <a:r>
              <a:rPr lang="de-DE" altLang="de-DE"/>
              <a:t>agiles Vorgehensmodell</a:t>
            </a:r>
          </a:p>
          <a:p>
            <a:pPr eaLnBrk="1" hangingPunct="1"/>
            <a:r>
              <a:rPr lang="de-DE" altLang="de-DE"/>
              <a:t>Planungsaufwand (am Anfang und im Laufe des Projekts) nimmt von oben nach unten zu </a:t>
            </a:r>
          </a:p>
          <a:p>
            <a:pPr eaLnBrk="1" hangingPunct="1"/>
            <a:r>
              <a:rPr lang="de-DE" altLang="de-DE"/>
              <a:t>Vorgehensweise muss zur Aufgabengröße und Projektmitarbeitern passen</a:t>
            </a:r>
          </a:p>
          <a:p>
            <a:pPr eaLnBrk="1" hangingPunct="1"/>
            <a:endParaRPr lang="de-DE" altLang="de-DE"/>
          </a:p>
          <a:p>
            <a:pPr eaLnBrk="1" hangingPunct="1"/>
            <a:r>
              <a:rPr lang="de-DE" altLang="de-DE"/>
              <a:t>im folgenden: kurzer inkrementeller Ansatz (leicht für komplexere Ansätze erweiterbar)</a:t>
            </a:r>
          </a:p>
        </p:txBody>
      </p:sp>
    </p:spTree>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10979" name="Rectangle 2"/>
          <p:cNvSpPr>
            <a:spLocks noGrp="1" noChangeArrowheads="1"/>
          </p:cNvSpPr>
          <p:nvPr>
            <p:ph type="title"/>
          </p:nvPr>
        </p:nvSpPr>
        <p:spPr/>
        <p:txBody>
          <a:bodyPr/>
          <a:lstStyle/>
          <a:p>
            <a:pPr eaLnBrk="1" hangingPunct="1"/>
            <a:r>
              <a:rPr lang="de-DE" altLang="de-DE"/>
              <a:t>Festlegung der Arbeitspakete</a:t>
            </a:r>
          </a:p>
        </p:txBody>
      </p:sp>
      <p:sp>
        <p:nvSpPr>
          <p:cNvPr id="510980" name="Rectangle 3"/>
          <p:cNvSpPr>
            <a:spLocks noGrp="1" noChangeArrowheads="1"/>
          </p:cNvSpPr>
          <p:nvPr>
            <p:ph type="body" idx="1"/>
          </p:nvPr>
        </p:nvSpPr>
        <p:spPr/>
        <p:txBody>
          <a:bodyPr/>
          <a:lstStyle/>
          <a:p>
            <a:pPr eaLnBrk="1" hangingPunct="1"/>
            <a:r>
              <a:rPr lang="de-DE" altLang="de-DE"/>
              <a:t>Zerlegung in sogenannter Work-Breakdown-Structure (auch Projektstrukturplan)</a:t>
            </a:r>
          </a:p>
          <a:p>
            <a:pPr eaLnBrk="1" hangingPunct="1"/>
            <a:r>
              <a:rPr lang="de-DE" altLang="de-DE"/>
              <a:t>hierarchische Untergliederung</a:t>
            </a:r>
          </a:p>
          <a:p>
            <a:pPr eaLnBrk="1" hangingPunct="1"/>
            <a:r>
              <a:rPr lang="de-DE" altLang="de-DE"/>
              <a:t>Ziele: klare Aufgabenpakete, Vermeidung überflüssiger Schnittstellen</a:t>
            </a:r>
          </a:p>
          <a:p>
            <a:pPr eaLnBrk="1" hangingPunct="1"/>
            <a:r>
              <a:rPr lang="de-DE" altLang="de-DE"/>
              <a:t>Berücksichtigung von Querschnittsaufgaben wie Projektleitung, Qualitätssicherung</a:t>
            </a:r>
          </a:p>
          <a:p>
            <a:pPr eaLnBrk="1" hangingPunct="1"/>
            <a:r>
              <a:rPr lang="de-DE" altLang="de-DE"/>
              <a:t>für Aufgabenpakete werden Aufwände kalkuliert (wie siehe später)</a:t>
            </a:r>
          </a:p>
          <a:p>
            <a:pPr eaLnBrk="1" hangingPunct="1"/>
            <a:endParaRPr lang="de-DE" altLang="de-DE"/>
          </a:p>
          <a:p>
            <a:pPr eaLnBrk="1" hangingPunct="1"/>
            <a:r>
              <a:rPr lang="de-DE" altLang="de-DE"/>
              <a:t>Später kann WBS weiter verfeinert werden (Detailaufgaben, Verantwortliche, Beteiligte)</a:t>
            </a:r>
          </a:p>
        </p:txBody>
      </p:sp>
    </p:spTree>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pic>
        <p:nvPicPr>
          <p:cNvPr id="512003" name="Picture 2" descr="WBSeinfa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75" y="1636713"/>
            <a:ext cx="7326313"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04" name="Rectangle 3"/>
          <p:cNvSpPr>
            <a:spLocks noGrp="1" noChangeArrowheads="1"/>
          </p:cNvSpPr>
          <p:nvPr>
            <p:ph type="title"/>
          </p:nvPr>
        </p:nvSpPr>
        <p:spPr/>
        <p:txBody>
          <a:bodyPr/>
          <a:lstStyle/>
          <a:p>
            <a:pPr eaLnBrk="1" hangingPunct="1"/>
            <a:r>
              <a:rPr lang="de-DE" altLang="de-DE"/>
              <a:t>Beispiel für WBS</a:t>
            </a:r>
          </a:p>
        </p:txBody>
      </p:sp>
      <p:sp>
        <p:nvSpPr>
          <p:cNvPr id="512005" name="Rectangle 4"/>
          <p:cNvSpPr>
            <a:spLocks noGrp="1" noChangeArrowheads="1"/>
          </p:cNvSpPr>
          <p:nvPr>
            <p:ph type="body" idx="1"/>
          </p:nvPr>
        </p:nvSpPr>
        <p:spPr>
          <a:xfrm>
            <a:off x="457200" y="1125538"/>
            <a:ext cx="3970338" cy="5256212"/>
          </a:xfrm>
        </p:spPr>
        <p:txBody>
          <a:bodyPr/>
          <a:lstStyle/>
          <a:p>
            <a:pPr eaLnBrk="1" hangingPunct="1"/>
            <a:r>
              <a:rPr lang="de-DE" altLang="de-DE" sz="2000"/>
              <a:t>PT = Personentage</a:t>
            </a:r>
          </a:p>
          <a:p>
            <a:pPr eaLnBrk="1" hangingPunct="1"/>
            <a:r>
              <a:rPr lang="de-DE" altLang="de-DE" sz="2000"/>
              <a:t>Es muss deutlich sein, wo welches Produkt zugehört (hier z. B. Dokumentation querschnittlich bei allen)</a:t>
            </a:r>
          </a:p>
        </p:txBody>
      </p:sp>
    </p:spTree>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13027" name="Rectangle 2"/>
          <p:cNvSpPr>
            <a:spLocks noGrp="1" noChangeArrowheads="1"/>
          </p:cNvSpPr>
          <p:nvPr>
            <p:ph type="title"/>
          </p:nvPr>
        </p:nvSpPr>
        <p:spPr/>
        <p:txBody>
          <a:bodyPr/>
          <a:lstStyle/>
          <a:p>
            <a:pPr eaLnBrk="1" hangingPunct="1"/>
            <a:r>
              <a:rPr lang="de-DE" altLang="de-DE"/>
              <a:t>Abhängigkeiten von Arbeitspaketen</a:t>
            </a:r>
          </a:p>
        </p:txBody>
      </p:sp>
      <p:sp>
        <p:nvSpPr>
          <p:cNvPr id="513028" name="Rectangle 3"/>
          <p:cNvSpPr>
            <a:spLocks noGrp="1" noChangeArrowheads="1"/>
          </p:cNvSpPr>
          <p:nvPr>
            <p:ph type="body" idx="1"/>
          </p:nvPr>
        </p:nvSpPr>
        <p:spPr>
          <a:xfrm>
            <a:off x="457200" y="1125538"/>
            <a:ext cx="5410200" cy="5256212"/>
          </a:xfrm>
        </p:spPr>
        <p:txBody>
          <a:bodyPr/>
          <a:lstStyle/>
          <a:p>
            <a:pPr eaLnBrk="1" hangingPunct="1">
              <a:lnSpc>
                <a:spcPct val="90000"/>
              </a:lnSpc>
              <a:buFontTx/>
              <a:buNone/>
            </a:pPr>
            <a:r>
              <a:rPr lang="de-DE" altLang="de-DE" sz="2000"/>
              <a:t>Es gibt Beziehungen zwischen Arbeitspaketen:</a:t>
            </a:r>
          </a:p>
          <a:p>
            <a:pPr eaLnBrk="1" hangingPunct="1">
              <a:lnSpc>
                <a:spcPct val="90000"/>
              </a:lnSpc>
            </a:pPr>
            <a:r>
              <a:rPr lang="de-DE" altLang="de-DE" sz="2000"/>
              <a:t>typisch: Paket 2 benötigt Ergebnisse von Paket 1, also muss Paket 1 vorher fertig werden (Ende-Anfang-Beziehung)</a:t>
            </a:r>
          </a:p>
          <a:p>
            <a:pPr eaLnBrk="1" hangingPunct="1">
              <a:lnSpc>
                <a:spcPct val="90000"/>
              </a:lnSpc>
            </a:pPr>
            <a:r>
              <a:rPr lang="de-DE" altLang="de-DE" sz="2000"/>
              <a:t>Anfang-Anfang-Beziehung: Arbeiten sollen bzw. müssen parallel starten (z. B. Nutzung gemeinsamer Ressourcen, wie Testumgebungen)</a:t>
            </a:r>
          </a:p>
          <a:p>
            <a:pPr eaLnBrk="1" hangingPunct="1">
              <a:lnSpc>
                <a:spcPct val="90000"/>
              </a:lnSpc>
            </a:pPr>
            <a:r>
              <a:rPr lang="de-DE" altLang="de-DE" sz="2000"/>
              <a:t>Ende-Ende-Beziehung: Arbeiten sollen möglichst gleichzeitig abgeschlossen werden (z. B. damit Ergebnisse integriert werden können)</a:t>
            </a:r>
          </a:p>
          <a:p>
            <a:pPr eaLnBrk="1" hangingPunct="1">
              <a:lnSpc>
                <a:spcPct val="90000"/>
              </a:lnSpc>
            </a:pPr>
            <a:r>
              <a:rPr lang="de-DE" altLang="de-DE" sz="2000"/>
              <a:t>(Anfang-Ende-Beziehung, vor dem Anfang einer Arbeit muss andere Arbeit abgeschlossen sein, bei Rückwärtsplanung)</a:t>
            </a:r>
          </a:p>
        </p:txBody>
      </p:sp>
      <p:sp>
        <p:nvSpPr>
          <p:cNvPr id="513029" name="Rectangle 4"/>
          <p:cNvSpPr>
            <a:spLocks noChangeArrowheads="1"/>
          </p:cNvSpPr>
          <p:nvPr/>
        </p:nvSpPr>
        <p:spPr bwMode="auto">
          <a:xfrm>
            <a:off x="5942013" y="1701800"/>
            <a:ext cx="1295400" cy="28733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513030" name="Rectangle 5"/>
          <p:cNvSpPr>
            <a:spLocks noChangeArrowheads="1"/>
          </p:cNvSpPr>
          <p:nvPr/>
        </p:nvSpPr>
        <p:spPr bwMode="auto">
          <a:xfrm>
            <a:off x="7237413" y="2276475"/>
            <a:ext cx="1295400" cy="28733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cxnSp>
        <p:nvCxnSpPr>
          <p:cNvPr id="513031" name="AutoShape 6"/>
          <p:cNvCxnSpPr>
            <a:cxnSpLocks noChangeShapeType="1"/>
            <a:stCxn id="513029" idx="3"/>
            <a:endCxn id="513030" idx="1"/>
          </p:cNvCxnSpPr>
          <p:nvPr/>
        </p:nvCxnSpPr>
        <p:spPr bwMode="auto">
          <a:xfrm flipH="1">
            <a:off x="7227888" y="1846263"/>
            <a:ext cx="19050" cy="574675"/>
          </a:xfrm>
          <a:prstGeom prst="bentConnector5">
            <a:avLst>
              <a:gd name="adj1" fmla="val -1150000"/>
              <a:gd name="adj2" fmla="val 49722"/>
              <a:gd name="adj3" fmla="val 1250000"/>
            </a:avLst>
          </a:prstGeom>
          <a:noFill/>
          <a:ln w="28575">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3032" name="Rectangle 7"/>
          <p:cNvSpPr>
            <a:spLocks noChangeArrowheads="1"/>
          </p:cNvSpPr>
          <p:nvPr/>
        </p:nvSpPr>
        <p:spPr bwMode="auto">
          <a:xfrm>
            <a:off x="6229350" y="2781300"/>
            <a:ext cx="1295400" cy="28733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513033" name="Rectangle 8"/>
          <p:cNvSpPr>
            <a:spLocks noChangeArrowheads="1"/>
          </p:cNvSpPr>
          <p:nvPr/>
        </p:nvSpPr>
        <p:spPr bwMode="auto">
          <a:xfrm>
            <a:off x="6227763" y="3284538"/>
            <a:ext cx="792162" cy="287337"/>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cxnSp>
        <p:nvCxnSpPr>
          <p:cNvPr id="513034" name="AutoShape 9"/>
          <p:cNvCxnSpPr>
            <a:cxnSpLocks noChangeShapeType="1"/>
            <a:stCxn id="513032" idx="1"/>
            <a:endCxn id="513033" idx="1"/>
          </p:cNvCxnSpPr>
          <p:nvPr/>
        </p:nvCxnSpPr>
        <p:spPr bwMode="auto">
          <a:xfrm rot="10800000" flipV="1">
            <a:off x="6218238" y="2925763"/>
            <a:ext cx="1587" cy="503237"/>
          </a:xfrm>
          <a:prstGeom prst="bentConnector3">
            <a:avLst>
              <a:gd name="adj1" fmla="val 13900000"/>
            </a:avLst>
          </a:prstGeom>
          <a:noFill/>
          <a:ln w="28575">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3035" name="Rectangle 10"/>
          <p:cNvSpPr>
            <a:spLocks noChangeArrowheads="1"/>
          </p:cNvSpPr>
          <p:nvPr/>
        </p:nvSpPr>
        <p:spPr bwMode="auto">
          <a:xfrm>
            <a:off x="6229350" y="3862388"/>
            <a:ext cx="1295400" cy="287337"/>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513036" name="Rectangle 11"/>
          <p:cNvSpPr>
            <a:spLocks noChangeArrowheads="1"/>
          </p:cNvSpPr>
          <p:nvPr/>
        </p:nvSpPr>
        <p:spPr bwMode="auto">
          <a:xfrm>
            <a:off x="6948488" y="4365625"/>
            <a:ext cx="574675" cy="28733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cxnSp>
        <p:nvCxnSpPr>
          <p:cNvPr id="513037" name="AutoShape 12"/>
          <p:cNvCxnSpPr>
            <a:cxnSpLocks noChangeShapeType="1"/>
            <a:stCxn id="513035" idx="3"/>
            <a:endCxn id="513036" idx="3"/>
          </p:cNvCxnSpPr>
          <p:nvPr/>
        </p:nvCxnSpPr>
        <p:spPr bwMode="auto">
          <a:xfrm flipH="1">
            <a:off x="7532688" y="4006850"/>
            <a:ext cx="1587" cy="503238"/>
          </a:xfrm>
          <a:prstGeom prst="bentConnector3">
            <a:avLst>
              <a:gd name="adj1" fmla="val -13800000"/>
            </a:avLst>
          </a:prstGeom>
          <a:noFill/>
          <a:ln w="28575">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3038" name="Rectangle 13"/>
          <p:cNvSpPr>
            <a:spLocks noChangeArrowheads="1"/>
          </p:cNvSpPr>
          <p:nvPr/>
        </p:nvSpPr>
        <p:spPr bwMode="auto">
          <a:xfrm>
            <a:off x="6867525" y="5230813"/>
            <a:ext cx="1295400" cy="287337"/>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513039" name="Rectangle 14"/>
          <p:cNvSpPr>
            <a:spLocks noChangeArrowheads="1"/>
          </p:cNvSpPr>
          <p:nvPr/>
        </p:nvSpPr>
        <p:spPr bwMode="auto">
          <a:xfrm>
            <a:off x="6300788" y="5734050"/>
            <a:ext cx="574675" cy="28733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cxnSp>
        <p:nvCxnSpPr>
          <p:cNvPr id="513040" name="AutoShape 15"/>
          <p:cNvCxnSpPr>
            <a:cxnSpLocks noChangeShapeType="1"/>
            <a:stCxn id="513038" idx="1"/>
            <a:endCxn id="513039" idx="3"/>
          </p:cNvCxnSpPr>
          <p:nvPr/>
        </p:nvCxnSpPr>
        <p:spPr bwMode="auto">
          <a:xfrm rot="10800000" flipH="1" flipV="1">
            <a:off x="6858000" y="5375275"/>
            <a:ext cx="26988" cy="503238"/>
          </a:xfrm>
          <a:prstGeom prst="bentConnector5">
            <a:avLst>
              <a:gd name="adj1" fmla="val -811764"/>
              <a:gd name="adj2" fmla="val 49843"/>
              <a:gd name="adj3" fmla="val 911764"/>
            </a:avLst>
          </a:prstGeom>
          <a:noFill/>
          <a:ln w="28575">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14051" name="Rectangle 2"/>
          <p:cNvSpPr>
            <a:spLocks noGrp="1" noChangeArrowheads="1"/>
          </p:cNvSpPr>
          <p:nvPr>
            <p:ph type="title"/>
          </p:nvPr>
        </p:nvSpPr>
        <p:spPr/>
        <p:txBody>
          <a:bodyPr/>
          <a:lstStyle/>
          <a:p>
            <a:pPr eaLnBrk="1" hangingPunct="1"/>
            <a:r>
              <a:rPr lang="de-DE" altLang="de-DE"/>
              <a:t>Netzplan und kritische Pfade</a:t>
            </a:r>
          </a:p>
        </p:txBody>
      </p:sp>
      <p:sp>
        <p:nvSpPr>
          <p:cNvPr id="514052" name="Rectangle 3"/>
          <p:cNvSpPr>
            <a:spLocks noGrp="1" noChangeArrowheads="1"/>
          </p:cNvSpPr>
          <p:nvPr>
            <p:ph type="body" idx="1"/>
          </p:nvPr>
        </p:nvSpPr>
        <p:spPr>
          <a:xfrm>
            <a:off x="457200" y="982663"/>
            <a:ext cx="8229600" cy="5399087"/>
          </a:xfrm>
        </p:spPr>
        <p:txBody>
          <a:bodyPr/>
          <a:lstStyle/>
          <a:p>
            <a:pPr eaLnBrk="1" hangingPunct="1"/>
            <a:r>
              <a:rPr lang="de-DE" altLang="de-DE" sz="2000"/>
              <a:t>Abhängigkeiten und Aufwände können als Graph dargestellt werden</a:t>
            </a:r>
          </a:p>
          <a:p>
            <a:pPr eaLnBrk="1" hangingPunct="1"/>
            <a:endParaRPr lang="de-DE" altLang="de-DE" sz="2000"/>
          </a:p>
          <a:p>
            <a:pPr eaLnBrk="1" hangingPunct="1"/>
            <a:endParaRPr lang="de-DE" altLang="de-DE" sz="2000"/>
          </a:p>
          <a:p>
            <a:pPr eaLnBrk="1" hangingPunct="1"/>
            <a:endParaRPr lang="de-DE" altLang="de-DE" sz="2000"/>
          </a:p>
          <a:p>
            <a:pPr eaLnBrk="1" hangingPunct="1"/>
            <a:endParaRPr lang="de-DE" altLang="de-DE" sz="2000"/>
          </a:p>
          <a:p>
            <a:pPr eaLnBrk="1" hangingPunct="1"/>
            <a:endParaRPr lang="de-DE" altLang="de-DE" sz="2000"/>
          </a:p>
        </p:txBody>
      </p:sp>
      <p:grpSp>
        <p:nvGrpSpPr>
          <p:cNvPr id="514053" name="Group 4"/>
          <p:cNvGrpSpPr>
            <a:grpSpLocks/>
          </p:cNvGrpSpPr>
          <p:nvPr/>
        </p:nvGrpSpPr>
        <p:grpSpPr bwMode="auto">
          <a:xfrm>
            <a:off x="6443663" y="1341438"/>
            <a:ext cx="1873250" cy="1052512"/>
            <a:chOff x="3651" y="1828"/>
            <a:chExt cx="1452" cy="663"/>
          </a:xfrm>
        </p:grpSpPr>
        <p:sp>
          <p:nvSpPr>
            <p:cNvPr id="514080" name="Rectangle 5"/>
            <p:cNvSpPr>
              <a:spLocks noChangeArrowheads="1"/>
            </p:cNvSpPr>
            <p:nvPr/>
          </p:nvSpPr>
          <p:spPr bwMode="auto">
            <a:xfrm>
              <a:off x="3651" y="1828"/>
              <a:ext cx="1452" cy="6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Paket</a:t>
              </a:r>
            </a:p>
            <a:p>
              <a:pPr algn="ctr" eaLnBrk="1" hangingPunct="1"/>
              <a:r>
                <a:rPr lang="de-DE" altLang="de-DE" sz="2000" b="1"/>
                <a:t>min.       max.</a:t>
              </a:r>
            </a:p>
            <a:p>
              <a:pPr algn="ctr" eaLnBrk="1" hangingPunct="1"/>
              <a:r>
                <a:rPr lang="de-DE" altLang="de-DE" sz="2000" b="1"/>
                <a:t>Dauer   Dauer</a:t>
              </a:r>
            </a:p>
          </p:txBody>
        </p:sp>
        <p:sp>
          <p:nvSpPr>
            <p:cNvPr id="514081" name="Line 6"/>
            <p:cNvSpPr>
              <a:spLocks noChangeShapeType="1"/>
            </p:cNvSpPr>
            <p:nvPr/>
          </p:nvSpPr>
          <p:spPr bwMode="auto">
            <a:xfrm>
              <a:off x="3651" y="2069"/>
              <a:ext cx="145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4082" name="Line 7"/>
            <p:cNvSpPr>
              <a:spLocks noChangeShapeType="1"/>
            </p:cNvSpPr>
            <p:nvPr/>
          </p:nvSpPr>
          <p:spPr bwMode="auto">
            <a:xfrm>
              <a:off x="4377" y="2069"/>
              <a:ext cx="0" cy="40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514054" name="Group 8"/>
          <p:cNvGrpSpPr>
            <a:grpSpLocks/>
          </p:cNvGrpSpPr>
          <p:nvPr/>
        </p:nvGrpSpPr>
        <p:grpSpPr bwMode="auto">
          <a:xfrm>
            <a:off x="1187450" y="1773238"/>
            <a:ext cx="719138" cy="647700"/>
            <a:chOff x="1066" y="1298"/>
            <a:chExt cx="453" cy="408"/>
          </a:xfrm>
        </p:grpSpPr>
        <p:sp>
          <p:nvSpPr>
            <p:cNvPr id="514077" name="Rectangle 9"/>
            <p:cNvSpPr>
              <a:spLocks noChangeArrowheads="1"/>
            </p:cNvSpPr>
            <p:nvPr/>
          </p:nvSpPr>
          <p:spPr bwMode="auto">
            <a:xfrm>
              <a:off x="1066" y="1298"/>
              <a:ext cx="453" cy="40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P1</a:t>
              </a:r>
            </a:p>
            <a:p>
              <a:pPr algn="ctr" eaLnBrk="1" hangingPunct="1"/>
              <a:r>
                <a:rPr lang="de-DE" altLang="de-DE" sz="2000" b="1"/>
                <a:t>3  7</a:t>
              </a:r>
            </a:p>
          </p:txBody>
        </p:sp>
        <p:sp>
          <p:nvSpPr>
            <p:cNvPr id="514078" name="Line 10"/>
            <p:cNvSpPr>
              <a:spLocks noChangeShapeType="1"/>
            </p:cNvSpPr>
            <p:nvPr/>
          </p:nvSpPr>
          <p:spPr bwMode="auto">
            <a:xfrm>
              <a:off x="1066" y="1480"/>
              <a:ext cx="45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4079" name="Line 11"/>
            <p:cNvSpPr>
              <a:spLocks noChangeShapeType="1"/>
            </p:cNvSpPr>
            <p:nvPr/>
          </p:nvSpPr>
          <p:spPr bwMode="auto">
            <a:xfrm>
              <a:off x="1292" y="1480"/>
              <a:ext cx="1" cy="21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514055" name="Group 12"/>
          <p:cNvGrpSpPr>
            <a:grpSpLocks/>
          </p:cNvGrpSpPr>
          <p:nvPr/>
        </p:nvGrpSpPr>
        <p:grpSpPr bwMode="auto">
          <a:xfrm>
            <a:off x="3348038" y="1341438"/>
            <a:ext cx="719137" cy="647700"/>
            <a:chOff x="1066" y="1298"/>
            <a:chExt cx="453" cy="408"/>
          </a:xfrm>
        </p:grpSpPr>
        <p:sp>
          <p:nvSpPr>
            <p:cNvPr id="514074" name="Rectangle 13"/>
            <p:cNvSpPr>
              <a:spLocks noChangeArrowheads="1"/>
            </p:cNvSpPr>
            <p:nvPr/>
          </p:nvSpPr>
          <p:spPr bwMode="auto">
            <a:xfrm>
              <a:off x="1066" y="1298"/>
              <a:ext cx="453" cy="40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P2</a:t>
              </a:r>
            </a:p>
            <a:p>
              <a:pPr algn="ctr" eaLnBrk="1" hangingPunct="1"/>
              <a:r>
                <a:rPr lang="de-DE" altLang="de-DE" sz="2000" b="1"/>
                <a:t>4  6</a:t>
              </a:r>
            </a:p>
          </p:txBody>
        </p:sp>
        <p:sp>
          <p:nvSpPr>
            <p:cNvPr id="514075" name="Line 14"/>
            <p:cNvSpPr>
              <a:spLocks noChangeShapeType="1"/>
            </p:cNvSpPr>
            <p:nvPr/>
          </p:nvSpPr>
          <p:spPr bwMode="auto">
            <a:xfrm>
              <a:off x="1066" y="1480"/>
              <a:ext cx="45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4076" name="Line 15"/>
            <p:cNvSpPr>
              <a:spLocks noChangeShapeType="1"/>
            </p:cNvSpPr>
            <p:nvPr/>
          </p:nvSpPr>
          <p:spPr bwMode="auto">
            <a:xfrm>
              <a:off x="1292" y="1480"/>
              <a:ext cx="1" cy="21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514056" name="Group 16"/>
          <p:cNvGrpSpPr>
            <a:grpSpLocks/>
          </p:cNvGrpSpPr>
          <p:nvPr/>
        </p:nvGrpSpPr>
        <p:grpSpPr bwMode="auto">
          <a:xfrm>
            <a:off x="2484438" y="2349500"/>
            <a:ext cx="719137" cy="647700"/>
            <a:chOff x="1066" y="1298"/>
            <a:chExt cx="453" cy="408"/>
          </a:xfrm>
        </p:grpSpPr>
        <p:sp>
          <p:nvSpPr>
            <p:cNvPr id="514071" name="Rectangle 17"/>
            <p:cNvSpPr>
              <a:spLocks noChangeArrowheads="1"/>
            </p:cNvSpPr>
            <p:nvPr/>
          </p:nvSpPr>
          <p:spPr bwMode="auto">
            <a:xfrm>
              <a:off x="1066" y="1298"/>
              <a:ext cx="453" cy="40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P3</a:t>
              </a:r>
            </a:p>
            <a:p>
              <a:pPr algn="ctr" eaLnBrk="1" hangingPunct="1"/>
              <a:r>
                <a:rPr lang="de-DE" altLang="de-DE" sz="2000" b="1"/>
                <a:t>2  5</a:t>
              </a:r>
            </a:p>
          </p:txBody>
        </p:sp>
        <p:sp>
          <p:nvSpPr>
            <p:cNvPr id="514072" name="Line 18"/>
            <p:cNvSpPr>
              <a:spLocks noChangeShapeType="1"/>
            </p:cNvSpPr>
            <p:nvPr/>
          </p:nvSpPr>
          <p:spPr bwMode="auto">
            <a:xfrm>
              <a:off x="1066" y="1480"/>
              <a:ext cx="45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4073" name="Line 19"/>
            <p:cNvSpPr>
              <a:spLocks noChangeShapeType="1"/>
            </p:cNvSpPr>
            <p:nvPr/>
          </p:nvSpPr>
          <p:spPr bwMode="auto">
            <a:xfrm>
              <a:off x="1292" y="1480"/>
              <a:ext cx="1" cy="21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514057" name="Group 20"/>
          <p:cNvGrpSpPr>
            <a:grpSpLocks/>
          </p:cNvGrpSpPr>
          <p:nvPr/>
        </p:nvGrpSpPr>
        <p:grpSpPr bwMode="auto">
          <a:xfrm>
            <a:off x="3852863" y="2349500"/>
            <a:ext cx="719137" cy="647700"/>
            <a:chOff x="1066" y="1298"/>
            <a:chExt cx="453" cy="408"/>
          </a:xfrm>
        </p:grpSpPr>
        <p:sp>
          <p:nvSpPr>
            <p:cNvPr id="514068" name="Rectangle 21"/>
            <p:cNvSpPr>
              <a:spLocks noChangeArrowheads="1"/>
            </p:cNvSpPr>
            <p:nvPr/>
          </p:nvSpPr>
          <p:spPr bwMode="auto">
            <a:xfrm>
              <a:off x="1066" y="1298"/>
              <a:ext cx="453" cy="40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P4</a:t>
              </a:r>
            </a:p>
            <a:p>
              <a:pPr algn="ctr" eaLnBrk="1" hangingPunct="1"/>
              <a:r>
                <a:rPr lang="de-DE" altLang="de-DE" sz="2000" b="1"/>
                <a:t>3  4</a:t>
              </a:r>
            </a:p>
          </p:txBody>
        </p:sp>
        <p:sp>
          <p:nvSpPr>
            <p:cNvPr id="514069" name="Line 22"/>
            <p:cNvSpPr>
              <a:spLocks noChangeShapeType="1"/>
            </p:cNvSpPr>
            <p:nvPr/>
          </p:nvSpPr>
          <p:spPr bwMode="auto">
            <a:xfrm>
              <a:off x="1066" y="1480"/>
              <a:ext cx="45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4070" name="Line 23"/>
            <p:cNvSpPr>
              <a:spLocks noChangeShapeType="1"/>
            </p:cNvSpPr>
            <p:nvPr/>
          </p:nvSpPr>
          <p:spPr bwMode="auto">
            <a:xfrm>
              <a:off x="1292" y="1480"/>
              <a:ext cx="1" cy="21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514058" name="Group 24"/>
          <p:cNvGrpSpPr>
            <a:grpSpLocks/>
          </p:cNvGrpSpPr>
          <p:nvPr/>
        </p:nvGrpSpPr>
        <p:grpSpPr bwMode="auto">
          <a:xfrm>
            <a:off x="5292725" y="1846263"/>
            <a:ext cx="719138" cy="647700"/>
            <a:chOff x="1066" y="1298"/>
            <a:chExt cx="453" cy="408"/>
          </a:xfrm>
        </p:grpSpPr>
        <p:sp>
          <p:nvSpPr>
            <p:cNvPr id="514065" name="Rectangle 25"/>
            <p:cNvSpPr>
              <a:spLocks noChangeArrowheads="1"/>
            </p:cNvSpPr>
            <p:nvPr/>
          </p:nvSpPr>
          <p:spPr bwMode="auto">
            <a:xfrm>
              <a:off x="1066" y="1298"/>
              <a:ext cx="453" cy="40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P5</a:t>
              </a:r>
            </a:p>
            <a:p>
              <a:pPr algn="ctr" eaLnBrk="1" hangingPunct="1"/>
              <a:r>
                <a:rPr lang="de-DE" altLang="de-DE" sz="2000" b="1"/>
                <a:t>5  7</a:t>
              </a:r>
            </a:p>
          </p:txBody>
        </p:sp>
        <p:sp>
          <p:nvSpPr>
            <p:cNvPr id="514066" name="Line 26"/>
            <p:cNvSpPr>
              <a:spLocks noChangeShapeType="1"/>
            </p:cNvSpPr>
            <p:nvPr/>
          </p:nvSpPr>
          <p:spPr bwMode="auto">
            <a:xfrm>
              <a:off x="1066" y="1480"/>
              <a:ext cx="45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4067" name="Line 27"/>
            <p:cNvSpPr>
              <a:spLocks noChangeShapeType="1"/>
            </p:cNvSpPr>
            <p:nvPr/>
          </p:nvSpPr>
          <p:spPr bwMode="auto">
            <a:xfrm>
              <a:off x="1292" y="1480"/>
              <a:ext cx="1" cy="21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cxnSp>
        <p:nvCxnSpPr>
          <p:cNvPr id="514059" name="AutoShape 28"/>
          <p:cNvCxnSpPr>
            <a:cxnSpLocks noChangeShapeType="1"/>
            <a:stCxn id="514077" idx="3"/>
            <a:endCxn id="514072" idx="0"/>
          </p:cNvCxnSpPr>
          <p:nvPr/>
        </p:nvCxnSpPr>
        <p:spPr bwMode="auto">
          <a:xfrm>
            <a:off x="1916113" y="2097088"/>
            <a:ext cx="568325" cy="531812"/>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060" name="AutoShape 29"/>
          <p:cNvCxnSpPr>
            <a:cxnSpLocks noChangeShapeType="1"/>
            <a:stCxn id="514077" idx="3"/>
            <a:endCxn id="514075" idx="0"/>
          </p:cNvCxnSpPr>
          <p:nvPr/>
        </p:nvCxnSpPr>
        <p:spPr bwMode="auto">
          <a:xfrm flipV="1">
            <a:off x="1916113" y="1620838"/>
            <a:ext cx="1431925" cy="476250"/>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061" name="AutoShape 30"/>
          <p:cNvCxnSpPr>
            <a:cxnSpLocks noChangeShapeType="1"/>
            <a:stCxn id="514071" idx="3"/>
            <a:endCxn id="514068" idx="1"/>
          </p:cNvCxnSpPr>
          <p:nvPr/>
        </p:nvCxnSpPr>
        <p:spPr bwMode="auto">
          <a:xfrm>
            <a:off x="3213100" y="2673350"/>
            <a:ext cx="630238" cy="0"/>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062" name="AutoShape 31"/>
          <p:cNvCxnSpPr>
            <a:cxnSpLocks noChangeShapeType="1"/>
            <a:stCxn id="514068" idx="3"/>
            <a:endCxn id="514065" idx="1"/>
          </p:cNvCxnSpPr>
          <p:nvPr/>
        </p:nvCxnSpPr>
        <p:spPr bwMode="auto">
          <a:xfrm flipV="1">
            <a:off x="4581525" y="2170113"/>
            <a:ext cx="701675" cy="503237"/>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063" name="AutoShape 32"/>
          <p:cNvCxnSpPr>
            <a:cxnSpLocks noChangeShapeType="1"/>
            <a:stCxn id="514075" idx="1"/>
            <a:endCxn id="514065" idx="1"/>
          </p:cNvCxnSpPr>
          <p:nvPr/>
        </p:nvCxnSpPr>
        <p:spPr bwMode="auto">
          <a:xfrm>
            <a:off x="4067175" y="1639888"/>
            <a:ext cx="1216025" cy="530225"/>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4064" name="Rectangle 33"/>
          <p:cNvSpPr>
            <a:spLocks noChangeArrowheads="1"/>
          </p:cNvSpPr>
          <p:nvPr/>
        </p:nvSpPr>
        <p:spPr bwMode="auto">
          <a:xfrm>
            <a:off x="457200" y="2998788"/>
            <a:ext cx="8229600" cy="352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buFontTx/>
              <a:buChar char="•"/>
            </a:pPr>
            <a:r>
              <a:rPr lang="de-DE" altLang="de-DE" sz="2000" b="1"/>
              <a:t>Grundregel 1: Jedes Arbeitspaket enthält einen gewissen Risikoaufschlag </a:t>
            </a:r>
          </a:p>
          <a:p>
            <a:pPr eaLnBrk="1" hangingPunct="1">
              <a:lnSpc>
                <a:spcPct val="80000"/>
              </a:lnSpc>
              <a:spcBef>
                <a:spcPct val="20000"/>
              </a:spcBef>
              <a:buFontTx/>
              <a:buChar char="•"/>
            </a:pPr>
            <a:r>
              <a:rPr lang="de-DE" altLang="de-DE" sz="2000" b="1"/>
              <a:t>Jeder zeitlich mögliche Durchlauf durch den Graphen stellt möglichen Projektplan dar</a:t>
            </a:r>
          </a:p>
          <a:p>
            <a:pPr eaLnBrk="1" hangingPunct="1">
              <a:lnSpc>
                <a:spcPct val="80000"/>
              </a:lnSpc>
              <a:spcBef>
                <a:spcPct val="20000"/>
              </a:spcBef>
              <a:buFontTx/>
              <a:buChar char="•"/>
            </a:pPr>
            <a:r>
              <a:rPr lang="de-DE" altLang="de-DE" sz="2000" b="1"/>
              <a:t>Beispiel P1 P2 P3 P4 P5, minimale Dauer 17, maximale Dauer 29</a:t>
            </a:r>
          </a:p>
          <a:p>
            <a:pPr eaLnBrk="1" hangingPunct="1">
              <a:lnSpc>
                <a:spcPct val="80000"/>
              </a:lnSpc>
              <a:spcBef>
                <a:spcPct val="20000"/>
              </a:spcBef>
              <a:buFontTx/>
              <a:buChar char="•"/>
            </a:pPr>
            <a:r>
              <a:rPr lang="de-DE" altLang="de-DE" sz="2000" b="1"/>
              <a:t>Optimierungen berechnen, hier z. B. zuerst P1, dann parallel P2 und P3 starten, nach P3 dann P4, nach P4 und P2 dann P5, minimale Dauer 13, maximale Dauer 23</a:t>
            </a:r>
          </a:p>
          <a:p>
            <a:pPr eaLnBrk="1" hangingPunct="1">
              <a:lnSpc>
                <a:spcPct val="80000"/>
              </a:lnSpc>
              <a:spcBef>
                <a:spcPct val="20000"/>
              </a:spcBef>
              <a:buFontTx/>
              <a:buChar char="•"/>
            </a:pPr>
            <a:r>
              <a:rPr lang="de-DE" altLang="de-DE" sz="2000" b="1"/>
              <a:t>zwischen P2 und P5 maximale Pause von 5 </a:t>
            </a:r>
          </a:p>
          <a:p>
            <a:pPr eaLnBrk="1" hangingPunct="1">
              <a:lnSpc>
                <a:spcPct val="80000"/>
              </a:lnSpc>
              <a:spcBef>
                <a:spcPct val="20000"/>
              </a:spcBef>
              <a:buFontTx/>
              <a:buChar char="•"/>
            </a:pPr>
            <a:r>
              <a:rPr lang="de-DE" altLang="de-DE" sz="2000" b="1"/>
              <a:t>Man erkennt kritische Pfade (legen Projektdauer fest)</a:t>
            </a:r>
          </a:p>
          <a:p>
            <a:pPr eaLnBrk="1" hangingPunct="1">
              <a:lnSpc>
                <a:spcPct val="80000"/>
              </a:lnSpc>
              <a:spcBef>
                <a:spcPct val="20000"/>
              </a:spcBef>
              <a:buFontTx/>
              <a:buChar char="•"/>
            </a:pPr>
            <a:r>
              <a:rPr lang="de-DE" altLang="de-DE" sz="2000" b="1"/>
              <a:t>Grundregel 2: Jedes Arbeitspaket auf dem kritischen Pfad erhält einen zusätzlichen Risikoaufschlag</a:t>
            </a:r>
          </a:p>
        </p:txBody>
      </p:sp>
    </p:spTree>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15075" name="Rectangle 2"/>
          <p:cNvSpPr>
            <a:spLocks noGrp="1" noChangeArrowheads="1"/>
          </p:cNvSpPr>
          <p:nvPr>
            <p:ph type="title"/>
          </p:nvPr>
        </p:nvSpPr>
        <p:spPr/>
        <p:txBody>
          <a:bodyPr/>
          <a:lstStyle/>
          <a:p>
            <a:pPr eaLnBrk="1" hangingPunct="1"/>
            <a:r>
              <a:rPr lang="de-DE" altLang="de-DE"/>
              <a:t>Einflüsse der Projektplanung</a:t>
            </a:r>
          </a:p>
        </p:txBody>
      </p:sp>
      <p:pic>
        <p:nvPicPr>
          <p:cNvPr id="515076" name="Picture 4" descr="Kap12EinflussfaktorenDerProjektplanerstell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1571625"/>
            <a:ext cx="80645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16099" name="Rectangle 2"/>
          <p:cNvSpPr>
            <a:spLocks noGrp="1" noChangeArrowheads="1"/>
          </p:cNvSpPr>
          <p:nvPr>
            <p:ph type="title"/>
          </p:nvPr>
        </p:nvSpPr>
        <p:spPr/>
        <p:txBody>
          <a:bodyPr/>
          <a:lstStyle/>
          <a:p>
            <a:pPr eaLnBrk="1" hangingPunct="1"/>
            <a:r>
              <a:rPr lang="de-DE" altLang="de-DE"/>
              <a:t>Erster Projektplan (1/2)</a:t>
            </a:r>
          </a:p>
        </p:txBody>
      </p:sp>
      <p:pic>
        <p:nvPicPr>
          <p:cNvPr id="516100" name="Picture 4" descr="Kap12BeispielFuerEinGanttDiagramm"/>
          <p:cNvPicPr>
            <a:picLocks noChangeAspect="1" noChangeArrowheads="1"/>
          </p:cNvPicPr>
          <p:nvPr/>
        </p:nvPicPr>
        <p:blipFill>
          <a:blip r:embed="rId3" cstate="print">
            <a:extLst>
              <a:ext uri="{28A0092B-C50C-407E-A947-70E740481C1C}">
                <a14:useLocalDpi xmlns:a14="http://schemas.microsoft.com/office/drawing/2010/main" val="0"/>
              </a:ext>
            </a:extLst>
          </a:blip>
          <a:srcRect t="1646" b="51843"/>
          <a:stretch>
            <a:fillRect/>
          </a:stretch>
        </p:blipFill>
        <p:spPr bwMode="auto">
          <a:xfrm>
            <a:off x="539750" y="1036638"/>
            <a:ext cx="8069263" cy="527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61443" name="Rectangle 2"/>
          <p:cNvSpPr>
            <a:spLocks noGrp="1" noChangeArrowheads="1"/>
          </p:cNvSpPr>
          <p:nvPr>
            <p:ph type="title"/>
          </p:nvPr>
        </p:nvSpPr>
        <p:spPr/>
        <p:txBody>
          <a:bodyPr/>
          <a:lstStyle/>
          <a:p>
            <a:pPr eaLnBrk="1" hangingPunct="1"/>
            <a:r>
              <a:rPr lang="de-DE" altLang="de-DE"/>
              <a:t>Agiles Manifest  (Februar 2001)</a:t>
            </a:r>
          </a:p>
        </p:txBody>
      </p:sp>
      <p:sp>
        <p:nvSpPr>
          <p:cNvPr id="61444" name="Rectangle 3"/>
          <p:cNvSpPr>
            <a:spLocks noGrp="1" noChangeArrowheads="1"/>
          </p:cNvSpPr>
          <p:nvPr>
            <p:ph type="body" idx="1"/>
          </p:nvPr>
        </p:nvSpPr>
        <p:spPr>
          <a:xfrm>
            <a:off x="457200" y="1052513"/>
            <a:ext cx="8229600" cy="5256212"/>
          </a:xfrm>
        </p:spPr>
        <p:txBody>
          <a:bodyPr/>
          <a:lstStyle/>
          <a:p>
            <a:pPr algn="ctr" eaLnBrk="1" hangingPunct="1">
              <a:buFontTx/>
              <a:buNone/>
            </a:pPr>
            <a:r>
              <a:rPr lang="de-DE" altLang="de-DE" sz="2000">
                <a:solidFill>
                  <a:srgbClr val="000000"/>
                </a:solidFill>
                <a:cs typeface="Times New Roman" pitchFamily="18" charset="0"/>
              </a:rPr>
              <a:t>We are uncovering better ways of developing </a:t>
            </a:r>
            <a:br>
              <a:rPr lang="de-DE" altLang="de-DE" sz="2000">
                <a:solidFill>
                  <a:srgbClr val="000000"/>
                </a:solidFill>
                <a:cs typeface="Times New Roman" pitchFamily="18" charset="0"/>
              </a:rPr>
            </a:br>
            <a:r>
              <a:rPr lang="de-DE" altLang="de-DE" sz="2000">
                <a:solidFill>
                  <a:srgbClr val="000000"/>
                </a:solidFill>
                <a:cs typeface="Times New Roman" pitchFamily="18" charset="0"/>
              </a:rPr>
              <a:t>software by doing it and helping others do it. </a:t>
            </a:r>
            <a:br>
              <a:rPr lang="de-DE" altLang="de-DE" sz="2000">
                <a:solidFill>
                  <a:srgbClr val="000000"/>
                </a:solidFill>
                <a:cs typeface="Times New Roman" pitchFamily="18" charset="0"/>
              </a:rPr>
            </a:br>
            <a:r>
              <a:rPr lang="de-DE" altLang="de-DE" sz="2000">
                <a:solidFill>
                  <a:srgbClr val="000000"/>
                </a:solidFill>
                <a:cs typeface="Times New Roman" pitchFamily="18" charset="0"/>
              </a:rPr>
              <a:t>Through this work we have come to value: </a:t>
            </a:r>
          </a:p>
          <a:p>
            <a:pPr algn="ctr" eaLnBrk="1" hangingPunct="1">
              <a:buFontTx/>
              <a:buNone/>
            </a:pPr>
            <a:endParaRPr lang="de-DE" altLang="de-DE" sz="1400">
              <a:solidFill>
                <a:srgbClr val="000000"/>
              </a:solidFill>
              <a:cs typeface="Times New Roman" pitchFamily="18" charset="0"/>
            </a:endParaRPr>
          </a:p>
          <a:p>
            <a:pPr algn="ctr" eaLnBrk="1" hangingPunct="1">
              <a:buFontTx/>
              <a:buNone/>
            </a:pPr>
            <a:r>
              <a:rPr lang="de-DE" altLang="de-DE" sz="2800">
                <a:solidFill>
                  <a:srgbClr val="000000"/>
                </a:solidFill>
                <a:cs typeface="Times New Roman" pitchFamily="18" charset="0"/>
              </a:rPr>
              <a:t>Individuals and interactions </a:t>
            </a:r>
            <a:r>
              <a:rPr lang="de-DE" altLang="de-DE" sz="2000">
                <a:solidFill>
                  <a:srgbClr val="000000"/>
                </a:solidFill>
                <a:cs typeface="Times New Roman" pitchFamily="18" charset="0"/>
              </a:rPr>
              <a:t>over processes and tools</a:t>
            </a:r>
            <a:r>
              <a:rPr lang="de-DE" altLang="de-DE" sz="1400">
                <a:solidFill>
                  <a:srgbClr val="000000"/>
                </a:solidFill>
                <a:cs typeface="Times New Roman" pitchFamily="18" charset="0"/>
              </a:rPr>
              <a:t> </a:t>
            </a:r>
            <a:br>
              <a:rPr lang="de-DE" altLang="de-DE" sz="1400">
                <a:solidFill>
                  <a:srgbClr val="000000"/>
                </a:solidFill>
                <a:cs typeface="Times New Roman" pitchFamily="18" charset="0"/>
              </a:rPr>
            </a:br>
            <a:r>
              <a:rPr lang="de-DE" altLang="de-DE" sz="2800">
                <a:solidFill>
                  <a:srgbClr val="000000"/>
                </a:solidFill>
                <a:cs typeface="Times New Roman" pitchFamily="18" charset="0"/>
              </a:rPr>
              <a:t>Working software </a:t>
            </a:r>
            <a:r>
              <a:rPr lang="de-DE" altLang="de-DE" sz="2000">
                <a:solidFill>
                  <a:srgbClr val="000000"/>
                </a:solidFill>
                <a:cs typeface="Times New Roman" pitchFamily="18" charset="0"/>
              </a:rPr>
              <a:t>over comprehensive documentation</a:t>
            </a:r>
            <a:r>
              <a:rPr lang="de-DE" altLang="de-DE" sz="1400">
                <a:solidFill>
                  <a:srgbClr val="000000"/>
                </a:solidFill>
                <a:cs typeface="Times New Roman" pitchFamily="18" charset="0"/>
              </a:rPr>
              <a:t> </a:t>
            </a:r>
            <a:br>
              <a:rPr lang="de-DE" altLang="de-DE" sz="1400">
                <a:solidFill>
                  <a:srgbClr val="000000"/>
                </a:solidFill>
                <a:cs typeface="Times New Roman" pitchFamily="18" charset="0"/>
              </a:rPr>
            </a:br>
            <a:r>
              <a:rPr lang="de-DE" altLang="de-DE" sz="2800">
                <a:solidFill>
                  <a:srgbClr val="000000"/>
                </a:solidFill>
                <a:cs typeface="Times New Roman" pitchFamily="18" charset="0"/>
              </a:rPr>
              <a:t>Customer collaboration </a:t>
            </a:r>
            <a:r>
              <a:rPr lang="de-DE" altLang="de-DE" sz="2000">
                <a:solidFill>
                  <a:srgbClr val="000000"/>
                </a:solidFill>
                <a:cs typeface="Times New Roman" pitchFamily="18" charset="0"/>
              </a:rPr>
              <a:t>over contract negotiation</a:t>
            </a:r>
            <a:r>
              <a:rPr lang="de-DE" altLang="de-DE" sz="1400">
                <a:solidFill>
                  <a:srgbClr val="000000"/>
                </a:solidFill>
                <a:cs typeface="Times New Roman" pitchFamily="18" charset="0"/>
              </a:rPr>
              <a:t> </a:t>
            </a:r>
            <a:br>
              <a:rPr lang="de-DE" altLang="de-DE" sz="1400">
                <a:solidFill>
                  <a:srgbClr val="000000"/>
                </a:solidFill>
                <a:cs typeface="Times New Roman" pitchFamily="18" charset="0"/>
              </a:rPr>
            </a:br>
            <a:r>
              <a:rPr lang="de-DE" altLang="de-DE" sz="2800">
                <a:solidFill>
                  <a:srgbClr val="000000"/>
                </a:solidFill>
                <a:cs typeface="Times New Roman" pitchFamily="18" charset="0"/>
              </a:rPr>
              <a:t>Responding to change </a:t>
            </a:r>
            <a:r>
              <a:rPr lang="de-DE" altLang="de-DE" sz="2000">
                <a:solidFill>
                  <a:srgbClr val="000000"/>
                </a:solidFill>
                <a:cs typeface="Times New Roman" pitchFamily="18" charset="0"/>
              </a:rPr>
              <a:t>over following a plan</a:t>
            </a:r>
            <a:r>
              <a:rPr lang="de-DE" altLang="de-DE" sz="1400">
                <a:solidFill>
                  <a:srgbClr val="000000"/>
                </a:solidFill>
                <a:cs typeface="Times New Roman" pitchFamily="18" charset="0"/>
              </a:rPr>
              <a:t> </a:t>
            </a:r>
            <a:endParaRPr lang="de-DE" altLang="de-DE" sz="2000">
              <a:solidFill>
                <a:srgbClr val="000000"/>
              </a:solidFill>
              <a:cs typeface="Times New Roman" pitchFamily="18" charset="0"/>
            </a:endParaRPr>
          </a:p>
          <a:p>
            <a:pPr algn="ctr" eaLnBrk="1" hangingPunct="1">
              <a:buFontTx/>
              <a:buNone/>
            </a:pPr>
            <a:endParaRPr lang="de-DE" altLang="de-DE" sz="2000">
              <a:solidFill>
                <a:srgbClr val="000000"/>
              </a:solidFill>
              <a:cs typeface="Times New Roman" pitchFamily="18" charset="0"/>
            </a:endParaRPr>
          </a:p>
          <a:p>
            <a:pPr algn="ctr" eaLnBrk="1" hangingPunct="1">
              <a:buFontTx/>
              <a:buNone/>
            </a:pPr>
            <a:r>
              <a:rPr lang="de-DE" altLang="de-DE" sz="2000">
                <a:solidFill>
                  <a:srgbClr val="000000"/>
                </a:solidFill>
                <a:cs typeface="Times New Roman" pitchFamily="18" charset="0"/>
              </a:rPr>
              <a:t>That is, while there is value in the items on </a:t>
            </a:r>
            <a:br>
              <a:rPr lang="de-DE" altLang="de-DE" sz="2000">
                <a:solidFill>
                  <a:srgbClr val="000000"/>
                </a:solidFill>
                <a:cs typeface="Times New Roman" pitchFamily="18" charset="0"/>
              </a:rPr>
            </a:br>
            <a:r>
              <a:rPr lang="de-DE" altLang="de-DE" sz="2000">
                <a:solidFill>
                  <a:srgbClr val="000000"/>
                </a:solidFill>
                <a:cs typeface="Times New Roman" pitchFamily="18" charset="0"/>
              </a:rPr>
              <a:t>the right, we value the items on the left more. </a:t>
            </a:r>
          </a:p>
        </p:txBody>
      </p:sp>
      <p:sp>
        <p:nvSpPr>
          <p:cNvPr id="61445" name="Text Box 5"/>
          <p:cNvSpPr txBox="1">
            <a:spLocks noChangeArrowheads="1"/>
          </p:cNvSpPr>
          <p:nvPr/>
        </p:nvSpPr>
        <p:spPr bwMode="auto">
          <a:xfrm>
            <a:off x="519113" y="5445125"/>
            <a:ext cx="8085137"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400" b="1"/>
              <a:t>Kent Beck, Mike Beedle, Arie van Bennekum, Alistair Cockburn, Ward Cunningham, Martin Fowler, James Grenning, Jim Highsmith, Andrew Hunt, Ron Jeffries, Jon Kern, Brian Marick, Robert C. Martin, Steve Mellor, Ken Schwaber, Jeff Sutherland, Dave Thomas</a:t>
            </a:r>
          </a:p>
          <a:p>
            <a:pPr eaLnBrk="1" hangingPunct="1"/>
            <a:r>
              <a:rPr lang="de-DE" altLang="de-DE" sz="1400" b="1"/>
              <a:t>www.agileAlliance.org</a:t>
            </a:r>
          </a:p>
        </p:txBody>
      </p:sp>
    </p:spTree>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17123" name="Rectangle 2"/>
          <p:cNvSpPr>
            <a:spLocks noGrp="1" noChangeArrowheads="1"/>
          </p:cNvSpPr>
          <p:nvPr>
            <p:ph type="title"/>
          </p:nvPr>
        </p:nvSpPr>
        <p:spPr/>
        <p:txBody>
          <a:bodyPr/>
          <a:lstStyle/>
          <a:p>
            <a:pPr eaLnBrk="1" hangingPunct="1"/>
            <a:r>
              <a:rPr lang="de-DE" altLang="de-DE"/>
              <a:t>Erster Projektplan (2/2)</a:t>
            </a:r>
          </a:p>
        </p:txBody>
      </p:sp>
      <p:pic>
        <p:nvPicPr>
          <p:cNvPr id="517124" name="Picture 4" descr="Kap12BeispielFuerEinGanttDiagramm"/>
          <p:cNvPicPr>
            <a:picLocks noChangeAspect="1" noChangeArrowheads="1"/>
          </p:cNvPicPr>
          <p:nvPr/>
        </p:nvPicPr>
        <p:blipFill>
          <a:blip r:embed="rId3" cstate="print">
            <a:extLst>
              <a:ext uri="{28A0092B-C50C-407E-A947-70E740481C1C}">
                <a14:useLocalDpi xmlns:a14="http://schemas.microsoft.com/office/drawing/2010/main" val="0"/>
              </a:ext>
            </a:extLst>
          </a:blip>
          <a:srcRect t="49168" b="2469"/>
          <a:stretch>
            <a:fillRect/>
          </a:stretch>
        </p:blipFill>
        <p:spPr bwMode="auto">
          <a:xfrm>
            <a:off x="684213" y="1062038"/>
            <a:ext cx="7775575"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18147" name="Rectangle 2"/>
          <p:cNvSpPr>
            <a:spLocks noGrp="1" noChangeArrowheads="1"/>
          </p:cNvSpPr>
          <p:nvPr>
            <p:ph type="title"/>
          </p:nvPr>
        </p:nvSpPr>
        <p:spPr/>
        <p:txBody>
          <a:bodyPr/>
          <a:lstStyle/>
          <a:p>
            <a:pPr eaLnBrk="1" hangingPunct="1"/>
            <a:r>
              <a:rPr lang="de-DE" altLang="de-DE"/>
              <a:t>Sachstandsanalyse</a:t>
            </a:r>
          </a:p>
        </p:txBody>
      </p:sp>
      <p:sp>
        <p:nvSpPr>
          <p:cNvPr id="518148" name="Line 3"/>
          <p:cNvSpPr>
            <a:spLocks noChangeShapeType="1"/>
          </p:cNvSpPr>
          <p:nvPr/>
        </p:nvSpPr>
        <p:spPr bwMode="auto">
          <a:xfrm flipV="1">
            <a:off x="4067175" y="1773238"/>
            <a:ext cx="0" cy="4103687"/>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8149" name="Line 4"/>
          <p:cNvSpPr>
            <a:spLocks noChangeShapeType="1"/>
          </p:cNvSpPr>
          <p:nvPr/>
        </p:nvSpPr>
        <p:spPr bwMode="auto">
          <a:xfrm flipV="1">
            <a:off x="2051050" y="3933825"/>
            <a:ext cx="4248150" cy="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8150" name="Text Box 5"/>
          <p:cNvSpPr txBox="1">
            <a:spLocks noChangeArrowheads="1"/>
          </p:cNvSpPr>
          <p:nvPr/>
        </p:nvSpPr>
        <p:spPr bwMode="auto">
          <a:xfrm>
            <a:off x="3902075" y="37290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0</a:t>
            </a:r>
          </a:p>
        </p:txBody>
      </p:sp>
      <p:sp>
        <p:nvSpPr>
          <p:cNvPr id="518151" name="Text Box 6"/>
          <p:cNvSpPr txBox="1">
            <a:spLocks noChangeArrowheads="1"/>
          </p:cNvSpPr>
          <p:nvPr/>
        </p:nvSpPr>
        <p:spPr bwMode="auto">
          <a:xfrm>
            <a:off x="3538538" y="4868863"/>
            <a:ext cx="6016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latin typeface="Arial Narrow" pitchFamily="34" charset="0"/>
              </a:rPr>
              <a:t>50%</a:t>
            </a:r>
          </a:p>
        </p:txBody>
      </p:sp>
      <p:sp>
        <p:nvSpPr>
          <p:cNvPr id="518152" name="Text Box 7"/>
          <p:cNvSpPr txBox="1">
            <a:spLocks noChangeArrowheads="1"/>
          </p:cNvSpPr>
          <p:nvPr/>
        </p:nvSpPr>
        <p:spPr bwMode="auto">
          <a:xfrm>
            <a:off x="2676525" y="3933825"/>
            <a:ext cx="671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latin typeface="Arial Narrow" pitchFamily="34" charset="0"/>
              </a:rPr>
              <a:t>-50%</a:t>
            </a:r>
          </a:p>
        </p:txBody>
      </p:sp>
      <p:sp>
        <p:nvSpPr>
          <p:cNvPr id="518153" name="Text Box 8"/>
          <p:cNvSpPr txBox="1">
            <a:spLocks noChangeArrowheads="1"/>
          </p:cNvSpPr>
          <p:nvPr/>
        </p:nvSpPr>
        <p:spPr bwMode="auto">
          <a:xfrm>
            <a:off x="4784725" y="3933825"/>
            <a:ext cx="723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latin typeface="Arial Narrow" pitchFamily="34" charset="0"/>
              </a:rPr>
              <a:t>+50%</a:t>
            </a:r>
          </a:p>
        </p:txBody>
      </p:sp>
      <p:sp>
        <p:nvSpPr>
          <p:cNvPr id="518154" name="Text Box 9"/>
          <p:cNvSpPr txBox="1">
            <a:spLocks noChangeArrowheads="1"/>
          </p:cNvSpPr>
          <p:nvPr/>
        </p:nvSpPr>
        <p:spPr bwMode="auto">
          <a:xfrm>
            <a:off x="3468688" y="2565400"/>
            <a:ext cx="671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latin typeface="Arial Narrow" pitchFamily="34" charset="0"/>
              </a:rPr>
              <a:t>-50%</a:t>
            </a:r>
          </a:p>
        </p:txBody>
      </p:sp>
      <p:sp>
        <p:nvSpPr>
          <p:cNvPr id="518155" name="Text Box 10"/>
          <p:cNvSpPr txBox="1">
            <a:spLocks noChangeArrowheads="1"/>
          </p:cNvSpPr>
          <p:nvPr/>
        </p:nvSpPr>
        <p:spPr bwMode="auto">
          <a:xfrm>
            <a:off x="5902325" y="3159125"/>
            <a:ext cx="21256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latin typeface="Arial Narrow" pitchFamily="34" charset="0"/>
              </a:rPr>
              <a:t>Fertigstellungsgrad</a:t>
            </a:r>
          </a:p>
          <a:p>
            <a:pPr eaLnBrk="1" hangingPunct="1"/>
            <a:r>
              <a:rPr lang="de-DE" altLang="de-DE" sz="2000" b="1">
                <a:latin typeface="Arial Narrow" pitchFamily="34" charset="0"/>
              </a:rPr>
              <a:t>(Abweichung)</a:t>
            </a:r>
          </a:p>
        </p:txBody>
      </p:sp>
      <p:sp>
        <p:nvSpPr>
          <p:cNvPr id="518156" name="Text Box 11"/>
          <p:cNvSpPr txBox="1">
            <a:spLocks noChangeArrowheads="1"/>
          </p:cNvSpPr>
          <p:nvPr/>
        </p:nvSpPr>
        <p:spPr bwMode="auto">
          <a:xfrm>
            <a:off x="4067175" y="1125538"/>
            <a:ext cx="2301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latin typeface="Arial Narrow" pitchFamily="34" charset="0"/>
              </a:rPr>
              <a:t>Ressourcenverbauch</a:t>
            </a:r>
          </a:p>
          <a:p>
            <a:pPr eaLnBrk="1" hangingPunct="1"/>
            <a:r>
              <a:rPr lang="de-DE" altLang="de-DE" sz="2000" b="1">
                <a:latin typeface="Arial Narrow" pitchFamily="34" charset="0"/>
              </a:rPr>
              <a:t>(Abweichung)</a:t>
            </a:r>
          </a:p>
        </p:txBody>
      </p:sp>
      <p:sp>
        <p:nvSpPr>
          <p:cNvPr id="518157" name="Text Box 12"/>
          <p:cNvSpPr txBox="1">
            <a:spLocks noChangeArrowheads="1"/>
          </p:cNvSpPr>
          <p:nvPr/>
        </p:nvSpPr>
        <p:spPr bwMode="auto">
          <a:xfrm>
            <a:off x="4427538" y="2205038"/>
            <a:ext cx="16621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(zu) schnell</a:t>
            </a:r>
          </a:p>
          <a:p>
            <a:pPr eaLnBrk="1" hangingPunct="1"/>
            <a:r>
              <a:rPr lang="de-DE" altLang="de-DE" sz="2000" b="1"/>
              <a:t>(zu) effizient</a:t>
            </a:r>
          </a:p>
        </p:txBody>
      </p:sp>
      <p:sp>
        <p:nvSpPr>
          <p:cNvPr id="518158" name="Text Box 13"/>
          <p:cNvSpPr txBox="1">
            <a:spLocks noChangeArrowheads="1"/>
          </p:cNvSpPr>
          <p:nvPr/>
        </p:nvSpPr>
        <p:spPr bwMode="auto">
          <a:xfrm>
            <a:off x="5076825" y="4221163"/>
            <a:ext cx="18081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(zu) schnell</a:t>
            </a:r>
          </a:p>
          <a:p>
            <a:pPr eaLnBrk="1" hangingPunct="1"/>
            <a:r>
              <a:rPr lang="de-DE" altLang="de-DE" sz="2000" b="1"/>
              <a:t>Verbrauch ok</a:t>
            </a:r>
          </a:p>
        </p:txBody>
      </p:sp>
      <p:sp>
        <p:nvSpPr>
          <p:cNvPr id="518159" name="Line 14"/>
          <p:cNvSpPr>
            <a:spLocks noChangeShapeType="1"/>
          </p:cNvSpPr>
          <p:nvPr/>
        </p:nvSpPr>
        <p:spPr bwMode="auto">
          <a:xfrm flipH="1" flipV="1">
            <a:off x="4068763" y="3933825"/>
            <a:ext cx="2232025" cy="1943100"/>
          </a:xfrm>
          <a:prstGeom prst="line">
            <a:avLst/>
          </a:prstGeom>
          <a:noFill/>
          <a:ln w="28575">
            <a:solidFill>
              <a:schemeClr val="tx1"/>
            </a:solidFill>
            <a:prstDash val="dash"/>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8160" name="Text Box 15"/>
          <p:cNvSpPr txBox="1">
            <a:spLocks noChangeArrowheads="1"/>
          </p:cNvSpPr>
          <p:nvPr/>
        </p:nvSpPr>
        <p:spPr bwMode="auto">
          <a:xfrm>
            <a:off x="4068763" y="5157788"/>
            <a:ext cx="157956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(zu) schnell</a:t>
            </a:r>
          </a:p>
          <a:p>
            <a:pPr eaLnBrk="1" hangingPunct="1"/>
            <a:r>
              <a:rPr lang="de-DE" altLang="de-DE" sz="2000" b="1"/>
              <a:t>Verbrauch </a:t>
            </a:r>
          </a:p>
          <a:p>
            <a:pPr eaLnBrk="1" hangingPunct="1"/>
            <a:r>
              <a:rPr lang="de-DE" altLang="de-DE" sz="2000" b="1"/>
              <a:t>nicht ok</a:t>
            </a:r>
          </a:p>
        </p:txBody>
      </p:sp>
      <p:sp>
        <p:nvSpPr>
          <p:cNvPr id="518161" name="Line 16"/>
          <p:cNvSpPr>
            <a:spLocks noChangeShapeType="1"/>
          </p:cNvSpPr>
          <p:nvPr/>
        </p:nvSpPr>
        <p:spPr bwMode="auto">
          <a:xfrm flipH="1" flipV="1">
            <a:off x="1835150" y="1989138"/>
            <a:ext cx="2232025" cy="1943100"/>
          </a:xfrm>
          <a:prstGeom prst="line">
            <a:avLst/>
          </a:prstGeom>
          <a:noFill/>
          <a:ln w="28575">
            <a:solidFill>
              <a:schemeClr val="tx1"/>
            </a:solidFill>
            <a:prstDash val="dash"/>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8162" name="Text Box 17"/>
          <p:cNvSpPr txBox="1">
            <a:spLocks noChangeArrowheads="1"/>
          </p:cNvSpPr>
          <p:nvPr/>
        </p:nvSpPr>
        <p:spPr bwMode="auto">
          <a:xfrm>
            <a:off x="2051050" y="1557338"/>
            <a:ext cx="18081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zu langsam</a:t>
            </a:r>
          </a:p>
          <a:p>
            <a:pPr eaLnBrk="1" hangingPunct="1"/>
            <a:r>
              <a:rPr lang="de-DE" altLang="de-DE" sz="2000" b="1"/>
              <a:t>Verbrauch ok</a:t>
            </a:r>
          </a:p>
        </p:txBody>
      </p:sp>
      <p:sp>
        <p:nvSpPr>
          <p:cNvPr id="518163" name="Text Box 18"/>
          <p:cNvSpPr txBox="1">
            <a:spLocks noChangeArrowheads="1"/>
          </p:cNvSpPr>
          <p:nvPr/>
        </p:nvSpPr>
        <p:spPr bwMode="auto">
          <a:xfrm>
            <a:off x="1403350" y="2852738"/>
            <a:ext cx="15668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zu langsam</a:t>
            </a:r>
          </a:p>
          <a:p>
            <a:pPr eaLnBrk="1" hangingPunct="1"/>
            <a:r>
              <a:rPr lang="de-DE" altLang="de-DE" sz="2000" b="1"/>
              <a:t>Verbrauch </a:t>
            </a:r>
          </a:p>
          <a:p>
            <a:pPr eaLnBrk="1" hangingPunct="1"/>
            <a:r>
              <a:rPr lang="de-DE" altLang="de-DE" sz="2000" b="1"/>
              <a:t>nicht ok</a:t>
            </a:r>
          </a:p>
        </p:txBody>
      </p:sp>
      <p:sp>
        <p:nvSpPr>
          <p:cNvPr id="518164" name="Text Box 19"/>
          <p:cNvSpPr txBox="1">
            <a:spLocks noChangeArrowheads="1"/>
          </p:cNvSpPr>
          <p:nvPr/>
        </p:nvSpPr>
        <p:spPr bwMode="auto">
          <a:xfrm>
            <a:off x="2411413" y="4437063"/>
            <a:ext cx="1341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Desaster!</a:t>
            </a:r>
          </a:p>
        </p:txBody>
      </p:sp>
    </p:spTree>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Titel 1"/>
          <p:cNvSpPr>
            <a:spLocks noGrp="1"/>
          </p:cNvSpPr>
          <p:nvPr>
            <p:ph type="title"/>
          </p:nvPr>
        </p:nvSpPr>
        <p:spPr/>
        <p:txBody>
          <a:bodyPr/>
          <a:lstStyle/>
          <a:p>
            <a:r>
              <a:rPr lang="de-DE" altLang="de-DE"/>
              <a:t>Meilensteintrendanalyse zur erwarteten Fertigstellung</a:t>
            </a:r>
          </a:p>
        </p:txBody>
      </p:sp>
      <p:sp>
        <p:nvSpPr>
          <p:cNvPr id="519171"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pic>
        <p:nvPicPr>
          <p:cNvPr id="519172" name="Picture 2" descr="F:\workspaces\workspace_SS13\SWEBuch3\Abbildungen\Kap12VisualisierungDesFertigstellungsgrades.wmf"/>
          <p:cNvPicPr>
            <a:picLocks noChangeAspect="1" noChangeArrowheads="1"/>
          </p:cNvPicPr>
          <p:nvPr/>
        </p:nvPicPr>
        <p:blipFill>
          <a:blip r:embed="rId2" cstate="print">
            <a:extLst>
              <a:ext uri="{28A0092B-C50C-407E-A947-70E740481C1C}">
                <a14:useLocalDpi xmlns:a14="http://schemas.microsoft.com/office/drawing/2010/main" val="0"/>
              </a:ext>
            </a:extLst>
          </a:blip>
          <a:srcRect l="-2" t="10393" r="45399" b="9605"/>
          <a:stretch>
            <a:fillRect/>
          </a:stretch>
        </p:blipFill>
        <p:spPr bwMode="auto">
          <a:xfrm>
            <a:off x="684213" y="1089025"/>
            <a:ext cx="74168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Titel 1"/>
          <p:cNvSpPr>
            <a:spLocks noGrp="1"/>
          </p:cNvSpPr>
          <p:nvPr>
            <p:ph type="title"/>
          </p:nvPr>
        </p:nvSpPr>
        <p:spPr/>
        <p:txBody>
          <a:bodyPr/>
          <a:lstStyle/>
          <a:p>
            <a:r>
              <a:rPr lang="de-DE" altLang="de-DE"/>
              <a:t>Burndown-Chart zur erwarteten Fertigstellung (Scrum)</a:t>
            </a:r>
          </a:p>
        </p:txBody>
      </p:sp>
      <p:sp>
        <p:nvSpPr>
          <p:cNvPr id="520195"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pic>
        <p:nvPicPr>
          <p:cNvPr id="520196" name="Picture 2" descr="F:\workspaces\workspace_SS13\SWEBuch3\Abbildungen\Kap12VisualisierungDesFertigstellungsgrades.wmf"/>
          <p:cNvPicPr>
            <a:picLocks noChangeAspect="1" noChangeArrowheads="1"/>
          </p:cNvPicPr>
          <p:nvPr/>
        </p:nvPicPr>
        <p:blipFill>
          <a:blip r:embed="rId2" cstate="print">
            <a:extLst>
              <a:ext uri="{28A0092B-C50C-407E-A947-70E740481C1C}">
                <a14:useLocalDpi xmlns:a14="http://schemas.microsoft.com/office/drawing/2010/main" val="0"/>
              </a:ext>
            </a:extLst>
          </a:blip>
          <a:srcRect l="53833" t="13599" r="398" b="3215"/>
          <a:stretch>
            <a:fillRect/>
          </a:stretch>
        </p:blipFill>
        <p:spPr bwMode="auto">
          <a:xfrm>
            <a:off x="1476375" y="1052513"/>
            <a:ext cx="604837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Kanban-Board: Items wandern von links nach rechts</a:t>
            </a:r>
          </a:p>
        </p:txBody>
      </p:sp>
      <p:sp>
        <p:nvSpPr>
          <p:cNvPr id="3" name="Fußzeilenplatzhalter 2"/>
          <p:cNvSpPr>
            <a:spLocks noGrp="1"/>
          </p:cNvSpPr>
          <p:nvPr>
            <p:ph type="ftr" sz="quarter" idx="10"/>
          </p:nvPr>
        </p:nvSpPr>
        <p:spPr/>
        <p:txBody>
          <a:bodyPr/>
          <a:lstStyle/>
          <a:p>
            <a:pPr>
              <a:defRPr/>
            </a:pPr>
            <a:r>
              <a:rPr lang="de-DE"/>
              <a:t>Stephan Kleuker</a:t>
            </a:r>
          </a:p>
        </p:txBody>
      </p:sp>
      <p:grpSp>
        <p:nvGrpSpPr>
          <p:cNvPr id="4" name="Gruppieren 3"/>
          <p:cNvGrpSpPr/>
          <p:nvPr/>
        </p:nvGrpSpPr>
        <p:grpSpPr>
          <a:xfrm>
            <a:off x="179512" y="1196752"/>
            <a:ext cx="8967442" cy="5184303"/>
            <a:chOff x="-36512" y="-27384"/>
            <a:chExt cx="9218738" cy="6381328"/>
          </a:xfrm>
        </p:grpSpPr>
        <p:sp>
          <p:nvSpPr>
            <p:cNvPr id="5" name="Textfeld 4"/>
            <p:cNvSpPr txBox="1"/>
            <p:nvPr/>
          </p:nvSpPr>
          <p:spPr>
            <a:xfrm>
              <a:off x="-36512" y="692696"/>
              <a:ext cx="1081834" cy="646331"/>
            </a:xfrm>
            <a:prstGeom prst="rect">
              <a:avLst/>
            </a:prstGeom>
            <a:noFill/>
          </p:spPr>
          <p:txBody>
            <a:bodyPr wrap="square" rtlCol="0">
              <a:spAutoFit/>
            </a:bodyPr>
            <a:lstStyle/>
            <a:p>
              <a:r>
                <a:rPr lang="de-DE" dirty="0">
                  <a:latin typeface="Arial" pitchFamily="34" charset="0"/>
                  <a:cs typeface="Arial" pitchFamily="34" charset="0"/>
                </a:rPr>
                <a:t>zu </a:t>
              </a:r>
              <a:r>
                <a:rPr lang="de-DE" dirty="0" err="1">
                  <a:latin typeface="Arial" pitchFamily="34" charset="0"/>
                  <a:cs typeface="Arial" pitchFamily="34" charset="0"/>
                </a:rPr>
                <a:t>Bear-beiten</a:t>
              </a:r>
              <a:endParaRPr lang="de-DE" dirty="0">
                <a:latin typeface="Arial" pitchFamily="34" charset="0"/>
                <a:cs typeface="Arial" pitchFamily="34" charset="0"/>
              </a:endParaRPr>
            </a:p>
          </p:txBody>
        </p:sp>
        <p:sp>
          <p:nvSpPr>
            <p:cNvPr id="6" name="Textfeld 5"/>
            <p:cNvSpPr txBox="1"/>
            <p:nvPr/>
          </p:nvSpPr>
          <p:spPr>
            <a:xfrm>
              <a:off x="1115616" y="692696"/>
              <a:ext cx="1492781" cy="369332"/>
            </a:xfrm>
            <a:prstGeom prst="rect">
              <a:avLst/>
            </a:prstGeom>
            <a:noFill/>
          </p:spPr>
          <p:txBody>
            <a:bodyPr wrap="none" rtlCol="0">
              <a:spAutoFit/>
            </a:bodyPr>
            <a:lstStyle/>
            <a:p>
              <a:r>
                <a:rPr lang="de-DE" dirty="0">
                  <a:latin typeface="Arial" pitchFamily="34" charset="0"/>
                  <a:cs typeface="Arial" pitchFamily="34" charset="0"/>
                </a:rPr>
                <a:t>Vorbereitung</a:t>
              </a:r>
            </a:p>
          </p:txBody>
        </p:sp>
        <p:sp>
          <p:nvSpPr>
            <p:cNvPr id="7" name="Textfeld 6"/>
            <p:cNvSpPr txBox="1"/>
            <p:nvPr/>
          </p:nvSpPr>
          <p:spPr>
            <a:xfrm>
              <a:off x="2987824" y="692696"/>
              <a:ext cx="1467068" cy="369332"/>
            </a:xfrm>
            <a:prstGeom prst="rect">
              <a:avLst/>
            </a:prstGeom>
            <a:noFill/>
          </p:spPr>
          <p:txBody>
            <a:bodyPr wrap="none" rtlCol="0">
              <a:spAutoFit/>
            </a:bodyPr>
            <a:lstStyle/>
            <a:p>
              <a:r>
                <a:rPr lang="de-DE" dirty="0">
                  <a:latin typeface="Arial" pitchFamily="34" charset="0"/>
                  <a:cs typeface="Arial" pitchFamily="34" charset="0"/>
                </a:rPr>
                <a:t>Entwicklung</a:t>
              </a:r>
            </a:p>
          </p:txBody>
        </p:sp>
        <p:sp>
          <p:nvSpPr>
            <p:cNvPr id="8" name="Textfeld 7"/>
            <p:cNvSpPr txBox="1"/>
            <p:nvPr/>
          </p:nvSpPr>
          <p:spPr>
            <a:xfrm>
              <a:off x="5188213" y="692696"/>
              <a:ext cx="607923" cy="369332"/>
            </a:xfrm>
            <a:prstGeom prst="rect">
              <a:avLst/>
            </a:prstGeom>
            <a:noFill/>
          </p:spPr>
          <p:txBody>
            <a:bodyPr wrap="none" rtlCol="0">
              <a:spAutoFit/>
            </a:bodyPr>
            <a:lstStyle/>
            <a:p>
              <a:r>
                <a:rPr lang="de-DE" dirty="0">
                  <a:latin typeface="Arial" pitchFamily="34" charset="0"/>
                  <a:cs typeface="Arial" pitchFamily="34" charset="0"/>
                </a:rPr>
                <a:t>Test</a:t>
              </a:r>
            </a:p>
          </p:txBody>
        </p:sp>
        <p:sp>
          <p:nvSpPr>
            <p:cNvPr id="9" name="Textfeld 8"/>
            <p:cNvSpPr txBox="1"/>
            <p:nvPr/>
          </p:nvSpPr>
          <p:spPr>
            <a:xfrm>
              <a:off x="6712252" y="692696"/>
              <a:ext cx="1172116" cy="369332"/>
            </a:xfrm>
            <a:prstGeom prst="rect">
              <a:avLst/>
            </a:prstGeom>
            <a:noFill/>
          </p:spPr>
          <p:txBody>
            <a:bodyPr wrap="none" rtlCol="0">
              <a:spAutoFit/>
            </a:bodyPr>
            <a:lstStyle/>
            <a:p>
              <a:r>
                <a:rPr lang="de-DE" dirty="0">
                  <a:latin typeface="Arial" pitchFamily="34" charset="0"/>
                  <a:cs typeface="Arial" pitchFamily="34" charset="0"/>
                </a:rPr>
                <a:t>Abnahme</a:t>
              </a:r>
            </a:p>
          </p:txBody>
        </p:sp>
        <p:sp>
          <p:nvSpPr>
            <p:cNvPr id="10" name="Textfeld 9"/>
            <p:cNvSpPr txBox="1"/>
            <p:nvPr/>
          </p:nvSpPr>
          <p:spPr>
            <a:xfrm>
              <a:off x="8338869" y="692696"/>
              <a:ext cx="697627" cy="369332"/>
            </a:xfrm>
            <a:prstGeom prst="rect">
              <a:avLst/>
            </a:prstGeom>
            <a:noFill/>
          </p:spPr>
          <p:txBody>
            <a:bodyPr wrap="none" rtlCol="0">
              <a:spAutoFit/>
            </a:bodyPr>
            <a:lstStyle/>
            <a:p>
              <a:r>
                <a:rPr lang="de-DE" dirty="0">
                  <a:latin typeface="Arial" pitchFamily="34" charset="0"/>
                  <a:cs typeface="Arial" pitchFamily="34" charset="0"/>
                </a:rPr>
                <a:t>fertig</a:t>
              </a:r>
            </a:p>
          </p:txBody>
        </p:sp>
        <p:cxnSp>
          <p:nvCxnSpPr>
            <p:cNvPr id="11" name="Gerade Verbindung 67"/>
            <p:cNvCxnSpPr/>
            <p:nvPr/>
          </p:nvCxnSpPr>
          <p:spPr>
            <a:xfrm>
              <a:off x="4572000" y="-27384"/>
              <a:ext cx="0" cy="63813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Gerade Verbindung 68"/>
            <p:cNvCxnSpPr/>
            <p:nvPr/>
          </p:nvCxnSpPr>
          <p:spPr>
            <a:xfrm>
              <a:off x="2771800" y="-27384"/>
              <a:ext cx="0" cy="63813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Gerade Verbindung 69"/>
            <p:cNvCxnSpPr/>
            <p:nvPr/>
          </p:nvCxnSpPr>
          <p:spPr>
            <a:xfrm>
              <a:off x="971600" y="-27384"/>
              <a:ext cx="0" cy="63813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Gerade Verbindung 70"/>
            <p:cNvCxnSpPr/>
            <p:nvPr/>
          </p:nvCxnSpPr>
          <p:spPr>
            <a:xfrm>
              <a:off x="8172400" y="-27384"/>
              <a:ext cx="0" cy="63813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Gerade Verbindung 71"/>
            <p:cNvCxnSpPr/>
            <p:nvPr/>
          </p:nvCxnSpPr>
          <p:spPr>
            <a:xfrm>
              <a:off x="6372200" y="-27384"/>
              <a:ext cx="0" cy="63813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Gerade Verbindung 72"/>
            <p:cNvCxnSpPr/>
            <p:nvPr/>
          </p:nvCxnSpPr>
          <p:spPr>
            <a:xfrm flipH="1">
              <a:off x="-36512" y="1484784"/>
              <a:ext cx="921873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976179" y="1115452"/>
              <a:ext cx="1723613" cy="369332"/>
            </a:xfrm>
            <a:prstGeom prst="rect">
              <a:avLst/>
            </a:prstGeom>
            <a:noFill/>
          </p:spPr>
          <p:txBody>
            <a:bodyPr wrap="none" rtlCol="0">
              <a:spAutoFit/>
            </a:bodyPr>
            <a:lstStyle/>
            <a:p>
              <a:r>
                <a:rPr lang="de-DE" dirty="0">
                  <a:latin typeface="Arial" pitchFamily="34" charset="0"/>
                  <a:cs typeface="Arial" pitchFamily="34" charset="0"/>
                </a:rPr>
                <a:t>in Arbeit   fertig</a:t>
              </a:r>
            </a:p>
          </p:txBody>
        </p:sp>
        <p:sp>
          <p:nvSpPr>
            <p:cNvPr id="18" name="Textfeld 17"/>
            <p:cNvSpPr txBox="1"/>
            <p:nvPr/>
          </p:nvSpPr>
          <p:spPr>
            <a:xfrm>
              <a:off x="2771800" y="1124744"/>
              <a:ext cx="1723613" cy="369332"/>
            </a:xfrm>
            <a:prstGeom prst="rect">
              <a:avLst/>
            </a:prstGeom>
            <a:noFill/>
          </p:spPr>
          <p:txBody>
            <a:bodyPr wrap="none" rtlCol="0">
              <a:spAutoFit/>
            </a:bodyPr>
            <a:lstStyle/>
            <a:p>
              <a:r>
                <a:rPr lang="de-DE" dirty="0">
                  <a:latin typeface="Arial" pitchFamily="34" charset="0"/>
                  <a:cs typeface="Arial" pitchFamily="34" charset="0"/>
                </a:rPr>
                <a:t>in Arbeit   fertig</a:t>
              </a:r>
            </a:p>
          </p:txBody>
        </p:sp>
        <p:sp>
          <p:nvSpPr>
            <p:cNvPr id="19" name="Textfeld 18"/>
            <p:cNvSpPr txBox="1"/>
            <p:nvPr/>
          </p:nvSpPr>
          <p:spPr>
            <a:xfrm>
              <a:off x="4560803" y="1124744"/>
              <a:ext cx="1723613" cy="369332"/>
            </a:xfrm>
            <a:prstGeom prst="rect">
              <a:avLst/>
            </a:prstGeom>
            <a:noFill/>
          </p:spPr>
          <p:txBody>
            <a:bodyPr wrap="none" rtlCol="0">
              <a:spAutoFit/>
            </a:bodyPr>
            <a:lstStyle/>
            <a:p>
              <a:r>
                <a:rPr lang="de-DE" dirty="0">
                  <a:latin typeface="Arial" pitchFamily="34" charset="0"/>
                  <a:cs typeface="Arial" pitchFamily="34" charset="0"/>
                </a:rPr>
                <a:t>in Arbeit   fertig</a:t>
              </a:r>
            </a:p>
          </p:txBody>
        </p:sp>
        <p:sp>
          <p:nvSpPr>
            <p:cNvPr id="20" name="Textfeld 19"/>
            <p:cNvSpPr txBox="1"/>
            <p:nvPr/>
          </p:nvSpPr>
          <p:spPr>
            <a:xfrm>
              <a:off x="6372200" y="1124744"/>
              <a:ext cx="1723613" cy="369332"/>
            </a:xfrm>
            <a:prstGeom prst="rect">
              <a:avLst/>
            </a:prstGeom>
            <a:noFill/>
          </p:spPr>
          <p:txBody>
            <a:bodyPr wrap="none" rtlCol="0">
              <a:spAutoFit/>
            </a:bodyPr>
            <a:lstStyle/>
            <a:p>
              <a:r>
                <a:rPr lang="de-DE" dirty="0">
                  <a:latin typeface="Arial" pitchFamily="34" charset="0"/>
                  <a:cs typeface="Arial" pitchFamily="34" charset="0"/>
                </a:rPr>
                <a:t>in Arbeit   fertig</a:t>
              </a:r>
            </a:p>
          </p:txBody>
        </p:sp>
        <p:cxnSp>
          <p:nvCxnSpPr>
            <p:cNvPr id="21" name="Gerade Verbindung 77"/>
            <p:cNvCxnSpPr/>
            <p:nvPr/>
          </p:nvCxnSpPr>
          <p:spPr>
            <a:xfrm flipH="1">
              <a:off x="1892273" y="1484784"/>
              <a:ext cx="15431" cy="486916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78"/>
            <p:cNvCxnSpPr/>
            <p:nvPr/>
          </p:nvCxnSpPr>
          <p:spPr>
            <a:xfrm flipH="1">
              <a:off x="3692473" y="1484784"/>
              <a:ext cx="15431" cy="486916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3" name="Gerade Verbindung 79"/>
            <p:cNvCxnSpPr/>
            <p:nvPr/>
          </p:nvCxnSpPr>
          <p:spPr>
            <a:xfrm flipH="1">
              <a:off x="5492673" y="1484784"/>
              <a:ext cx="15431" cy="486916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4" name="Gerade Verbindung 80"/>
            <p:cNvCxnSpPr/>
            <p:nvPr/>
          </p:nvCxnSpPr>
          <p:spPr>
            <a:xfrm flipH="1">
              <a:off x="7236296" y="1484784"/>
              <a:ext cx="15431" cy="486916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5" name="Ellipse 24"/>
            <p:cNvSpPr/>
            <p:nvPr/>
          </p:nvSpPr>
          <p:spPr>
            <a:xfrm>
              <a:off x="3433326" y="53916"/>
              <a:ext cx="576064" cy="5667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itchFamily="34" charset="0"/>
                  <a:cs typeface="Arial" pitchFamily="34" charset="0"/>
                </a:rPr>
                <a:t>4</a:t>
              </a:r>
            </a:p>
          </p:txBody>
        </p:sp>
        <p:sp>
          <p:nvSpPr>
            <p:cNvPr id="26" name="Ellipse 25"/>
            <p:cNvSpPr/>
            <p:nvPr/>
          </p:nvSpPr>
          <p:spPr>
            <a:xfrm>
              <a:off x="5220072" y="44624"/>
              <a:ext cx="576064" cy="5667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itchFamily="34" charset="0"/>
                  <a:cs typeface="Arial" pitchFamily="34" charset="0"/>
                </a:rPr>
                <a:t>2</a:t>
              </a:r>
            </a:p>
          </p:txBody>
        </p:sp>
        <p:sp>
          <p:nvSpPr>
            <p:cNvPr id="27" name="Ellipse 26"/>
            <p:cNvSpPr/>
            <p:nvPr/>
          </p:nvSpPr>
          <p:spPr>
            <a:xfrm>
              <a:off x="6948264" y="44624"/>
              <a:ext cx="576064" cy="5667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itchFamily="34" charset="0"/>
                  <a:cs typeface="Arial" pitchFamily="34" charset="0"/>
                </a:rPr>
                <a:t>2</a:t>
              </a:r>
            </a:p>
          </p:txBody>
        </p:sp>
        <p:sp>
          <p:nvSpPr>
            <p:cNvPr id="28" name="Ellipse 27"/>
            <p:cNvSpPr/>
            <p:nvPr/>
          </p:nvSpPr>
          <p:spPr>
            <a:xfrm>
              <a:off x="1619672" y="44624"/>
              <a:ext cx="576064" cy="5667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itchFamily="34" charset="0"/>
                  <a:cs typeface="Arial" pitchFamily="34" charset="0"/>
                </a:rPr>
                <a:t>5</a:t>
              </a:r>
            </a:p>
          </p:txBody>
        </p:sp>
        <p:sp>
          <p:nvSpPr>
            <p:cNvPr id="29" name="Rechteck 28"/>
            <p:cNvSpPr/>
            <p:nvPr/>
          </p:nvSpPr>
          <p:spPr>
            <a:xfrm>
              <a:off x="107504" y="1628800"/>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itchFamily="34" charset="0"/>
                  <a:cs typeface="Arial" pitchFamily="34" charset="0"/>
                </a:rPr>
                <a:t>…</a:t>
              </a:r>
            </a:p>
          </p:txBody>
        </p:sp>
        <p:sp>
          <p:nvSpPr>
            <p:cNvPr id="30" name="Rechteck 29"/>
            <p:cNvSpPr/>
            <p:nvPr/>
          </p:nvSpPr>
          <p:spPr>
            <a:xfrm>
              <a:off x="107504" y="2204864"/>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itchFamily="34" charset="0"/>
                  <a:cs typeface="Arial" pitchFamily="34" charset="0"/>
                </a:rPr>
                <a:t>…</a:t>
              </a:r>
            </a:p>
          </p:txBody>
        </p:sp>
        <p:sp>
          <p:nvSpPr>
            <p:cNvPr id="31" name="Rechteck 30"/>
            <p:cNvSpPr/>
            <p:nvPr/>
          </p:nvSpPr>
          <p:spPr>
            <a:xfrm>
              <a:off x="107504" y="2780928"/>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itchFamily="34" charset="0"/>
                  <a:cs typeface="Arial" pitchFamily="34" charset="0"/>
                </a:rPr>
                <a:t>…</a:t>
              </a:r>
            </a:p>
          </p:txBody>
        </p:sp>
        <p:sp>
          <p:nvSpPr>
            <p:cNvPr id="32" name="Rechteck 31"/>
            <p:cNvSpPr/>
            <p:nvPr/>
          </p:nvSpPr>
          <p:spPr>
            <a:xfrm>
              <a:off x="107504" y="3356992"/>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itchFamily="34" charset="0"/>
                  <a:cs typeface="Arial" pitchFamily="34" charset="0"/>
                </a:rPr>
                <a:t>…</a:t>
              </a:r>
            </a:p>
          </p:txBody>
        </p:sp>
        <p:sp>
          <p:nvSpPr>
            <p:cNvPr id="33" name="Rechteck 32"/>
            <p:cNvSpPr/>
            <p:nvPr/>
          </p:nvSpPr>
          <p:spPr>
            <a:xfrm>
              <a:off x="107504" y="3933056"/>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itchFamily="34" charset="0"/>
                  <a:cs typeface="Arial" pitchFamily="34" charset="0"/>
                </a:rPr>
                <a:t>…</a:t>
              </a:r>
            </a:p>
          </p:txBody>
        </p:sp>
        <p:sp>
          <p:nvSpPr>
            <p:cNvPr id="34" name="Rechteck 33"/>
            <p:cNvSpPr/>
            <p:nvPr/>
          </p:nvSpPr>
          <p:spPr>
            <a:xfrm>
              <a:off x="107504" y="4509120"/>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itchFamily="34" charset="0"/>
                  <a:cs typeface="Arial" pitchFamily="34" charset="0"/>
                </a:rPr>
                <a:t>…</a:t>
              </a:r>
            </a:p>
          </p:txBody>
        </p:sp>
        <p:sp>
          <p:nvSpPr>
            <p:cNvPr id="35" name="Rechteck 34"/>
            <p:cNvSpPr/>
            <p:nvPr/>
          </p:nvSpPr>
          <p:spPr>
            <a:xfrm>
              <a:off x="107504" y="5085184"/>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itchFamily="34" charset="0"/>
                  <a:cs typeface="Arial" pitchFamily="34" charset="0"/>
                </a:rPr>
                <a:t>…</a:t>
              </a:r>
            </a:p>
          </p:txBody>
        </p:sp>
        <p:sp>
          <p:nvSpPr>
            <p:cNvPr id="36" name="Rechteck 35"/>
            <p:cNvSpPr/>
            <p:nvPr/>
          </p:nvSpPr>
          <p:spPr>
            <a:xfrm>
              <a:off x="1115616" y="1628800"/>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itchFamily="34" charset="0"/>
                  <a:cs typeface="Arial" pitchFamily="34" charset="0"/>
                </a:rPr>
                <a:t>…</a:t>
              </a:r>
            </a:p>
          </p:txBody>
        </p:sp>
        <p:sp>
          <p:nvSpPr>
            <p:cNvPr id="37" name="Rechteck 36"/>
            <p:cNvSpPr/>
            <p:nvPr/>
          </p:nvSpPr>
          <p:spPr>
            <a:xfrm>
              <a:off x="1115616" y="2204864"/>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itchFamily="34" charset="0"/>
                  <a:cs typeface="Arial" pitchFamily="34" charset="0"/>
                </a:rPr>
                <a:t>…</a:t>
              </a:r>
            </a:p>
          </p:txBody>
        </p:sp>
        <p:sp>
          <p:nvSpPr>
            <p:cNvPr id="38" name="Rechteck 37"/>
            <p:cNvSpPr/>
            <p:nvPr/>
          </p:nvSpPr>
          <p:spPr>
            <a:xfrm>
              <a:off x="1115616" y="2780928"/>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itchFamily="34" charset="0"/>
                  <a:cs typeface="Arial" pitchFamily="34" charset="0"/>
                </a:rPr>
                <a:t>…</a:t>
              </a:r>
            </a:p>
          </p:txBody>
        </p:sp>
        <p:sp>
          <p:nvSpPr>
            <p:cNvPr id="39" name="Rechteck 38"/>
            <p:cNvSpPr/>
            <p:nvPr/>
          </p:nvSpPr>
          <p:spPr>
            <a:xfrm>
              <a:off x="1995869" y="2200406"/>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itchFamily="34" charset="0"/>
                  <a:cs typeface="Arial" pitchFamily="34" charset="0"/>
                </a:rPr>
                <a:t>…</a:t>
              </a:r>
            </a:p>
          </p:txBody>
        </p:sp>
        <p:sp>
          <p:nvSpPr>
            <p:cNvPr id="40" name="Rechteck 39"/>
            <p:cNvSpPr/>
            <p:nvPr/>
          </p:nvSpPr>
          <p:spPr>
            <a:xfrm>
              <a:off x="1995869" y="1644253"/>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itchFamily="34" charset="0"/>
                  <a:cs typeface="Arial" pitchFamily="34" charset="0"/>
                </a:rPr>
                <a:t>…</a:t>
              </a:r>
            </a:p>
          </p:txBody>
        </p:sp>
        <p:sp>
          <p:nvSpPr>
            <p:cNvPr id="41" name="Rechteck 40"/>
            <p:cNvSpPr/>
            <p:nvPr/>
          </p:nvSpPr>
          <p:spPr>
            <a:xfrm>
              <a:off x="2915816" y="1628800"/>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itchFamily="34" charset="0"/>
                  <a:cs typeface="Arial" pitchFamily="34" charset="0"/>
                </a:rPr>
                <a:t>…</a:t>
              </a:r>
            </a:p>
          </p:txBody>
        </p:sp>
        <p:sp>
          <p:nvSpPr>
            <p:cNvPr id="42" name="Rechteck 41"/>
            <p:cNvSpPr/>
            <p:nvPr/>
          </p:nvSpPr>
          <p:spPr>
            <a:xfrm>
              <a:off x="2915816" y="2204864"/>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itchFamily="34" charset="0"/>
                  <a:cs typeface="Arial" pitchFamily="34" charset="0"/>
                </a:rPr>
                <a:t>…</a:t>
              </a:r>
            </a:p>
          </p:txBody>
        </p:sp>
        <p:sp>
          <p:nvSpPr>
            <p:cNvPr id="43" name="Rechteck 42"/>
            <p:cNvSpPr/>
            <p:nvPr/>
          </p:nvSpPr>
          <p:spPr>
            <a:xfrm>
              <a:off x="3847341" y="1628800"/>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itchFamily="34" charset="0"/>
                  <a:cs typeface="Arial" pitchFamily="34" charset="0"/>
                </a:rPr>
                <a:t>…</a:t>
              </a:r>
            </a:p>
          </p:txBody>
        </p:sp>
        <p:sp>
          <p:nvSpPr>
            <p:cNvPr id="44" name="Rechteck 43"/>
            <p:cNvSpPr/>
            <p:nvPr/>
          </p:nvSpPr>
          <p:spPr>
            <a:xfrm>
              <a:off x="5652120" y="1628800"/>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itchFamily="34" charset="0"/>
                  <a:cs typeface="Arial" pitchFamily="34" charset="0"/>
                </a:rPr>
                <a:t>…</a:t>
              </a:r>
            </a:p>
          </p:txBody>
        </p:sp>
        <p:sp>
          <p:nvSpPr>
            <p:cNvPr id="45" name="Rechteck 44"/>
            <p:cNvSpPr/>
            <p:nvPr/>
          </p:nvSpPr>
          <p:spPr>
            <a:xfrm>
              <a:off x="5652120" y="2204864"/>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itchFamily="34" charset="0"/>
                  <a:cs typeface="Arial" pitchFamily="34" charset="0"/>
                </a:rPr>
                <a:t>…</a:t>
              </a:r>
            </a:p>
          </p:txBody>
        </p:sp>
        <p:sp>
          <p:nvSpPr>
            <p:cNvPr id="46" name="Rechteck 45"/>
            <p:cNvSpPr/>
            <p:nvPr/>
          </p:nvSpPr>
          <p:spPr>
            <a:xfrm>
              <a:off x="6516216" y="1627199"/>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itchFamily="34" charset="0"/>
                  <a:cs typeface="Arial" pitchFamily="34" charset="0"/>
                </a:rPr>
                <a:t>…</a:t>
              </a:r>
            </a:p>
          </p:txBody>
        </p:sp>
        <p:sp>
          <p:nvSpPr>
            <p:cNvPr id="47" name="Rechteck 46"/>
            <p:cNvSpPr/>
            <p:nvPr/>
          </p:nvSpPr>
          <p:spPr>
            <a:xfrm>
              <a:off x="6516216" y="2204864"/>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itchFamily="34" charset="0"/>
                  <a:cs typeface="Arial" pitchFamily="34" charset="0"/>
                </a:rPr>
                <a:t>…</a:t>
              </a:r>
            </a:p>
          </p:txBody>
        </p:sp>
        <p:sp>
          <p:nvSpPr>
            <p:cNvPr id="48" name="Rechteck 47"/>
            <p:cNvSpPr/>
            <p:nvPr/>
          </p:nvSpPr>
          <p:spPr>
            <a:xfrm>
              <a:off x="8388424" y="1628800"/>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itchFamily="34" charset="0"/>
                  <a:cs typeface="Arial" pitchFamily="34" charset="0"/>
                </a:rPr>
                <a:t>…</a:t>
              </a:r>
            </a:p>
          </p:txBody>
        </p:sp>
        <p:sp>
          <p:nvSpPr>
            <p:cNvPr id="49" name="Rechteck 48"/>
            <p:cNvSpPr/>
            <p:nvPr/>
          </p:nvSpPr>
          <p:spPr>
            <a:xfrm>
              <a:off x="8388424" y="2204864"/>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itchFamily="34" charset="0"/>
                  <a:cs typeface="Arial" pitchFamily="34" charset="0"/>
                </a:rPr>
                <a:t>…</a:t>
              </a:r>
            </a:p>
          </p:txBody>
        </p:sp>
        <p:sp>
          <p:nvSpPr>
            <p:cNvPr id="50" name="Rechteck 49"/>
            <p:cNvSpPr/>
            <p:nvPr/>
          </p:nvSpPr>
          <p:spPr>
            <a:xfrm>
              <a:off x="8388424" y="2780928"/>
              <a:ext cx="648072" cy="432048"/>
            </a:xfrm>
            <a:prstGeom prst="rect">
              <a:avLst/>
            </a:prstGeom>
            <a:solidFill>
              <a:srgbClr val="FFFF00"/>
            </a:solidFill>
            <a:ln w="63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itchFamily="34" charset="0"/>
                  <a:cs typeface="Arial" pitchFamily="34" charset="0"/>
                </a:rPr>
                <a:t>…</a:t>
              </a:r>
            </a:p>
          </p:txBody>
        </p:sp>
      </p:grpSp>
    </p:spTree>
    <p:extLst>
      <p:ext uri="{BB962C8B-B14F-4D97-AF65-F5344CB8AC3E}">
        <p14:creationId xmlns:p14="http://schemas.microsoft.com/office/powerpoint/2010/main" val="4286185252"/>
      </p:ext>
    </p:extLst>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21219" name="Rectangle 2"/>
          <p:cNvSpPr>
            <a:spLocks noGrp="1" noChangeArrowheads="1"/>
          </p:cNvSpPr>
          <p:nvPr>
            <p:ph type="title"/>
          </p:nvPr>
        </p:nvSpPr>
        <p:spPr/>
        <p:txBody>
          <a:bodyPr/>
          <a:lstStyle/>
          <a:p>
            <a:pPr eaLnBrk="1" hangingPunct="1"/>
            <a:r>
              <a:rPr lang="de-DE" altLang="de-DE"/>
              <a:t>Aufwand oder Kosten ?</a:t>
            </a:r>
          </a:p>
        </p:txBody>
      </p:sp>
      <p:sp>
        <p:nvSpPr>
          <p:cNvPr id="521220" name="Rectangle 3"/>
          <p:cNvSpPr>
            <a:spLocks noGrp="1" noChangeArrowheads="1"/>
          </p:cNvSpPr>
          <p:nvPr>
            <p:ph type="body" idx="1"/>
          </p:nvPr>
        </p:nvSpPr>
        <p:spPr>
          <a:xfrm>
            <a:off x="457200" y="1485900"/>
            <a:ext cx="8229600" cy="4822825"/>
          </a:xfrm>
        </p:spPr>
        <p:txBody>
          <a:bodyPr/>
          <a:lstStyle/>
          <a:p>
            <a:pPr marL="195263" indent="-195263" eaLnBrk="1" hangingPunct="1">
              <a:lnSpc>
                <a:spcPct val="90000"/>
              </a:lnSpc>
            </a:pPr>
            <a:r>
              <a:rPr lang="de-DE" altLang="de-DE"/>
              <a:t>Aufwand (costing):</a:t>
            </a:r>
          </a:p>
          <a:p>
            <a:pPr marL="574675" lvl="1" indent="-188913" eaLnBrk="1" hangingPunct="1">
              <a:lnSpc>
                <a:spcPct val="80000"/>
              </a:lnSpc>
            </a:pPr>
            <a:r>
              <a:rPr lang="de-DE" altLang="de-DE"/>
              <a:t>was getan werden muss,</a:t>
            </a:r>
          </a:p>
          <a:p>
            <a:pPr marL="574675" lvl="1" indent="-188913" eaLnBrk="1" hangingPunct="1">
              <a:lnSpc>
                <a:spcPct val="80000"/>
              </a:lnSpc>
              <a:buFontTx/>
              <a:buNone/>
            </a:pPr>
            <a:r>
              <a:rPr lang="de-DE" altLang="de-DE"/>
              <a:t>	Personenmonate für technische Ausführung, Verwaltung, Management, Material</a:t>
            </a:r>
          </a:p>
          <a:p>
            <a:pPr marL="195263" indent="-195263" eaLnBrk="1" hangingPunct="1">
              <a:lnSpc>
                <a:spcPct val="90000"/>
              </a:lnSpc>
            </a:pPr>
            <a:r>
              <a:rPr lang="de-DE" altLang="de-DE"/>
              <a:t>Kosten (prizing):</a:t>
            </a:r>
          </a:p>
          <a:p>
            <a:pPr marL="574675" lvl="1" indent="-188913" eaLnBrk="1" hangingPunct="1">
              <a:lnSpc>
                <a:spcPct val="80000"/>
              </a:lnSpc>
            </a:pPr>
            <a:r>
              <a:rPr lang="de-DE" altLang="de-DE"/>
              <a:t>wie viel wird vom Kunden verlangt?</a:t>
            </a:r>
          </a:p>
          <a:p>
            <a:pPr marL="574675" lvl="1" indent="-188913" eaLnBrk="1" hangingPunct="1">
              <a:lnSpc>
                <a:spcPct val="120000"/>
              </a:lnSpc>
            </a:pPr>
            <a:r>
              <a:rPr lang="de-DE" altLang="de-DE"/>
              <a:t>Gewinnmaximierung vs. Ölfleck</a:t>
            </a:r>
          </a:p>
          <a:p>
            <a:pPr marL="574675" lvl="1" indent="-188913" eaLnBrk="1" hangingPunct="1">
              <a:lnSpc>
                <a:spcPct val="120000"/>
              </a:lnSpc>
              <a:buFontTx/>
              <a:buNone/>
            </a:pPr>
            <a:endParaRPr lang="de-DE" altLang="de-DE"/>
          </a:p>
          <a:p>
            <a:pPr marL="574675" lvl="1" indent="-188913" eaLnBrk="1" hangingPunct="1">
              <a:lnSpc>
                <a:spcPct val="120000"/>
              </a:lnSpc>
              <a:buFontTx/>
              <a:buNone/>
            </a:pPr>
            <a:r>
              <a:rPr lang="de-DE" altLang="de-DE">
                <a:solidFill>
                  <a:schemeClr val="accent2"/>
                </a:solidFill>
                <a:latin typeface="ZapfHumnst Ult BT" pitchFamily="34" charset="0"/>
              </a:rPr>
              <a:t>Kosten können sich aus politischen Gründen ändern, </a:t>
            </a:r>
          </a:p>
          <a:p>
            <a:pPr marL="574675" lvl="1" indent="-188913" eaLnBrk="1" hangingPunct="1">
              <a:lnSpc>
                <a:spcPct val="80000"/>
              </a:lnSpc>
              <a:buFontTx/>
              <a:buNone/>
            </a:pPr>
            <a:r>
              <a:rPr lang="de-DE" altLang="de-DE">
                <a:solidFill>
                  <a:schemeClr val="accent2"/>
                </a:solidFill>
                <a:latin typeface="ZapfHumnst Ult BT" pitchFamily="34" charset="0"/>
              </a:rPr>
              <a:t>der Aufwand für die gleiche Aufgabe </a:t>
            </a:r>
            <a:r>
              <a:rPr lang="de-DE" altLang="de-DE" b="0" i="1">
                <a:solidFill>
                  <a:schemeClr val="accent2"/>
                </a:solidFill>
                <a:latin typeface="ZapfHumnst Ult BT" pitchFamily="34" charset="0"/>
              </a:rPr>
              <a:t>nicht</a:t>
            </a:r>
            <a:endParaRPr lang="de-DE" altLang="de-DE">
              <a:solidFill>
                <a:schemeClr val="accent2"/>
              </a:solidFill>
              <a:latin typeface="ZapfHumnst Ult BT" pitchFamily="34" charset="0"/>
            </a:endParaRPr>
          </a:p>
          <a:p>
            <a:pPr marL="195263" indent="-195263" eaLnBrk="1" hangingPunct="1">
              <a:lnSpc>
                <a:spcPct val="90000"/>
              </a:lnSpc>
            </a:pPr>
            <a:endParaRPr lang="de-DE" altLang="de-DE">
              <a:solidFill>
                <a:schemeClr val="accent2"/>
              </a:solidFill>
            </a:endParaRPr>
          </a:p>
        </p:txBody>
      </p:sp>
      <p:sp>
        <p:nvSpPr>
          <p:cNvPr id="521221" name="Text Box 4"/>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12.4</a:t>
            </a:r>
          </a:p>
        </p:txBody>
      </p:sp>
    </p:spTree>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22243" name="Rectangle 2"/>
          <p:cNvSpPr>
            <a:spLocks noGrp="1" noChangeArrowheads="1"/>
          </p:cNvSpPr>
          <p:nvPr>
            <p:ph type="title"/>
          </p:nvPr>
        </p:nvSpPr>
        <p:spPr/>
        <p:txBody>
          <a:bodyPr/>
          <a:lstStyle/>
          <a:p>
            <a:pPr eaLnBrk="1" hangingPunct="1"/>
            <a:r>
              <a:rPr lang="de-DE" altLang="de-DE"/>
              <a:t>Warum schätzt man?</a:t>
            </a:r>
          </a:p>
        </p:txBody>
      </p:sp>
      <p:sp>
        <p:nvSpPr>
          <p:cNvPr id="522244" name="Rectangle 3"/>
          <p:cNvSpPr>
            <a:spLocks noGrp="1" noChangeArrowheads="1"/>
          </p:cNvSpPr>
          <p:nvPr>
            <p:ph type="body" idx="1"/>
          </p:nvPr>
        </p:nvSpPr>
        <p:spPr/>
        <p:txBody>
          <a:bodyPr/>
          <a:lstStyle/>
          <a:p>
            <a:pPr marL="195263" indent="-195263" eaLnBrk="1" hangingPunct="1"/>
            <a:r>
              <a:rPr lang="de-DE" altLang="de-DE"/>
              <a:t>Aufwandsbestimmung am Anfang des Projekts</a:t>
            </a:r>
          </a:p>
          <a:p>
            <a:pPr marL="195263" indent="-195263" eaLnBrk="1" hangingPunct="1"/>
            <a:r>
              <a:rPr lang="de-DE" altLang="de-DE"/>
              <a:t>Schätzung des verbleibenden Aufwands im laufenden Projekt</a:t>
            </a:r>
          </a:p>
          <a:p>
            <a:pPr marL="195263" indent="-195263" eaLnBrk="1" hangingPunct="1"/>
            <a:endParaRPr lang="de-DE" altLang="de-DE"/>
          </a:p>
          <a:p>
            <a:pPr marL="195263" indent="-195263" eaLnBrk="1" hangingPunct="1"/>
            <a:r>
              <a:rPr lang="de-DE" altLang="de-DE"/>
              <a:t>Gegenseitige Aufwandsschätzung bei Geschäftspartnern</a:t>
            </a:r>
          </a:p>
          <a:p>
            <a:pPr marL="195263" indent="-195263" eaLnBrk="1" hangingPunct="1"/>
            <a:r>
              <a:rPr lang="de-DE" altLang="de-DE"/>
              <a:t>Offenlegung der Aufwandsansetzung gegenüber dem Kunden (Preisfindung)</a:t>
            </a:r>
          </a:p>
        </p:txBody>
      </p:sp>
    </p:spTree>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23267" name="Rectangle 2"/>
          <p:cNvSpPr>
            <a:spLocks noGrp="1" noChangeArrowheads="1"/>
          </p:cNvSpPr>
          <p:nvPr>
            <p:ph type="title"/>
          </p:nvPr>
        </p:nvSpPr>
        <p:spPr/>
        <p:txBody>
          <a:bodyPr/>
          <a:lstStyle/>
          <a:p>
            <a:pPr eaLnBrk="1" hangingPunct="1"/>
            <a:r>
              <a:rPr lang="de-DE" altLang="de-DE"/>
              <a:t>Zusammenfassung der Function Point Analyse</a:t>
            </a:r>
          </a:p>
        </p:txBody>
      </p:sp>
      <p:grpSp>
        <p:nvGrpSpPr>
          <p:cNvPr id="523268" name="Group 3"/>
          <p:cNvGrpSpPr>
            <a:grpSpLocks/>
          </p:cNvGrpSpPr>
          <p:nvPr/>
        </p:nvGrpSpPr>
        <p:grpSpPr bwMode="auto">
          <a:xfrm>
            <a:off x="260350" y="1309688"/>
            <a:ext cx="8559800" cy="4495800"/>
            <a:chOff x="60" y="912"/>
            <a:chExt cx="5392" cy="2832"/>
          </a:xfrm>
        </p:grpSpPr>
        <p:sp>
          <p:nvSpPr>
            <p:cNvPr id="523269" name="AutoShape 4"/>
            <p:cNvSpPr>
              <a:spLocks noChangeArrowheads="1"/>
            </p:cNvSpPr>
            <p:nvPr/>
          </p:nvSpPr>
          <p:spPr bwMode="auto">
            <a:xfrm>
              <a:off x="182" y="912"/>
              <a:ext cx="2380" cy="288"/>
            </a:xfrm>
            <a:prstGeom prst="roundRect">
              <a:avLst>
                <a:gd name="adj" fmla="val 16667"/>
              </a:avLst>
            </a:prstGeom>
            <a:solidFill>
              <a:srgbClr val="FFFFFF"/>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funktionale Anforderungen</a:t>
              </a:r>
            </a:p>
          </p:txBody>
        </p:sp>
        <p:sp>
          <p:nvSpPr>
            <p:cNvPr id="523270" name="AutoShape 5"/>
            <p:cNvSpPr>
              <a:spLocks noChangeArrowheads="1"/>
            </p:cNvSpPr>
            <p:nvPr/>
          </p:nvSpPr>
          <p:spPr bwMode="auto">
            <a:xfrm>
              <a:off x="3072" y="1728"/>
              <a:ext cx="2380" cy="288"/>
            </a:xfrm>
            <a:prstGeom prst="roundRect">
              <a:avLst>
                <a:gd name="adj" fmla="val 16667"/>
              </a:avLst>
            </a:prstGeom>
            <a:solidFill>
              <a:srgbClr val="FFFFFF"/>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Projekteinflüsse</a:t>
              </a:r>
            </a:p>
          </p:txBody>
        </p:sp>
        <p:sp>
          <p:nvSpPr>
            <p:cNvPr id="523271" name="AutoShape 6"/>
            <p:cNvSpPr>
              <a:spLocks noChangeArrowheads="1"/>
            </p:cNvSpPr>
            <p:nvPr/>
          </p:nvSpPr>
          <p:spPr bwMode="auto">
            <a:xfrm>
              <a:off x="3072" y="912"/>
              <a:ext cx="2380" cy="288"/>
            </a:xfrm>
            <a:prstGeom prst="roundRect">
              <a:avLst>
                <a:gd name="adj" fmla="val 16667"/>
              </a:avLst>
            </a:prstGeom>
            <a:solidFill>
              <a:srgbClr val="FFFFFF"/>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Einflussfaktoren</a:t>
              </a:r>
            </a:p>
          </p:txBody>
        </p:sp>
        <p:sp>
          <p:nvSpPr>
            <p:cNvPr id="523272" name="AutoShape 7"/>
            <p:cNvSpPr>
              <a:spLocks noChangeArrowheads="1"/>
            </p:cNvSpPr>
            <p:nvPr/>
          </p:nvSpPr>
          <p:spPr bwMode="auto">
            <a:xfrm>
              <a:off x="1536" y="2640"/>
              <a:ext cx="2380" cy="288"/>
            </a:xfrm>
            <a:prstGeom prst="roundRect">
              <a:avLst>
                <a:gd name="adj" fmla="val 16667"/>
              </a:avLst>
            </a:prstGeom>
            <a:solidFill>
              <a:srgbClr val="FFFFFF"/>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gewichtete Function-Points</a:t>
              </a:r>
            </a:p>
          </p:txBody>
        </p:sp>
        <p:sp>
          <p:nvSpPr>
            <p:cNvPr id="523273" name="AutoShape 8"/>
            <p:cNvSpPr>
              <a:spLocks noChangeArrowheads="1"/>
            </p:cNvSpPr>
            <p:nvPr/>
          </p:nvSpPr>
          <p:spPr bwMode="auto">
            <a:xfrm>
              <a:off x="1536" y="3456"/>
              <a:ext cx="2380" cy="288"/>
            </a:xfrm>
            <a:prstGeom prst="roundRect">
              <a:avLst>
                <a:gd name="adj" fmla="val 16667"/>
              </a:avLst>
            </a:prstGeom>
            <a:solidFill>
              <a:srgbClr val="FFFFFF"/>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Aufwand Personenmonate</a:t>
              </a:r>
            </a:p>
          </p:txBody>
        </p:sp>
        <p:sp>
          <p:nvSpPr>
            <p:cNvPr id="523274" name="Text Box 9"/>
            <p:cNvSpPr txBox="1">
              <a:spLocks noChangeArrowheads="1"/>
            </p:cNvSpPr>
            <p:nvPr/>
          </p:nvSpPr>
          <p:spPr bwMode="auto">
            <a:xfrm>
              <a:off x="249" y="1302"/>
              <a:ext cx="10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400"/>
                <a:t>Schätzung</a:t>
              </a:r>
            </a:p>
          </p:txBody>
        </p:sp>
        <p:sp>
          <p:nvSpPr>
            <p:cNvPr id="523275" name="Text Box 10"/>
            <p:cNvSpPr txBox="1">
              <a:spLocks noChangeArrowheads="1"/>
            </p:cNvSpPr>
            <p:nvPr/>
          </p:nvSpPr>
          <p:spPr bwMode="auto">
            <a:xfrm>
              <a:off x="4320" y="1302"/>
              <a:ext cx="10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400"/>
                <a:t>Schätzung</a:t>
              </a:r>
            </a:p>
          </p:txBody>
        </p:sp>
        <p:sp>
          <p:nvSpPr>
            <p:cNvPr id="523276" name="Text Box 11"/>
            <p:cNvSpPr txBox="1">
              <a:spLocks noChangeArrowheads="1"/>
            </p:cNvSpPr>
            <p:nvPr/>
          </p:nvSpPr>
          <p:spPr bwMode="auto">
            <a:xfrm>
              <a:off x="2200" y="2190"/>
              <a:ext cx="11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400"/>
                <a:t>Berechnung</a:t>
              </a:r>
            </a:p>
          </p:txBody>
        </p:sp>
        <p:sp>
          <p:nvSpPr>
            <p:cNvPr id="523277" name="Text Box 12"/>
            <p:cNvSpPr txBox="1">
              <a:spLocks noChangeArrowheads="1"/>
            </p:cNvSpPr>
            <p:nvPr/>
          </p:nvSpPr>
          <p:spPr bwMode="auto">
            <a:xfrm>
              <a:off x="2784" y="3030"/>
              <a:ext cx="9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400"/>
                <a:t>Ableitung</a:t>
              </a:r>
            </a:p>
          </p:txBody>
        </p:sp>
        <p:sp>
          <p:nvSpPr>
            <p:cNvPr id="523278" name="Line 13"/>
            <p:cNvSpPr>
              <a:spLocks noChangeShapeType="1"/>
            </p:cNvSpPr>
            <p:nvPr/>
          </p:nvSpPr>
          <p:spPr bwMode="auto">
            <a:xfrm>
              <a:off x="1292" y="1200"/>
              <a:ext cx="0" cy="528"/>
            </a:xfrm>
            <a:prstGeom prst="line">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23279" name="Line 14"/>
            <p:cNvSpPr>
              <a:spLocks noChangeShapeType="1"/>
            </p:cNvSpPr>
            <p:nvPr/>
          </p:nvSpPr>
          <p:spPr bwMode="auto">
            <a:xfrm flipH="1">
              <a:off x="2880" y="2016"/>
              <a:ext cx="1488" cy="624"/>
            </a:xfrm>
            <a:prstGeom prst="line">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23280" name="Line 15"/>
            <p:cNvSpPr>
              <a:spLocks noChangeShapeType="1"/>
            </p:cNvSpPr>
            <p:nvPr/>
          </p:nvSpPr>
          <p:spPr bwMode="auto">
            <a:xfrm>
              <a:off x="1248" y="2016"/>
              <a:ext cx="1440" cy="624"/>
            </a:xfrm>
            <a:prstGeom prst="line">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23281" name="Line 16"/>
            <p:cNvSpPr>
              <a:spLocks noChangeShapeType="1"/>
            </p:cNvSpPr>
            <p:nvPr/>
          </p:nvSpPr>
          <p:spPr bwMode="auto">
            <a:xfrm>
              <a:off x="2784" y="2928"/>
              <a:ext cx="0" cy="528"/>
            </a:xfrm>
            <a:prstGeom prst="line">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23282" name="Line 17"/>
            <p:cNvSpPr>
              <a:spLocks noChangeShapeType="1"/>
            </p:cNvSpPr>
            <p:nvPr/>
          </p:nvSpPr>
          <p:spPr bwMode="auto">
            <a:xfrm>
              <a:off x="4332" y="1200"/>
              <a:ext cx="0" cy="528"/>
            </a:xfrm>
            <a:prstGeom prst="line">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23283" name="AutoShape 18"/>
            <p:cNvSpPr>
              <a:spLocks noChangeArrowheads="1"/>
            </p:cNvSpPr>
            <p:nvPr/>
          </p:nvSpPr>
          <p:spPr bwMode="auto">
            <a:xfrm>
              <a:off x="60" y="1709"/>
              <a:ext cx="2674" cy="325"/>
            </a:xfrm>
            <a:prstGeom prst="roundRect">
              <a:avLst>
                <a:gd name="adj" fmla="val 16667"/>
              </a:avLst>
            </a:prstGeom>
            <a:solidFill>
              <a:srgbClr val="FFFFFF"/>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ungewichtete Function-Points</a:t>
              </a:r>
            </a:p>
          </p:txBody>
        </p:sp>
      </p:grpSp>
    </p:spTree>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24291" name="Rectangle 2"/>
          <p:cNvSpPr>
            <a:spLocks noGrp="1" noChangeArrowheads="1"/>
          </p:cNvSpPr>
          <p:nvPr>
            <p:ph type="title"/>
          </p:nvPr>
        </p:nvSpPr>
        <p:spPr/>
        <p:txBody>
          <a:bodyPr/>
          <a:lstStyle/>
          <a:p>
            <a:pPr eaLnBrk="1" hangingPunct="1"/>
            <a:r>
              <a:rPr lang="de-DE" altLang="de-DE"/>
              <a:t>Function-Point-Methode (1/4) [Bal98]</a:t>
            </a:r>
          </a:p>
        </p:txBody>
      </p:sp>
      <p:sp>
        <p:nvSpPr>
          <p:cNvPr id="524292" name="Rectangle 3"/>
          <p:cNvSpPr>
            <a:spLocks noGrp="1" noChangeArrowheads="1"/>
          </p:cNvSpPr>
          <p:nvPr>
            <p:ph type="body" sz="half" idx="1"/>
          </p:nvPr>
        </p:nvSpPr>
        <p:spPr bwMode="black">
          <a:xfrm>
            <a:off x="457200" y="1052513"/>
            <a:ext cx="8147050" cy="5256212"/>
          </a:xfrm>
          <a:noFill/>
        </p:spPr>
        <p:txBody>
          <a:bodyPr/>
          <a:lstStyle/>
          <a:p>
            <a:pPr eaLnBrk="1" hangingPunct="1">
              <a:lnSpc>
                <a:spcPct val="80000"/>
              </a:lnSpc>
              <a:buFontTx/>
              <a:buNone/>
            </a:pPr>
            <a:r>
              <a:rPr lang="de-DE" altLang="de-DE" sz="2000"/>
              <a:t>Jede Anforderung (bzw. ermittelte Funktionalität) in eine der fünf Kategorien einordnen</a:t>
            </a:r>
          </a:p>
          <a:p>
            <a:pPr eaLnBrk="1" hangingPunct="1">
              <a:lnSpc>
                <a:spcPct val="80000"/>
              </a:lnSpc>
            </a:pPr>
            <a:r>
              <a:rPr lang="de-DE" altLang="de-DE" sz="2000"/>
              <a:t>Internal Logical Files (ILF, Datenbestand): Datenbestände, die innerhalb des zu entwickelnden Systems bearbeitet werden, z. B. die selbstentwickelten Klassen</a:t>
            </a:r>
          </a:p>
          <a:p>
            <a:pPr eaLnBrk="1" hangingPunct="1">
              <a:lnSpc>
                <a:spcPct val="80000"/>
              </a:lnSpc>
            </a:pPr>
            <a:r>
              <a:rPr lang="de-DE" altLang="de-DE" sz="2000"/>
              <a:t>External Interface Files (EIF, Referenzdaten): Datenbestände die von außerhalb des zu entwickelnden Systems kommen und bearbeitet werden </a:t>
            </a:r>
          </a:p>
          <a:p>
            <a:pPr eaLnBrk="1" hangingPunct="1">
              <a:lnSpc>
                <a:spcPct val="80000"/>
              </a:lnSpc>
            </a:pPr>
            <a:r>
              <a:rPr lang="de-DE" altLang="de-DE" sz="2000"/>
              <a:t>External Inputs (EI, Eingabe): Eingaben von außerhalb in das zu entwickelnde System mit denen der Datenbestand verändert wird, z. B. über Eingabemasken, Dateien in bestimmten Eingabeformaten, Eingaben von externen Systemen</a:t>
            </a:r>
          </a:p>
          <a:p>
            <a:pPr eaLnBrk="1" hangingPunct="1">
              <a:lnSpc>
                <a:spcPct val="80000"/>
              </a:lnSpc>
            </a:pPr>
            <a:r>
              <a:rPr lang="de-DE" altLang="de-DE" sz="2000"/>
              <a:t>External Outputs (EO, Ausgabe): Ausgaben an außerhalb des zu entwickelnden System liegende Komponente, z. B. Ausgabemasken, Dateien in bestimmten Ausgabeformaten; Ausgaben weden aus vorhandenen Daten berechnet</a:t>
            </a:r>
          </a:p>
          <a:p>
            <a:pPr eaLnBrk="1" hangingPunct="1">
              <a:lnSpc>
                <a:spcPct val="80000"/>
              </a:lnSpc>
            </a:pPr>
            <a:r>
              <a:rPr lang="de-DE" altLang="de-DE" sz="2000"/>
              <a:t>External Inqueries (EQ, Abfrage): Abfragen von Informationen des Datenbestands von außerhalb des Systems, z. B. Abfragemasken, reines Anzeigen der verwalteten Daten</a:t>
            </a:r>
          </a:p>
        </p:txBody>
      </p:sp>
    </p:spTree>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25315" name="Rectangle 2"/>
          <p:cNvSpPr>
            <a:spLocks noGrp="1" noChangeArrowheads="1"/>
          </p:cNvSpPr>
          <p:nvPr>
            <p:ph type="title"/>
          </p:nvPr>
        </p:nvSpPr>
        <p:spPr/>
        <p:txBody>
          <a:bodyPr/>
          <a:lstStyle/>
          <a:p>
            <a:pPr eaLnBrk="1" hangingPunct="1">
              <a:tabLst>
                <a:tab pos="7354888" algn="l"/>
              </a:tabLst>
            </a:pPr>
            <a:r>
              <a:rPr lang="de-DE" altLang="de-DE"/>
              <a:t>Function-Point-Methode (2/4)</a:t>
            </a:r>
          </a:p>
        </p:txBody>
      </p:sp>
      <p:graphicFrame>
        <p:nvGraphicFramePr>
          <p:cNvPr id="4017155" name="Group 3"/>
          <p:cNvGraphicFramePr>
            <a:graphicFrameLocks noGrp="1"/>
          </p:cNvGraphicFramePr>
          <p:nvPr>
            <p:ph idx="1"/>
          </p:nvPr>
        </p:nvGraphicFramePr>
        <p:xfrm>
          <a:off x="765175" y="1052513"/>
          <a:ext cx="7623175" cy="5284858"/>
        </p:xfrm>
        <a:graphic>
          <a:graphicData uri="http://schemas.openxmlformats.org/drawingml/2006/table">
            <a:tbl>
              <a:tblPr/>
              <a:tblGrid>
                <a:gridCol w="1649413">
                  <a:extLst>
                    <a:ext uri="{9D8B030D-6E8A-4147-A177-3AD203B41FA5}">
                      <a16:colId xmlns:a16="http://schemas.microsoft.com/office/drawing/2014/main" val="20000"/>
                    </a:ext>
                  </a:extLst>
                </a:gridCol>
                <a:gridCol w="882650">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646237">
                  <a:extLst>
                    <a:ext uri="{9D8B030D-6E8A-4147-A177-3AD203B41FA5}">
                      <a16:colId xmlns:a16="http://schemas.microsoft.com/office/drawing/2014/main" val="20004"/>
                    </a:ext>
                  </a:extLst>
                </a:gridCol>
              </a:tblGrid>
              <a:tr h="31087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Kategorie</a:t>
                      </a:r>
                    </a:p>
                  </a:txBody>
                  <a:tcPr marL="54000" marR="54000"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Anzahl</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Klassifizierung</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Gewichtung</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Zeilensumme</a:t>
                      </a:r>
                    </a:p>
                  </a:txBody>
                  <a:tcPr marL="54000" marR="54000"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1087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Eingabedaten</a:t>
                      </a:r>
                    </a:p>
                  </a:txBody>
                  <a:tcPr marL="54000" marR="54000"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6</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einfach</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 3</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18</a:t>
                      </a:r>
                    </a:p>
                  </a:txBody>
                  <a:tcPr marL="54000" marR="54000"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31087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a:ln>
                          <a:noFill/>
                        </a:ln>
                        <a:solidFill>
                          <a:schemeClr val="tx1"/>
                        </a:solidFill>
                        <a:effectLst/>
                        <a:latin typeface="Arial" charset="0"/>
                      </a:endParaRPr>
                    </a:p>
                  </a:txBody>
                  <a:tcPr marL="54000" marR="54000"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4</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mittel</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 4</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16</a:t>
                      </a:r>
                    </a:p>
                  </a:txBody>
                  <a:tcPr marL="54000" marR="54000"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31087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a:ln>
                          <a:noFill/>
                        </a:ln>
                        <a:solidFill>
                          <a:schemeClr val="tx1"/>
                        </a:solidFill>
                        <a:effectLst/>
                        <a:latin typeface="Arial" charset="0"/>
                      </a:endParaRPr>
                    </a:p>
                  </a:txBody>
                  <a:tcPr marL="54000" marR="54000"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a:ln>
                          <a:noFill/>
                        </a:ln>
                        <a:solidFill>
                          <a:schemeClr val="tx1"/>
                        </a:solidFill>
                        <a:effectLst/>
                        <a:latin typeface="Arial" charset="0"/>
                      </a:endParaRP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komplex</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 6</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a:ln>
                          <a:noFill/>
                        </a:ln>
                        <a:solidFill>
                          <a:schemeClr val="tx1"/>
                        </a:solidFill>
                        <a:effectLst/>
                        <a:latin typeface="Arial" charset="0"/>
                      </a:endParaRPr>
                    </a:p>
                  </a:txBody>
                  <a:tcPr marL="54000" marR="54000"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31087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Abfragen</a:t>
                      </a:r>
                    </a:p>
                  </a:txBody>
                  <a:tcPr marL="54000" marR="54000"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4</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einfach</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 3</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12</a:t>
                      </a:r>
                    </a:p>
                  </a:txBody>
                  <a:tcPr marL="54000" marR="54000"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31087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a:ln>
                          <a:noFill/>
                        </a:ln>
                        <a:solidFill>
                          <a:schemeClr val="tx1"/>
                        </a:solidFill>
                        <a:effectLst/>
                        <a:latin typeface="Arial" charset="0"/>
                      </a:endParaRPr>
                    </a:p>
                  </a:txBody>
                  <a:tcPr marL="54000" marR="54000"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a:ln>
                          <a:noFill/>
                        </a:ln>
                        <a:solidFill>
                          <a:schemeClr val="tx1"/>
                        </a:solidFill>
                        <a:effectLst/>
                        <a:latin typeface="Arial" charset="0"/>
                      </a:endParaRP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mittel</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 4</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a:ln>
                          <a:noFill/>
                        </a:ln>
                        <a:solidFill>
                          <a:schemeClr val="tx1"/>
                        </a:solidFill>
                        <a:effectLst/>
                        <a:latin typeface="Arial" charset="0"/>
                      </a:endParaRPr>
                    </a:p>
                  </a:txBody>
                  <a:tcPr marL="54000" marR="54000"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5"/>
                  </a:ext>
                </a:extLst>
              </a:tr>
              <a:tr h="31087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a:ln>
                          <a:noFill/>
                        </a:ln>
                        <a:solidFill>
                          <a:schemeClr val="tx1"/>
                        </a:solidFill>
                        <a:effectLst/>
                        <a:latin typeface="Arial" charset="0"/>
                      </a:endParaRPr>
                    </a:p>
                  </a:txBody>
                  <a:tcPr marL="54000" marR="54000"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a:ln>
                          <a:noFill/>
                        </a:ln>
                        <a:solidFill>
                          <a:schemeClr val="tx1"/>
                        </a:solidFill>
                        <a:effectLst/>
                        <a:latin typeface="Arial" charset="0"/>
                      </a:endParaRP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komplex</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 6</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a:ln>
                          <a:noFill/>
                        </a:ln>
                        <a:solidFill>
                          <a:schemeClr val="tx1"/>
                        </a:solidFill>
                        <a:effectLst/>
                        <a:latin typeface="Arial" charset="0"/>
                      </a:endParaRPr>
                    </a:p>
                  </a:txBody>
                  <a:tcPr marL="54000" marR="54000"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6"/>
                  </a:ext>
                </a:extLst>
              </a:tr>
              <a:tr h="31087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Ausgaben</a:t>
                      </a:r>
                    </a:p>
                  </a:txBody>
                  <a:tcPr marL="54000" marR="54000"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6</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einfach</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 4</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24</a:t>
                      </a:r>
                    </a:p>
                  </a:txBody>
                  <a:tcPr marL="54000" marR="54000"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7"/>
                  </a:ext>
                </a:extLst>
              </a:tr>
              <a:tr h="31087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a:ln>
                          <a:noFill/>
                        </a:ln>
                        <a:solidFill>
                          <a:schemeClr val="tx1"/>
                        </a:solidFill>
                        <a:effectLst/>
                        <a:latin typeface="Arial" charset="0"/>
                      </a:endParaRPr>
                    </a:p>
                  </a:txBody>
                  <a:tcPr marL="54000" marR="54000"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9</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mittel</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 5</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45</a:t>
                      </a:r>
                    </a:p>
                  </a:txBody>
                  <a:tcPr marL="54000" marR="54000"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8"/>
                  </a:ext>
                </a:extLst>
              </a:tr>
              <a:tr h="31087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a:ln>
                          <a:noFill/>
                        </a:ln>
                        <a:solidFill>
                          <a:schemeClr val="tx1"/>
                        </a:solidFill>
                        <a:effectLst/>
                        <a:latin typeface="Arial" charset="0"/>
                      </a:endParaRPr>
                    </a:p>
                  </a:txBody>
                  <a:tcPr marL="54000" marR="54000"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a:ln>
                          <a:noFill/>
                        </a:ln>
                        <a:solidFill>
                          <a:schemeClr val="tx1"/>
                        </a:solidFill>
                        <a:effectLst/>
                        <a:latin typeface="Arial" charset="0"/>
                      </a:endParaRP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komplex</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 7</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a:ln>
                          <a:noFill/>
                        </a:ln>
                        <a:solidFill>
                          <a:schemeClr val="tx1"/>
                        </a:solidFill>
                        <a:effectLst/>
                        <a:latin typeface="Arial" charset="0"/>
                      </a:endParaRPr>
                    </a:p>
                  </a:txBody>
                  <a:tcPr marL="54000" marR="54000"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9"/>
                  </a:ext>
                </a:extLst>
              </a:tr>
              <a:tr h="31087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Datenbestände</a:t>
                      </a:r>
                    </a:p>
                  </a:txBody>
                  <a:tcPr marL="54000" marR="54000"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7</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einfach</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 7</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49</a:t>
                      </a:r>
                    </a:p>
                  </a:txBody>
                  <a:tcPr marL="54000" marR="54000"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0"/>
                  </a:ext>
                </a:extLst>
              </a:tr>
              <a:tr h="31087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a:ln>
                          <a:noFill/>
                        </a:ln>
                        <a:solidFill>
                          <a:schemeClr val="tx1"/>
                        </a:solidFill>
                        <a:effectLst/>
                        <a:latin typeface="Arial" charset="0"/>
                      </a:endParaRPr>
                    </a:p>
                  </a:txBody>
                  <a:tcPr marL="54000" marR="54000"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a:ln>
                          <a:noFill/>
                        </a:ln>
                        <a:solidFill>
                          <a:schemeClr val="tx1"/>
                        </a:solidFill>
                        <a:effectLst/>
                        <a:latin typeface="Arial" charset="0"/>
                      </a:endParaRP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mittel</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 10</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a:ln>
                          <a:noFill/>
                        </a:ln>
                        <a:solidFill>
                          <a:schemeClr val="tx1"/>
                        </a:solidFill>
                        <a:effectLst/>
                        <a:latin typeface="Arial" charset="0"/>
                      </a:endParaRPr>
                    </a:p>
                  </a:txBody>
                  <a:tcPr marL="54000" marR="54000"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1"/>
                  </a:ext>
                </a:extLst>
              </a:tr>
              <a:tr h="31087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a:ln>
                          <a:noFill/>
                        </a:ln>
                        <a:solidFill>
                          <a:schemeClr val="tx1"/>
                        </a:solidFill>
                        <a:effectLst/>
                        <a:latin typeface="Arial" charset="0"/>
                      </a:endParaRPr>
                    </a:p>
                  </a:txBody>
                  <a:tcPr marL="54000" marR="54000"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a:ln>
                          <a:noFill/>
                        </a:ln>
                        <a:solidFill>
                          <a:schemeClr val="tx1"/>
                        </a:solidFill>
                        <a:effectLst/>
                        <a:latin typeface="Arial" charset="0"/>
                      </a:endParaRP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komplex</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 15</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a:ln>
                          <a:noFill/>
                        </a:ln>
                        <a:solidFill>
                          <a:schemeClr val="tx1"/>
                        </a:solidFill>
                        <a:effectLst/>
                        <a:latin typeface="Arial" charset="0"/>
                      </a:endParaRPr>
                    </a:p>
                  </a:txBody>
                  <a:tcPr marL="54000" marR="54000"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2"/>
                  </a:ext>
                </a:extLst>
              </a:tr>
              <a:tr h="31087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Referenzdaten</a:t>
                      </a:r>
                    </a:p>
                  </a:txBody>
                  <a:tcPr marL="54000" marR="54000"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a:ln>
                          <a:noFill/>
                        </a:ln>
                        <a:solidFill>
                          <a:schemeClr val="tx1"/>
                        </a:solidFill>
                        <a:effectLst/>
                        <a:latin typeface="Arial" charset="0"/>
                      </a:endParaRP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einfach</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 5</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a:ln>
                          <a:noFill/>
                        </a:ln>
                        <a:solidFill>
                          <a:schemeClr val="tx1"/>
                        </a:solidFill>
                        <a:effectLst/>
                        <a:latin typeface="Arial" charset="0"/>
                      </a:endParaRPr>
                    </a:p>
                  </a:txBody>
                  <a:tcPr marL="54000" marR="54000"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3"/>
                  </a:ext>
                </a:extLst>
              </a:tr>
              <a:tr h="31087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a:ln>
                          <a:noFill/>
                        </a:ln>
                        <a:solidFill>
                          <a:schemeClr val="tx1"/>
                        </a:solidFill>
                        <a:effectLst/>
                        <a:latin typeface="Arial" charset="0"/>
                      </a:endParaRPr>
                    </a:p>
                  </a:txBody>
                  <a:tcPr marL="54000" marR="54000"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a:ln>
                          <a:noFill/>
                        </a:ln>
                        <a:solidFill>
                          <a:schemeClr val="tx1"/>
                        </a:solidFill>
                        <a:effectLst/>
                        <a:latin typeface="Arial" charset="0"/>
                      </a:endParaRP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mittel</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 7</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a:ln>
                          <a:noFill/>
                        </a:ln>
                        <a:solidFill>
                          <a:schemeClr val="tx1"/>
                        </a:solidFill>
                        <a:effectLst/>
                        <a:latin typeface="Arial" charset="0"/>
                      </a:endParaRPr>
                    </a:p>
                  </a:txBody>
                  <a:tcPr marL="54000" marR="54000"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4"/>
                  </a:ext>
                </a:extLst>
              </a:tr>
              <a:tr h="31087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a:ln>
                          <a:noFill/>
                        </a:ln>
                        <a:solidFill>
                          <a:schemeClr val="tx1"/>
                        </a:solidFill>
                        <a:effectLst/>
                        <a:latin typeface="Arial" charset="0"/>
                      </a:endParaRPr>
                    </a:p>
                  </a:txBody>
                  <a:tcPr marL="54000" marR="54000"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a:ln>
                          <a:noFill/>
                        </a:ln>
                        <a:solidFill>
                          <a:schemeClr val="tx1"/>
                        </a:solidFill>
                        <a:effectLst/>
                        <a:latin typeface="Arial" charset="0"/>
                      </a:endParaRP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komplex</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 10</a:t>
                      </a:r>
                    </a:p>
                  </a:txBody>
                  <a:tcPr marL="54000" marR="5400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a:ln>
                          <a:noFill/>
                        </a:ln>
                        <a:solidFill>
                          <a:schemeClr val="tx1"/>
                        </a:solidFill>
                        <a:effectLst/>
                        <a:latin typeface="Arial" charset="0"/>
                      </a:endParaRPr>
                    </a:p>
                  </a:txBody>
                  <a:tcPr marL="54000" marR="54000"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5"/>
                  </a:ext>
                </a:extLst>
              </a:tr>
              <a:tr h="310870">
                <a:tc gridSpan="4">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Summe ungewichteten Function-Points</a:t>
                      </a:r>
                    </a:p>
                  </a:txBody>
                  <a:tcPr marL="54000" marR="54000"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164</a:t>
                      </a:r>
                    </a:p>
                  </a:txBody>
                  <a:tcPr marL="54000" marR="54000"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6"/>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62467" name="Rectangle 2"/>
          <p:cNvSpPr>
            <a:spLocks noGrp="1" noChangeArrowheads="1"/>
          </p:cNvSpPr>
          <p:nvPr>
            <p:ph type="title"/>
          </p:nvPr>
        </p:nvSpPr>
        <p:spPr/>
        <p:txBody>
          <a:bodyPr/>
          <a:lstStyle/>
          <a:p>
            <a:pPr eaLnBrk="1" hangingPunct="1"/>
            <a:r>
              <a:rPr lang="de-DE" altLang="de-DE"/>
              <a:t>Scrum (1/2)</a:t>
            </a:r>
          </a:p>
        </p:txBody>
      </p:sp>
      <p:sp>
        <p:nvSpPr>
          <p:cNvPr id="62468" name="Rectangle 3"/>
          <p:cNvSpPr>
            <a:spLocks noGrp="1" noChangeArrowheads="1"/>
          </p:cNvSpPr>
          <p:nvPr>
            <p:ph type="body" idx="1"/>
          </p:nvPr>
        </p:nvSpPr>
        <p:spPr>
          <a:xfrm>
            <a:off x="457200" y="1412875"/>
            <a:ext cx="8229600" cy="5256213"/>
          </a:xfrm>
        </p:spPr>
        <p:txBody>
          <a:bodyPr/>
          <a:lstStyle/>
          <a:p>
            <a:pPr eaLnBrk="1" hangingPunct="1"/>
            <a:r>
              <a:rPr lang="de-DE" altLang="de-DE" sz="2000"/>
              <a:t>(„Scrum“: Gedränge beim Rugby)</a:t>
            </a:r>
          </a:p>
          <a:p>
            <a:pPr eaLnBrk="1" hangingPunct="1"/>
            <a:r>
              <a:rPr lang="de-DE" altLang="de-DE" sz="2000"/>
              <a:t>Scrum Teams mit maximal 7 Personen mit unterschiedlichen Fähigkeiten, Koordinator (Scrum Master), Anforderungsdefinerer (Product Owner), Entwickler-Team</a:t>
            </a:r>
          </a:p>
          <a:p>
            <a:pPr eaLnBrk="1" hangingPunct="1"/>
            <a:r>
              <a:rPr lang="de-DE" altLang="de-DE" sz="2000"/>
              <a:t>Bei größeren Teams: mehrere Teilteams durch Scrum Master koordiniert</a:t>
            </a:r>
          </a:p>
          <a:p>
            <a:pPr eaLnBrk="1" hangingPunct="1"/>
            <a:r>
              <a:rPr lang="de-DE" altLang="de-DE" sz="2000"/>
              <a:t>Zentrales Steuerungselement: Scrum meetings; jeden Tag 15 Minuten:</a:t>
            </a:r>
          </a:p>
          <a:p>
            <a:pPr lvl="1" eaLnBrk="1" hangingPunct="1"/>
            <a:r>
              <a:rPr lang="de-DE" altLang="de-DE" sz="2000"/>
              <a:t>was habe ich seit letztem Meeting gemacht?</a:t>
            </a:r>
          </a:p>
          <a:p>
            <a:pPr lvl="1" eaLnBrk="1" hangingPunct="1"/>
            <a:r>
              <a:rPr lang="de-DE" altLang="de-DE" sz="2000"/>
              <a:t>was werde ich bis zum nächsten Meeting machen?</a:t>
            </a:r>
          </a:p>
          <a:p>
            <a:pPr lvl="1" eaLnBrk="1" hangingPunct="1"/>
            <a:r>
              <a:rPr lang="de-DE" altLang="de-DE" sz="2000"/>
              <a:t>was hat meine Arbeit behindert?</a:t>
            </a:r>
          </a:p>
          <a:p>
            <a:pPr eaLnBrk="1" hangingPunct="1"/>
            <a:r>
              <a:rPr lang="de-DE" altLang="de-DE" sz="2000"/>
              <a:t>Scrum Master ist Koordinator; beseitigt Behinderungen; kommuniziert im Unternehmen</a:t>
            </a:r>
          </a:p>
          <a:p>
            <a:pPr eaLnBrk="1" hangingPunct="1"/>
            <a:r>
              <a:rPr lang="de-DE" altLang="de-DE" sz="2000"/>
              <a:t>Arbeitsablauf im Team wird vom Team selbst geregelt</a:t>
            </a:r>
          </a:p>
        </p:txBody>
      </p:sp>
      <p:sp>
        <p:nvSpPr>
          <p:cNvPr id="62469" name="Text Box 4"/>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3.10</a:t>
            </a:r>
          </a:p>
        </p:txBody>
      </p:sp>
    </p:spTree>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26339" name="Rectangle 2"/>
          <p:cNvSpPr>
            <a:spLocks noGrp="1" noChangeArrowheads="1"/>
          </p:cNvSpPr>
          <p:nvPr>
            <p:ph type="title"/>
          </p:nvPr>
        </p:nvSpPr>
        <p:spPr/>
        <p:txBody>
          <a:bodyPr/>
          <a:lstStyle/>
          <a:p>
            <a:pPr eaLnBrk="1" hangingPunct="1">
              <a:tabLst>
                <a:tab pos="7354888" algn="l"/>
              </a:tabLst>
            </a:pPr>
            <a:r>
              <a:rPr lang="de-DE" altLang="de-DE"/>
              <a:t>Function-Point-Methode (3/4)</a:t>
            </a:r>
          </a:p>
        </p:txBody>
      </p:sp>
      <p:graphicFrame>
        <p:nvGraphicFramePr>
          <p:cNvPr id="4019203" name="Group 3"/>
          <p:cNvGraphicFramePr>
            <a:graphicFrameLocks noGrp="1"/>
          </p:cNvGraphicFramePr>
          <p:nvPr>
            <p:ph idx="1"/>
          </p:nvPr>
        </p:nvGraphicFramePr>
        <p:xfrm>
          <a:off x="765175" y="1125538"/>
          <a:ext cx="7623175" cy="5102262"/>
        </p:xfrm>
        <a:graphic>
          <a:graphicData uri="http://schemas.openxmlformats.org/drawingml/2006/table">
            <a:tbl>
              <a:tblPr/>
              <a:tblGrid>
                <a:gridCol w="2532063">
                  <a:extLst>
                    <a:ext uri="{9D8B030D-6E8A-4147-A177-3AD203B41FA5}">
                      <a16:colId xmlns:a16="http://schemas.microsoft.com/office/drawing/2014/main" val="20000"/>
                    </a:ext>
                  </a:extLst>
                </a:gridCol>
                <a:gridCol w="3867150">
                  <a:extLst>
                    <a:ext uri="{9D8B030D-6E8A-4147-A177-3AD203B41FA5}">
                      <a16:colId xmlns:a16="http://schemas.microsoft.com/office/drawing/2014/main" val="20001"/>
                    </a:ext>
                  </a:extLst>
                </a:gridCol>
                <a:gridCol w="1223962">
                  <a:extLst>
                    <a:ext uri="{9D8B030D-6E8A-4147-A177-3AD203B41FA5}">
                      <a16:colId xmlns:a16="http://schemas.microsoft.com/office/drawing/2014/main" val="20002"/>
                    </a:ext>
                  </a:extLst>
                </a:gridCol>
              </a:tblGrid>
              <a:tr h="310888">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Summe unbewertete Function-Points</a:t>
                      </a:r>
                    </a:p>
                  </a:txBody>
                  <a:tcPr marL="54000" marR="54000"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de-DE"/>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164</a:t>
                      </a:r>
                    </a:p>
                  </a:txBody>
                  <a:tcPr marL="54000" marR="5400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530342">
                <a:tc rowSpan="11">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a:ln>
                          <a:noFill/>
                        </a:ln>
                        <a:solidFill>
                          <a:schemeClr val="tx1"/>
                        </a:solidFill>
                        <a:effectLst/>
                        <a:latin typeface="Arial" charset="0"/>
                      </a:endParaRPr>
                    </a:p>
                  </a:txBody>
                  <a:tcPr marL="54000" marR="54000"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Verflechtung mit anderen Anwendungssystemen (0-5)</a:t>
                      </a:r>
                    </a:p>
                  </a:txBody>
                  <a:tcPr marL="54000" marR="5400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br>
                        <a:rPr kumimoji="0" lang="de-DE" sz="1600" b="1" i="0" u="none" strike="noStrike" cap="none" normalizeH="0" baseline="0">
                          <a:ln>
                            <a:noFill/>
                          </a:ln>
                          <a:solidFill>
                            <a:schemeClr val="tx1"/>
                          </a:solidFill>
                          <a:effectLst/>
                          <a:latin typeface="Arial" charset="0"/>
                        </a:rPr>
                      </a:br>
                      <a:r>
                        <a:rPr kumimoji="0" lang="de-DE" sz="1600" b="1" i="0" u="none" strike="noStrike" cap="none" normalizeH="0" baseline="0">
                          <a:ln>
                            <a:noFill/>
                          </a:ln>
                          <a:solidFill>
                            <a:schemeClr val="tx1"/>
                          </a:solidFill>
                          <a:effectLst/>
                          <a:latin typeface="Arial" charset="0"/>
                        </a:rPr>
                        <a:t>1</a:t>
                      </a:r>
                    </a:p>
                  </a:txBody>
                  <a:tcPr marL="54000" marR="5400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530342">
                <a:tc vMerge="1">
                  <a:txBody>
                    <a:bodyPr/>
                    <a:lstStyle/>
                    <a:p>
                      <a:endParaRPr lang="de-DE"/>
                    </a:p>
                  </a:txBody>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Dezentrale Daten,</a:t>
                      </a:r>
                      <a:br>
                        <a:rPr kumimoji="0" lang="de-DE" sz="1600" b="1" i="0" u="none" strike="noStrike" cap="none" normalizeH="0" baseline="0">
                          <a:ln>
                            <a:noFill/>
                          </a:ln>
                          <a:solidFill>
                            <a:schemeClr val="tx1"/>
                          </a:solidFill>
                          <a:effectLst/>
                          <a:latin typeface="Arial" charset="0"/>
                        </a:rPr>
                      </a:br>
                      <a:r>
                        <a:rPr kumimoji="0" lang="de-DE" sz="1600" b="1" i="0" u="none" strike="noStrike" cap="none" normalizeH="0" baseline="0">
                          <a:ln>
                            <a:noFill/>
                          </a:ln>
                          <a:solidFill>
                            <a:schemeClr val="tx1"/>
                          </a:solidFill>
                          <a:effectLst/>
                          <a:latin typeface="Arial" charset="0"/>
                        </a:rPr>
                        <a:t>dezentrale Verarbeitung (0-5)</a:t>
                      </a:r>
                    </a:p>
                  </a:txBody>
                  <a:tcPr marL="54000" marR="5400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br>
                        <a:rPr kumimoji="0" lang="de-DE" sz="1600" b="1" i="0" u="none" strike="noStrike" cap="none" normalizeH="0" baseline="0">
                          <a:ln>
                            <a:noFill/>
                          </a:ln>
                          <a:solidFill>
                            <a:schemeClr val="tx1"/>
                          </a:solidFill>
                          <a:effectLst/>
                          <a:latin typeface="Arial" charset="0"/>
                        </a:rPr>
                      </a:br>
                      <a:r>
                        <a:rPr kumimoji="0" lang="de-DE" sz="1600" b="1" i="0" u="none" strike="noStrike" cap="none" normalizeH="0" baseline="0">
                          <a:ln>
                            <a:noFill/>
                          </a:ln>
                          <a:solidFill>
                            <a:schemeClr val="tx1"/>
                          </a:solidFill>
                          <a:effectLst/>
                          <a:latin typeface="Arial" charset="0"/>
                        </a:rPr>
                        <a:t>2</a:t>
                      </a:r>
                    </a:p>
                  </a:txBody>
                  <a:tcPr marL="54000" marR="5400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310888">
                <a:tc vMerge="1">
                  <a:txBody>
                    <a:bodyPr/>
                    <a:lstStyle/>
                    <a:p>
                      <a:endParaRPr lang="de-DE"/>
                    </a:p>
                  </a:txBody>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Transaktionsrate (0-5)</a:t>
                      </a:r>
                    </a:p>
                  </a:txBody>
                  <a:tcPr marL="54000" marR="5400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2</a:t>
                      </a:r>
                    </a:p>
                  </a:txBody>
                  <a:tcPr marL="54000" marR="5400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310888">
                <a:tc vMerge="1">
                  <a:txBody>
                    <a:bodyPr/>
                    <a:lstStyle/>
                    <a:p>
                      <a:endParaRPr lang="de-DE"/>
                    </a:p>
                  </a:txBody>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Verarbeitungslogik</a:t>
                      </a:r>
                    </a:p>
                  </a:txBody>
                  <a:tcPr marL="54000" marR="5400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de-DE" sz="1600" b="1" i="0" u="none" strike="noStrike" cap="none" normalizeH="0" baseline="0">
                        <a:ln>
                          <a:noFill/>
                        </a:ln>
                        <a:solidFill>
                          <a:schemeClr val="tx1"/>
                        </a:solidFill>
                        <a:effectLst/>
                        <a:latin typeface="Arial" charset="0"/>
                      </a:endParaRPr>
                    </a:p>
                  </a:txBody>
                  <a:tcPr marL="54000" marR="5400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00"/>
                    </a:solidFill>
                  </a:tcPr>
                </a:tc>
                <a:extLst>
                  <a:ext uri="{0D108BD9-81ED-4DB2-BD59-A6C34878D82A}">
                    <a16:rowId xmlns:a16="http://schemas.microsoft.com/office/drawing/2014/main" val="10004"/>
                  </a:ext>
                </a:extLst>
              </a:tr>
              <a:tr h="310888">
                <a:tc vMerge="1">
                  <a:txBody>
                    <a:bodyPr/>
                    <a:lstStyle/>
                    <a:p>
                      <a:endParaRPr lang="de-DE"/>
                    </a:p>
                  </a:txBody>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Rechenoperationen (0-10)</a:t>
                      </a:r>
                    </a:p>
                  </a:txBody>
                  <a:tcPr marL="54000" marR="5400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1</a:t>
                      </a:r>
                    </a:p>
                  </a:txBody>
                  <a:tcPr marL="54000" marR="5400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FF00"/>
                    </a:solidFill>
                  </a:tcPr>
                </a:tc>
                <a:extLst>
                  <a:ext uri="{0D108BD9-81ED-4DB2-BD59-A6C34878D82A}">
                    <a16:rowId xmlns:a16="http://schemas.microsoft.com/office/drawing/2014/main" val="10005"/>
                  </a:ext>
                </a:extLst>
              </a:tr>
              <a:tr h="310888">
                <a:tc vMerge="1">
                  <a:txBody>
                    <a:bodyPr/>
                    <a:lstStyle/>
                    <a:p>
                      <a:endParaRPr lang="de-DE"/>
                    </a:p>
                  </a:txBody>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Kontrollverfahren (0-5)</a:t>
                      </a:r>
                    </a:p>
                  </a:txBody>
                  <a:tcPr marL="54000" marR="5400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3</a:t>
                      </a:r>
                    </a:p>
                  </a:txBody>
                  <a:tcPr marL="54000" marR="5400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FF00"/>
                    </a:solidFill>
                  </a:tcPr>
                </a:tc>
                <a:extLst>
                  <a:ext uri="{0D108BD9-81ED-4DB2-BD59-A6C34878D82A}">
                    <a16:rowId xmlns:a16="http://schemas.microsoft.com/office/drawing/2014/main" val="10006"/>
                  </a:ext>
                </a:extLst>
              </a:tr>
              <a:tr h="310888">
                <a:tc vMerge="1">
                  <a:txBody>
                    <a:bodyPr/>
                    <a:lstStyle/>
                    <a:p>
                      <a:endParaRPr lang="de-DE"/>
                    </a:p>
                  </a:txBody>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Ausnahmeregelungen (0-10)</a:t>
                      </a:r>
                    </a:p>
                  </a:txBody>
                  <a:tcPr marL="54000" marR="5400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0</a:t>
                      </a:r>
                    </a:p>
                  </a:txBody>
                  <a:tcPr marL="54000" marR="5400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FF00"/>
                    </a:solidFill>
                  </a:tcPr>
                </a:tc>
                <a:extLst>
                  <a:ext uri="{0D108BD9-81ED-4DB2-BD59-A6C34878D82A}">
                    <a16:rowId xmlns:a16="http://schemas.microsoft.com/office/drawing/2014/main" val="10007"/>
                  </a:ext>
                </a:extLst>
              </a:tr>
              <a:tr h="310888">
                <a:tc vMerge="1">
                  <a:txBody>
                    <a:bodyPr/>
                    <a:lstStyle/>
                    <a:p>
                      <a:endParaRPr lang="de-DE"/>
                    </a:p>
                  </a:txBody>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Logik (0-5)</a:t>
                      </a:r>
                    </a:p>
                  </a:txBody>
                  <a:tcPr marL="54000" marR="5400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2</a:t>
                      </a:r>
                    </a:p>
                  </a:txBody>
                  <a:tcPr marL="54000" marR="5400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8"/>
                  </a:ext>
                </a:extLst>
              </a:tr>
              <a:tr h="310888">
                <a:tc vMerge="1">
                  <a:txBody>
                    <a:bodyPr/>
                    <a:lstStyle/>
                    <a:p>
                      <a:endParaRPr lang="de-DE"/>
                    </a:p>
                  </a:txBody>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Wiederverwendbarkeit (0-5)</a:t>
                      </a:r>
                    </a:p>
                  </a:txBody>
                  <a:tcPr marL="54000" marR="5400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3</a:t>
                      </a:r>
                    </a:p>
                  </a:txBody>
                  <a:tcPr marL="54000" marR="5400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9"/>
                  </a:ext>
                </a:extLst>
              </a:tr>
              <a:tr h="310888">
                <a:tc vMerge="1">
                  <a:txBody>
                    <a:bodyPr/>
                    <a:lstStyle/>
                    <a:p>
                      <a:endParaRPr lang="de-DE"/>
                    </a:p>
                  </a:txBody>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Datenbestandskonvertierungen (0-5)</a:t>
                      </a:r>
                    </a:p>
                  </a:txBody>
                  <a:tcPr marL="54000" marR="5400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2</a:t>
                      </a:r>
                    </a:p>
                  </a:txBody>
                  <a:tcPr marL="54000" marR="5400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0"/>
                  </a:ext>
                </a:extLst>
              </a:tr>
              <a:tr h="310888">
                <a:tc vMerge="1">
                  <a:txBody>
                    <a:bodyPr/>
                    <a:lstStyle/>
                    <a:p>
                      <a:endParaRPr lang="de-DE"/>
                    </a:p>
                  </a:txBody>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Anpassbarkeit (0-5)</a:t>
                      </a:r>
                    </a:p>
                  </a:txBody>
                  <a:tcPr marL="54000" marR="5400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1</a:t>
                      </a:r>
                    </a:p>
                  </a:txBody>
                  <a:tcPr marL="54000" marR="5400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1"/>
                  </a:ext>
                </a:extLst>
              </a:tr>
              <a:tr h="310888">
                <a:tc gridSpan="2">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Summe der Einflussfaktoren (EF)</a:t>
                      </a:r>
                    </a:p>
                  </a:txBody>
                  <a:tcPr marL="54000" marR="54000"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de-DE"/>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17</a:t>
                      </a:r>
                    </a:p>
                  </a:txBody>
                  <a:tcPr marL="54000" marR="5400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2"/>
                  </a:ext>
                </a:extLst>
              </a:tr>
              <a:tr h="310888">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Faktor Einflussbewertung (FE) =                              EF  / 100 + 0,7</a:t>
                      </a:r>
                    </a:p>
                  </a:txBody>
                  <a:tcPr marL="54000" marR="54000"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de-DE"/>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0,87</a:t>
                      </a:r>
                    </a:p>
                  </a:txBody>
                  <a:tcPr marL="54000" marR="5400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3"/>
                  </a:ext>
                </a:extLst>
              </a:tr>
              <a:tr h="310888">
                <a:tc gridSpan="2">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Gewichtete Function-Points =</a:t>
                      </a:r>
                      <a:r>
                        <a:rPr kumimoji="0" lang="de-DE" sz="1600" b="1" i="1" u="none" strike="noStrike" cap="none" normalizeH="0" baseline="0">
                          <a:ln>
                            <a:noFill/>
                          </a:ln>
                          <a:solidFill>
                            <a:schemeClr val="tx1"/>
                          </a:solidFill>
                          <a:effectLst/>
                          <a:latin typeface="Arial" charset="0"/>
                        </a:rPr>
                        <a:t>  </a:t>
                      </a:r>
                      <a:r>
                        <a:rPr kumimoji="0" lang="de-DE" sz="1600" b="1" i="0" u="none" strike="noStrike" cap="none" normalizeH="0" baseline="0">
                          <a:ln>
                            <a:noFill/>
                          </a:ln>
                          <a:solidFill>
                            <a:schemeClr val="tx1"/>
                          </a:solidFill>
                          <a:effectLst/>
                          <a:latin typeface="Arial" charset="0"/>
                        </a:rPr>
                        <a:t>ungewichtete Functionpoints *FE                                                         </a:t>
                      </a:r>
                      <a:endParaRPr kumimoji="0" lang="de-DE" sz="1600" b="1" i="1" u="none" strike="noStrike" cap="none" normalizeH="0" baseline="0">
                        <a:ln>
                          <a:noFill/>
                        </a:ln>
                        <a:solidFill>
                          <a:schemeClr val="tx1"/>
                        </a:solidFill>
                        <a:effectLst/>
                        <a:latin typeface="Arial" charset="0"/>
                      </a:endParaRPr>
                    </a:p>
                  </a:txBody>
                  <a:tcPr marL="54000" marR="54000"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de-DE"/>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Arial" charset="0"/>
                        </a:rPr>
                        <a:t>143</a:t>
                      </a:r>
                    </a:p>
                  </a:txBody>
                  <a:tcPr marL="54000" marR="5400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27363" name="Rectangle 2"/>
          <p:cNvSpPr>
            <a:spLocks noGrp="1" noChangeArrowheads="1"/>
          </p:cNvSpPr>
          <p:nvPr>
            <p:ph type="title"/>
          </p:nvPr>
        </p:nvSpPr>
        <p:spPr/>
        <p:txBody>
          <a:bodyPr/>
          <a:lstStyle/>
          <a:p>
            <a:pPr eaLnBrk="1" hangingPunct="1"/>
            <a:r>
              <a:rPr lang="de-DE" altLang="de-DE"/>
              <a:t>Function-Point-Methode (4/4)</a:t>
            </a:r>
          </a:p>
        </p:txBody>
      </p:sp>
      <p:pic>
        <p:nvPicPr>
          <p:cNvPr id="527364" name="Picture 242" descr="Kap12FunctionPointUmrechn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1268413"/>
            <a:ext cx="817245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28387" name="Rectangle 2"/>
          <p:cNvSpPr>
            <a:spLocks noGrp="1" noChangeArrowheads="1"/>
          </p:cNvSpPr>
          <p:nvPr>
            <p:ph type="title"/>
          </p:nvPr>
        </p:nvSpPr>
        <p:spPr/>
        <p:txBody>
          <a:bodyPr/>
          <a:lstStyle/>
          <a:p>
            <a:pPr eaLnBrk="1" hangingPunct="1"/>
            <a:r>
              <a:rPr lang="de-DE" altLang="de-DE"/>
              <a:t>Fazit zur Function-Point Analyse</a:t>
            </a:r>
          </a:p>
        </p:txBody>
      </p:sp>
      <p:sp>
        <p:nvSpPr>
          <p:cNvPr id="528388" name="Rectangle 3"/>
          <p:cNvSpPr>
            <a:spLocks noGrp="1" noChangeArrowheads="1"/>
          </p:cNvSpPr>
          <p:nvPr>
            <p:ph type="body" idx="1"/>
          </p:nvPr>
        </p:nvSpPr>
        <p:spPr>
          <a:xfrm>
            <a:off x="457200" y="1484313"/>
            <a:ext cx="8229600" cy="5040312"/>
          </a:xfrm>
        </p:spPr>
        <p:txBody>
          <a:bodyPr/>
          <a:lstStyle/>
          <a:p>
            <a:pPr marL="195263" indent="-195263" eaLnBrk="1" hangingPunct="1"/>
            <a:r>
              <a:rPr lang="de-DE" altLang="de-DE" sz="2000"/>
              <a:t>Wissenschaftlich fundiert</a:t>
            </a:r>
          </a:p>
          <a:p>
            <a:pPr marL="195263" indent="-195263" eaLnBrk="1" hangingPunct="1"/>
            <a:r>
              <a:rPr lang="de-DE" altLang="de-DE" sz="2000"/>
              <a:t>Schätzdetails nur von speziellen Schätzexperten beurteilbar</a:t>
            </a:r>
          </a:p>
          <a:p>
            <a:pPr marL="195263" indent="-195263" eaLnBrk="1" hangingPunct="1"/>
            <a:r>
              <a:rPr lang="de-DE" altLang="de-DE" sz="2000"/>
              <a:t>firmenspezifische und methodenspezifische Optimierung schwierig</a:t>
            </a:r>
          </a:p>
          <a:p>
            <a:pPr marL="195263" indent="-195263" eaLnBrk="1" hangingPunct="1"/>
            <a:endParaRPr lang="de-DE" altLang="de-DE" sz="2000"/>
          </a:p>
          <a:p>
            <a:pPr marL="195263" indent="-195263" eaLnBrk="1" hangingPunct="1"/>
            <a:r>
              <a:rPr lang="de-DE" altLang="de-DE" sz="2000"/>
              <a:t>Wenn FPA eingesetzt werden soll, muss sie (evtl. rückwirkend) für verschiedene Projekte evaluiert werden</a:t>
            </a:r>
          </a:p>
          <a:p>
            <a:pPr marL="195263" indent="-195263" eaLnBrk="1" hangingPunct="1"/>
            <a:r>
              <a:rPr lang="de-DE" altLang="de-DE" sz="2000"/>
              <a:t>sinnvoll, wenn eigene Schätzabteilung zur Betreuung aller Schätzungen aufgebaut wird</a:t>
            </a:r>
          </a:p>
          <a:p>
            <a:pPr marL="195263" indent="-195263" eaLnBrk="1" hangingPunct="1"/>
            <a:r>
              <a:rPr lang="de-DE" altLang="de-DE" sz="2000"/>
              <a:t>wesentlich höherer Aufwand als später vorgestellte vereinfachte Analogieschätzung, Schätzer fühlen sich nicht für Schätzergebnis verantwortlich</a:t>
            </a:r>
          </a:p>
        </p:txBody>
      </p:sp>
    </p:spTree>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29411" name="Rectangle 2"/>
          <p:cNvSpPr>
            <a:spLocks noGrp="1" noChangeArrowheads="1"/>
          </p:cNvSpPr>
          <p:nvPr>
            <p:ph type="title"/>
          </p:nvPr>
        </p:nvSpPr>
        <p:spPr/>
        <p:txBody>
          <a:bodyPr/>
          <a:lstStyle/>
          <a:p>
            <a:pPr eaLnBrk="1" hangingPunct="1"/>
            <a:r>
              <a:rPr lang="de-DE" altLang="de-DE"/>
              <a:t>Von CoCoMo81 zu CoCoMo II</a:t>
            </a:r>
          </a:p>
        </p:txBody>
      </p:sp>
      <p:sp>
        <p:nvSpPr>
          <p:cNvPr id="529412" name="Rectangle 3"/>
          <p:cNvSpPr>
            <a:spLocks noGrp="1" noChangeArrowheads="1"/>
          </p:cNvSpPr>
          <p:nvPr>
            <p:ph type="body" idx="1"/>
          </p:nvPr>
        </p:nvSpPr>
        <p:spPr>
          <a:xfrm>
            <a:off x="457200" y="1125538"/>
            <a:ext cx="8229600" cy="4319587"/>
          </a:xfrm>
        </p:spPr>
        <p:txBody>
          <a:bodyPr/>
          <a:lstStyle/>
          <a:p>
            <a:pPr eaLnBrk="1" hangingPunct="1">
              <a:lnSpc>
                <a:spcPct val="90000"/>
              </a:lnSpc>
              <a:buFontTx/>
              <a:buNone/>
            </a:pPr>
            <a:r>
              <a:rPr lang="de-DE" altLang="de-DE" sz="2000"/>
              <a:t>Kostenschätzverfahren von Barry W. Boehm (ab 1981)</a:t>
            </a:r>
          </a:p>
          <a:p>
            <a:pPr eaLnBrk="1" hangingPunct="1">
              <a:lnSpc>
                <a:spcPct val="90000"/>
              </a:lnSpc>
            </a:pPr>
            <a:r>
              <a:rPr lang="de-DE" altLang="de-DE" sz="2000"/>
              <a:t>Die Art der SW-Entwicklung hat sich in den Jahren wesentlich verändert (Methodik)</a:t>
            </a:r>
          </a:p>
          <a:p>
            <a:pPr eaLnBrk="1" hangingPunct="1">
              <a:lnSpc>
                <a:spcPct val="90000"/>
              </a:lnSpc>
            </a:pPr>
            <a:r>
              <a:rPr lang="de-DE" altLang="de-DE" sz="2000"/>
              <a:t>Die Programmiersprachen haben sich verändert (Aufkommen von OO-Sprachen)</a:t>
            </a:r>
          </a:p>
          <a:p>
            <a:pPr eaLnBrk="1" hangingPunct="1">
              <a:lnSpc>
                <a:spcPct val="90000"/>
              </a:lnSpc>
            </a:pPr>
            <a:r>
              <a:rPr lang="de-DE" altLang="de-DE" sz="2000"/>
              <a:t>Man kann weitere Einflussfaktoren auf den Aufwand feststellen</a:t>
            </a:r>
          </a:p>
          <a:p>
            <a:pPr eaLnBrk="1" hangingPunct="1">
              <a:lnSpc>
                <a:spcPct val="90000"/>
              </a:lnSpc>
            </a:pPr>
            <a:r>
              <a:rPr lang="de-DE" altLang="de-DE" sz="2000"/>
              <a:t>Es ist interessant, eine Schätzung zu verschiedenen Zeitpunkten des Projektfortschritts durchzuführen</a:t>
            </a:r>
          </a:p>
          <a:p>
            <a:pPr eaLnBrk="1" hangingPunct="1">
              <a:lnSpc>
                <a:spcPct val="90000"/>
              </a:lnSpc>
            </a:pPr>
            <a:r>
              <a:rPr lang="de-DE" altLang="de-DE" sz="2000"/>
              <a:t>Mittlerweile viele Varianten für verschiedene Vorgehensmodelle und Projektarten</a:t>
            </a:r>
          </a:p>
          <a:p>
            <a:pPr eaLnBrk="1" hangingPunct="1">
              <a:lnSpc>
                <a:spcPct val="90000"/>
              </a:lnSpc>
            </a:pPr>
            <a:endParaRPr lang="de-DE" altLang="de-DE" sz="2000"/>
          </a:p>
          <a:p>
            <a:pPr eaLnBrk="1" hangingPunct="1">
              <a:lnSpc>
                <a:spcPct val="90000"/>
              </a:lnSpc>
              <a:buFontTx/>
              <a:buNone/>
            </a:pPr>
            <a:r>
              <a:rPr lang="de-DE" altLang="de-DE" sz="2000"/>
              <a:t>-&gt; führt zur Verbesserung von CoCoMo 81</a:t>
            </a:r>
          </a:p>
          <a:p>
            <a:pPr eaLnBrk="1" hangingPunct="1">
              <a:lnSpc>
                <a:spcPct val="90000"/>
              </a:lnSpc>
              <a:buFontTx/>
              <a:buNone/>
            </a:pPr>
            <a:endParaRPr lang="de-DE" altLang="de-DE" sz="2000"/>
          </a:p>
          <a:p>
            <a:pPr eaLnBrk="1" hangingPunct="1">
              <a:lnSpc>
                <a:spcPct val="90000"/>
              </a:lnSpc>
              <a:buFontTx/>
              <a:buNone/>
            </a:pPr>
            <a:endParaRPr lang="de-DE" altLang="de-DE" sz="2000"/>
          </a:p>
        </p:txBody>
      </p:sp>
      <p:sp>
        <p:nvSpPr>
          <p:cNvPr id="529413" name="Text Box 4"/>
          <p:cNvSpPr txBox="1">
            <a:spLocks noChangeArrowheads="1"/>
          </p:cNvSpPr>
          <p:nvPr/>
        </p:nvSpPr>
        <p:spPr bwMode="auto">
          <a:xfrm>
            <a:off x="468313" y="5157788"/>
            <a:ext cx="8135937" cy="116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altLang="de-DE" sz="2000" b="1"/>
              <a:t>Literatur: B. W. Boehm, C. Abts, A. W. Brown, Software Cost Estimation with Cocomo II, Prentice Hall PTR, 2000</a:t>
            </a:r>
          </a:p>
          <a:p>
            <a:pPr eaLnBrk="1" hangingPunct="1">
              <a:lnSpc>
                <a:spcPct val="90000"/>
              </a:lnSpc>
            </a:pPr>
            <a:endParaRPr lang="de-DE" altLang="de-DE" sz="2000" b="1"/>
          </a:p>
          <a:p>
            <a:pPr eaLnBrk="1" hangingPunct="1">
              <a:lnSpc>
                <a:spcPct val="90000"/>
              </a:lnSpc>
            </a:pPr>
            <a:r>
              <a:rPr lang="de-DE" altLang="de-DE" b="1"/>
              <a:t>http://sunset.usc.edu/csse/research/COCOMOII/cocomo_main.html</a:t>
            </a:r>
          </a:p>
        </p:txBody>
      </p:sp>
    </p:spTree>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30435" name="Rectangle 2"/>
          <p:cNvSpPr>
            <a:spLocks noGrp="1" noChangeArrowheads="1"/>
          </p:cNvSpPr>
          <p:nvPr>
            <p:ph type="title"/>
          </p:nvPr>
        </p:nvSpPr>
        <p:spPr/>
        <p:txBody>
          <a:bodyPr/>
          <a:lstStyle/>
          <a:p>
            <a:pPr eaLnBrk="1" hangingPunct="1"/>
            <a:r>
              <a:rPr lang="de-DE" altLang="de-DE"/>
              <a:t>CoCoMo II – zentrale Formel</a:t>
            </a:r>
          </a:p>
        </p:txBody>
      </p:sp>
      <p:sp>
        <p:nvSpPr>
          <p:cNvPr id="530436" name="Rectangle 3"/>
          <p:cNvSpPr>
            <a:spLocks noGrp="1" noChangeArrowheads="1"/>
          </p:cNvSpPr>
          <p:nvPr>
            <p:ph type="body" idx="1"/>
          </p:nvPr>
        </p:nvSpPr>
        <p:spPr>
          <a:xfrm>
            <a:off x="468313" y="2854325"/>
            <a:ext cx="8229600" cy="3527425"/>
          </a:xfrm>
        </p:spPr>
        <p:txBody>
          <a:bodyPr/>
          <a:lstStyle/>
          <a:p>
            <a:pPr eaLnBrk="1" hangingPunct="1">
              <a:lnSpc>
                <a:spcPct val="90000"/>
              </a:lnSpc>
            </a:pPr>
            <a:r>
              <a:rPr lang="de-DE" altLang="de-DE" sz="2000"/>
              <a:t>Personenmonat wird mit 152h gerechnet</a:t>
            </a:r>
          </a:p>
          <a:p>
            <a:pPr eaLnBrk="1" hangingPunct="1">
              <a:lnSpc>
                <a:spcPct val="90000"/>
              </a:lnSpc>
            </a:pPr>
            <a:r>
              <a:rPr lang="de-DE" altLang="de-DE" i="1">
                <a:latin typeface="Times New Roman" pitchFamily="18" charset="0"/>
              </a:rPr>
              <a:t>EM</a:t>
            </a:r>
            <a:r>
              <a:rPr lang="de-DE" altLang="de-DE" sz="2000"/>
              <a:t> sind die einzelnen Kostentreiber</a:t>
            </a:r>
          </a:p>
          <a:p>
            <a:pPr eaLnBrk="1" hangingPunct="1">
              <a:lnSpc>
                <a:spcPct val="90000"/>
              </a:lnSpc>
            </a:pPr>
            <a:r>
              <a:rPr lang="de-DE" altLang="de-DE" sz="2000"/>
              <a:t>für Early Design : </a:t>
            </a:r>
            <a:r>
              <a:rPr lang="de-DE" altLang="de-DE" i="1">
                <a:latin typeface="Times New Roman" pitchFamily="18" charset="0"/>
              </a:rPr>
              <a:t>n</a:t>
            </a:r>
            <a:r>
              <a:rPr lang="de-DE" altLang="de-DE" sz="2000"/>
              <a:t>=7</a:t>
            </a:r>
          </a:p>
          <a:p>
            <a:pPr eaLnBrk="1" hangingPunct="1">
              <a:lnSpc>
                <a:spcPct val="90000"/>
              </a:lnSpc>
            </a:pPr>
            <a:r>
              <a:rPr lang="de-DE" altLang="de-DE" sz="2000"/>
              <a:t>für Post Architecture: </a:t>
            </a:r>
            <a:r>
              <a:rPr lang="de-DE" altLang="de-DE" i="1">
                <a:latin typeface="Times New Roman" pitchFamily="18" charset="0"/>
              </a:rPr>
              <a:t>n</a:t>
            </a:r>
            <a:r>
              <a:rPr lang="de-DE" altLang="de-DE" sz="2000"/>
              <a:t>=17</a:t>
            </a:r>
          </a:p>
          <a:p>
            <a:pPr eaLnBrk="1" hangingPunct="1">
              <a:lnSpc>
                <a:spcPct val="90000"/>
              </a:lnSpc>
            </a:pPr>
            <a:r>
              <a:rPr lang="de-DE" altLang="de-DE" sz="2000"/>
              <a:t>A ist Produktionskonstante, kann für verschiedene IT-Sektoren unterschiedlich sein (Default 2.45 in 1999)</a:t>
            </a:r>
          </a:p>
          <a:p>
            <a:pPr eaLnBrk="1" hangingPunct="1">
              <a:lnSpc>
                <a:spcPct val="90000"/>
              </a:lnSpc>
            </a:pPr>
            <a:r>
              <a:rPr lang="de-DE" altLang="de-DE" i="1">
                <a:latin typeface="Times New Roman" pitchFamily="18" charset="0"/>
              </a:rPr>
              <a:t>Size</a:t>
            </a:r>
            <a:r>
              <a:rPr lang="de-DE" altLang="de-DE" sz="2000"/>
              <a:t> bezieht sich wieder auf KDSI (Kilo Lines of Documented Source Instrctions)</a:t>
            </a:r>
          </a:p>
          <a:p>
            <a:pPr eaLnBrk="1" hangingPunct="1">
              <a:lnSpc>
                <a:spcPct val="90000"/>
              </a:lnSpc>
            </a:pPr>
            <a:r>
              <a:rPr lang="de-DE" altLang="de-DE" sz="2000"/>
              <a:t>Hinweis: Alle Default-Werte von CoCoMo basieren auf einer größeren Anzahl (&gt;60) von Projekten</a:t>
            </a:r>
          </a:p>
          <a:p>
            <a:pPr eaLnBrk="1" hangingPunct="1">
              <a:lnSpc>
                <a:spcPct val="90000"/>
              </a:lnSpc>
            </a:pPr>
            <a:endParaRPr lang="de-DE" altLang="de-DE" sz="2000"/>
          </a:p>
        </p:txBody>
      </p:sp>
      <p:graphicFrame>
        <p:nvGraphicFramePr>
          <p:cNvPr id="530437" name="Object 4"/>
          <p:cNvGraphicFramePr>
            <a:graphicFrameLocks noGrp="1" noChangeAspect="1"/>
          </p:cNvGraphicFramePr>
          <p:nvPr>
            <p:ph idx="4294967295"/>
          </p:nvPr>
        </p:nvGraphicFramePr>
        <p:xfrm>
          <a:off x="1403350" y="1125538"/>
          <a:ext cx="6573838" cy="1622425"/>
        </p:xfrm>
        <a:graphic>
          <a:graphicData uri="http://schemas.openxmlformats.org/presentationml/2006/ole">
            <mc:AlternateContent xmlns:mc="http://schemas.openxmlformats.org/markup-compatibility/2006">
              <mc:Choice xmlns:v="urn:schemas-microsoft-com:vml" Requires="v">
                <p:oleObj spid="_x0000_s530450" name="Photo Editor-Foto" r:id="rId4" imgW="11031490" imgH="2610214" progId="MSPhotoEd.3">
                  <p:embed/>
                </p:oleObj>
              </mc:Choice>
              <mc:Fallback>
                <p:oleObj name="Photo Editor-Foto" r:id="rId4" imgW="11031490" imgH="2610214"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1125538"/>
                        <a:ext cx="6573838"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31459" name="Rectangle 2"/>
          <p:cNvSpPr>
            <a:spLocks noGrp="1" noChangeArrowheads="1"/>
          </p:cNvSpPr>
          <p:nvPr>
            <p:ph type="title"/>
          </p:nvPr>
        </p:nvSpPr>
        <p:spPr/>
        <p:txBody>
          <a:bodyPr/>
          <a:lstStyle/>
          <a:p>
            <a:pPr eaLnBrk="1" hangingPunct="1"/>
            <a:r>
              <a:rPr lang="de-DE" altLang="de-DE"/>
              <a:t>Variable </a:t>
            </a:r>
            <a:r>
              <a:rPr lang="de-DE" altLang="de-DE" sz="2800" i="1">
                <a:latin typeface="Times New Roman" pitchFamily="18" charset="0"/>
              </a:rPr>
              <a:t>E</a:t>
            </a:r>
          </a:p>
        </p:txBody>
      </p:sp>
      <p:sp>
        <p:nvSpPr>
          <p:cNvPr id="531460" name="Rectangle 3"/>
          <p:cNvSpPr>
            <a:spLocks noGrp="1" noChangeArrowheads="1"/>
          </p:cNvSpPr>
          <p:nvPr>
            <p:ph type="body" idx="1"/>
          </p:nvPr>
        </p:nvSpPr>
        <p:spPr>
          <a:xfrm>
            <a:off x="457200" y="2176463"/>
            <a:ext cx="8229600" cy="3905250"/>
          </a:xfrm>
        </p:spPr>
        <p:txBody>
          <a:bodyPr/>
          <a:lstStyle/>
          <a:p>
            <a:pPr eaLnBrk="1" hangingPunct="1"/>
            <a:r>
              <a:rPr lang="de-DE" altLang="de-DE" i="1">
                <a:latin typeface="Times New Roman" pitchFamily="18" charset="0"/>
              </a:rPr>
              <a:t>B</a:t>
            </a:r>
            <a:r>
              <a:rPr lang="de-DE" altLang="de-DE" sz="2000"/>
              <a:t> hat Standardwert 0.91 (1999) </a:t>
            </a:r>
          </a:p>
          <a:p>
            <a:pPr eaLnBrk="1" hangingPunct="1"/>
            <a:r>
              <a:rPr lang="de-DE" altLang="de-DE" sz="2000"/>
              <a:t>Dazu kommen fünf Scaling Factors:</a:t>
            </a:r>
          </a:p>
        </p:txBody>
      </p:sp>
      <p:graphicFrame>
        <p:nvGraphicFramePr>
          <p:cNvPr id="531461" name="Object 4"/>
          <p:cNvGraphicFramePr>
            <a:graphicFrameLocks noGrp="1" noChangeAspect="1"/>
          </p:cNvGraphicFramePr>
          <p:nvPr>
            <p:ph sz="half" idx="4294967295"/>
          </p:nvPr>
        </p:nvGraphicFramePr>
        <p:xfrm>
          <a:off x="246063" y="1052513"/>
          <a:ext cx="4038600" cy="955675"/>
        </p:xfrm>
        <a:graphic>
          <a:graphicData uri="http://schemas.openxmlformats.org/presentationml/2006/ole">
            <mc:AlternateContent xmlns:mc="http://schemas.openxmlformats.org/markup-compatibility/2006">
              <mc:Choice xmlns:v="urn:schemas-microsoft-com:vml" Requires="v">
                <p:oleObj spid="_x0000_s531550" name="Photo Editor-Foto" r:id="rId4" imgW="11031490" imgH="2610214" progId="MSPhotoEd.3">
                  <p:embed/>
                </p:oleObj>
              </mc:Choice>
              <mc:Fallback>
                <p:oleObj name="Photo Editor-Foto" r:id="rId4" imgW="11031490" imgH="2610214"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063" y="1052513"/>
                        <a:ext cx="4038600"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1462" name="Object 5"/>
          <p:cNvGraphicFramePr>
            <a:graphicFrameLocks noGrp="1" noChangeAspect="1"/>
          </p:cNvGraphicFramePr>
          <p:nvPr>
            <p:ph sz="half" idx="4294967295"/>
          </p:nvPr>
        </p:nvGraphicFramePr>
        <p:xfrm>
          <a:off x="4787900" y="1052513"/>
          <a:ext cx="3989388" cy="1263650"/>
        </p:xfrm>
        <a:graphic>
          <a:graphicData uri="http://schemas.openxmlformats.org/presentationml/2006/ole">
            <mc:AlternateContent xmlns:mc="http://schemas.openxmlformats.org/markup-compatibility/2006">
              <mc:Choice xmlns:v="urn:schemas-microsoft-com:vml" Requires="v">
                <p:oleObj spid="_x0000_s531551" name="Photo Editor-Foto" r:id="rId6" imgW="5877745" imgH="1838095" progId="MSPhotoEd.3">
                  <p:embed/>
                </p:oleObj>
              </mc:Choice>
              <mc:Fallback>
                <p:oleObj name="Photo Editor-Foto" r:id="rId6" imgW="5877745" imgH="1838095" progId="MSPhotoEd.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r="1225"/>
                      <a:stretch>
                        <a:fillRect/>
                      </a:stretch>
                    </p:blipFill>
                    <p:spPr bwMode="auto">
                      <a:xfrm>
                        <a:off x="4787900" y="1052513"/>
                        <a:ext cx="3989388" cy="126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39686" name="Group 6"/>
          <p:cNvGraphicFramePr>
            <a:graphicFrameLocks noGrp="1"/>
          </p:cNvGraphicFramePr>
          <p:nvPr/>
        </p:nvGraphicFramePr>
        <p:xfrm>
          <a:off x="468313" y="3068638"/>
          <a:ext cx="8277225" cy="3264108"/>
        </p:xfrm>
        <a:graphic>
          <a:graphicData uri="http://schemas.openxmlformats.org/drawingml/2006/table">
            <a:tbl>
              <a:tblPr/>
              <a:tblGrid>
                <a:gridCol w="3671887">
                  <a:extLst>
                    <a:ext uri="{9D8B030D-6E8A-4147-A177-3AD203B41FA5}">
                      <a16:colId xmlns:a16="http://schemas.microsoft.com/office/drawing/2014/main" val="20000"/>
                    </a:ext>
                  </a:extLst>
                </a:gridCol>
                <a:gridCol w="827088">
                  <a:extLst>
                    <a:ext uri="{9D8B030D-6E8A-4147-A177-3AD203B41FA5}">
                      <a16:colId xmlns:a16="http://schemas.microsoft.com/office/drawing/2014/main" val="20001"/>
                    </a:ext>
                  </a:extLst>
                </a:gridCol>
                <a:gridCol w="755650">
                  <a:extLst>
                    <a:ext uri="{9D8B030D-6E8A-4147-A177-3AD203B41FA5}">
                      <a16:colId xmlns:a16="http://schemas.microsoft.com/office/drawing/2014/main" val="20002"/>
                    </a:ext>
                  </a:extLst>
                </a:gridCol>
                <a:gridCol w="755650">
                  <a:extLst>
                    <a:ext uri="{9D8B030D-6E8A-4147-A177-3AD203B41FA5}">
                      <a16:colId xmlns:a16="http://schemas.microsoft.com/office/drawing/2014/main" val="20003"/>
                    </a:ext>
                  </a:extLst>
                </a:gridCol>
                <a:gridCol w="755650">
                  <a:extLst>
                    <a:ext uri="{9D8B030D-6E8A-4147-A177-3AD203B41FA5}">
                      <a16:colId xmlns:a16="http://schemas.microsoft.com/office/drawing/2014/main" val="20004"/>
                    </a:ext>
                  </a:extLst>
                </a:gridCol>
                <a:gridCol w="755650">
                  <a:extLst>
                    <a:ext uri="{9D8B030D-6E8A-4147-A177-3AD203B41FA5}">
                      <a16:colId xmlns:a16="http://schemas.microsoft.com/office/drawing/2014/main" val="20005"/>
                    </a:ext>
                  </a:extLst>
                </a:gridCol>
                <a:gridCol w="755650">
                  <a:extLst>
                    <a:ext uri="{9D8B030D-6E8A-4147-A177-3AD203B41FA5}">
                      <a16:colId xmlns:a16="http://schemas.microsoft.com/office/drawing/2014/main" val="20006"/>
                    </a:ext>
                  </a:extLst>
                </a:gridCol>
              </a:tblGrid>
              <a:tr h="585128">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 </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Narrow" pitchFamily="34" charset="0"/>
                        </a:rPr>
                        <a:t>Sehr gering</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Narrow" pitchFamily="34" charset="0"/>
                        </a:rPr>
                        <a:t>Ge-ring</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Narrow" pitchFamily="34" charset="0"/>
                        </a:rPr>
                        <a:t>Nor-mal</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Narrow" pitchFamily="34" charset="0"/>
                        </a:rPr>
                        <a:t>Hoch</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Narrow" pitchFamily="34" charset="0"/>
                        </a:rPr>
                        <a:t>Sehr hoch</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Narrow" pitchFamily="34" charset="0"/>
                        </a:rPr>
                        <a:t>Extra hoch</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5128">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Geschäftstätigkeit im Produktbereich</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6.20</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4.96</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3.72</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2.48</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1.24</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0</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8259">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Entwicklungsfreiräume</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5.07</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4.05</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3.04</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2.03</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1.01</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0</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5128">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Ausgereiftheit des Produktentwurfs</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7.07</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5.65</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4.24</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2.83</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1.41</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0</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5128">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Einvernehmen zwischen Stakeholdern</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5.48</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4.38</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3.29</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2.19</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1.10</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0</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5128">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Software-Prozessreife (nach SEI-CMM[I])</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7.80</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6.24</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4.68</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3.12</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1.56</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0</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31521" name="Text Box 64"/>
          <p:cNvSpPr txBox="1">
            <a:spLocks noChangeArrowheads="1"/>
          </p:cNvSpPr>
          <p:nvPr/>
        </p:nvSpPr>
        <p:spPr bwMode="auto">
          <a:xfrm>
            <a:off x="539750" y="3860800"/>
            <a:ext cx="752475" cy="3063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PREC</a:t>
            </a:r>
          </a:p>
        </p:txBody>
      </p:sp>
      <p:sp>
        <p:nvSpPr>
          <p:cNvPr id="531522" name="Text Box 65"/>
          <p:cNvSpPr txBox="1">
            <a:spLocks noChangeArrowheads="1"/>
          </p:cNvSpPr>
          <p:nvPr/>
        </p:nvSpPr>
        <p:spPr bwMode="auto">
          <a:xfrm>
            <a:off x="539750" y="4260850"/>
            <a:ext cx="701675" cy="3063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FLEX</a:t>
            </a:r>
          </a:p>
        </p:txBody>
      </p:sp>
      <p:sp>
        <p:nvSpPr>
          <p:cNvPr id="531523" name="Text Box 66"/>
          <p:cNvSpPr txBox="1">
            <a:spLocks noChangeArrowheads="1"/>
          </p:cNvSpPr>
          <p:nvPr/>
        </p:nvSpPr>
        <p:spPr bwMode="auto">
          <a:xfrm>
            <a:off x="539750" y="4724400"/>
            <a:ext cx="727075" cy="3063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RESL</a:t>
            </a:r>
          </a:p>
        </p:txBody>
      </p:sp>
      <p:sp>
        <p:nvSpPr>
          <p:cNvPr id="531524" name="Text Box 67"/>
          <p:cNvSpPr txBox="1">
            <a:spLocks noChangeArrowheads="1"/>
          </p:cNvSpPr>
          <p:nvPr/>
        </p:nvSpPr>
        <p:spPr bwMode="auto">
          <a:xfrm>
            <a:off x="539750" y="5373688"/>
            <a:ext cx="765175" cy="306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TEAM</a:t>
            </a:r>
          </a:p>
        </p:txBody>
      </p:sp>
      <p:sp>
        <p:nvSpPr>
          <p:cNvPr id="531525" name="Text Box 68"/>
          <p:cNvSpPr txBox="1">
            <a:spLocks noChangeArrowheads="1"/>
          </p:cNvSpPr>
          <p:nvPr/>
        </p:nvSpPr>
        <p:spPr bwMode="auto">
          <a:xfrm>
            <a:off x="539750" y="6005513"/>
            <a:ext cx="765175" cy="306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PMAT</a:t>
            </a:r>
          </a:p>
        </p:txBody>
      </p:sp>
    </p:spTree>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32483" name="Rectangle 2"/>
          <p:cNvSpPr>
            <a:spLocks noGrp="1" noChangeArrowheads="1"/>
          </p:cNvSpPr>
          <p:nvPr>
            <p:ph type="title"/>
          </p:nvPr>
        </p:nvSpPr>
        <p:spPr/>
        <p:txBody>
          <a:bodyPr/>
          <a:lstStyle/>
          <a:p>
            <a:pPr eaLnBrk="1" hangingPunct="1"/>
            <a:r>
              <a:rPr lang="de-DE" altLang="de-DE"/>
              <a:t>Kostentreiber </a:t>
            </a:r>
            <a:r>
              <a:rPr lang="de-DE" altLang="de-DE" sz="2800" i="1">
                <a:latin typeface="Times New Roman" pitchFamily="18" charset="0"/>
              </a:rPr>
              <a:t>EM </a:t>
            </a:r>
            <a:r>
              <a:rPr lang="de-DE" altLang="de-DE"/>
              <a:t>(Early Design)</a:t>
            </a:r>
            <a:endParaRPr lang="de-DE" altLang="de-DE" sz="2000"/>
          </a:p>
        </p:txBody>
      </p:sp>
      <p:graphicFrame>
        <p:nvGraphicFramePr>
          <p:cNvPr id="4042142" name="Group 414"/>
          <p:cNvGraphicFramePr>
            <a:graphicFrameLocks noGrp="1"/>
          </p:cNvGraphicFramePr>
          <p:nvPr>
            <p:ph idx="1"/>
          </p:nvPr>
        </p:nvGraphicFramePr>
        <p:xfrm>
          <a:off x="457200" y="1203325"/>
          <a:ext cx="8229600" cy="5038771"/>
        </p:xfrm>
        <a:graphic>
          <a:graphicData uri="http://schemas.openxmlformats.org/drawingml/2006/table">
            <a:tbl>
              <a:tblPr/>
              <a:tblGrid>
                <a:gridCol w="2968625">
                  <a:extLst>
                    <a:ext uri="{9D8B030D-6E8A-4147-A177-3AD203B41FA5}">
                      <a16:colId xmlns:a16="http://schemas.microsoft.com/office/drawing/2014/main" val="20000"/>
                    </a:ext>
                  </a:extLst>
                </a:gridCol>
                <a:gridCol w="808038">
                  <a:extLst>
                    <a:ext uri="{9D8B030D-6E8A-4147-A177-3AD203B41FA5}">
                      <a16:colId xmlns:a16="http://schemas.microsoft.com/office/drawing/2014/main" val="20001"/>
                    </a:ext>
                  </a:extLst>
                </a:gridCol>
                <a:gridCol w="792162">
                  <a:extLst>
                    <a:ext uri="{9D8B030D-6E8A-4147-A177-3AD203B41FA5}">
                      <a16:colId xmlns:a16="http://schemas.microsoft.com/office/drawing/2014/main" val="20002"/>
                    </a:ext>
                  </a:extLst>
                </a:gridCol>
                <a:gridCol w="739775">
                  <a:extLst>
                    <a:ext uri="{9D8B030D-6E8A-4147-A177-3AD203B41FA5}">
                      <a16:colId xmlns:a16="http://schemas.microsoft.com/office/drawing/2014/main" val="20003"/>
                    </a:ext>
                  </a:extLst>
                </a:gridCol>
                <a:gridCol w="739775">
                  <a:extLst>
                    <a:ext uri="{9D8B030D-6E8A-4147-A177-3AD203B41FA5}">
                      <a16:colId xmlns:a16="http://schemas.microsoft.com/office/drawing/2014/main" val="20004"/>
                    </a:ext>
                  </a:extLst>
                </a:gridCol>
                <a:gridCol w="741363">
                  <a:extLst>
                    <a:ext uri="{9D8B030D-6E8A-4147-A177-3AD203B41FA5}">
                      <a16:colId xmlns:a16="http://schemas.microsoft.com/office/drawing/2014/main" val="20005"/>
                    </a:ext>
                  </a:extLst>
                </a:gridCol>
                <a:gridCol w="739775">
                  <a:extLst>
                    <a:ext uri="{9D8B030D-6E8A-4147-A177-3AD203B41FA5}">
                      <a16:colId xmlns:a16="http://schemas.microsoft.com/office/drawing/2014/main" val="20006"/>
                    </a:ext>
                  </a:extLst>
                </a:gridCol>
                <a:gridCol w="700087">
                  <a:extLst>
                    <a:ext uri="{9D8B030D-6E8A-4147-A177-3AD203B41FA5}">
                      <a16:colId xmlns:a16="http://schemas.microsoft.com/office/drawing/2014/main" val="20007"/>
                    </a:ext>
                  </a:extLst>
                </a:gridCol>
              </a:tblGrid>
              <a:tr h="70316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Einflussfaktor</a:t>
                      </a: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Narrow" pitchFamily="34" charset="0"/>
                          <a:ea typeface="MS Mincho" pitchFamily="49" charset="-128"/>
                          <a:cs typeface="Times New Roman" pitchFamily="18" charset="0"/>
                        </a:rPr>
                        <a:t>Extra gering</a:t>
                      </a:r>
                    </a:p>
                  </a:txBody>
                  <a:tcPr marL="36000" marR="36000" marT="46788" marB="467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Narrow" pitchFamily="34" charset="0"/>
                          <a:ea typeface="MS Mincho" pitchFamily="49" charset="-128"/>
                          <a:cs typeface="Times New Roman" pitchFamily="18" charset="0"/>
                        </a:rPr>
                        <a:t>Sehr gering</a:t>
                      </a:r>
                    </a:p>
                  </a:txBody>
                  <a:tcPr marL="36000" marR="36000" marT="46788" marB="467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Narrow" pitchFamily="34" charset="0"/>
                          <a:ea typeface="MS Mincho" pitchFamily="49" charset="-128"/>
                          <a:cs typeface="Times New Roman" pitchFamily="18" charset="0"/>
                        </a:rPr>
                        <a:t>Ge-ring</a:t>
                      </a:r>
                    </a:p>
                  </a:txBody>
                  <a:tcPr marL="36000" marR="36000" marT="46788" marB="467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Narrow" pitchFamily="34" charset="0"/>
                          <a:ea typeface="MS Mincho" pitchFamily="49" charset="-128"/>
                          <a:cs typeface="Times New Roman" pitchFamily="18" charset="0"/>
                        </a:rPr>
                        <a:t>Nor-mal</a:t>
                      </a:r>
                    </a:p>
                  </a:txBody>
                  <a:tcPr marL="36000" marR="36000" marT="46788" marB="467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Narrow" pitchFamily="34" charset="0"/>
                          <a:ea typeface="MS Mincho" pitchFamily="49" charset="-128"/>
                          <a:cs typeface="Times New Roman" pitchFamily="18" charset="0"/>
                        </a:rPr>
                        <a:t>Hoch</a:t>
                      </a:r>
                    </a:p>
                  </a:txBody>
                  <a:tcPr marL="36000" marR="36000" marT="46788" marB="467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Narrow" pitchFamily="34" charset="0"/>
                          <a:ea typeface="MS Mincho" pitchFamily="49" charset="-128"/>
                          <a:cs typeface="Times New Roman" pitchFamily="18" charset="0"/>
                        </a:rPr>
                        <a:t>Sehr hoch</a:t>
                      </a:r>
                    </a:p>
                  </a:txBody>
                  <a:tcPr marL="36000" marR="36000" marT="46788" marB="467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Narrow" pitchFamily="34" charset="0"/>
                          <a:ea typeface="MS Mincho" pitchFamily="49" charset="-128"/>
                          <a:cs typeface="Times New Roman" pitchFamily="18" charset="0"/>
                        </a:rPr>
                        <a:t>Extra hoch</a:t>
                      </a:r>
                    </a:p>
                  </a:txBody>
                  <a:tcPr marL="36000" marR="36000" marT="46788" marB="467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10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Produktzuverlässigkeit und -Komplexität </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0.73</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0.81</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0.98</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1</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1.30</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1.74</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2.38</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0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Angestrebte Wiederverwendbarkeit</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0.95</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1</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1.07</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1.15</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1.24</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10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Zielplattformbesonderheiten</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0.87</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1</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1.29</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1.81</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2.61</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31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Personalfähigkeit</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2.12</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1.62</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1.26</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1</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0.83</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0.63</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0.50</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31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Personalerfahrung</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1.59</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1.33</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1.12</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1</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0.87</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0.71</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0.62</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252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Qualität der Entwick-lungsbedingungen</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1.43</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1.30</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1.10</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1</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0.87</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0.73</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0.62</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00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Entwicklungszeit-rahmen</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1.43</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1.14</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1</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1</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1</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 </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33507" name="Rectangle 2"/>
          <p:cNvSpPr>
            <a:spLocks noGrp="1" noChangeArrowheads="1"/>
          </p:cNvSpPr>
          <p:nvPr>
            <p:ph type="title"/>
          </p:nvPr>
        </p:nvSpPr>
        <p:spPr/>
        <p:txBody>
          <a:bodyPr/>
          <a:lstStyle/>
          <a:p>
            <a:pPr eaLnBrk="1" hangingPunct="1"/>
            <a:r>
              <a:rPr lang="de-DE" altLang="de-DE"/>
              <a:t>CoCoMo im Überblick</a:t>
            </a:r>
          </a:p>
        </p:txBody>
      </p:sp>
      <p:sp>
        <p:nvSpPr>
          <p:cNvPr id="533508" name="Oval 3"/>
          <p:cNvSpPr>
            <a:spLocks noChangeArrowheads="1"/>
          </p:cNvSpPr>
          <p:nvPr/>
        </p:nvSpPr>
        <p:spPr bwMode="auto">
          <a:xfrm>
            <a:off x="5170488" y="4108450"/>
            <a:ext cx="1447800" cy="1295400"/>
          </a:xfrm>
          <a:prstGeom prst="ellipse">
            <a:avLst/>
          </a:prstGeom>
          <a:solidFill>
            <a:schemeClr val="bg1"/>
          </a:solidFill>
          <a:ln w="317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533509" name="Rectangle 4"/>
          <p:cNvSpPr>
            <a:spLocks noChangeArrowheads="1"/>
          </p:cNvSpPr>
          <p:nvPr/>
        </p:nvSpPr>
        <p:spPr bwMode="auto">
          <a:xfrm>
            <a:off x="903288" y="908050"/>
            <a:ext cx="7772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ltLang="de-DE" b="1"/>
              <a:t> </a:t>
            </a:r>
          </a:p>
        </p:txBody>
      </p:sp>
      <p:sp>
        <p:nvSpPr>
          <p:cNvPr id="533510" name="Rectangle 5"/>
          <p:cNvSpPr>
            <a:spLocks noChangeArrowheads="1"/>
          </p:cNvSpPr>
          <p:nvPr/>
        </p:nvSpPr>
        <p:spPr bwMode="auto">
          <a:xfrm>
            <a:off x="3798888" y="1746250"/>
            <a:ext cx="2209800" cy="3048000"/>
          </a:xfrm>
          <a:prstGeom prst="rect">
            <a:avLst/>
          </a:prstGeom>
          <a:solidFill>
            <a:schemeClr val="bg1"/>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b="1"/>
              <a:t> </a:t>
            </a:r>
          </a:p>
          <a:p>
            <a:pPr algn="ctr" eaLnBrk="1" hangingPunct="1"/>
            <a:r>
              <a:rPr lang="de-DE" altLang="de-DE" b="1"/>
              <a:t>CoCoMo II</a:t>
            </a:r>
          </a:p>
          <a:p>
            <a:pPr algn="ctr" eaLnBrk="1" hangingPunct="1"/>
            <a:endParaRPr lang="de-DE" altLang="de-DE" b="1"/>
          </a:p>
        </p:txBody>
      </p:sp>
      <p:sp>
        <p:nvSpPr>
          <p:cNvPr id="533511" name="Line 6"/>
          <p:cNvSpPr>
            <a:spLocks noChangeShapeType="1"/>
          </p:cNvSpPr>
          <p:nvPr/>
        </p:nvSpPr>
        <p:spPr bwMode="auto">
          <a:xfrm>
            <a:off x="1055688" y="2127250"/>
            <a:ext cx="27432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33512" name="Text Box 7"/>
          <p:cNvSpPr txBox="1">
            <a:spLocks noChangeArrowheads="1"/>
          </p:cNvSpPr>
          <p:nvPr/>
        </p:nvSpPr>
        <p:spPr bwMode="auto">
          <a:xfrm>
            <a:off x="1027113" y="1797050"/>
            <a:ext cx="2393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Abschätzung der </a:t>
            </a:r>
          </a:p>
          <a:p>
            <a:pPr eaLnBrk="1" hangingPunct="1"/>
            <a:r>
              <a:rPr lang="de-DE" altLang="de-DE" b="1"/>
              <a:t>Systemgröße (KDSI)</a:t>
            </a:r>
          </a:p>
        </p:txBody>
      </p:sp>
      <p:sp>
        <p:nvSpPr>
          <p:cNvPr id="533513" name="Line 8"/>
          <p:cNvSpPr>
            <a:spLocks noChangeShapeType="1"/>
          </p:cNvSpPr>
          <p:nvPr/>
        </p:nvSpPr>
        <p:spPr bwMode="auto">
          <a:xfrm>
            <a:off x="1055688" y="2813050"/>
            <a:ext cx="27432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33514" name="Line 9"/>
          <p:cNvSpPr>
            <a:spLocks noChangeShapeType="1"/>
          </p:cNvSpPr>
          <p:nvPr/>
        </p:nvSpPr>
        <p:spPr bwMode="auto">
          <a:xfrm>
            <a:off x="1055688" y="3498850"/>
            <a:ext cx="27432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33515" name="Text Box 10"/>
          <p:cNvSpPr txBox="1">
            <a:spLocks noChangeArrowheads="1"/>
          </p:cNvSpPr>
          <p:nvPr/>
        </p:nvSpPr>
        <p:spPr bwMode="auto">
          <a:xfrm>
            <a:off x="396875" y="2473325"/>
            <a:ext cx="3473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Produkt-, Prozess-, Plattform- </a:t>
            </a:r>
          </a:p>
          <a:p>
            <a:pPr eaLnBrk="1" hangingPunct="1"/>
            <a:r>
              <a:rPr lang="de-DE" altLang="de-DE" b="1"/>
              <a:t>und Personal-Attribute</a:t>
            </a:r>
          </a:p>
        </p:txBody>
      </p:sp>
      <p:sp>
        <p:nvSpPr>
          <p:cNvPr id="533516" name="Text Box 11"/>
          <p:cNvSpPr txBox="1">
            <a:spLocks noChangeArrowheads="1"/>
          </p:cNvSpPr>
          <p:nvPr/>
        </p:nvSpPr>
        <p:spPr bwMode="auto">
          <a:xfrm>
            <a:off x="396875" y="3159125"/>
            <a:ext cx="3257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Wiederverwertbarkeits- und </a:t>
            </a:r>
          </a:p>
          <a:p>
            <a:pPr eaLnBrk="1" hangingPunct="1"/>
            <a:r>
              <a:rPr lang="de-DE" altLang="de-DE" b="1"/>
              <a:t>Wartbarkeitsparameter</a:t>
            </a:r>
          </a:p>
        </p:txBody>
      </p:sp>
      <p:sp>
        <p:nvSpPr>
          <p:cNvPr id="533517" name="Line 12"/>
          <p:cNvSpPr>
            <a:spLocks noChangeShapeType="1"/>
          </p:cNvSpPr>
          <p:nvPr/>
        </p:nvSpPr>
        <p:spPr bwMode="auto">
          <a:xfrm>
            <a:off x="1055688" y="4260850"/>
            <a:ext cx="27432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33518" name="Text Box 13"/>
          <p:cNvSpPr txBox="1">
            <a:spLocks noChangeArrowheads="1"/>
          </p:cNvSpPr>
          <p:nvPr/>
        </p:nvSpPr>
        <p:spPr bwMode="auto">
          <a:xfrm>
            <a:off x="442913" y="3921125"/>
            <a:ext cx="3016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Daten bereits </a:t>
            </a:r>
          </a:p>
          <a:p>
            <a:pPr eaLnBrk="1" hangingPunct="1"/>
            <a:r>
              <a:rPr lang="de-DE" altLang="de-DE" b="1"/>
              <a:t>abgeschlossener Projekte</a:t>
            </a:r>
          </a:p>
        </p:txBody>
      </p:sp>
      <p:sp>
        <p:nvSpPr>
          <p:cNvPr id="533519" name="Line 14"/>
          <p:cNvSpPr>
            <a:spLocks noChangeShapeType="1"/>
          </p:cNvSpPr>
          <p:nvPr/>
        </p:nvSpPr>
        <p:spPr bwMode="auto">
          <a:xfrm>
            <a:off x="6008688" y="3194050"/>
            <a:ext cx="25908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33520" name="Text Box 15"/>
          <p:cNvSpPr txBox="1">
            <a:spLocks noChangeArrowheads="1"/>
          </p:cNvSpPr>
          <p:nvPr/>
        </p:nvSpPr>
        <p:spPr bwMode="auto">
          <a:xfrm>
            <a:off x="6008688" y="2316163"/>
            <a:ext cx="245745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Abschätzung für </a:t>
            </a:r>
          </a:p>
          <a:p>
            <a:pPr eaLnBrk="1" hangingPunct="1"/>
            <a:r>
              <a:rPr lang="de-DE" altLang="de-DE" b="1"/>
              <a:t>Entwicklungs- </a:t>
            </a:r>
          </a:p>
          <a:p>
            <a:pPr eaLnBrk="1" hangingPunct="1"/>
            <a:r>
              <a:rPr lang="de-DE" altLang="de-DE" b="1"/>
              <a:t>und Wartungskosten</a:t>
            </a:r>
          </a:p>
          <a:p>
            <a:pPr eaLnBrk="1" hangingPunct="1"/>
            <a:r>
              <a:rPr lang="de-DE" altLang="de-DE" b="1"/>
              <a:t>für verschiedene </a:t>
            </a:r>
          </a:p>
          <a:p>
            <a:pPr eaLnBrk="1" hangingPunct="1"/>
            <a:r>
              <a:rPr lang="de-DE" altLang="de-DE" b="1"/>
              <a:t>Entwicklungsphasen</a:t>
            </a:r>
          </a:p>
        </p:txBody>
      </p:sp>
      <p:sp>
        <p:nvSpPr>
          <p:cNvPr id="533521" name="Text Box 16"/>
          <p:cNvSpPr txBox="1">
            <a:spLocks noChangeArrowheads="1"/>
          </p:cNvSpPr>
          <p:nvPr/>
        </p:nvSpPr>
        <p:spPr bwMode="auto">
          <a:xfrm>
            <a:off x="6618288" y="4265613"/>
            <a:ext cx="1771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Iterative </a:t>
            </a:r>
          </a:p>
          <a:p>
            <a:pPr eaLnBrk="1" hangingPunct="1"/>
            <a:r>
              <a:rPr lang="de-DE" altLang="de-DE" b="1"/>
              <a:t>Aktualisierung</a:t>
            </a:r>
          </a:p>
        </p:txBody>
      </p:sp>
      <p:sp>
        <p:nvSpPr>
          <p:cNvPr id="533522" name="Text Box 17"/>
          <p:cNvSpPr txBox="1">
            <a:spLocks noChangeArrowheads="1"/>
          </p:cNvSpPr>
          <p:nvPr/>
        </p:nvSpPr>
        <p:spPr bwMode="auto">
          <a:xfrm>
            <a:off x="4865688" y="5353050"/>
            <a:ext cx="272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Kalibrierung auf eigene</a:t>
            </a:r>
          </a:p>
          <a:p>
            <a:pPr eaLnBrk="1" hangingPunct="1"/>
            <a:r>
              <a:rPr lang="de-DE" altLang="de-DE" b="1"/>
              <a:t>Organisation</a:t>
            </a:r>
          </a:p>
        </p:txBody>
      </p:sp>
    </p:spTree>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34531" name="Rectangle 2"/>
          <p:cNvSpPr>
            <a:spLocks noGrp="1" noChangeArrowheads="1"/>
          </p:cNvSpPr>
          <p:nvPr>
            <p:ph type="title"/>
          </p:nvPr>
        </p:nvSpPr>
        <p:spPr/>
        <p:txBody>
          <a:bodyPr/>
          <a:lstStyle/>
          <a:p>
            <a:pPr eaLnBrk="1" hangingPunct="1"/>
            <a:r>
              <a:rPr lang="de-DE" altLang="de-DE"/>
              <a:t>Vereinfachter Analogieschluss</a:t>
            </a:r>
          </a:p>
        </p:txBody>
      </p:sp>
      <p:sp>
        <p:nvSpPr>
          <p:cNvPr id="534532" name="Rectangle 3"/>
          <p:cNvSpPr>
            <a:spLocks noGrp="1" noChangeArrowheads="1"/>
          </p:cNvSpPr>
          <p:nvPr>
            <p:ph type="body" idx="1"/>
          </p:nvPr>
        </p:nvSpPr>
        <p:spPr>
          <a:xfrm>
            <a:off x="457200" y="1484313"/>
            <a:ext cx="8229600" cy="5040312"/>
          </a:xfrm>
        </p:spPr>
        <p:txBody>
          <a:bodyPr/>
          <a:lstStyle/>
          <a:p>
            <a:pPr marL="195263" indent="-195263" eaLnBrk="1" hangingPunct="1">
              <a:lnSpc>
                <a:spcPct val="80000"/>
              </a:lnSpc>
              <a:buFontTx/>
              <a:buNone/>
            </a:pPr>
            <a:r>
              <a:rPr lang="de-DE" altLang="de-DE"/>
              <a:t>Forderungen an das Schätzverfahren </a:t>
            </a:r>
          </a:p>
          <a:p>
            <a:pPr marL="195263" indent="-195263" eaLnBrk="1" hangingPunct="1">
              <a:lnSpc>
                <a:spcPct val="80000"/>
              </a:lnSpc>
            </a:pPr>
            <a:r>
              <a:rPr lang="de-DE" altLang="de-DE"/>
              <a:t>Erfahrungen aus anderen Projekten müssen einfließen können</a:t>
            </a:r>
          </a:p>
          <a:p>
            <a:pPr marL="195263" indent="-195263" eaLnBrk="1" hangingPunct="1">
              <a:lnSpc>
                <a:spcPct val="80000"/>
              </a:lnSpc>
            </a:pPr>
            <a:r>
              <a:rPr lang="de-DE" altLang="de-DE"/>
              <a:t>Verfahren muss für alle Schätzbeteiligten verständlich sein</a:t>
            </a:r>
          </a:p>
          <a:p>
            <a:pPr marL="195263" indent="-195263" eaLnBrk="1" hangingPunct="1">
              <a:lnSpc>
                <a:spcPct val="80000"/>
              </a:lnSpc>
            </a:pPr>
            <a:r>
              <a:rPr lang="de-DE" altLang="de-DE"/>
              <a:t>Einzelne Schätzfaktoren müssen verständlich sein</a:t>
            </a:r>
          </a:p>
          <a:p>
            <a:pPr marL="195263" indent="-195263" eaLnBrk="1" hangingPunct="1">
              <a:lnSpc>
                <a:spcPct val="80000"/>
              </a:lnSpc>
            </a:pPr>
            <a:r>
              <a:rPr lang="de-DE" altLang="de-DE"/>
              <a:t>Schätzfaktoren müssen an Projekteigenheiten anpassbar sein</a:t>
            </a:r>
          </a:p>
          <a:p>
            <a:pPr marL="195263" indent="-195263" eaLnBrk="1" hangingPunct="1">
              <a:lnSpc>
                <a:spcPct val="80000"/>
              </a:lnSpc>
            </a:pPr>
            <a:r>
              <a:rPr lang="de-DE" altLang="de-DE"/>
              <a:t>Schätzergebnisse müssen an neue Projektsituationen anpassbar sein</a:t>
            </a:r>
          </a:p>
          <a:p>
            <a:pPr marL="195263" indent="-195263" eaLnBrk="1" hangingPunct="1">
              <a:lnSpc>
                <a:spcPct val="80000"/>
              </a:lnSpc>
            </a:pPr>
            <a:r>
              <a:rPr lang="de-DE" altLang="de-DE"/>
              <a:t>Schätzergebnis muss dokumentierbar (nachvollziehbar) sein</a:t>
            </a:r>
          </a:p>
          <a:p>
            <a:pPr marL="195263" indent="-195263" eaLnBrk="1" hangingPunct="1">
              <a:lnSpc>
                <a:spcPct val="80000"/>
              </a:lnSpc>
            </a:pPr>
            <a:r>
              <a:rPr lang="de-DE" altLang="de-DE"/>
              <a:t>Einbettung in weitere Geschäftsprozesse</a:t>
            </a:r>
          </a:p>
        </p:txBody>
      </p:sp>
    </p:spTree>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35555" name="Rectangle 2"/>
          <p:cNvSpPr>
            <a:spLocks noGrp="1" noChangeArrowheads="1"/>
          </p:cNvSpPr>
          <p:nvPr>
            <p:ph type="title"/>
          </p:nvPr>
        </p:nvSpPr>
        <p:spPr/>
        <p:txBody>
          <a:bodyPr/>
          <a:lstStyle/>
          <a:p>
            <a:pPr eaLnBrk="1" hangingPunct="1"/>
            <a:r>
              <a:rPr lang="de-DE" altLang="de-DE"/>
              <a:t>Vorbereitung der Schätzung</a:t>
            </a:r>
          </a:p>
        </p:txBody>
      </p:sp>
      <p:sp>
        <p:nvSpPr>
          <p:cNvPr id="535556" name="Rectangle 3"/>
          <p:cNvSpPr>
            <a:spLocks noGrp="1" noChangeArrowheads="1"/>
          </p:cNvSpPr>
          <p:nvPr>
            <p:ph type="body" idx="1"/>
          </p:nvPr>
        </p:nvSpPr>
        <p:spPr>
          <a:xfrm>
            <a:off x="481013" y="1350963"/>
            <a:ext cx="3875087" cy="4429125"/>
          </a:xfrm>
        </p:spPr>
        <p:txBody>
          <a:bodyPr/>
          <a:lstStyle/>
          <a:p>
            <a:pPr marL="457200" indent="-457200" eaLnBrk="1" hangingPunct="1">
              <a:lnSpc>
                <a:spcPct val="90000"/>
              </a:lnSpc>
              <a:buFontTx/>
              <a:buAutoNum type="arabicPeriod"/>
            </a:pPr>
            <a:r>
              <a:rPr lang="de-DE" altLang="de-DE"/>
              <a:t>Projekt in dokumentierte Komponenten /SW-Einheiten / Use Cases zerlegt</a:t>
            </a:r>
          </a:p>
          <a:p>
            <a:pPr marL="457200" indent="-457200" eaLnBrk="1" hangingPunct="1">
              <a:lnSpc>
                <a:spcPct val="90000"/>
              </a:lnSpc>
              <a:buFontTx/>
              <a:buAutoNum type="arabicPeriod"/>
            </a:pPr>
            <a:endParaRPr lang="de-DE" altLang="de-DE"/>
          </a:p>
          <a:p>
            <a:pPr marL="457200" indent="-457200" eaLnBrk="1" hangingPunct="1">
              <a:lnSpc>
                <a:spcPct val="90000"/>
              </a:lnSpc>
              <a:buFontTx/>
              <a:buAutoNum type="arabicPeriod"/>
            </a:pPr>
            <a:r>
              <a:rPr lang="de-DE" altLang="de-DE"/>
              <a:t>vergleichbares Projekt liegt mit Aufwandsdaten und vergleichbarer Komponentenstruktur vor</a:t>
            </a:r>
          </a:p>
        </p:txBody>
      </p:sp>
      <p:pic>
        <p:nvPicPr>
          <p:cNvPr id="535557" name="Picture 4" descr="Schätzarchitektu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4663" y="1293813"/>
            <a:ext cx="4440237" cy="44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63491" name="Rectangle 2"/>
          <p:cNvSpPr>
            <a:spLocks noGrp="1" noChangeArrowheads="1"/>
          </p:cNvSpPr>
          <p:nvPr>
            <p:ph type="title"/>
          </p:nvPr>
        </p:nvSpPr>
        <p:spPr/>
        <p:txBody>
          <a:bodyPr/>
          <a:lstStyle/>
          <a:p>
            <a:pPr eaLnBrk="1" hangingPunct="1"/>
            <a:r>
              <a:rPr lang="de-DE" altLang="de-DE"/>
              <a:t>Scrum (2/2)</a:t>
            </a:r>
          </a:p>
        </p:txBody>
      </p:sp>
      <p:sp>
        <p:nvSpPr>
          <p:cNvPr id="63492" name="Rectangle 3"/>
          <p:cNvSpPr>
            <a:spLocks noGrp="1" noChangeArrowheads="1"/>
          </p:cNvSpPr>
          <p:nvPr>
            <p:ph type="body" idx="1"/>
          </p:nvPr>
        </p:nvSpPr>
        <p:spPr/>
        <p:txBody>
          <a:bodyPr/>
          <a:lstStyle/>
          <a:p>
            <a:pPr eaLnBrk="1" hangingPunct="1"/>
            <a:r>
              <a:rPr lang="de-DE" altLang="de-DE" sz="2000"/>
              <a:t>Projektplanung: Eng mit dem Kunden werden Hauptaufgaben identifiziert (Stack mit product backlog)</a:t>
            </a:r>
          </a:p>
          <a:p>
            <a:pPr eaLnBrk="1" hangingPunct="1"/>
            <a:r>
              <a:rPr lang="de-DE" altLang="de-DE" sz="2000"/>
              <a:t>Product Owner nimmt Rolle des Kunden ein (kommt von Kunden, oder erfahren im Anwendungsgebiet)</a:t>
            </a:r>
          </a:p>
          <a:p>
            <a:pPr eaLnBrk="1" hangingPunct="1"/>
            <a:r>
              <a:rPr lang="de-DE" altLang="de-DE" sz="2000"/>
              <a:t>Hauptaufgaben können auch Test von Technologien und die Entwicklung von Prototypen sein</a:t>
            </a:r>
          </a:p>
          <a:p>
            <a:pPr eaLnBrk="1" hangingPunct="1"/>
            <a:r>
              <a:rPr lang="de-DE" altLang="de-DE" sz="2000"/>
              <a:t>Scrum Team schätzt Aufwände; wählt mit Kunden aus product backlog wichtigste nächste Aufgaben für nächste Iteration (heißt sprint) aus (in sprint backlog)</a:t>
            </a:r>
          </a:p>
          <a:p>
            <a:pPr eaLnBrk="1" hangingPunct="1"/>
            <a:r>
              <a:rPr lang="de-DE" altLang="de-DE" sz="2000"/>
              <a:t>Jeder sprint dauert ca. 5-30 Tage; sprint backlog mit priorisierten Aufgaben; sorgt für nicht unterbrochene Arbeitsphase des Teams (Scrum Master kann abbrechen)</a:t>
            </a:r>
          </a:p>
          <a:p>
            <a:pPr eaLnBrk="1" hangingPunct="1"/>
            <a:r>
              <a:rPr lang="de-DE" altLang="de-DE" sz="2000"/>
              <a:t>Nach jedem sprint Analyse mit dem Kunden, was wurde erreicht; wie kann Projekt verbessert werden [zurück Planung] </a:t>
            </a:r>
          </a:p>
          <a:p>
            <a:pPr eaLnBrk="1" hangingPunct="1"/>
            <a:r>
              <a:rPr lang="de-DE" altLang="de-DE" sz="2000"/>
              <a:t>siehe auch: www.controlchaos.com</a:t>
            </a:r>
          </a:p>
        </p:txBody>
      </p:sp>
    </p:spTree>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36579" name="Rectangle 2"/>
          <p:cNvSpPr>
            <a:spLocks noGrp="1" noChangeArrowheads="1"/>
          </p:cNvSpPr>
          <p:nvPr>
            <p:ph type="title"/>
          </p:nvPr>
        </p:nvSpPr>
        <p:spPr/>
        <p:txBody>
          <a:bodyPr/>
          <a:lstStyle/>
          <a:p>
            <a:pPr eaLnBrk="1" hangingPunct="1"/>
            <a:r>
              <a:rPr lang="de-DE" altLang="de-DE"/>
              <a:t>Umgang mit „Projektumfeldkosten“</a:t>
            </a:r>
          </a:p>
        </p:txBody>
      </p:sp>
      <p:sp>
        <p:nvSpPr>
          <p:cNvPr id="536580" name="Rectangle 3"/>
          <p:cNvSpPr>
            <a:spLocks noGrp="1" noChangeArrowheads="1"/>
          </p:cNvSpPr>
          <p:nvPr>
            <p:ph type="body" idx="1"/>
          </p:nvPr>
        </p:nvSpPr>
        <p:spPr/>
        <p:txBody>
          <a:bodyPr/>
          <a:lstStyle/>
          <a:p>
            <a:pPr marL="195263" indent="-195263" eaLnBrk="1" hangingPunct="1"/>
            <a:r>
              <a:rPr lang="de-DE" altLang="de-DE"/>
              <a:t>HW wird getrennt betrachtet</a:t>
            </a:r>
          </a:p>
          <a:p>
            <a:pPr marL="195263" indent="-195263" eaLnBrk="1" hangingPunct="1"/>
            <a:r>
              <a:rPr lang="de-DE" altLang="de-DE"/>
              <a:t>Projektmanagement (PM), Qualitätsmanagement und Konfigurationsmanagement wird analog zum Vergleichsprojekt (Normierungsprojekt) behandelt</a:t>
            </a:r>
          </a:p>
          <a:p>
            <a:pPr marL="195263" indent="-195263" eaLnBrk="1" hangingPunct="1">
              <a:buFontTx/>
              <a:buNone/>
            </a:pPr>
            <a:r>
              <a:rPr lang="de-DE" altLang="de-DE"/>
              <a:t>	Wünschenswert: genannte Managementkosten in Komponenten des Normierungsprojekts eingerechnet</a:t>
            </a:r>
          </a:p>
          <a:p>
            <a:pPr marL="195263" indent="-195263" eaLnBrk="1" hangingPunct="1">
              <a:buFontTx/>
              <a:buNone/>
            </a:pPr>
            <a:r>
              <a:rPr lang="de-DE" altLang="de-DE"/>
              <a:t>	Wenn nicht möglich: Aufwände aus bekannten Aufwänden des Normierungsprojekts extrapolieren</a:t>
            </a:r>
          </a:p>
          <a:p>
            <a:pPr marL="195263" indent="-195263" eaLnBrk="1" hangingPunct="1">
              <a:buFontTx/>
              <a:buNone/>
            </a:pPr>
            <a:r>
              <a:rPr lang="de-DE" altLang="de-DE"/>
              <a:t> 	Beispiel: Entwicklungsaufwand 100 PT (Personentage), für PM 15 PT, dann später 15% für PM auf berechneten Wert aufschlagen </a:t>
            </a:r>
          </a:p>
        </p:txBody>
      </p:sp>
    </p:spTree>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37603" name="Rectangle 2"/>
          <p:cNvSpPr>
            <a:spLocks noGrp="1" noChangeArrowheads="1"/>
          </p:cNvSpPr>
          <p:nvPr>
            <p:ph type="title"/>
          </p:nvPr>
        </p:nvSpPr>
        <p:spPr/>
        <p:txBody>
          <a:bodyPr/>
          <a:lstStyle/>
          <a:p>
            <a:pPr eaLnBrk="1" hangingPunct="1"/>
            <a:r>
              <a:rPr lang="de-DE" altLang="de-DE"/>
              <a:t>Aufbau des Schätzansatzes</a:t>
            </a:r>
          </a:p>
        </p:txBody>
      </p:sp>
      <p:grpSp>
        <p:nvGrpSpPr>
          <p:cNvPr id="537604" name="Group 3"/>
          <p:cNvGrpSpPr>
            <a:grpSpLocks/>
          </p:cNvGrpSpPr>
          <p:nvPr/>
        </p:nvGrpSpPr>
        <p:grpSpPr bwMode="auto">
          <a:xfrm>
            <a:off x="457200" y="1600200"/>
            <a:ext cx="8382000" cy="4419600"/>
            <a:chOff x="288" y="1200"/>
            <a:chExt cx="5280" cy="2784"/>
          </a:xfrm>
        </p:grpSpPr>
        <p:sp>
          <p:nvSpPr>
            <p:cNvPr id="537605" name="Rectangle 4"/>
            <p:cNvSpPr>
              <a:spLocks noChangeArrowheads="1"/>
            </p:cNvSpPr>
            <p:nvPr/>
          </p:nvSpPr>
          <p:spPr bwMode="auto">
            <a:xfrm>
              <a:off x="288" y="1200"/>
              <a:ext cx="5280" cy="2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195263" indent="-1952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de-DE" altLang="de-DE" sz="3200" b="1"/>
                <a:t>Vorbereitung der Schätzung</a:t>
              </a:r>
            </a:p>
            <a:p>
              <a:pPr algn="ctr" eaLnBrk="1" hangingPunct="1">
                <a:spcBef>
                  <a:spcPct val="20000"/>
                </a:spcBef>
              </a:pPr>
              <a:endParaRPr lang="de-DE" altLang="de-DE" sz="3200" b="1"/>
            </a:p>
            <a:p>
              <a:pPr algn="ctr" eaLnBrk="1" hangingPunct="1">
                <a:spcBef>
                  <a:spcPct val="20000"/>
                </a:spcBef>
              </a:pPr>
              <a:endParaRPr lang="de-DE" altLang="de-DE" sz="3200" b="1"/>
            </a:p>
            <a:p>
              <a:pPr algn="ctr" eaLnBrk="1" hangingPunct="1">
                <a:spcBef>
                  <a:spcPct val="20000"/>
                </a:spcBef>
              </a:pPr>
              <a:r>
                <a:rPr lang="de-DE" altLang="de-DE" sz="3200" b="1"/>
                <a:t>Durchführung der Schätzung</a:t>
              </a:r>
            </a:p>
            <a:p>
              <a:pPr algn="ctr" eaLnBrk="1" hangingPunct="1">
                <a:spcBef>
                  <a:spcPct val="20000"/>
                </a:spcBef>
              </a:pPr>
              <a:endParaRPr lang="de-DE" altLang="de-DE" sz="3200" b="1"/>
            </a:p>
            <a:p>
              <a:pPr algn="ctr" eaLnBrk="1" hangingPunct="1">
                <a:spcBef>
                  <a:spcPct val="20000"/>
                </a:spcBef>
              </a:pPr>
              <a:endParaRPr lang="de-DE" altLang="de-DE" sz="3200" b="1"/>
            </a:p>
            <a:p>
              <a:pPr algn="ctr" eaLnBrk="1" hangingPunct="1">
                <a:spcBef>
                  <a:spcPct val="20000"/>
                </a:spcBef>
              </a:pPr>
              <a:r>
                <a:rPr lang="de-DE" altLang="de-DE" sz="3200" b="1"/>
                <a:t>Analogieschluss</a:t>
              </a:r>
            </a:p>
          </p:txBody>
        </p:sp>
        <p:sp>
          <p:nvSpPr>
            <p:cNvPr id="537606" name="Line 5"/>
            <p:cNvSpPr>
              <a:spLocks noChangeShapeType="1"/>
            </p:cNvSpPr>
            <p:nvPr/>
          </p:nvSpPr>
          <p:spPr bwMode="auto">
            <a:xfrm>
              <a:off x="2880" y="1632"/>
              <a:ext cx="0" cy="528"/>
            </a:xfrm>
            <a:prstGeom prst="line">
              <a:avLst/>
            </a:prstGeom>
            <a:noFill/>
            <a:ln w="76200" cmpd="tri">
              <a:solidFill>
                <a:srgbClr val="FF66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37607" name="Line 6"/>
            <p:cNvSpPr>
              <a:spLocks noChangeShapeType="1"/>
            </p:cNvSpPr>
            <p:nvPr/>
          </p:nvSpPr>
          <p:spPr bwMode="auto">
            <a:xfrm>
              <a:off x="2880" y="2784"/>
              <a:ext cx="0" cy="528"/>
            </a:xfrm>
            <a:prstGeom prst="line">
              <a:avLst/>
            </a:prstGeom>
            <a:noFill/>
            <a:ln w="76200" cmpd="tri">
              <a:solidFill>
                <a:srgbClr val="FF66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Tree>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38627" name="Rectangle 2"/>
          <p:cNvSpPr>
            <a:spLocks noGrp="1" noChangeArrowheads="1"/>
          </p:cNvSpPr>
          <p:nvPr>
            <p:ph type="title"/>
          </p:nvPr>
        </p:nvSpPr>
        <p:spPr/>
        <p:txBody>
          <a:bodyPr/>
          <a:lstStyle/>
          <a:p>
            <a:pPr eaLnBrk="1" hangingPunct="1"/>
            <a:r>
              <a:rPr lang="de-DE" altLang="de-DE"/>
              <a:t>Analogie-Schätzung (1/3): Vorbereitung</a:t>
            </a:r>
          </a:p>
        </p:txBody>
      </p:sp>
      <p:sp>
        <p:nvSpPr>
          <p:cNvPr id="538628" name="Rectangle 3"/>
          <p:cNvSpPr>
            <a:spLocks noGrp="1" noChangeArrowheads="1"/>
          </p:cNvSpPr>
          <p:nvPr>
            <p:ph type="body" idx="1"/>
          </p:nvPr>
        </p:nvSpPr>
        <p:spPr>
          <a:xfrm>
            <a:off x="279400" y="1676400"/>
            <a:ext cx="8772525" cy="3814763"/>
          </a:xfrm>
        </p:spPr>
        <p:txBody>
          <a:bodyPr/>
          <a:lstStyle/>
          <a:p>
            <a:pPr marL="195263" indent="-195263" eaLnBrk="1" hangingPunct="1">
              <a:buFontTx/>
              <a:buNone/>
            </a:pPr>
            <a:r>
              <a:rPr lang="de-DE" altLang="de-DE"/>
              <a:t>1. Festlegung der Schätzparameter</a:t>
            </a:r>
          </a:p>
          <a:p>
            <a:pPr marL="574675" lvl="1" indent="-188913" eaLnBrk="1" hangingPunct="1">
              <a:buFontTx/>
              <a:buNone/>
            </a:pPr>
            <a:r>
              <a:rPr lang="de-DE" altLang="de-DE"/>
              <a:t>A: Wiederverwendung [1-3] (vollständig bis neu)</a:t>
            </a:r>
          </a:p>
          <a:p>
            <a:pPr marL="574675" lvl="1" indent="-188913" eaLnBrk="1" hangingPunct="1">
              <a:buFontTx/>
              <a:buNone/>
            </a:pPr>
            <a:r>
              <a:rPr lang="de-DE" altLang="de-DE"/>
              <a:t>B: Funktionsumfang 	[1-8] (einfach bis hoch komplex)</a:t>
            </a:r>
          </a:p>
          <a:p>
            <a:pPr marL="574675" lvl="1" indent="-188913" eaLnBrk="1" hangingPunct="1">
              <a:buFontTx/>
              <a:buNone/>
            </a:pPr>
            <a:r>
              <a:rPr lang="de-DE" altLang="de-DE"/>
              <a:t>C: Abhängigkeiten 	[1-3] (gering bis stark)</a:t>
            </a:r>
          </a:p>
          <a:p>
            <a:pPr marL="574675" lvl="1" indent="-188913" eaLnBrk="1" hangingPunct="1">
              <a:buFontTx/>
              <a:buNone/>
            </a:pPr>
            <a:r>
              <a:rPr lang="de-DE" altLang="de-DE"/>
              <a:t>D: Kritikalität 		[1-2] (niedrig, mittel, hoch)</a:t>
            </a:r>
          </a:p>
          <a:p>
            <a:pPr marL="195263" indent="-195263" eaLnBrk="1" hangingPunct="1">
              <a:buFontTx/>
              <a:buNone/>
            </a:pPr>
            <a:r>
              <a:rPr lang="de-DE" altLang="de-DE"/>
              <a:t>		K-Faktor= A*B*C*D</a:t>
            </a:r>
          </a:p>
          <a:p>
            <a:pPr marL="195263" indent="-195263" eaLnBrk="1" hangingPunct="1">
              <a:buFontTx/>
              <a:buNone/>
            </a:pPr>
            <a:endParaRPr lang="de-DE" altLang="de-DE"/>
          </a:p>
          <a:p>
            <a:pPr marL="195263" indent="-195263" eaLnBrk="1" hangingPunct="1">
              <a:buFontTx/>
              <a:buNone/>
            </a:pPr>
            <a:r>
              <a:rPr lang="de-DE" altLang="de-DE"/>
              <a:t>2. gemeinsame Skalierung der Parameter durch Schätzer </a:t>
            </a:r>
          </a:p>
          <a:p>
            <a:pPr marL="195263" indent="-195263" eaLnBrk="1" hangingPunct="1">
              <a:buFontTx/>
              <a:buNone/>
            </a:pPr>
            <a:r>
              <a:rPr lang="de-DE" altLang="de-DE"/>
              <a:t>	(„B=4 heisst ...“)</a:t>
            </a:r>
          </a:p>
          <a:p>
            <a:pPr marL="195263" indent="-195263" eaLnBrk="1" hangingPunct="1"/>
            <a:endParaRPr lang="de-DE" altLang="de-DE"/>
          </a:p>
        </p:txBody>
      </p:sp>
    </p:spTree>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39651" name="Rectangle 2"/>
          <p:cNvSpPr>
            <a:spLocks noGrp="1" noChangeArrowheads="1"/>
          </p:cNvSpPr>
          <p:nvPr>
            <p:ph type="title"/>
          </p:nvPr>
        </p:nvSpPr>
        <p:spPr>
          <a:xfrm>
            <a:off x="323850" y="274638"/>
            <a:ext cx="8229600" cy="777875"/>
          </a:xfrm>
        </p:spPr>
        <p:txBody>
          <a:bodyPr/>
          <a:lstStyle/>
          <a:p>
            <a:pPr eaLnBrk="1" hangingPunct="1"/>
            <a:r>
              <a:rPr lang="de-DE" altLang="de-DE"/>
              <a:t>Schätzparameter- zwischen Erfahrung und Voodoo</a:t>
            </a:r>
          </a:p>
        </p:txBody>
      </p:sp>
      <p:sp>
        <p:nvSpPr>
          <p:cNvPr id="539652" name="Rectangle 3"/>
          <p:cNvSpPr>
            <a:spLocks noGrp="1" noChangeArrowheads="1"/>
          </p:cNvSpPr>
          <p:nvPr>
            <p:ph type="body" idx="1"/>
          </p:nvPr>
        </p:nvSpPr>
        <p:spPr>
          <a:xfrm>
            <a:off x="500063" y="1501775"/>
            <a:ext cx="7816850" cy="4224338"/>
          </a:xfrm>
        </p:spPr>
        <p:txBody>
          <a:bodyPr/>
          <a:lstStyle/>
          <a:p>
            <a:pPr marL="195263" indent="-195263" eaLnBrk="1" hangingPunct="1">
              <a:buFontTx/>
              <a:buNone/>
            </a:pPr>
            <a:r>
              <a:rPr lang="de-DE" altLang="de-DE"/>
              <a:t>Generell gilt: gezeigte Schätzparameter sind Vorgabe, die sich häufig als sinnvoll herausgestellt hat</a:t>
            </a:r>
          </a:p>
          <a:p>
            <a:pPr marL="195263" indent="-195263" eaLnBrk="1" hangingPunct="1">
              <a:buFontTx/>
              <a:buNone/>
            </a:pPr>
            <a:r>
              <a:rPr lang="de-DE" altLang="de-DE"/>
              <a:t>Aber: Anpassungen der Wertebereiche und der Anzahl der Schätzparameter erlaubt</a:t>
            </a:r>
          </a:p>
          <a:p>
            <a:pPr marL="195263" indent="-195263" eaLnBrk="1" hangingPunct="1">
              <a:buFontTx/>
              <a:buNone/>
            </a:pPr>
            <a:r>
              <a:rPr lang="de-DE" altLang="de-DE"/>
              <a:t>Ansatz: mit Standardparametern anfangen, bei unrealistischem Ergebnis modifizieren, Änderungen dokumentieren </a:t>
            </a:r>
          </a:p>
        </p:txBody>
      </p:sp>
    </p:spTree>
  </p:cSld>
  <p:clrMapOvr>
    <a:masterClrMapping/>
  </p:clrMapOvr>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40675" name="Rectangle 2"/>
          <p:cNvSpPr>
            <a:spLocks noGrp="1" noChangeArrowheads="1"/>
          </p:cNvSpPr>
          <p:nvPr>
            <p:ph type="title"/>
          </p:nvPr>
        </p:nvSpPr>
        <p:spPr/>
        <p:txBody>
          <a:bodyPr/>
          <a:lstStyle/>
          <a:p>
            <a:pPr eaLnBrk="1" hangingPunct="1"/>
            <a:r>
              <a:rPr lang="de-DE" altLang="de-DE"/>
              <a:t>A: Wiederverwendung</a:t>
            </a:r>
          </a:p>
        </p:txBody>
      </p:sp>
      <p:sp>
        <p:nvSpPr>
          <p:cNvPr id="540676" name="Rectangle 3"/>
          <p:cNvSpPr>
            <a:spLocks noGrp="1" noChangeArrowheads="1"/>
          </p:cNvSpPr>
          <p:nvPr>
            <p:ph type="body" idx="1"/>
          </p:nvPr>
        </p:nvSpPr>
        <p:spPr>
          <a:xfrm>
            <a:off x="228600" y="5754688"/>
            <a:ext cx="8772525" cy="698500"/>
          </a:xfrm>
        </p:spPr>
        <p:txBody>
          <a:bodyPr/>
          <a:lstStyle/>
          <a:p>
            <a:pPr marL="195263" indent="-195263" eaLnBrk="1" hangingPunct="1">
              <a:lnSpc>
                <a:spcPct val="90000"/>
              </a:lnSpc>
              <a:buFontTx/>
              <a:buNone/>
            </a:pPr>
            <a:r>
              <a:rPr lang="de-DE" altLang="de-DE" sz="2000"/>
              <a:t>Hinweis: Wiederverwendung kann sich auf selbst erstellte Software, Freeware oder gekaufte SW beziehen</a:t>
            </a:r>
          </a:p>
        </p:txBody>
      </p:sp>
      <p:graphicFrame>
        <p:nvGraphicFramePr>
          <p:cNvPr id="4060164" name="Group 4"/>
          <p:cNvGraphicFramePr>
            <a:graphicFrameLocks noGrp="1"/>
          </p:cNvGraphicFramePr>
          <p:nvPr/>
        </p:nvGraphicFramePr>
        <p:xfrm>
          <a:off x="557213" y="1052513"/>
          <a:ext cx="7975600" cy="4572000"/>
        </p:xfrm>
        <a:graphic>
          <a:graphicData uri="http://schemas.openxmlformats.org/drawingml/2006/table">
            <a:tbl>
              <a:tblPr/>
              <a:tblGrid>
                <a:gridCol w="647700">
                  <a:extLst>
                    <a:ext uri="{9D8B030D-6E8A-4147-A177-3AD203B41FA5}">
                      <a16:colId xmlns:a16="http://schemas.microsoft.com/office/drawing/2014/main" val="20000"/>
                    </a:ext>
                  </a:extLst>
                </a:gridCol>
                <a:gridCol w="7327900">
                  <a:extLst>
                    <a:ext uri="{9D8B030D-6E8A-4147-A177-3AD203B41FA5}">
                      <a16:colId xmlns:a16="http://schemas.microsoft.com/office/drawing/2014/main" val="20001"/>
                    </a:ext>
                  </a:extLst>
                </a:gridCol>
              </a:tblGrid>
              <a:tr h="24447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Komponente besteht rein aus der Wiederverwendung bereits existierender Ergebnisse, die nur neu zusammengesetzt werden müssen</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447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Hoher Grad der Wiederverwendung, es müssen nur Anpassungen an relativ leicht zu identifizierenden Stellen vorgenommen werden</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87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Hoher Grad der Wiederverwendung, neben kleinen Anpassungen müssen einige eigenständige Erweiterungen vorgenommen werden, aus der vorliegenden Dokumentation wird deutlich, wo Neuentwicklungen eingebunden werden sollen</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447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1,9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Einige Teile können wiederverwendet werden, grundlegende Designideen sind übernehmbar</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447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2000" b="1" i="0" u="none" strike="noStrike" cap="none" normalizeH="0" baseline="0">
                          <a:ln>
                            <a:noFill/>
                          </a:ln>
                          <a:solidFill>
                            <a:schemeClr val="tx1"/>
                          </a:solidFill>
                          <a:effectLst/>
                          <a:latin typeface="Arial" charset="0"/>
                          <a:cs typeface="Times New Roman" pitchFamily="18" charset="0"/>
                        </a:rPr>
                        <a:t>Neuentwicklung, bzw. alle existierenden Ergebnisse müssen intensiv überprüft werden</a:t>
                      </a:r>
                      <a:endParaRPr kumimoji="0" lang="de-DE"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41699" name="Rectangle 2"/>
          <p:cNvSpPr>
            <a:spLocks noGrp="1" noChangeArrowheads="1"/>
          </p:cNvSpPr>
          <p:nvPr>
            <p:ph type="title"/>
          </p:nvPr>
        </p:nvSpPr>
        <p:spPr/>
        <p:txBody>
          <a:bodyPr/>
          <a:lstStyle/>
          <a:p>
            <a:pPr eaLnBrk="1" hangingPunct="1"/>
            <a:r>
              <a:rPr lang="de-DE" altLang="de-DE"/>
              <a:t>B: Funktionalität</a:t>
            </a:r>
          </a:p>
        </p:txBody>
      </p:sp>
      <p:sp>
        <p:nvSpPr>
          <p:cNvPr id="541700" name="Rectangle 3"/>
          <p:cNvSpPr>
            <a:spLocks noGrp="1" noChangeArrowheads="1"/>
          </p:cNvSpPr>
          <p:nvPr>
            <p:ph type="body" idx="1"/>
          </p:nvPr>
        </p:nvSpPr>
        <p:spPr>
          <a:xfrm>
            <a:off x="371475" y="4572000"/>
            <a:ext cx="8377238" cy="698500"/>
          </a:xfrm>
        </p:spPr>
        <p:txBody>
          <a:bodyPr/>
          <a:lstStyle/>
          <a:p>
            <a:pPr marL="195263" indent="-195263" eaLnBrk="1" hangingPunct="1">
              <a:lnSpc>
                <a:spcPct val="90000"/>
              </a:lnSpc>
              <a:buFontTx/>
              <a:buNone/>
            </a:pPr>
            <a:r>
              <a:rPr lang="de-DE" altLang="de-DE"/>
              <a:t>Hinweis: Funktionalität bezieht sich nur auf die Komplexität der </a:t>
            </a:r>
            <a:r>
              <a:rPr lang="de-DE" altLang="de-DE" i="1" u="sng"/>
              <a:t>neu</a:t>
            </a:r>
            <a:r>
              <a:rPr lang="de-DE" altLang="de-DE"/>
              <a:t> zu erstellenden SW (also B=0, wenn nichts gemacht werden muss)</a:t>
            </a:r>
          </a:p>
        </p:txBody>
      </p:sp>
      <p:grpSp>
        <p:nvGrpSpPr>
          <p:cNvPr id="541701" name="Group 4"/>
          <p:cNvGrpSpPr>
            <a:grpSpLocks/>
          </p:cNvGrpSpPr>
          <p:nvPr/>
        </p:nvGrpSpPr>
        <p:grpSpPr bwMode="auto">
          <a:xfrm>
            <a:off x="457200" y="1752600"/>
            <a:ext cx="8305800" cy="2286000"/>
            <a:chOff x="-3" y="-3"/>
            <a:chExt cx="2787" cy="1036"/>
          </a:xfrm>
        </p:grpSpPr>
        <p:grpSp>
          <p:nvGrpSpPr>
            <p:cNvPr id="541702" name="Group 5"/>
            <p:cNvGrpSpPr>
              <a:grpSpLocks/>
            </p:cNvGrpSpPr>
            <p:nvPr/>
          </p:nvGrpSpPr>
          <p:grpSpPr bwMode="auto">
            <a:xfrm>
              <a:off x="0" y="0"/>
              <a:ext cx="2781" cy="1030"/>
              <a:chOff x="0" y="0"/>
              <a:chExt cx="2781" cy="1030"/>
            </a:xfrm>
          </p:grpSpPr>
          <p:grpSp>
            <p:nvGrpSpPr>
              <p:cNvPr id="541704" name="Group 6"/>
              <p:cNvGrpSpPr>
                <a:grpSpLocks/>
              </p:cNvGrpSpPr>
              <p:nvPr/>
            </p:nvGrpSpPr>
            <p:grpSpPr bwMode="auto">
              <a:xfrm>
                <a:off x="0" y="0"/>
                <a:ext cx="453" cy="1030"/>
                <a:chOff x="0" y="0"/>
                <a:chExt cx="453" cy="1030"/>
              </a:xfrm>
            </p:grpSpPr>
            <p:sp>
              <p:nvSpPr>
                <p:cNvPr id="541708" name="Rectangle 7"/>
                <p:cNvSpPr>
                  <a:spLocks noChangeArrowheads="1"/>
                </p:cNvSpPr>
                <p:nvPr/>
              </p:nvSpPr>
              <p:spPr bwMode="auto">
                <a:xfrm>
                  <a:off x="28" y="0"/>
                  <a:ext cx="397" cy="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fr-FR" altLang="de-DE" sz="2000" b="1">
                      <a:cs typeface="Times New Roman" pitchFamily="18" charset="0"/>
                    </a:rPr>
                    <a:t>1-8</a:t>
                  </a:r>
                </a:p>
                <a:p>
                  <a:endParaRPr lang="fr-FR" altLang="de-DE" sz="2000" b="1"/>
                </a:p>
              </p:txBody>
            </p:sp>
            <p:sp>
              <p:nvSpPr>
                <p:cNvPr id="541709" name="Rectangle 8"/>
                <p:cNvSpPr>
                  <a:spLocks noChangeArrowheads="1"/>
                </p:cNvSpPr>
                <p:nvPr/>
              </p:nvSpPr>
              <p:spPr bwMode="auto">
                <a:xfrm>
                  <a:off x="0" y="0"/>
                  <a:ext cx="453" cy="103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grpSp>
            <p:nvGrpSpPr>
              <p:cNvPr id="541705" name="Group 9"/>
              <p:cNvGrpSpPr>
                <a:grpSpLocks/>
              </p:cNvGrpSpPr>
              <p:nvPr/>
            </p:nvGrpSpPr>
            <p:grpSpPr bwMode="auto">
              <a:xfrm>
                <a:off x="453" y="0"/>
                <a:ext cx="2328" cy="1030"/>
                <a:chOff x="453" y="0"/>
                <a:chExt cx="2328" cy="1030"/>
              </a:xfrm>
            </p:grpSpPr>
            <p:sp>
              <p:nvSpPr>
                <p:cNvPr id="541706" name="Rectangle 10"/>
                <p:cNvSpPr>
                  <a:spLocks noChangeArrowheads="1"/>
                </p:cNvSpPr>
                <p:nvPr/>
              </p:nvSpPr>
              <p:spPr bwMode="auto">
                <a:xfrm>
                  <a:off x="481" y="0"/>
                  <a:ext cx="2272" cy="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000" b="1">
                      <a:cs typeface="Times New Roman" pitchFamily="18" charset="0"/>
                    </a:rPr>
                    <a:t>es muss festgehalten werden, wie groß der maximale Unterschied in der Größe der Komponenten sein kann, für einen oder mehrere Werte sollen konkrete Beispielfunktionalitäten (Teilkomponenten) genannt werden, es werden nur neue und zu modifizierende Funktionalitäten betrachtet</a:t>
                  </a:r>
                </a:p>
                <a:p>
                  <a:r>
                    <a:rPr lang="de-DE" altLang="de-DE" sz="2000" b="1">
                      <a:cs typeface="Times New Roman" pitchFamily="18" charset="0"/>
                    </a:rPr>
                    <a:t>1- sehr einfach        8 - hochkomplex</a:t>
                  </a:r>
                </a:p>
                <a:p>
                  <a:endParaRPr lang="de-DE" altLang="de-DE" sz="2000" b="1"/>
                </a:p>
              </p:txBody>
            </p:sp>
            <p:sp>
              <p:nvSpPr>
                <p:cNvPr id="541707" name="Rectangle 11"/>
                <p:cNvSpPr>
                  <a:spLocks noChangeArrowheads="1"/>
                </p:cNvSpPr>
                <p:nvPr/>
              </p:nvSpPr>
              <p:spPr bwMode="auto">
                <a:xfrm>
                  <a:off x="453" y="0"/>
                  <a:ext cx="2328" cy="103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grpSp>
        <p:sp>
          <p:nvSpPr>
            <p:cNvPr id="541703" name="Rectangle 12"/>
            <p:cNvSpPr>
              <a:spLocks noChangeArrowheads="1"/>
            </p:cNvSpPr>
            <p:nvPr/>
          </p:nvSpPr>
          <p:spPr bwMode="auto">
            <a:xfrm>
              <a:off x="-3" y="-3"/>
              <a:ext cx="2787" cy="1036"/>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sz="2000" b="1"/>
            </a:p>
          </p:txBody>
        </p:sp>
      </p:grpSp>
    </p:spTree>
  </p:cSld>
  <p:clrMapOvr>
    <a:masterClrMapping/>
  </p:clrMapOvr>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42723" name="Rectangle 2"/>
          <p:cNvSpPr>
            <a:spLocks noGrp="1" noChangeArrowheads="1"/>
          </p:cNvSpPr>
          <p:nvPr>
            <p:ph type="title"/>
          </p:nvPr>
        </p:nvSpPr>
        <p:spPr/>
        <p:txBody>
          <a:bodyPr/>
          <a:lstStyle/>
          <a:p>
            <a:pPr eaLnBrk="1" hangingPunct="1"/>
            <a:r>
              <a:rPr lang="de-DE" altLang="de-DE"/>
              <a:t>C: Schnittstellen</a:t>
            </a:r>
          </a:p>
        </p:txBody>
      </p:sp>
      <p:sp>
        <p:nvSpPr>
          <p:cNvPr id="542724" name="Rectangle 3"/>
          <p:cNvSpPr>
            <a:spLocks noGrp="1" noChangeArrowheads="1"/>
          </p:cNvSpPr>
          <p:nvPr>
            <p:ph type="body" idx="1"/>
          </p:nvPr>
        </p:nvSpPr>
        <p:spPr>
          <a:xfrm>
            <a:off x="371475" y="4794250"/>
            <a:ext cx="8304213" cy="1155700"/>
          </a:xfrm>
        </p:spPr>
        <p:txBody>
          <a:bodyPr/>
          <a:lstStyle/>
          <a:p>
            <a:pPr marL="195263" indent="-195263" eaLnBrk="1" hangingPunct="1">
              <a:buFontTx/>
              <a:buNone/>
            </a:pPr>
            <a:r>
              <a:rPr lang="de-DE" altLang="de-DE"/>
              <a:t>Hinweis: Der C-Wert steigt, wenn es um Schnittstellen über Firmengrenzen hinweg oder um Schnittstellen noch zu entwickelnder Systeme geht</a:t>
            </a:r>
          </a:p>
        </p:txBody>
      </p:sp>
      <p:grpSp>
        <p:nvGrpSpPr>
          <p:cNvPr id="542725" name="Group 4"/>
          <p:cNvGrpSpPr>
            <a:grpSpLocks/>
          </p:cNvGrpSpPr>
          <p:nvPr/>
        </p:nvGrpSpPr>
        <p:grpSpPr bwMode="auto">
          <a:xfrm>
            <a:off x="533400" y="1600200"/>
            <a:ext cx="7924800" cy="2559050"/>
            <a:chOff x="-3" y="-3"/>
            <a:chExt cx="2787" cy="1612"/>
          </a:xfrm>
        </p:grpSpPr>
        <p:grpSp>
          <p:nvGrpSpPr>
            <p:cNvPr id="542726" name="Group 5"/>
            <p:cNvGrpSpPr>
              <a:grpSpLocks/>
            </p:cNvGrpSpPr>
            <p:nvPr/>
          </p:nvGrpSpPr>
          <p:grpSpPr bwMode="auto">
            <a:xfrm>
              <a:off x="0" y="0"/>
              <a:ext cx="2781" cy="1606"/>
              <a:chOff x="0" y="0"/>
              <a:chExt cx="2781" cy="1606"/>
            </a:xfrm>
          </p:grpSpPr>
          <p:grpSp>
            <p:nvGrpSpPr>
              <p:cNvPr id="542728" name="Group 6"/>
              <p:cNvGrpSpPr>
                <a:grpSpLocks/>
              </p:cNvGrpSpPr>
              <p:nvPr/>
            </p:nvGrpSpPr>
            <p:grpSpPr bwMode="auto">
              <a:xfrm>
                <a:off x="0" y="0"/>
                <a:ext cx="453" cy="500"/>
                <a:chOff x="0" y="0"/>
                <a:chExt cx="453" cy="500"/>
              </a:xfrm>
            </p:grpSpPr>
            <p:sp>
              <p:nvSpPr>
                <p:cNvPr id="542744" name="Rectangle 7"/>
                <p:cNvSpPr>
                  <a:spLocks noChangeArrowheads="1"/>
                </p:cNvSpPr>
                <p:nvPr/>
              </p:nvSpPr>
              <p:spPr bwMode="auto">
                <a:xfrm>
                  <a:off x="28" y="0"/>
                  <a:ext cx="397"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000" b="1">
                      <a:cs typeface="Times New Roman" pitchFamily="18" charset="0"/>
                    </a:rPr>
                    <a:t>1</a:t>
                  </a:r>
                </a:p>
                <a:p>
                  <a:endParaRPr lang="de-DE" altLang="de-DE" sz="2000" b="1"/>
                </a:p>
              </p:txBody>
            </p:sp>
            <p:sp>
              <p:nvSpPr>
                <p:cNvPr id="542745" name="Rectangle 8"/>
                <p:cNvSpPr>
                  <a:spLocks noChangeArrowheads="1"/>
                </p:cNvSpPr>
                <p:nvPr/>
              </p:nvSpPr>
              <p:spPr bwMode="auto">
                <a:xfrm>
                  <a:off x="0" y="0"/>
                  <a:ext cx="453"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grpSp>
            <p:nvGrpSpPr>
              <p:cNvPr id="542729" name="Group 9"/>
              <p:cNvGrpSpPr>
                <a:grpSpLocks/>
              </p:cNvGrpSpPr>
              <p:nvPr/>
            </p:nvGrpSpPr>
            <p:grpSpPr bwMode="auto">
              <a:xfrm>
                <a:off x="453" y="0"/>
                <a:ext cx="2328" cy="500"/>
                <a:chOff x="453" y="0"/>
                <a:chExt cx="2328" cy="500"/>
              </a:xfrm>
            </p:grpSpPr>
            <p:sp>
              <p:nvSpPr>
                <p:cNvPr id="542742" name="Rectangle 10"/>
                <p:cNvSpPr>
                  <a:spLocks noChangeArrowheads="1"/>
                </p:cNvSpPr>
                <p:nvPr/>
              </p:nvSpPr>
              <p:spPr bwMode="auto">
                <a:xfrm>
                  <a:off x="481" y="0"/>
                  <a:ext cx="2272"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000" b="1">
                      <a:cs typeface="Times New Roman" pitchFamily="18" charset="0"/>
                    </a:rPr>
                    <a:t>keine oder geringe Abhängigkeiten von anderen Komponenten</a:t>
                  </a:r>
                </a:p>
                <a:p>
                  <a:endParaRPr lang="de-DE" altLang="de-DE" sz="2000" b="1"/>
                </a:p>
              </p:txBody>
            </p:sp>
            <p:sp>
              <p:nvSpPr>
                <p:cNvPr id="542743" name="Rectangle 11"/>
                <p:cNvSpPr>
                  <a:spLocks noChangeArrowheads="1"/>
                </p:cNvSpPr>
                <p:nvPr/>
              </p:nvSpPr>
              <p:spPr bwMode="auto">
                <a:xfrm>
                  <a:off x="453" y="0"/>
                  <a:ext cx="2328"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grpSp>
            <p:nvGrpSpPr>
              <p:cNvPr id="542730" name="Group 12"/>
              <p:cNvGrpSpPr>
                <a:grpSpLocks/>
              </p:cNvGrpSpPr>
              <p:nvPr/>
            </p:nvGrpSpPr>
            <p:grpSpPr bwMode="auto">
              <a:xfrm>
                <a:off x="0" y="500"/>
                <a:ext cx="453" cy="500"/>
                <a:chOff x="0" y="500"/>
                <a:chExt cx="453" cy="500"/>
              </a:xfrm>
            </p:grpSpPr>
            <p:sp>
              <p:nvSpPr>
                <p:cNvPr id="542740" name="Rectangle 13"/>
                <p:cNvSpPr>
                  <a:spLocks noChangeArrowheads="1"/>
                </p:cNvSpPr>
                <p:nvPr/>
              </p:nvSpPr>
              <p:spPr bwMode="auto">
                <a:xfrm>
                  <a:off x="28" y="500"/>
                  <a:ext cx="397"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000" b="1">
                      <a:cs typeface="Times New Roman" pitchFamily="18" charset="0"/>
                    </a:rPr>
                    <a:t>2</a:t>
                  </a:r>
                </a:p>
                <a:p>
                  <a:endParaRPr lang="de-DE" altLang="de-DE" sz="2000" b="1"/>
                </a:p>
              </p:txBody>
            </p:sp>
            <p:sp>
              <p:nvSpPr>
                <p:cNvPr id="542741" name="Rectangle 14"/>
                <p:cNvSpPr>
                  <a:spLocks noChangeArrowheads="1"/>
                </p:cNvSpPr>
                <p:nvPr/>
              </p:nvSpPr>
              <p:spPr bwMode="auto">
                <a:xfrm>
                  <a:off x="0" y="500"/>
                  <a:ext cx="453"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grpSp>
            <p:nvGrpSpPr>
              <p:cNvPr id="542731" name="Group 15"/>
              <p:cNvGrpSpPr>
                <a:grpSpLocks/>
              </p:cNvGrpSpPr>
              <p:nvPr/>
            </p:nvGrpSpPr>
            <p:grpSpPr bwMode="auto">
              <a:xfrm>
                <a:off x="453" y="500"/>
                <a:ext cx="2328" cy="500"/>
                <a:chOff x="453" y="500"/>
                <a:chExt cx="2328" cy="500"/>
              </a:xfrm>
            </p:grpSpPr>
            <p:sp>
              <p:nvSpPr>
                <p:cNvPr id="542738" name="Rectangle 16"/>
                <p:cNvSpPr>
                  <a:spLocks noChangeArrowheads="1"/>
                </p:cNvSpPr>
                <p:nvPr/>
              </p:nvSpPr>
              <p:spPr bwMode="auto">
                <a:xfrm>
                  <a:off x="481" y="500"/>
                  <a:ext cx="2272"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000" b="1">
                      <a:cs typeface="Times New Roman" pitchFamily="18" charset="0"/>
                    </a:rPr>
                    <a:t>Kommunikationsaufwand mit verschiedenen Komponenten</a:t>
                  </a:r>
                </a:p>
                <a:p>
                  <a:endParaRPr lang="de-DE" altLang="de-DE" sz="2000" b="1"/>
                </a:p>
              </p:txBody>
            </p:sp>
            <p:sp>
              <p:nvSpPr>
                <p:cNvPr id="542739" name="Rectangle 17"/>
                <p:cNvSpPr>
                  <a:spLocks noChangeArrowheads="1"/>
                </p:cNvSpPr>
                <p:nvPr/>
              </p:nvSpPr>
              <p:spPr bwMode="auto">
                <a:xfrm>
                  <a:off x="453" y="500"/>
                  <a:ext cx="2328"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grpSp>
            <p:nvGrpSpPr>
              <p:cNvPr id="542732" name="Group 18"/>
              <p:cNvGrpSpPr>
                <a:grpSpLocks/>
              </p:cNvGrpSpPr>
              <p:nvPr/>
            </p:nvGrpSpPr>
            <p:grpSpPr bwMode="auto">
              <a:xfrm>
                <a:off x="0" y="1000"/>
                <a:ext cx="453" cy="606"/>
                <a:chOff x="0" y="1000"/>
                <a:chExt cx="453" cy="606"/>
              </a:xfrm>
            </p:grpSpPr>
            <p:sp>
              <p:nvSpPr>
                <p:cNvPr id="542736" name="Rectangle 19"/>
                <p:cNvSpPr>
                  <a:spLocks noChangeArrowheads="1"/>
                </p:cNvSpPr>
                <p:nvPr/>
              </p:nvSpPr>
              <p:spPr bwMode="auto">
                <a:xfrm>
                  <a:off x="28" y="1000"/>
                  <a:ext cx="397"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000" b="1">
                      <a:cs typeface="Times New Roman" pitchFamily="18" charset="0"/>
                    </a:rPr>
                    <a:t>3</a:t>
                  </a:r>
                </a:p>
                <a:p>
                  <a:endParaRPr lang="de-DE" altLang="de-DE" sz="2000" b="1"/>
                </a:p>
              </p:txBody>
            </p:sp>
            <p:sp>
              <p:nvSpPr>
                <p:cNvPr id="542737" name="Rectangle 20"/>
                <p:cNvSpPr>
                  <a:spLocks noChangeArrowheads="1"/>
                </p:cNvSpPr>
                <p:nvPr/>
              </p:nvSpPr>
              <p:spPr bwMode="auto">
                <a:xfrm>
                  <a:off x="0" y="1000"/>
                  <a:ext cx="453"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grpSp>
            <p:nvGrpSpPr>
              <p:cNvPr id="542733" name="Group 21"/>
              <p:cNvGrpSpPr>
                <a:grpSpLocks/>
              </p:cNvGrpSpPr>
              <p:nvPr/>
            </p:nvGrpSpPr>
            <p:grpSpPr bwMode="auto">
              <a:xfrm>
                <a:off x="453" y="1000"/>
                <a:ext cx="2328" cy="606"/>
                <a:chOff x="453" y="1000"/>
                <a:chExt cx="2328" cy="606"/>
              </a:xfrm>
            </p:grpSpPr>
            <p:sp>
              <p:nvSpPr>
                <p:cNvPr id="542734" name="Rectangle 22"/>
                <p:cNvSpPr>
                  <a:spLocks noChangeArrowheads="1"/>
                </p:cNvSpPr>
                <p:nvPr/>
              </p:nvSpPr>
              <p:spPr bwMode="auto">
                <a:xfrm>
                  <a:off x="481" y="1000"/>
                  <a:ext cx="2272"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000" b="1">
                      <a:cs typeface="Times New Roman" pitchFamily="18" charset="0"/>
                    </a:rPr>
                    <a:t>hoher Kommunikationsaufwand mit anderen Komponenten, starke Abhängigkeit von anderen Komponenten</a:t>
                  </a:r>
                </a:p>
                <a:p>
                  <a:endParaRPr lang="de-DE" altLang="de-DE" sz="2000" b="1"/>
                </a:p>
              </p:txBody>
            </p:sp>
            <p:sp>
              <p:nvSpPr>
                <p:cNvPr id="542735" name="Rectangle 23"/>
                <p:cNvSpPr>
                  <a:spLocks noChangeArrowheads="1"/>
                </p:cNvSpPr>
                <p:nvPr/>
              </p:nvSpPr>
              <p:spPr bwMode="auto">
                <a:xfrm>
                  <a:off x="453" y="1000"/>
                  <a:ext cx="2328"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grpSp>
        <p:sp>
          <p:nvSpPr>
            <p:cNvPr id="542727" name="Rectangle 24"/>
            <p:cNvSpPr>
              <a:spLocks noChangeArrowheads="1"/>
            </p:cNvSpPr>
            <p:nvPr/>
          </p:nvSpPr>
          <p:spPr bwMode="auto">
            <a:xfrm>
              <a:off x="-3" y="-3"/>
              <a:ext cx="2787" cy="1612"/>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spTree>
  </p:cSld>
  <p:clrMapOvr>
    <a:masterClrMapping/>
  </p:clrMapOvr>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43747" name="Rectangle 2"/>
          <p:cNvSpPr>
            <a:spLocks noGrp="1" noChangeArrowheads="1"/>
          </p:cNvSpPr>
          <p:nvPr>
            <p:ph type="title"/>
          </p:nvPr>
        </p:nvSpPr>
        <p:spPr/>
        <p:txBody>
          <a:bodyPr/>
          <a:lstStyle/>
          <a:p>
            <a:pPr eaLnBrk="1" hangingPunct="1"/>
            <a:r>
              <a:rPr lang="de-DE" altLang="de-DE"/>
              <a:t>D: Kritikalität</a:t>
            </a:r>
          </a:p>
        </p:txBody>
      </p:sp>
      <p:sp>
        <p:nvSpPr>
          <p:cNvPr id="543748" name="Rectangle 3"/>
          <p:cNvSpPr>
            <a:spLocks noGrp="1" noChangeArrowheads="1"/>
          </p:cNvSpPr>
          <p:nvPr>
            <p:ph type="body" idx="1"/>
          </p:nvPr>
        </p:nvSpPr>
        <p:spPr>
          <a:xfrm>
            <a:off x="371475" y="4578350"/>
            <a:ext cx="8304213" cy="1155700"/>
          </a:xfrm>
        </p:spPr>
        <p:txBody>
          <a:bodyPr/>
          <a:lstStyle/>
          <a:p>
            <a:pPr marL="195263" indent="-195263" eaLnBrk="1" hangingPunct="1">
              <a:buFontTx/>
              <a:buNone/>
            </a:pPr>
            <a:r>
              <a:rPr lang="de-DE" altLang="de-DE"/>
              <a:t>Hinweis: Kritikalität ist hier zunächst nach V-Modell gegeben, Übersetzung für andere Modelle: Projektrisiko, wenn Komponente nicht vollständig oder „wie gewünscht“ funktioniert (-&gt; Testaufwand)</a:t>
            </a:r>
          </a:p>
        </p:txBody>
      </p:sp>
      <p:grpSp>
        <p:nvGrpSpPr>
          <p:cNvPr id="543749" name="Group 4"/>
          <p:cNvGrpSpPr>
            <a:grpSpLocks/>
          </p:cNvGrpSpPr>
          <p:nvPr/>
        </p:nvGrpSpPr>
        <p:grpSpPr bwMode="auto">
          <a:xfrm>
            <a:off x="617538" y="1273175"/>
            <a:ext cx="1250950" cy="1003300"/>
            <a:chOff x="0" y="0"/>
            <a:chExt cx="453" cy="394"/>
          </a:xfrm>
        </p:grpSpPr>
        <p:sp>
          <p:nvSpPr>
            <p:cNvPr id="543765" name="Rectangle 5"/>
            <p:cNvSpPr>
              <a:spLocks noChangeArrowheads="1"/>
            </p:cNvSpPr>
            <p:nvPr/>
          </p:nvSpPr>
          <p:spPr bwMode="auto">
            <a:xfrm>
              <a:off x="28" y="0"/>
              <a:ext cx="397"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altLang="de-DE" sz="2000" b="1">
                  <a:cs typeface="Times New Roman" pitchFamily="18" charset="0"/>
                </a:rPr>
                <a:t>1</a:t>
              </a:r>
            </a:p>
            <a:p>
              <a:pPr algn="ctr"/>
              <a:endParaRPr lang="fr-FR" altLang="de-DE" sz="2000" b="1"/>
            </a:p>
          </p:txBody>
        </p:sp>
        <p:sp>
          <p:nvSpPr>
            <p:cNvPr id="543766" name="Rectangle 6"/>
            <p:cNvSpPr>
              <a:spLocks noChangeArrowheads="1"/>
            </p:cNvSpPr>
            <p:nvPr/>
          </p:nvSpPr>
          <p:spPr bwMode="auto">
            <a:xfrm>
              <a:off x="0" y="0"/>
              <a:ext cx="453" cy="39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grpSp>
        <p:nvGrpSpPr>
          <p:cNvPr id="543750" name="Group 7"/>
          <p:cNvGrpSpPr>
            <a:grpSpLocks/>
          </p:cNvGrpSpPr>
          <p:nvPr/>
        </p:nvGrpSpPr>
        <p:grpSpPr bwMode="auto">
          <a:xfrm>
            <a:off x="1868488" y="1273175"/>
            <a:ext cx="6429375" cy="1003300"/>
            <a:chOff x="453" y="0"/>
            <a:chExt cx="2328" cy="394"/>
          </a:xfrm>
        </p:grpSpPr>
        <p:sp>
          <p:nvSpPr>
            <p:cNvPr id="543763" name="Rectangle 8"/>
            <p:cNvSpPr>
              <a:spLocks noChangeArrowheads="1"/>
            </p:cNvSpPr>
            <p:nvPr/>
          </p:nvSpPr>
          <p:spPr bwMode="auto">
            <a:xfrm>
              <a:off x="481" y="0"/>
              <a:ext cx="2272"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de-DE" altLang="de-DE" sz="2000" b="1">
                  <a:cs typeface="Times New Roman" pitchFamily="18" charset="0"/>
                </a:rPr>
                <a:t>niedrige Kritikalität</a:t>
              </a:r>
            </a:p>
            <a:p>
              <a:r>
                <a:rPr lang="de-DE" altLang="de-DE" sz="2000" b="1"/>
                <a:t>Projekt scheitert nicht, wenn Komponente kleinere/ mittlere Fehler enthält</a:t>
              </a:r>
            </a:p>
          </p:txBody>
        </p:sp>
        <p:sp>
          <p:nvSpPr>
            <p:cNvPr id="543764" name="Rectangle 9"/>
            <p:cNvSpPr>
              <a:spLocks noChangeArrowheads="1"/>
            </p:cNvSpPr>
            <p:nvPr/>
          </p:nvSpPr>
          <p:spPr bwMode="auto">
            <a:xfrm>
              <a:off x="453" y="0"/>
              <a:ext cx="2328" cy="39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grpSp>
        <p:nvGrpSpPr>
          <p:cNvPr id="543751" name="Group 10"/>
          <p:cNvGrpSpPr>
            <a:grpSpLocks/>
          </p:cNvGrpSpPr>
          <p:nvPr/>
        </p:nvGrpSpPr>
        <p:grpSpPr bwMode="auto">
          <a:xfrm>
            <a:off x="617538" y="2276475"/>
            <a:ext cx="1250950" cy="1081088"/>
            <a:chOff x="0" y="394"/>
            <a:chExt cx="453" cy="394"/>
          </a:xfrm>
        </p:grpSpPr>
        <p:sp>
          <p:nvSpPr>
            <p:cNvPr id="543761" name="Rectangle 11"/>
            <p:cNvSpPr>
              <a:spLocks noChangeArrowheads="1"/>
            </p:cNvSpPr>
            <p:nvPr/>
          </p:nvSpPr>
          <p:spPr bwMode="auto">
            <a:xfrm>
              <a:off x="28" y="394"/>
              <a:ext cx="397"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altLang="de-DE" sz="2000" b="1">
                  <a:cs typeface="Times New Roman" pitchFamily="18" charset="0"/>
                </a:rPr>
                <a:t>1,5</a:t>
              </a:r>
            </a:p>
            <a:p>
              <a:pPr algn="ctr"/>
              <a:endParaRPr lang="fr-FR" altLang="de-DE" sz="2000" b="1"/>
            </a:p>
          </p:txBody>
        </p:sp>
        <p:sp>
          <p:nvSpPr>
            <p:cNvPr id="543762" name="Rectangle 12"/>
            <p:cNvSpPr>
              <a:spLocks noChangeArrowheads="1"/>
            </p:cNvSpPr>
            <p:nvPr/>
          </p:nvSpPr>
          <p:spPr bwMode="auto">
            <a:xfrm>
              <a:off x="0" y="394"/>
              <a:ext cx="453" cy="39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grpSp>
        <p:nvGrpSpPr>
          <p:cNvPr id="543752" name="Group 13"/>
          <p:cNvGrpSpPr>
            <a:grpSpLocks/>
          </p:cNvGrpSpPr>
          <p:nvPr/>
        </p:nvGrpSpPr>
        <p:grpSpPr bwMode="auto">
          <a:xfrm>
            <a:off x="1868488" y="2276475"/>
            <a:ext cx="6429375" cy="1081088"/>
            <a:chOff x="453" y="394"/>
            <a:chExt cx="2328" cy="394"/>
          </a:xfrm>
        </p:grpSpPr>
        <p:sp>
          <p:nvSpPr>
            <p:cNvPr id="543759" name="Rectangle 14"/>
            <p:cNvSpPr>
              <a:spLocks noChangeArrowheads="1"/>
            </p:cNvSpPr>
            <p:nvPr/>
          </p:nvSpPr>
          <p:spPr bwMode="auto">
            <a:xfrm>
              <a:off x="481" y="394"/>
              <a:ext cx="2272"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de-DE" altLang="de-DE" sz="2000" b="1">
                  <a:cs typeface="Times New Roman" pitchFamily="18" charset="0"/>
                </a:rPr>
                <a:t>mittlere Kritikalität</a:t>
              </a:r>
            </a:p>
            <a:p>
              <a:r>
                <a:rPr lang="de-DE" altLang="de-DE" sz="2000" b="1">
                  <a:cs typeface="Times New Roman" pitchFamily="18" charset="0"/>
                </a:rPr>
                <a:t>Funktionalität und Kundenzufriedenheit wird bei Fehlern eingeschränkt, System bleibt nutzbar</a:t>
              </a:r>
            </a:p>
            <a:p>
              <a:pPr algn="just"/>
              <a:endParaRPr lang="de-DE" altLang="de-DE" sz="2000" b="1"/>
            </a:p>
          </p:txBody>
        </p:sp>
        <p:sp>
          <p:nvSpPr>
            <p:cNvPr id="543760" name="Rectangle 15"/>
            <p:cNvSpPr>
              <a:spLocks noChangeArrowheads="1"/>
            </p:cNvSpPr>
            <p:nvPr/>
          </p:nvSpPr>
          <p:spPr bwMode="auto">
            <a:xfrm>
              <a:off x="453" y="394"/>
              <a:ext cx="2328" cy="39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grpSp>
        <p:nvGrpSpPr>
          <p:cNvPr id="543753" name="Group 16"/>
          <p:cNvGrpSpPr>
            <a:grpSpLocks/>
          </p:cNvGrpSpPr>
          <p:nvPr/>
        </p:nvGrpSpPr>
        <p:grpSpPr bwMode="auto">
          <a:xfrm>
            <a:off x="617538" y="3357563"/>
            <a:ext cx="1250950" cy="1008062"/>
            <a:chOff x="0" y="788"/>
            <a:chExt cx="453" cy="394"/>
          </a:xfrm>
        </p:grpSpPr>
        <p:sp>
          <p:nvSpPr>
            <p:cNvPr id="543757" name="Rectangle 17"/>
            <p:cNvSpPr>
              <a:spLocks noChangeArrowheads="1"/>
            </p:cNvSpPr>
            <p:nvPr/>
          </p:nvSpPr>
          <p:spPr bwMode="auto">
            <a:xfrm>
              <a:off x="28" y="788"/>
              <a:ext cx="397"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altLang="de-DE" sz="2000" b="1">
                  <a:cs typeface="Times New Roman" pitchFamily="18" charset="0"/>
                </a:rPr>
                <a:t>2</a:t>
              </a:r>
            </a:p>
            <a:p>
              <a:pPr algn="ctr"/>
              <a:endParaRPr lang="fr-FR" altLang="de-DE" sz="2000" b="1"/>
            </a:p>
          </p:txBody>
        </p:sp>
        <p:sp>
          <p:nvSpPr>
            <p:cNvPr id="543758" name="Rectangle 18"/>
            <p:cNvSpPr>
              <a:spLocks noChangeArrowheads="1"/>
            </p:cNvSpPr>
            <p:nvPr/>
          </p:nvSpPr>
          <p:spPr bwMode="auto">
            <a:xfrm>
              <a:off x="0" y="788"/>
              <a:ext cx="453" cy="39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grpSp>
        <p:nvGrpSpPr>
          <p:cNvPr id="543754" name="Group 19"/>
          <p:cNvGrpSpPr>
            <a:grpSpLocks/>
          </p:cNvGrpSpPr>
          <p:nvPr/>
        </p:nvGrpSpPr>
        <p:grpSpPr bwMode="auto">
          <a:xfrm>
            <a:off x="1868488" y="3357563"/>
            <a:ext cx="6429375" cy="1008062"/>
            <a:chOff x="453" y="788"/>
            <a:chExt cx="2328" cy="394"/>
          </a:xfrm>
        </p:grpSpPr>
        <p:sp>
          <p:nvSpPr>
            <p:cNvPr id="543755" name="Rectangle 20"/>
            <p:cNvSpPr>
              <a:spLocks noChangeArrowheads="1"/>
            </p:cNvSpPr>
            <p:nvPr/>
          </p:nvSpPr>
          <p:spPr bwMode="auto">
            <a:xfrm>
              <a:off x="481" y="788"/>
              <a:ext cx="2272"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de-DE" altLang="de-DE" sz="2000" b="1">
                  <a:cs typeface="Times New Roman" pitchFamily="18" charset="0"/>
                </a:rPr>
                <a:t>hohe Kritikalität</a:t>
              </a:r>
            </a:p>
            <a:p>
              <a:r>
                <a:rPr lang="de-DE" altLang="de-DE" sz="2000" b="1">
                  <a:cs typeface="Times New Roman" pitchFamily="18" charset="0"/>
                </a:rPr>
                <a:t>Projekt scheitert, wenn nur kleinere oder mittlere Fehler in dieser Komponente sind</a:t>
              </a:r>
            </a:p>
            <a:p>
              <a:pPr algn="just"/>
              <a:endParaRPr lang="de-DE" altLang="de-DE" sz="2000" b="1"/>
            </a:p>
          </p:txBody>
        </p:sp>
        <p:sp>
          <p:nvSpPr>
            <p:cNvPr id="543756" name="Rectangle 21"/>
            <p:cNvSpPr>
              <a:spLocks noChangeArrowheads="1"/>
            </p:cNvSpPr>
            <p:nvPr/>
          </p:nvSpPr>
          <p:spPr bwMode="auto">
            <a:xfrm>
              <a:off x="453" y="788"/>
              <a:ext cx="2328" cy="39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spTree>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44771" name="Rectangle 2"/>
          <p:cNvSpPr>
            <a:spLocks noGrp="1" noChangeArrowheads="1"/>
          </p:cNvSpPr>
          <p:nvPr>
            <p:ph type="title"/>
          </p:nvPr>
        </p:nvSpPr>
        <p:spPr/>
        <p:txBody>
          <a:bodyPr/>
          <a:lstStyle/>
          <a:p>
            <a:pPr eaLnBrk="1" hangingPunct="1"/>
            <a:r>
              <a:rPr lang="de-DE" altLang="de-DE"/>
              <a:t>Skalierung der Schätzparameter</a:t>
            </a:r>
          </a:p>
        </p:txBody>
      </p:sp>
      <p:sp>
        <p:nvSpPr>
          <p:cNvPr id="544772" name="Rectangle 3"/>
          <p:cNvSpPr>
            <a:spLocks noGrp="1" noChangeArrowheads="1"/>
          </p:cNvSpPr>
          <p:nvPr>
            <p:ph type="body" idx="1"/>
          </p:nvPr>
        </p:nvSpPr>
        <p:spPr>
          <a:xfrm>
            <a:off x="395288" y="1343025"/>
            <a:ext cx="8280400" cy="3957638"/>
          </a:xfrm>
        </p:spPr>
        <p:txBody>
          <a:bodyPr/>
          <a:lstStyle/>
          <a:p>
            <a:pPr marL="195263" indent="-195263" eaLnBrk="1" hangingPunct="1">
              <a:buFontTx/>
              <a:buNone/>
            </a:pPr>
            <a:r>
              <a:rPr lang="de-DE" altLang="de-DE"/>
              <a:t>Alle Schätzer setzen sich an einen Tisch,</a:t>
            </a:r>
          </a:p>
          <a:p>
            <a:pPr marL="195263" indent="-195263" eaLnBrk="1" hangingPunct="1">
              <a:buFontTx/>
              <a:buNone/>
            </a:pPr>
            <a:r>
              <a:rPr lang="de-DE" altLang="de-DE"/>
              <a:t>wählen eine Beispielkomponente, die </a:t>
            </a:r>
            <a:r>
              <a:rPr lang="de-DE" altLang="de-DE" i="1"/>
              <a:t>jeder</a:t>
            </a:r>
            <a:r>
              <a:rPr lang="de-DE" altLang="de-DE"/>
              <a:t> gut verstanden hat</a:t>
            </a:r>
          </a:p>
          <a:p>
            <a:pPr marL="195263" indent="-195263" eaLnBrk="1" hangingPunct="1">
              <a:buFontTx/>
              <a:buNone/>
            </a:pPr>
            <a:r>
              <a:rPr lang="de-DE" altLang="de-DE"/>
              <a:t>und legen beispielhaft Werte für A,B,C,D fest.</a:t>
            </a:r>
          </a:p>
          <a:p>
            <a:pPr marL="195263" indent="-195263" eaLnBrk="1" hangingPunct="1">
              <a:buFontTx/>
              <a:buNone/>
            </a:pPr>
            <a:endParaRPr lang="de-DE" altLang="de-DE"/>
          </a:p>
          <a:p>
            <a:pPr marL="195263" indent="-195263" eaLnBrk="1" hangingPunct="1">
              <a:buFontTx/>
              <a:buNone/>
            </a:pPr>
            <a:r>
              <a:rPr lang="de-DE" altLang="de-DE"/>
              <a:t>Achtung! Der resultierende Wert A*B*C*D hat zunächst keine Bedeutung.</a:t>
            </a:r>
          </a:p>
          <a:p>
            <a:pPr marL="195263" indent="-195263" eaLnBrk="1" hangingPunct="1">
              <a:buFontTx/>
              <a:buNone/>
            </a:pPr>
            <a:r>
              <a:rPr lang="de-DE" altLang="de-DE"/>
              <a:t>Technisches Ziel: Vermeidung, dass später zu häufig B=1 auftritt</a:t>
            </a:r>
          </a:p>
          <a:p>
            <a:pPr marL="195263" indent="-195263" eaLnBrk="1" hangingPunct="1">
              <a:buFontTx/>
              <a:buNone/>
            </a:pPr>
            <a:r>
              <a:rPr lang="de-DE" altLang="de-DE"/>
              <a:t>Gesamtziel: „Gleichschaltung“der Köpfe bzgl. Parameterwerte</a:t>
            </a:r>
          </a:p>
        </p:txBody>
      </p:sp>
    </p:spTree>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45795" name="Rectangle 2"/>
          <p:cNvSpPr>
            <a:spLocks noGrp="1" noChangeArrowheads="1"/>
          </p:cNvSpPr>
          <p:nvPr>
            <p:ph type="title"/>
          </p:nvPr>
        </p:nvSpPr>
        <p:spPr/>
        <p:txBody>
          <a:bodyPr/>
          <a:lstStyle/>
          <a:p>
            <a:pPr eaLnBrk="1" hangingPunct="1"/>
            <a:r>
              <a:rPr lang="de-DE" altLang="de-DE"/>
              <a:t>Analogie-Schätzung: Durchführung</a:t>
            </a:r>
          </a:p>
        </p:txBody>
      </p:sp>
      <p:sp>
        <p:nvSpPr>
          <p:cNvPr id="545796" name="Text Box 3"/>
          <p:cNvSpPr txBox="1">
            <a:spLocks noChangeArrowheads="1"/>
          </p:cNvSpPr>
          <p:nvPr/>
        </p:nvSpPr>
        <p:spPr bwMode="auto">
          <a:xfrm>
            <a:off x="304800" y="1143000"/>
            <a:ext cx="4267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a:t>1. Gemeinsame Schätzung einer neuen Beispielteilaufgabe (evtl. mehrere)</a:t>
            </a:r>
          </a:p>
        </p:txBody>
      </p:sp>
      <p:graphicFrame>
        <p:nvGraphicFramePr>
          <p:cNvPr id="4070404" name="Group 4"/>
          <p:cNvGraphicFramePr>
            <a:graphicFrameLocks noGrp="1"/>
          </p:cNvGraphicFramePr>
          <p:nvPr/>
        </p:nvGraphicFramePr>
        <p:xfrm>
          <a:off x="557213" y="2181225"/>
          <a:ext cx="3633787" cy="790576"/>
        </p:xfrm>
        <a:graphic>
          <a:graphicData uri="http://schemas.openxmlformats.org/drawingml/2006/table">
            <a:tbl>
              <a:tblPr/>
              <a:tblGrid>
                <a:gridCol w="1347787">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304800">
                  <a:extLst>
                    <a:ext uri="{9D8B030D-6E8A-4147-A177-3AD203B41FA5}">
                      <a16:colId xmlns:a16="http://schemas.microsoft.com/office/drawing/2014/main" val="20002"/>
                    </a:ext>
                  </a:extLst>
                </a:gridCol>
                <a:gridCol w="304800">
                  <a:extLst>
                    <a:ext uri="{9D8B030D-6E8A-4147-A177-3AD203B41FA5}">
                      <a16:colId xmlns:a16="http://schemas.microsoft.com/office/drawing/2014/main" val="20003"/>
                    </a:ext>
                  </a:extLst>
                </a:gridCol>
                <a:gridCol w="3810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tblGrid>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Teilaufgabe</a:t>
                      </a:r>
                    </a:p>
                  </a:txBody>
                  <a:tcPr marL="38100" marR="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A</a:t>
                      </a:r>
                    </a:p>
                  </a:txBody>
                  <a:tcPr marL="3810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B</a:t>
                      </a:r>
                    </a:p>
                  </a:txBody>
                  <a:tcPr marL="3810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C</a:t>
                      </a:r>
                    </a:p>
                  </a:txBody>
                  <a:tcPr marL="3810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D</a:t>
                      </a:r>
                    </a:p>
                  </a:txBody>
                  <a:tcPr marL="3810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ABCD</a:t>
                      </a:r>
                    </a:p>
                  </a:txBody>
                  <a:tcPr marL="38100" marR="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Neu1</a:t>
                      </a:r>
                    </a:p>
                  </a:txBody>
                  <a:tcPr marL="38100" marR="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1.9</a:t>
                      </a:r>
                    </a:p>
                  </a:txBody>
                  <a:tcPr marL="3810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5</a:t>
                      </a:r>
                    </a:p>
                  </a:txBody>
                  <a:tcPr marL="3810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2</a:t>
                      </a:r>
                    </a:p>
                  </a:txBody>
                  <a:tcPr marL="3810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2</a:t>
                      </a:r>
                    </a:p>
                  </a:txBody>
                  <a:tcPr marL="3810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38</a:t>
                      </a:r>
                    </a:p>
                  </a:txBody>
                  <a:tcPr marL="38100" marR="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4070427" name="Group 27"/>
          <p:cNvGraphicFramePr>
            <a:graphicFrameLocks noGrp="1"/>
          </p:cNvGraphicFramePr>
          <p:nvPr/>
        </p:nvGraphicFramePr>
        <p:xfrm>
          <a:off x="557213" y="4038600"/>
          <a:ext cx="3633787" cy="2103438"/>
        </p:xfrm>
        <a:graphic>
          <a:graphicData uri="http://schemas.openxmlformats.org/drawingml/2006/table">
            <a:tbl>
              <a:tblPr/>
              <a:tblGrid>
                <a:gridCol w="1347787">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304800">
                  <a:extLst>
                    <a:ext uri="{9D8B030D-6E8A-4147-A177-3AD203B41FA5}">
                      <a16:colId xmlns:a16="http://schemas.microsoft.com/office/drawing/2014/main" val="20002"/>
                    </a:ext>
                  </a:extLst>
                </a:gridCol>
                <a:gridCol w="3048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tblGrid>
              <a:tr h="3505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Teilaufgabe</a:t>
                      </a:r>
                    </a:p>
                  </a:txBody>
                  <a:tcPr marL="38100" marR="38100" marT="38106" marB="381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A</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B</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C</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D</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ABCD</a:t>
                      </a:r>
                    </a:p>
                  </a:txBody>
                  <a:tcPr marL="38100" marR="38100" marT="38106" marB="381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05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Neu1</a:t>
                      </a:r>
                    </a:p>
                  </a:txBody>
                  <a:tcPr marL="38100" marR="38100" marT="38106" marB="381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1.9</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5</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2</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2</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38</a:t>
                      </a:r>
                    </a:p>
                  </a:txBody>
                  <a:tcPr marL="38100" marR="38100" marT="38106" marB="381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05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Neu2</a:t>
                      </a:r>
                    </a:p>
                  </a:txBody>
                  <a:tcPr marL="38100" marR="38100" marT="38106" marB="381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3</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4</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2</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1.5</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32</a:t>
                      </a:r>
                    </a:p>
                  </a:txBody>
                  <a:tcPr marL="38100" marR="38100" marT="38106" marB="381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5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Neu3</a:t>
                      </a:r>
                    </a:p>
                  </a:txBody>
                  <a:tcPr marL="38100" marR="38100" marT="38106" marB="381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3</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6</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1</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1.5</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27</a:t>
                      </a:r>
                    </a:p>
                  </a:txBody>
                  <a:tcPr marL="38100" marR="38100" marT="38106" marB="381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05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Neu4</a:t>
                      </a:r>
                    </a:p>
                  </a:txBody>
                  <a:tcPr marL="38100" marR="38100" marT="38106" marB="381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3</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2</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3</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2</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36</a:t>
                      </a:r>
                    </a:p>
                  </a:txBody>
                  <a:tcPr marL="38100" marR="38100" marT="38106" marB="381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05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Neu5</a:t>
                      </a:r>
                    </a:p>
                  </a:txBody>
                  <a:tcPr marL="38100" marR="38100" marT="38106" marB="381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1.6</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5</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2</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1</a:t>
                      </a:r>
                    </a:p>
                  </a:txBody>
                  <a:tcPr marL="38100" marR="38100" marT="38106" marB="381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16</a:t>
                      </a:r>
                    </a:p>
                  </a:txBody>
                  <a:tcPr marL="38100" marR="38100" marT="38106" marB="381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45871" name="Text Box 78"/>
          <p:cNvSpPr txBox="1">
            <a:spLocks noChangeArrowheads="1"/>
          </p:cNvSpPr>
          <p:nvPr/>
        </p:nvSpPr>
        <p:spPr bwMode="auto">
          <a:xfrm>
            <a:off x="371475" y="3032125"/>
            <a:ext cx="39719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a:t>2. Individuelle Schätzung mit Konsolidierung durch Schätzkonferenz</a:t>
            </a:r>
          </a:p>
        </p:txBody>
      </p:sp>
      <p:sp>
        <p:nvSpPr>
          <p:cNvPr id="545872" name="Text Box 79"/>
          <p:cNvSpPr txBox="1">
            <a:spLocks noChangeArrowheads="1"/>
          </p:cNvSpPr>
          <p:nvPr/>
        </p:nvSpPr>
        <p:spPr bwMode="auto">
          <a:xfrm>
            <a:off x="4503738" y="1143000"/>
            <a:ext cx="44878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a:t>3. Individuelle Schätzung des Altprojekts (Aufwand in Personen-tagen, PT, bekannt), mit Konsoli-dierung  durch Schätzkonferenz</a:t>
            </a:r>
          </a:p>
        </p:txBody>
      </p:sp>
      <p:graphicFrame>
        <p:nvGraphicFramePr>
          <p:cNvPr id="4070480" name="Group 80"/>
          <p:cNvGraphicFramePr>
            <a:graphicFrameLocks noGrp="1"/>
          </p:cNvGraphicFramePr>
          <p:nvPr/>
        </p:nvGraphicFramePr>
        <p:xfrm>
          <a:off x="4572000" y="2667000"/>
          <a:ext cx="4191000" cy="2371728"/>
        </p:xfrm>
        <a:graphic>
          <a:graphicData uri="http://schemas.openxmlformats.org/drawingml/2006/table">
            <a:tbl>
              <a:tblPr/>
              <a:tblGrid>
                <a:gridCol w="13716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3048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tblGrid>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Teilaufgabe</a:t>
                      </a:r>
                    </a:p>
                  </a:txBody>
                  <a:tcPr marL="38100" marR="381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PT</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A</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B</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C</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D</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ABCD</a:t>
                      </a:r>
                    </a:p>
                  </a:txBody>
                  <a:tcPr marL="38100" marR="381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Alt1</a:t>
                      </a:r>
                    </a:p>
                  </a:txBody>
                  <a:tcPr marL="38100" marR="381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188</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3</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5</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2</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2</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60</a:t>
                      </a:r>
                    </a:p>
                  </a:txBody>
                  <a:tcPr marL="38100" marR="381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Alt2</a:t>
                      </a:r>
                    </a:p>
                  </a:txBody>
                  <a:tcPr marL="38100" marR="381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62</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1.9</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5</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2</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1</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19</a:t>
                      </a:r>
                    </a:p>
                  </a:txBody>
                  <a:tcPr marL="38100" marR="381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Alt3</a:t>
                      </a:r>
                    </a:p>
                  </a:txBody>
                  <a:tcPr marL="38100" marR="381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149</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3</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6</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1.5</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2</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54</a:t>
                      </a:r>
                    </a:p>
                  </a:txBody>
                  <a:tcPr marL="38100" marR="381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Alt4</a:t>
                      </a:r>
                    </a:p>
                  </a:txBody>
                  <a:tcPr marL="38100" marR="381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54</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3</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2</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3</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1</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18</a:t>
                      </a:r>
                    </a:p>
                  </a:txBody>
                  <a:tcPr marL="38100" marR="381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528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Summe</a:t>
                      </a:r>
                    </a:p>
                  </a:txBody>
                  <a:tcPr marL="38100" marR="38100" marT="38100" marB="381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453</a:t>
                      </a:r>
                    </a:p>
                  </a:txBody>
                  <a:tcPr marL="38100" marR="381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800" b="1" i="0" u="none" strike="noStrike" cap="none" normalizeH="0" baseline="0">
                        <a:ln>
                          <a:noFill/>
                        </a:ln>
                        <a:solidFill>
                          <a:schemeClr val="tx1"/>
                        </a:solidFill>
                        <a:effectLst/>
                        <a:latin typeface="Arial" charset="0"/>
                      </a:endParaRPr>
                    </a:p>
                  </a:txBody>
                  <a:tcPr marL="38100" marR="38100" marT="38100" marB="381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800" b="1" i="0" u="none" strike="noStrike" cap="none" normalizeH="0" baseline="0">
                        <a:ln>
                          <a:noFill/>
                        </a:ln>
                        <a:solidFill>
                          <a:schemeClr val="tx1"/>
                        </a:solidFill>
                        <a:effectLst/>
                        <a:latin typeface="Arial" charset="0"/>
                      </a:endParaRPr>
                    </a:p>
                  </a:txBody>
                  <a:tcPr marL="38100" marR="38100" marT="38100" marB="38100"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800" b="1" i="0" u="none" strike="noStrike" cap="none" normalizeH="0" baseline="0">
                        <a:ln>
                          <a:noFill/>
                        </a:ln>
                        <a:solidFill>
                          <a:schemeClr val="tx1"/>
                        </a:solidFill>
                        <a:effectLst/>
                        <a:latin typeface="Arial" charset="0"/>
                      </a:endParaRPr>
                    </a:p>
                  </a:txBody>
                  <a:tcPr marL="38100" marR="38100" marT="38100" marB="38100"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800" b="1" i="0" u="none" strike="noStrike" cap="none" normalizeH="0" baseline="0">
                        <a:ln>
                          <a:noFill/>
                        </a:ln>
                        <a:solidFill>
                          <a:schemeClr val="tx1"/>
                        </a:solidFill>
                        <a:effectLst/>
                        <a:latin typeface="Arial" charset="0"/>
                      </a:endParaRPr>
                    </a:p>
                  </a:txBody>
                  <a:tcPr marL="38100" marR="38100" marT="38100" marB="381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151</a:t>
                      </a:r>
                    </a:p>
                  </a:txBody>
                  <a:tcPr marL="38100" marR="381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45932" name="Rectangle 145"/>
          <p:cNvSpPr>
            <a:spLocks noChangeArrowheads="1"/>
          </p:cNvSpPr>
          <p:nvPr/>
        </p:nvSpPr>
        <p:spPr bwMode="auto">
          <a:xfrm>
            <a:off x="4495800" y="5105400"/>
            <a:ext cx="457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a:t>4. Berechnung des Wertes eines  </a:t>
            </a:r>
          </a:p>
          <a:p>
            <a:pPr eaLnBrk="1" hangingPunct="1"/>
            <a:r>
              <a:rPr lang="de-DE" altLang="de-DE" sz="2000"/>
              <a:t>    Aufwandspunktes 453/151 = 3</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64515" name="AutoShape 7"/>
          <p:cNvSpPr>
            <a:spLocks noChangeArrowheads="1"/>
          </p:cNvSpPr>
          <p:nvPr/>
        </p:nvSpPr>
        <p:spPr bwMode="auto">
          <a:xfrm>
            <a:off x="4665663" y="2206625"/>
            <a:ext cx="3602037" cy="33115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234" y="14703"/>
                </a:moveTo>
                <a:cubicBezTo>
                  <a:pt x="9732" y="14903"/>
                  <a:pt x="10263" y="15006"/>
                  <a:pt x="10800" y="15006"/>
                </a:cubicBezTo>
                <a:cubicBezTo>
                  <a:pt x="13122" y="15006"/>
                  <a:pt x="15006" y="13122"/>
                  <a:pt x="15006" y="10800"/>
                </a:cubicBezTo>
                <a:cubicBezTo>
                  <a:pt x="15006" y="8477"/>
                  <a:pt x="13122" y="6594"/>
                  <a:pt x="10800" y="6594"/>
                </a:cubicBezTo>
                <a:cubicBezTo>
                  <a:pt x="8477" y="6594"/>
                  <a:pt x="6594" y="8477"/>
                  <a:pt x="6594" y="10800"/>
                </a:cubicBezTo>
                <a:lnTo>
                  <a:pt x="0" y="10800"/>
                </a:lnTo>
                <a:cubicBezTo>
                  <a:pt x="0" y="4835"/>
                  <a:pt x="4835" y="0"/>
                  <a:pt x="10800" y="0"/>
                </a:cubicBezTo>
                <a:cubicBezTo>
                  <a:pt x="16764" y="0"/>
                  <a:pt x="21600" y="4835"/>
                  <a:pt x="21600" y="10800"/>
                </a:cubicBezTo>
                <a:cubicBezTo>
                  <a:pt x="21600" y="16764"/>
                  <a:pt x="16764" y="21600"/>
                  <a:pt x="10800" y="21600"/>
                </a:cubicBezTo>
                <a:cubicBezTo>
                  <a:pt x="9422" y="21600"/>
                  <a:pt x="8057" y="21336"/>
                  <a:pt x="6779" y="20823"/>
                </a:cubicBezTo>
                <a:lnTo>
                  <a:pt x="5774" y="23329"/>
                </a:lnTo>
                <a:lnTo>
                  <a:pt x="2440" y="15530"/>
                </a:lnTo>
                <a:lnTo>
                  <a:pt x="10239" y="12197"/>
                </a:lnTo>
                <a:lnTo>
                  <a:pt x="9234" y="14703"/>
                </a:lnTo>
                <a:close/>
              </a:path>
            </a:pathLst>
          </a:cu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4516" name="Rectangle 2"/>
          <p:cNvSpPr>
            <a:spLocks noGrp="1" noChangeArrowheads="1"/>
          </p:cNvSpPr>
          <p:nvPr>
            <p:ph type="title"/>
          </p:nvPr>
        </p:nvSpPr>
        <p:spPr/>
        <p:txBody>
          <a:bodyPr/>
          <a:lstStyle/>
          <a:p>
            <a:pPr eaLnBrk="1" hangingPunct="1"/>
            <a:r>
              <a:rPr lang="de-DE" altLang="de-DE"/>
              <a:t>Scrum - Überblick</a:t>
            </a:r>
          </a:p>
        </p:txBody>
      </p:sp>
      <p:sp>
        <p:nvSpPr>
          <p:cNvPr id="64517" name="AutoShape 4"/>
          <p:cNvSpPr>
            <a:spLocks noChangeArrowheads="1"/>
          </p:cNvSpPr>
          <p:nvPr/>
        </p:nvSpPr>
        <p:spPr bwMode="auto">
          <a:xfrm>
            <a:off x="6777038" y="2566988"/>
            <a:ext cx="1152525" cy="11509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8574" y="13559"/>
                </a:moveTo>
                <a:cubicBezTo>
                  <a:pt x="9204" y="14067"/>
                  <a:pt x="9990" y="14345"/>
                  <a:pt x="10800" y="14345"/>
                </a:cubicBezTo>
                <a:cubicBezTo>
                  <a:pt x="12757" y="14345"/>
                  <a:pt x="14345" y="12757"/>
                  <a:pt x="14345" y="10800"/>
                </a:cubicBezTo>
                <a:cubicBezTo>
                  <a:pt x="14345" y="8842"/>
                  <a:pt x="12757" y="7255"/>
                  <a:pt x="10800" y="7255"/>
                </a:cubicBezTo>
                <a:cubicBezTo>
                  <a:pt x="8842" y="7255"/>
                  <a:pt x="7255" y="8842"/>
                  <a:pt x="7255" y="10800"/>
                </a:cubicBezTo>
                <a:lnTo>
                  <a:pt x="0" y="10800"/>
                </a:lnTo>
                <a:cubicBezTo>
                  <a:pt x="0" y="4835"/>
                  <a:pt x="4835" y="0"/>
                  <a:pt x="10800" y="0"/>
                </a:cubicBezTo>
                <a:cubicBezTo>
                  <a:pt x="16764" y="0"/>
                  <a:pt x="21600" y="4835"/>
                  <a:pt x="21600" y="10800"/>
                </a:cubicBezTo>
                <a:cubicBezTo>
                  <a:pt x="21600" y="16764"/>
                  <a:pt x="16764" y="21600"/>
                  <a:pt x="10800" y="21600"/>
                </a:cubicBezTo>
                <a:cubicBezTo>
                  <a:pt x="8332" y="21600"/>
                  <a:pt x="5940" y="20755"/>
                  <a:pt x="4019" y="19206"/>
                </a:cubicBezTo>
                <a:lnTo>
                  <a:pt x="2324" y="21308"/>
                </a:lnTo>
                <a:lnTo>
                  <a:pt x="1370" y="12410"/>
                </a:lnTo>
                <a:lnTo>
                  <a:pt x="10269" y="11457"/>
                </a:lnTo>
                <a:lnTo>
                  <a:pt x="8574" y="13559"/>
                </a:lnTo>
                <a:close/>
              </a:path>
            </a:pathLst>
          </a:cu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4518" name="Text Box 5"/>
          <p:cNvSpPr txBox="1">
            <a:spLocks noChangeArrowheads="1"/>
          </p:cNvSpPr>
          <p:nvPr/>
        </p:nvSpPr>
        <p:spPr bwMode="auto">
          <a:xfrm>
            <a:off x="5218113" y="2744788"/>
            <a:ext cx="2017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Scrum-Meeting</a:t>
            </a:r>
          </a:p>
        </p:txBody>
      </p:sp>
      <p:sp>
        <p:nvSpPr>
          <p:cNvPr id="64519" name="Text Box 6"/>
          <p:cNvSpPr txBox="1">
            <a:spLocks noChangeArrowheads="1"/>
          </p:cNvSpPr>
          <p:nvPr/>
        </p:nvSpPr>
        <p:spPr bwMode="auto">
          <a:xfrm>
            <a:off x="6754813" y="2133600"/>
            <a:ext cx="1439862"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Arbeitstag</a:t>
            </a:r>
          </a:p>
        </p:txBody>
      </p:sp>
      <p:sp>
        <p:nvSpPr>
          <p:cNvPr id="64520" name="Text Box 8"/>
          <p:cNvSpPr txBox="1">
            <a:spLocks noChangeArrowheads="1"/>
          </p:cNvSpPr>
          <p:nvPr/>
        </p:nvSpPr>
        <p:spPr bwMode="auto">
          <a:xfrm>
            <a:off x="2452688" y="4221163"/>
            <a:ext cx="321786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de-DE" altLang="de-DE" sz="2000" b="1"/>
              <a:t>Sprint Review</a:t>
            </a:r>
          </a:p>
          <a:p>
            <a:pPr algn="r" eaLnBrk="1" hangingPunct="1"/>
            <a:r>
              <a:rPr lang="de-DE" altLang="de-DE" sz="2000" b="1"/>
              <a:t>Sprint Retrospective</a:t>
            </a:r>
          </a:p>
        </p:txBody>
      </p:sp>
      <p:sp>
        <p:nvSpPr>
          <p:cNvPr id="64521" name="Text Box 9"/>
          <p:cNvSpPr txBox="1">
            <a:spLocks noChangeArrowheads="1"/>
          </p:cNvSpPr>
          <p:nvPr/>
        </p:nvSpPr>
        <p:spPr bwMode="auto">
          <a:xfrm>
            <a:off x="5596718" y="4510088"/>
            <a:ext cx="209076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dirty="0" err="1"/>
              <a:t>sprint</a:t>
            </a:r>
            <a:endParaRPr lang="de-DE" altLang="de-DE" sz="2000" b="1" dirty="0"/>
          </a:p>
          <a:p>
            <a:pPr algn="ctr" eaLnBrk="1" hangingPunct="1"/>
            <a:r>
              <a:rPr lang="de-DE" altLang="de-DE" sz="2000" b="1" dirty="0"/>
              <a:t>~21 Arbeitstage</a:t>
            </a:r>
          </a:p>
        </p:txBody>
      </p:sp>
      <p:sp>
        <p:nvSpPr>
          <p:cNvPr id="64522" name="Text Box 10"/>
          <p:cNvSpPr txBox="1">
            <a:spLocks noChangeArrowheads="1"/>
          </p:cNvSpPr>
          <p:nvPr/>
        </p:nvSpPr>
        <p:spPr bwMode="auto">
          <a:xfrm>
            <a:off x="1714500" y="4006850"/>
            <a:ext cx="133722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dirty="0"/>
              <a:t>Planung</a:t>
            </a:r>
          </a:p>
          <a:p>
            <a:pPr eaLnBrk="1" hangingPunct="1"/>
            <a:r>
              <a:rPr lang="de-DE" altLang="de-DE" sz="2000" b="1" dirty="0"/>
              <a:t>für Sprint</a:t>
            </a:r>
          </a:p>
        </p:txBody>
      </p:sp>
      <p:graphicFrame>
        <p:nvGraphicFramePr>
          <p:cNvPr id="2775065" name="Group 25"/>
          <p:cNvGraphicFramePr>
            <a:graphicFrameLocks noGrp="1"/>
          </p:cNvGraphicFramePr>
          <p:nvPr/>
        </p:nvGraphicFramePr>
        <p:xfrm>
          <a:off x="684213" y="1700213"/>
          <a:ext cx="1535112" cy="1951036"/>
        </p:xfrm>
        <a:graphic>
          <a:graphicData uri="http://schemas.openxmlformats.org/drawingml/2006/table">
            <a:tbl>
              <a:tblPr/>
              <a:tblGrid>
                <a:gridCol w="1535112">
                  <a:extLst>
                    <a:ext uri="{9D8B030D-6E8A-4147-A177-3AD203B41FA5}">
                      <a16:colId xmlns:a16="http://schemas.microsoft.com/office/drawing/2014/main" val="20000"/>
                    </a:ext>
                  </a:extLst>
                </a:gridCol>
              </a:tblGrid>
              <a:tr h="7621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Product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backlog</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3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Aufgabe 1</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3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Aufgabe 2</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3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775084" name="Group 44"/>
          <p:cNvGraphicFramePr>
            <a:graphicFrameLocks noGrp="1"/>
          </p:cNvGraphicFramePr>
          <p:nvPr/>
        </p:nvGraphicFramePr>
        <p:xfrm>
          <a:off x="2651125" y="1700213"/>
          <a:ext cx="1871663" cy="1951036"/>
        </p:xfrm>
        <a:graphic>
          <a:graphicData uri="http://schemas.openxmlformats.org/drawingml/2006/table">
            <a:tbl>
              <a:tblPr/>
              <a:tblGrid>
                <a:gridCol w="1871663">
                  <a:extLst>
                    <a:ext uri="{9D8B030D-6E8A-4147-A177-3AD203B41FA5}">
                      <a16:colId xmlns:a16="http://schemas.microsoft.com/office/drawing/2014/main" val="20000"/>
                    </a:ext>
                  </a:extLst>
                </a:gridCol>
              </a:tblGrid>
              <a:tr h="7621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sprint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backlog</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3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Teilaufgabe 1</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3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Teilaufgabe 2</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3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latin typeface="Arial" charset="0"/>
                        </a:rPr>
                        <a:t>...</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4547" name="AutoShape 45"/>
          <p:cNvSpPr>
            <a:spLocks noChangeArrowheads="1"/>
          </p:cNvSpPr>
          <p:nvPr/>
        </p:nvSpPr>
        <p:spPr bwMode="auto">
          <a:xfrm flipV="1">
            <a:off x="2003425" y="3502025"/>
            <a:ext cx="792163" cy="5762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188" y="8747"/>
                </a:moveTo>
                <a:cubicBezTo>
                  <a:pt x="15336" y="6511"/>
                  <a:pt x="13192" y="5034"/>
                  <a:pt x="10800" y="5034"/>
                </a:cubicBezTo>
                <a:cubicBezTo>
                  <a:pt x="7615" y="5034"/>
                  <a:pt x="5034" y="7615"/>
                  <a:pt x="5034" y="10800"/>
                </a:cubicBezTo>
                <a:lnTo>
                  <a:pt x="0" y="10800"/>
                </a:lnTo>
                <a:cubicBezTo>
                  <a:pt x="0" y="4835"/>
                  <a:pt x="4835" y="0"/>
                  <a:pt x="10800" y="0"/>
                </a:cubicBezTo>
                <a:cubicBezTo>
                  <a:pt x="15281" y="0"/>
                  <a:pt x="19297" y="2767"/>
                  <a:pt x="20892" y="6955"/>
                </a:cubicBezTo>
                <a:lnTo>
                  <a:pt x="23415" y="5993"/>
                </a:lnTo>
                <a:lnTo>
                  <a:pt x="20397" y="12726"/>
                </a:lnTo>
                <a:lnTo>
                  <a:pt x="13665" y="9708"/>
                </a:lnTo>
                <a:lnTo>
                  <a:pt x="16188" y="8747"/>
                </a:lnTo>
                <a:close/>
              </a:path>
            </a:pathLst>
          </a:cu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4548" name="AutoShape 46"/>
          <p:cNvSpPr>
            <a:spLocks noChangeArrowheads="1"/>
          </p:cNvSpPr>
          <p:nvPr/>
        </p:nvSpPr>
        <p:spPr bwMode="auto">
          <a:xfrm flipV="1">
            <a:off x="4162425" y="3430588"/>
            <a:ext cx="792163" cy="5762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188" y="8747"/>
                </a:moveTo>
                <a:cubicBezTo>
                  <a:pt x="15336" y="6511"/>
                  <a:pt x="13192" y="5034"/>
                  <a:pt x="10800" y="5034"/>
                </a:cubicBezTo>
                <a:cubicBezTo>
                  <a:pt x="7615" y="5034"/>
                  <a:pt x="5034" y="7615"/>
                  <a:pt x="5034" y="10800"/>
                </a:cubicBezTo>
                <a:lnTo>
                  <a:pt x="0" y="10800"/>
                </a:lnTo>
                <a:cubicBezTo>
                  <a:pt x="0" y="4835"/>
                  <a:pt x="4835" y="0"/>
                  <a:pt x="10800" y="0"/>
                </a:cubicBezTo>
                <a:cubicBezTo>
                  <a:pt x="15281" y="0"/>
                  <a:pt x="19297" y="2767"/>
                  <a:pt x="20892" y="6955"/>
                </a:cubicBezTo>
                <a:lnTo>
                  <a:pt x="23415" y="5993"/>
                </a:lnTo>
                <a:lnTo>
                  <a:pt x="20397" y="12726"/>
                </a:lnTo>
                <a:lnTo>
                  <a:pt x="13665" y="9708"/>
                </a:lnTo>
                <a:lnTo>
                  <a:pt x="16188" y="8747"/>
                </a:lnTo>
                <a:close/>
              </a:path>
            </a:pathLst>
          </a:cu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46819" name="Rectangle 2"/>
          <p:cNvSpPr>
            <a:spLocks noGrp="1" noChangeArrowheads="1"/>
          </p:cNvSpPr>
          <p:nvPr>
            <p:ph type="title"/>
          </p:nvPr>
        </p:nvSpPr>
        <p:spPr/>
        <p:txBody>
          <a:bodyPr/>
          <a:lstStyle/>
          <a:p>
            <a:pPr eaLnBrk="1" hangingPunct="1"/>
            <a:r>
              <a:rPr lang="de-DE" altLang="de-DE"/>
              <a:t>Analogie-Schätzung: Analogieschluss</a:t>
            </a:r>
          </a:p>
        </p:txBody>
      </p:sp>
      <p:sp>
        <p:nvSpPr>
          <p:cNvPr id="546820" name="Rectangle 3"/>
          <p:cNvSpPr>
            <a:spLocks noChangeArrowheads="1"/>
          </p:cNvSpPr>
          <p:nvPr/>
        </p:nvSpPr>
        <p:spPr bwMode="auto">
          <a:xfrm>
            <a:off x="838200" y="1143000"/>
            <a:ext cx="7010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a:t>5. Bestimmung des Aufwandes in PT des neuen  </a:t>
            </a:r>
          </a:p>
          <a:p>
            <a:pPr eaLnBrk="1" hangingPunct="1"/>
            <a:r>
              <a:rPr lang="de-DE" altLang="de-DE" sz="2400"/>
              <a:t>    Projekts mit Analogieschluss</a:t>
            </a:r>
          </a:p>
        </p:txBody>
      </p:sp>
      <p:graphicFrame>
        <p:nvGraphicFramePr>
          <p:cNvPr id="4072452" name="Group 4"/>
          <p:cNvGraphicFramePr>
            <a:graphicFrameLocks noGrp="1"/>
          </p:cNvGraphicFramePr>
          <p:nvPr/>
        </p:nvGraphicFramePr>
        <p:xfrm>
          <a:off x="609600" y="2209800"/>
          <a:ext cx="7478713" cy="2743200"/>
        </p:xfrm>
        <a:graphic>
          <a:graphicData uri="http://schemas.openxmlformats.org/drawingml/2006/table">
            <a:tbl>
              <a:tblPr/>
              <a:tblGrid>
                <a:gridCol w="1916113">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gridCol w="1524000">
                  <a:extLst>
                    <a:ext uri="{9D8B030D-6E8A-4147-A177-3AD203B41FA5}">
                      <a16:colId xmlns:a16="http://schemas.microsoft.com/office/drawing/2014/main" val="20006"/>
                    </a:ext>
                  </a:extLst>
                </a:gridCol>
              </a:tblGrid>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Teilaufgabe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ABCD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Aufwand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Neu1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114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Neu2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96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Neu3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Neu4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108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Neu5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a:ln>
                            <a:noFill/>
                          </a:ln>
                          <a:solidFill>
                            <a:schemeClr val="tx1"/>
                          </a:solidFill>
                          <a:effectLst/>
                          <a:latin typeface="Arial" charset="0"/>
                        </a:rPr>
                        <a:t>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47843" name="Rectangle 2"/>
          <p:cNvSpPr>
            <a:spLocks noGrp="1" noChangeArrowheads="1"/>
          </p:cNvSpPr>
          <p:nvPr>
            <p:ph type="title"/>
          </p:nvPr>
        </p:nvSpPr>
        <p:spPr/>
        <p:txBody>
          <a:bodyPr/>
          <a:lstStyle/>
          <a:p>
            <a:pPr eaLnBrk="1" hangingPunct="1"/>
            <a:r>
              <a:rPr lang="de-DE" altLang="de-DE"/>
              <a:t>Kommentare zum Schätzverfahren</a:t>
            </a:r>
          </a:p>
        </p:txBody>
      </p:sp>
      <p:sp>
        <p:nvSpPr>
          <p:cNvPr id="547844" name="Rectangle 3"/>
          <p:cNvSpPr>
            <a:spLocks noGrp="1" noChangeArrowheads="1"/>
          </p:cNvSpPr>
          <p:nvPr>
            <p:ph type="body" idx="1"/>
          </p:nvPr>
        </p:nvSpPr>
        <p:spPr>
          <a:xfrm>
            <a:off x="457200" y="990600"/>
            <a:ext cx="8229600" cy="5351463"/>
          </a:xfrm>
        </p:spPr>
        <p:txBody>
          <a:bodyPr/>
          <a:lstStyle/>
          <a:p>
            <a:pPr eaLnBrk="1" hangingPunct="1">
              <a:lnSpc>
                <a:spcPct val="90000"/>
              </a:lnSpc>
            </a:pPr>
            <a:r>
              <a:rPr lang="de-DE" altLang="de-DE" sz="2000"/>
              <a:t>Schätzendergebnis wird von allen Schätzern begutachtet, wenn nicht plausibel, dann Parameter modifizieren</a:t>
            </a:r>
          </a:p>
          <a:p>
            <a:pPr eaLnBrk="1" hangingPunct="1">
              <a:lnSpc>
                <a:spcPct val="90000"/>
              </a:lnSpc>
              <a:buFontTx/>
              <a:buNone/>
            </a:pPr>
            <a:r>
              <a:rPr lang="de-DE" altLang="de-DE" sz="2000"/>
              <a:t>	Beispiel: C=1,2,3 zu weit, Ansatz C=2, 2.5, 3</a:t>
            </a:r>
          </a:p>
          <a:p>
            <a:pPr eaLnBrk="1" hangingPunct="1">
              <a:lnSpc>
                <a:spcPct val="90000"/>
              </a:lnSpc>
            </a:pPr>
            <a:r>
              <a:rPr lang="de-DE" altLang="de-DE" sz="2000"/>
              <a:t>Die Qualität steigt, wenn jeder Schätzer jede Komponente schätzen kann, dies ist in der Realität meist nicht möglich</a:t>
            </a:r>
          </a:p>
          <a:p>
            <a:pPr eaLnBrk="1" hangingPunct="1">
              <a:lnSpc>
                <a:spcPct val="90000"/>
              </a:lnSpc>
            </a:pPr>
            <a:r>
              <a:rPr lang="de-DE" altLang="de-DE" sz="2000"/>
              <a:t>Zur Normierung der Schätzer im Schritt 2 ist auch Komponente des Vergleichsobjekts wählbar</a:t>
            </a:r>
          </a:p>
          <a:p>
            <a:pPr eaLnBrk="1" hangingPunct="1">
              <a:lnSpc>
                <a:spcPct val="90000"/>
              </a:lnSpc>
            </a:pPr>
            <a:r>
              <a:rPr lang="de-DE" altLang="de-DE" sz="2000"/>
              <a:t>Vergleichsprojekt können Teilkomponenten aus einem größeren System sein</a:t>
            </a:r>
          </a:p>
          <a:p>
            <a:pPr eaLnBrk="1" hangingPunct="1">
              <a:lnSpc>
                <a:spcPct val="90000"/>
              </a:lnSpc>
            </a:pPr>
            <a:r>
              <a:rPr lang="de-DE" altLang="de-DE" sz="2000"/>
              <a:t>Der Begriff der mathematischen Unabhängigkeit (insbesondere zwischen Funktionalität und Schnittstellen, sowie Funktionalität und Kritikalität) muss den Schätzern klar sein </a:t>
            </a:r>
          </a:p>
          <a:p>
            <a:pPr eaLnBrk="1" hangingPunct="1">
              <a:lnSpc>
                <a:spcPct val="90000"/>
              </a:lnSpc>
            </a:pPr>
            <a:endParaRPr lang="de-DE" altLang="de-DE" sz="2000"/>
          </a:p>
          <a:p>
            <a:pPr eaLnBrk="1" hangingPunct="1">
              <a:lnSpc>
                <a:spcPct val="90000"/>
              </a:lnSpc>
            </a:pPr>
            <a:r>
              <a:rPr lang="de-DE" altLang="de-DE" sz="2000"/>
              <a:t>Ergänzung um Vergleich der Projektrisiken der beiden Projekte sinnvoll (Skalierungsfaktor), nächste Folie; falls große Abweichung von Null Skalierungsprojekt evtl. nicht geeignet</a:t>
            </a:r>
          </a:p>
        </p:txBody>
      </p:sp>
    </p:spTree>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48867" name="Rectangle 2"/>
          <p:cNvSpPr>
            <a:spLocks noGrp="1" noChangeArrowheads="1"/>
          </p:cNvSpPr>
          <p:nvPr>
            <p:ph type="title"/>
          </p:nvPr>
        </p:nvSpPr>
        <p:spPr/>
        <p:txBody>
          <a:bodyPr/>
          <a:lstStyle/>
          <a:p>
            <a:pPr eaLnBrk="1" hangingPunct="1"/>
            <a:r>
              <a:rPr lang="de-DE" altLang="de-DE"/>
              <a:t>Logische und psychologische Zahlen</a:t>
            </a:r>
          </a:p>
        </p:txBody>
      </p:sp>
      <p:sp>
        <p:nvSpPr>
          <p:cNvPr id="548868" name="Rectangle 3"/>
          <p:cNvSpPr>
            <a:spLocks noGrp="1" noChangeArrowheads="1"/>
          </p:cNvSpPr>
          <p:nvPr>
            <p:ph type="body" idx="1"/>
          </p:nvPr>
        </p:nvSpPr>
        <p:spPr>
          <a:xfrm>
            <a:off x="457200" y="1339850"/>
            <a:ext cx="8229600" cy="4968875"/>
          </a:xfrm>
        </p:spPr>
        <p:txBody>
          <a:bodyPr/>
          <a:lstStyle/>
          <a:p>
            <a:pPr eaLnBrk="1" hangingPunct="1"/>
            <a:r>
              <a:rPr lang="de-DE" altLang="de-DE" sz="2000"/>
              <a:t>Diskussionspunkte sind häufig die Wertebereiche der einzelnen Schätzfaktoren, dabei ist das Verständnis wichtig, dass von C=1 zu C=1.5 der Aufwand um 50% steigt</a:t>
            </a:r>
          </a:p>
          <a:p>
            <a:pPr eaLnBrk="1" hangingPunct="1"/>
            <a:endParaRPr lang="de-DE" altLang="de-DE" sz="2000"/>
          </a:p>
          <a:p>
            <a:pPr eaLnBrk="1" hangingPunct="1"/>
            <a:r>
              <a:rPr lang="de-DE" altLang="de-DE" sz="2000"/>
              <a:t>Der Wertebereich bei der Funktionalität wurde aus „psychologischen Gründen“ sehr hoch angesetzt, da hier meist der größte Klärungsbedarf im Verständnis besteht</a:t>
            </a:r>
          </a:p>
          <a:p>
            <a:pPr eaLnBrk="1" hangingPunct="1"/>
            <a:endParaRPr lang="de-DE" altLang="de-DE" sz="2000"/>
          </a:p>
          <a:p>
            <a:pPr eaLnBrk="1" hangingPunct="1"/>
            <a:r>
              <a:rPr lang="de-DE" altLang="de-DE" sz="2000"/>
              <a:t>Man beachte: wird ein Wertebereich z.B. bei C von [1…3] auf [1…9] erweitert und wird dann statt C=2 mit C=6 gerechnet, ändert sich am Schätzwert nichts</a:t>
            </a:r>
          </a:p>
          <a:p>
            <a:pPr eaLnBrk="1" hangingPunct="1">
              <a:buFontTx/>
              <a:buNone/>
            </a:pPr>
            <a:r>
              <a:rPr lang="de-DE" altLang="de-DE" sz="2000"/>
              <a:t>		Aufwand</a:t>
            </a:r>
            <a:r>
              <a:rPr lang="de-DE" altLang="de-DE" sz="2000" baseline="-25000"/>
              <a:t>N</a:t>
            </a:r>
            <a:r>
              <a:rPr lang="de-DE" altLang="de-DE" sz="2000"/>
              <a:t> = AN*BN*CN*DN*(Aufwand</a:t>
            </a:r>
            <a:r>
              <a:rPr lang="de-DE" altLang="de-DE" sz="2000" baseline="-25000"/>
              <a:t>A</a:t>
            </a:r>
            <a:r>
              <a:rPr lang="de-DE" altLang="de-DE" sz="2000"/>
              <a:t>/ (AA*BA*CA*DA))</a:t>
            </a:r>
          </a:p>
          <a:p>
            <a:pPr eaLnBrk="1" hangingPunct="1">
              <a:buFontTx/>
              <a:buNone/>
            </a:pPr>
            <a:r>
              <a:rPr lang="de-DE" altLang="de-DE" sz="2000"/>
              <a:t>			= AN*BN*CN*3*DN*(Aufwand</a:t>
            </a:r>
            <a:r>
              <a:rPr lang="de-DE" altLang="de-DE" sz="2000" baseline="-25000"/>
              <a:t>A</a:t>
            </a:r>
            <a:r>
              <a:rPr lang="de-DE" altLang="de-DE" sz="2000"/>
              <a:t>/ (AA*BA*CA*3*DA))</a:t>
            </a:r>
          </a:p>
          <a:p>
            <a:pPr eaLnBrk="1" hangingPunct="1">
              <a:buFontTx/>
              <a:buNone/>
            </a:pPr>
            <a:r>
              <a:rPr lang="de-DE" altLang="de-DE" sz="2000"/>
              <a:t>	N = neu,  A= alt</a:t>
            </a:r>
          </a:p>
          <a:p>
            <a:pPr eaLnBrk="1" hangingPunct="1"/>
            <a:endParaRPr lang="de-DE" altLang="de-DE" sz="2000"/>
          </a:p>
        </p:txBody>
      </p:sp>
    </p:spTree>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Titel 1"/>
          <p:cNvSpPr>
            <a:spLocks noGrp="1"/>
          </p:cNvSpPr>
          <p:nvPr>
            <p:ph type="title"/>
          </p:nvPr>
        </p:nvSpPr>
        <p:spPr/>
        <p:txBody>
          <a:bodyPr/>
          <a:lstStyle/>
          <a:p>
            <a:r>
              <a:rPr lang="de-DE" altLang="de-DE"/>
              <a:t>Variante Planning Poker</a:t>
            </a:r>
          </a:p>
        </p:txBody>
      </p:sp>
      <p:sp>
        <p:nvSpPr>
          <p:cNvPr id="549891" name="Inhaltsplatzhalter 2"/>
          <p:cNvSpPr>
            <a:spLocks noGrp="1"/>
          </p:cNvSpPr>
          <p:nvPr>
            <p:ph idx="1"/>
          </p:nvPr>
        </p:nvSpPr>
        <p:spPr/>
        <p:txBody>
          <a:bodyPr/>
          <a:lstStyle/>
          <a:p>
            <a:endParaRPr lang="de-DE" altLang="de-DE"/>
          </a:p>
          <a:p>
            <a:endParaRPr lang="de-DE" altLang="de-DE"/>
          </a:p>
          <a:p>
            <a:endParaRPr lang="de-DE" altLang="de-DE"/>
          </a:p>
          <a:p>
            <a:endParaRPr lang="de-DE" altLang="de-DE"/>
          </a:p>
          <a:p>
            <a:r>
              <a:rPr lang="de-DE" altLang="de-DE"/>
              <a:t>statt Schätzung von ABCD wird nur mit einer jeweils verdeckt aufgelegten Karte geschätzt</a:t>
            </a:r>
          </a:p>
          <a:p>
            <a:r>
              <a:rPr lang="de-DE" altLang="de-DE"/>
              <a:t>? = keine Ahnung, ∞ = gibt zu wenig Informationen</a:t>
            </a:r>
          </a:p>
          <a:p>
            <a:r>
              <a:rPr lang="de-DE" altLang="de-DE"/>
              <a:t>höchster und niedrigster Wert werden diskutiert</a:t>
            </a:r>
          </a:p>
          <a:p>
            <a:r>
              <a:rPr lang="de-DE" altLang="de-DE"/>
              <a:t>solange wiederholen, bis konsolidiert</a:t>
            </a:r>
          </a:p>
          <a:p>
            <a:r>
              <a:rPr lang="de-DE" altLang="de-DE"/>
              <a:t>wieder Analogieschluss mit vorherigen Projekten oder bei Sprints mit vorherigen Sprints</a:t>
            </a:r>
          </a:p>
        </p:txBody>
      </p:sp>
      <p:sp>
        <p:nvSpPr>
          <p:cNvPr id="54989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pic>
        <p:nvPicPr>
          <p:cNvPr id="549893" name="Picture 2" descr="F:\workspaces\workspace_SS13\SWEBuch3\Abbildungen\Kap12BeispielFuerPlanningPokerKarten.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4438" y="1052513"/>
            <a:ext cx="4283075"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50915" name="Rectangle 2"/>
          <p:cNvSpPr>
            <a:spLocks noGrp="1" noChangeArrowheads="1"/>
          </p:cNvSpPr>
          <p:nvPr>
            <p:ph type="title"/>
          </p:nvPr>
        </p:nvSpPr>
        <p:spPr/>
        <p:txBody>
          <a:bodyPr/>
          <a:lstStyle/>
          <a:p>
            <a:pPr eaLnBrk="1" hangingPunct="1"/>
            <a:r>
              <a:rPr lang="de-DE" altLang="de-DE"/>
              <a:t>Teufelsquadrat für IT-Projekte nach Sneed</a:t>
            </a:r>
          </a:p>
        </p:txBody>
      </p:sp>
      <p:sp>
        <p:nvSpPr>
          <p:cNvPr id="550916" name="Rectangle 3"/>
          <p:cNvSpPr>
            <a:spLocks noGrp="1" noChangeArrowheads="1"/>
          </p:cNvSpPr>
          <p:nvPr>
            <p:ph type="body" idx="1"/>
          </p:nvPr>
        </p:nvSpPr>
        <p:spPr>
          <a:xfrm>
            <a:off x="457200" y="4437063"/>
            <a:ext cx="8229600" cy="1943100"/>
          </a:xfrm>
        </p:spPr>
        <p:txBody>
          <a:bodyPr/>
          <a:lstStyle/>
          <a:p>
            <a:pPr eaLnBrk="1" hangingPunct="1"/>
            <a:r>
              <a:rPr lang="de-DE" altLang="de-DE" sz="2000"/>
              <a:t>Konzentration auf ein Ziel erzwingt bei gleichen Rahmenbedingungen Vernachlässigung mindestens eines anderen Ziels (Verbesserung im Bild bedeutet ziehen des Schwerpunkts in diese Richtung)</a:t>
            </a:r>
          </a:p>
          <a:p>
            <a:pPr eaLnBrk="1" hangingPunct="1"/>
            <a:r>
              <a:rPr lang="de-DE" altLang="de-DE" sz="2000"/>
              <a:t>generelle Verbesserung nur durch Verbesserung der Rahmenbedingungen (z.B. der Prozesse)</a:t>
            </a:r>
          </a:p>
        </p:txBody>
      </p:sp>
      <p:grpSp>
        <p:nvGrpSpPr>
          <p:cNvPr id="550917" name="Group 4"/>
          <p:cNvGrpSpPr>
            <a:grpSpLocks/>
          </p:cNvGrpSpPr>
          <p:nvPr/>
        </p:nvGrpSpPr>
        <p:grpSpPr bwMode="auto">
          <a:xfrm>
            <a:off x="2484438" y="1062038"/>
            <a:ext cx="4264025" cy="3303587"/>
            <a:chOff x="1655" y="935"/>
            <a:chExt cx="3023" cy="2420"/>
          </a:xfrm>
        </p:grpSpPr>
        <p:sp>
          <p:nvSpPr>
            <p:cNvPr id="550919" name="Text Box 5"/>
            <p:cNvSpPr txBox="1">
              <a:spLocks noChangeArrowheads="1"/>
            </p:cNvSpPr>
            <p:nvPr/>
          </p:nvSpPr>
          <p:spPr bwMode="auto">
            <a:xfrm>
              <a:off x="1655" y="935"/>
              <a:ext cx="934" cy="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Qualität</a:t>
              </a:r>
            </a:p>
          </p:txBody>
        </p:sp>
        <p:sp>
          <p:nvSpPr>
            <p:cNvPr id="550920" name="Text Box 6"/>
            <p:cNvSpPr txBox="1">
              <a:spLocks noChangeArrowheads="1"/>
            </p:cNvSpPr>
            <p:nvPr/>
          </p:nvSpPr>
          <p:spPr bwMode="auto">
            <a:xfrm>
              <a:off x="1701" y="3021"/>
              <a:ext cx="863" cy="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Kosten</a:t>
              </a:r>
            </a:p>
          </p:txBody>
        </p:sp>
        <p:sp>
          <p:nvSpPr>
            <p:cNvPr id="550921" name="Text Box 7"/>
            <p:cNvSpPr txBox="1">
              <a:spLocks noChangeArrowheads="1"/>
            </p:cNvSpPr>
            <p:nvPr/>
          </p:nvSpPr>
          <p:spPr bwMode="auto">
            <a:xfrm>
              <a:off x="3133" y="935"/>
              <a:ext cx="1545" cy="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Funktionalität</a:t>
              </a:r>
            </a:p>
          </p:txBody>
        </p:sp>
        <p:sp>
          <p:nvSpPr>
            <p:cNvPr id="550922" name="Text Box 8"/>
            <p:cNvSpPr txBox="1">
              <a:spLocks noChangeArrowheads="1"/>
            </p:cNvSpPr>
            <p:nvPr/>
          </p:nvSpPr>
          <p:spPr bwMode="auto">
            <a:xfrm>
              <a:off x="3651" y="3017"/>
              <a:ext cx="514" cy="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Zeit</a:t>
              </a:r>
            </a:p>
          </p:txBody>
        </p:sp>
        <p:sp>
          <p:nvSpPr>
            <p:cNvPr id="550923" name="Rectangle 9"/>
            <p:cNvSpPr>
              <a:spLocks noChangeArrowheads="1"/>
            </p:cNvSpPr>
            <p:nvPr/>
          </p:nvSpPr>
          <p:spPr bwMode="auto">
            <a:xfrm>
              <a:off x="2200" y="1480"/>
              <a:ext cx="1360" cy="136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550924" name="Line 10"/>
            <p:cNvSpPr>
              <a:spLocks noChangeShapeType="1"/>
            </p:cNvSpPr>
            <p:nvPr/>
          </p:nvSpPr>
          <p:spPr bwMode="auto">
            <a:xfrm flipH="1" flipV="1">
              <a:off x="1973" y="1253"/>
              <a:ext cx="907" cy="907"/>
            </a:xfrm>
            <a:prstGeom prst="line">
              <a:avLst/>
            </a:prstGeom>
            <a:noFill/>
            <a:ln w="28575">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50925" name="Line 11"/>
            <p:cNvSpPr>
              <a:spLocks noChangeShapeType="1"/>
            </p:cNvSpPr>
            <p:nvPr/>
          </p:nvSpPr>
          <p:spPr bwMode="auto">
            <a:xfrm flipV="1">
              <a:off x="2880" y="1253"/>
              <a:ext cx="907" cy="907"/>
            </a:xfrm>
            <a:prstGeom prst="line">
              <a:avLst/>
            </a:prstGeom>
            <a:noFill/>
            <a:ln w="28575">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50926" name="Line 12"/>
            <p:cNvSpPr>
              <a:spLocks noChangeShapeType="1"/>
            </p:cNvSpPr>
            <p:nvPr/>
          </p:nvSpPr>
          <p:spPr bwMode="auto">
            <a:xfrm flipH="1">
              <a:off x="1973" y="2160"/>
              <a:ext cx="907" cy="907"/>
            </a:xfrm>
            <a:prstGeom prst="line">
              <a:avLst/>
            </a:prstGeom>
            <a:noFill/>
            <a:ln w="28575">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50927" name="Line 13"/>
            <p:cNvSpPr>
              <a:spLocks noChangeShapeType="1"/>
            </p:cNvSpPr>
            <p:nvPr/>
          </p:nvSpPr>
          <p:spPr bwMode="auto">
            <a:xfrm>
              <a:off x="2880" y="2160"/>
              <a:ext cx="907" cy="907"/>
            </a:xfrm>
            <a:prstGeom prst="line">
              <a:avLst/>
            </a:prstGeom>
            <a:noFill/>
            <a:ln w="28575">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50928" name="Oval 14"/>
            <p:cNvSpPr>
              <a:spLocks noChangeArrowheads="1"/>
            </p:cNvSpPr>
            <p:nvPr/>
          </p:nvSpPr>
          <p:spPr bwMode="auto">
            <a:xfrm>
              <a:off x="2783" y="2062"/>
              <a:ext cx="181" cy="18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sp>
        <p:nvSpPr>
          <p:cNvPr id="550918" name="Text Box 15"/>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12.5</a:t>
            </a:r>
          </a:p>
        </p:txBody>
      </p:sp>
    </p:spTree>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51939" name="Rectangle 2"/>
          <p:cNvSpPr>
            <a:spLocks noGrp="1" noChangeArrowheads="1"/>
          </p:cNvSpPr>
          <p:nvPr>
            <p:ph type="title"/>
          </p:nvPr>
        </p:nvSpPr>
        <p:spPr/>
        <p:txBody>
          <a:bodyPr/>
          <a:lstStyle/>
          <a:p>
            <a:pPr eaLnBrk="1" hangingPunct="1"/>
            <a:r>
              <a:rPr lang="de-DE" altLang="de-DE"/>
              <a:t>Definition Qualitätsmanagement (eine Variante)</a:t>
            </a:r>
          </a:p>
        </p:txBody>
      </p:sp>
      <p:sp>
        <p:nvSpPr>
          <p:cNvPr id="551940" name="Rectangle 3"/>
          <p:cNvSpPr>
            <a:spLocks noGrp="1" noChangeArrowheads="1"/>
          </p:cNvSpPr>
          <p:nvPr>
            <p:ph type="body" idx="1"/>
          </p:nvPr>
        </p:nvSpPr>
        <p:spPr>
          <a:xfrm>
            <a:off x="457200" y="1052513"/>
            <a:ext cx="8229600" cy="5399087"/>
          </a:xfrm>
        </p:spPr>
        <p:txBody>
          <a:bodyPr/>
          <a:lstStyle/>
          <a:p>
            <a:pPr eaLnBrk="1" hangingPunct="1">
              <a:buFontTx/>
              <a:buNone/>
            </a:pPr>
            <a:r>
              <a:rPr lang="de-DE" altLang="de-DE" sz="2000"/>
              <a:t>Definition:</a:t>
            </a:r>
          </a:p>
          <a:p>
            <a:pPr eaLnBrk="1" hangingPunct="1">
              <a:buFontTx/>
              <a:buNone/>
            </a:pPr>
            <a:r>
              <a:rPr lang="de-DE" altLang="de-DE" sz="2000"/>
              <a:t>	Umfasst </a:t>
            </a:r>
            <a:r>
              <a:rPr lang="de-DE" altLang="de-DE" sz="2000">
                <a:cs typeface="Times New Roman" pitchFamily="18" charset="0"/>
              </a:rPr>
              <a:t>»alle Tätigkeiten der Gesamtführungsaufgabe, welche die Qualitätspolitik, Ziele und Verantwortungen festlegen sowie diese durch Mittel wie Qualitätsplanung, Qualitätslenkung, Qualitätssicherung und Qualitätsverbesserung im Rahmen des Qualitätsmanagementsystems verwirklichen« (DlN EN ISO 8402).</a:t>
            </a:r>
          </a:p>
          <a:p>
            <a:pPr eaLnBrk="1" hangingPunct="1">
              <a:buFontTx/>
              <a:buNone/>
            </a:pPr>
            <a:endParaRPr lang="de-DE" altLang="de-DE" sz="1400">
              <a:cs typeface="Times New Roman" pitchFamily="18" charset="0"/>
            </a:endParaRPr>
          </a:p>
          <a:p>
            <a:pPr eaLnBrk="1" hangingPunct="1">
              <a:buFontTx/>
              <a:buNone/>
            </a:pPr>
            <a:r>
              <a:rPr lang="de-DE" altLang="de-DE" sz="2000"/>
              <a:t>Unterscheidung in:</a:t>
            </a:r>
            <a:endParaRPr lang="de-DE" altLang="de-DE" sz="2000">
              <a:cs typeface="Times New Roman" pitchFamily="18" charset="0"/>
            </a:endParaRPr>
          </a:p>
          <a:p>
            <a:pPr eaLnBrk="1" hangingPunct="1"/>
            <a:r>
              <a:rPr lang="de-DE" altLang="de-DE" sz="2000">
                <a:cs typeface="Times New Roman" pitchFamily="18" charset="0"/>
              </a:rPr>
              <a:t>Produktorientiertes Qualitätsmanagement</a:t>
            </a:r>
            <a:br>
              <a:rPr lang="de-DE" altLang="de-DE" sz="2000">
                <a:cs typeface="Times New Roman" pitchFamily="18" charset="0"/>
              </a:rPr>
            </a:br>
            <a:r>
              <a:rPr lang="de-DE" altLang="de-DE" sz="2000">
                <a:cs typeface="Times New Roman" pitchFamily="18" charset="0"/>
              </a:rPr>
              <a:t>(Produkt und Zwischenergebnisse auf festgelegte Gütemerkmale prüfen)</a:t>
            </a:r>
            <a:endParaRPr lang="de-DE" altLang="de-DE" sz="2000">
              <a:cs typeface="Times New Roman" pitchFamily="18" charset="0"/>
              <a:sym typeface="Wingdings" pitchFamily="2" charset="2"/>
            </a:endParaRPr>
          </a:p>
          <a:p>
            <a:pPr eaLnBrk="1" hangingPunct="1"/>
            <a:r>
              <a:rPr lang="de-DE" altLang="de-DE" sz="2000">
                <a:cs typeface="Times New Roman" pitchFamily="18" charset="0"/>
              </a:rPr>
              <a:t>Prozessorientiertes Qualitätsmanagement</a:t>
            </a:r>
            <a:br>
              <a:rPr lang="de-DE" altLang="de-DE" sz="2000">
                <a:cs typeface="Times New Roman" pitchFamily="18" charset="0"/>
              </a:rPr>
            </a:br>
            <a:r>
              <a:rPr lang="de-DE" altLang="de-DE" sz="2000">
                <a:cs typeface="Times New Roman" pitchFamily="18" charset="0"/>
              </a:rPr>
              <a:t>(Alle Mitarbeiter müssen ein Qualitätsbewusstsein entwickeln </a:t>
            </a:r>
            <a:r>
              <a:rPr lang="de-DE" altLang="de-DE" sz="2000">
                <a:cs typeface="Times New Roman" pitchFamily="18" charset="0"/>
                <a:sym typeface="Wingdings" pitchFamily="2" charset="2"/>
              </a:rPr>
              <a:t>permanente Adaptierung)</a:t>
            </a:r>
            <a:endParaRPr lang="de-DE" altLang="de-DE" sz="2000"/>
          </a:p>
          <a:p>
            <a:pPr eaLnBrk="1" hangingPunct="1"/>
            <a:endParaRPr lang="de-DE" altLang="de-DE" sz="2000"/>
          </a:p>
        </p:txBody>
      </p:sp>
    </p:spTree>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52963" name="Rectangle 2"/>
          <p:cNvSpPr>
            <a:spLocks noGrp="1" noChangeArrowheads="1"/>
          </p:cNvSpPr>
          <p:nvPr>
            <p:ph type="title"/>
          </p:nvPr>
        </p:nvSpPr>
        <p:spPr/>
        <p:txBody>
          <a:bodyPr/>
          <a:lstStyle/>
          <a:p>
            <a:pPr eaLnBrk="1" hangingPunct="1"/>
            <a:r>
              <a:rPr lang="de-DE" altLang="de-DE"/>
              <a:t>Zusammenhang der Q-Begriffe</a:t>
            </a:r>
          </a:p>
        </p:txBody>
      </p:sp>
      <p:sp>
        <p:nvSpPr>
          <p:cNvPr id="552964" name="Text Box 3"/>
          <p:cNvSpPr txBox="1">
            <a:spLocks noChangeArrowheads="1"/>
          </p:cNvSpPr>
          <p:nvPr/>
        </p:nvSpPr>
        <p:spPr bwMode="auto">
          <a:xfrm>
            <a:off x="755650" y="1341438"/>
            <a:ext cx="36560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Qualitätsmanagement</a:t>
            </a:r>
          </a:p>
          <a:p>
            <a:pPr eaLnBrk="1" hangingPunct="1"/>
            <a:r>
              <a:rPr lang="de-DE" altLang="de-DE" sz="2400" b="1"/>
              <a:t>(Qualität aller Prozesse)</a:t>
            </a:r>
          </a:p>
        </p:txBody>
      </p:sp>
      <p:sp>
        <p:nvSpPr>
          <p:cNvPr id="552965" name="Text Box 4"/>
          <p:cNvSpPr txBox="1">
            <a:spLocks noChangeArrowheads="1"/>
          </p:cNvSpPr>
          <p:nvPr/>
        </p:nvSpPr>
        <p:spPr bwMode="auto">
          <a:xfrm>
            <a:off x="1187450" y="2971800"/>
            <a:ext cx="4687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Software-Entwicklungsprozess</a:t>
            </a:r>
          </a:p>
        </p:txBody>
      </p:sp>
      <p:sp>
        <p:nvSpPr>
          <p:cNvPr id="552966" name="Rectangle 5"/>
          <p:cNvSpPr>
            <a:spLocks noChangeArrowheads="1"/>
          </p:cNvSpPr>
          <p:nvPr/>
        </p:nvSpPr>
        <p:spPr bwMode="auto">
          <a:xfrm>
            <a:off x="611188" y="1196975"/>
            <a:ext cx="7848600" cy="48958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nvGrpSpPr>
          <p:cNvPr id="552967" name="Group 6"/>
          <p:cNvGrpSpPr>
            <a:grpSpLocks/>
          </p:cNvGrpSpPr>
          <p:nvPr/>
        </p:nvGrpSpPr>
        <p:grpSpPr bwMode="auto">
          <a:xfrm>
            <a:off x="1908175" y="3644900"/>
            <a:ext cx="5327650" cy="1871663"/>
            <a:chOff x="2109" y="2795"/>
            <a:chExt cx="3356" cy="1179"/>
          </a:xfrm>
        </p:grpSpPr>
        <p:sp>
          <p:nvSpPr>
            <p:cNvPr id="552971" name="Text Box 7"/>
            <p:cNvSpPr txBox="1">
              <a:spLocks noChangeArrowheads="1"/>
            </p:cNvSpPr>
            <p:nvPr/>
          </p:nvSpPr>
          <p:spPr bwMode="auto">
            <a:xfrm>
              <a:off x="2304" y="3430"/>
              <a:ext cx="11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konstruktiv</a:t>
              </a:r>
            </a:p>
          </p:txBody>
        </p:sp>
        <p:sp>
          <p:nvSpPr>
            <p:cNvPr id="552972" name="Text Box 8"/>
            <p:cNvSpPr txBox="1">
              <a:spLocks noChangeArrowheads="1"/>
            </p:cNvSpPr>
            <p:nvPr/>
          </p:nvSpPr>
          <p:spPr bwMode="auto">
            <a:xfrm>
              <a:off x="4105" y="3430"/>
              <a:ext cx="10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analytisch</a:t>
              </a:r>
            </a:p>
          </p:txBody>
        </p:sp>
        <p:sp>
          <p:nvSpPr>
            <p:cNvPr id="552973" name="Rectangle 9"/>
            <p:cNvSpPr>
              <a:spLocks noChangeArrowheads="1"/>
            </p:cNvSpPr>
            <p:nvPr/>
          </p:nvSpPr>
          <p:spPr bwMode="auto">
            <a:xfrm>
              <a:off x="2109" y="2795"/>
              <a:ext cx="3356" cy="1179"/>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552974" name="Line 10"/>
            <p:cNvSpPr>
              <a:spLocks noChangeShapeType="1"/>
            </p:cNvSpPr>
            <p:nvPr/>
          </p:nvSpPr>
          <p:spPr bwMode="auto">
            <a:xfrm>
              <a:off x="3787" y="2795"/>
              <a:ext cx="0" cy="11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52975" name="Text Box 11"/>
            <p:cNvSpPr txBox="1">
              <a:spLocks noChangeArrowheads="1"/>
            </p:cNvSpPr>
            <p:nvPr/>
          </p:nvSpPr>
          <p:spPr bwMode="auto">
            <a:xfrm>
              <a:off x="2840" y="2886"/>
              <a:ext cx="1854"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Qualitätssicherung</a:t>
              </a:r>
            </a:p>
          </p:txBody>
        </p:sp>
      </p:grpSp>
      <p:sp>
        <p:nvSpPr>
          <p:cNvPr id="552968" name="Rectangle 12"/>
          <p:cNvSpPr>
            <a:spLocks noChangeArrowheads="1"/>
          </p:cNvSpPr>
          <p:nvPr/>
        </p:nvSpPr>
        <p:spPr bwMode="auto">
          <a:xfrm>
            <a:off x="1116013" y="2924175"/>
            <a:ext cx="6983412" cy="28797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552969" name="Text Box 13"/>
          <p:cNvSpPr txBox="1">
            <a:spLocks noChangeArrowheads="1"/>
          </p:cNvSpPr>
          <p:nvPr/>
        </p:nvSpPr>
        <p:spPr bwMode="auto">
          <a:xfrm>
            <a:off x="5200650" y="1431925"/>
            <a:ext cx="1670050" cy="48577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Prozess X</a:t>
            </a:r>
          </a:p>
        </p:txBody>
      </p:sp>
      <p:sp>
        <p:nvSpPr>
          <p:cNvPr id="552970" name="Text Box 14"/>
          <p:cNvSpPr txBox="1">
            <a:spLocks noChangeArrowheads="1"/>
          </p:cNvSpPr>
          <p:nvPr/>
        </p:nvSpPr>
        <p:spPr bwMode="auto">
          <a:xfrm>
            <a:off x="6070600" y="2079625"/>
            <a:ext cx="1670050" cy="48577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Prozess Y</a:t>
            </a:r>
          </a:p>
        </p:txBody>
      </p:sp>
    </p:spTree>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53987" name="Rectangle 2"/>
          <p:cNvSpPr>
            <a:spLocks noGrp="1" noChangeArrowheads="1"/>
          </p:cNvSpPr>
          <p:nvPr>
            <p:ph type="title"/>
          </p:nvPr>
        </p:nvSpPr>
        <p:spPr/>
        <p:txBody>
          <a:bodyPr/>
          <a:lstStyle/>
          <a:p>
            <a:pPr eaLnBrk="1" hangingPunct="1"/>
            <a:r>
              <a:rPr lang="de-DE" altLang="de-DE"/>
              <a:t>Prozesse als Firmenqualitätsmaßstab: CMM[I]</a:t>
            </a:r>
          </a:p>
        </p:txBody>
      </p:sp>
      <p:sp>
        <p:nvSpPr>
          <p:cNvPr id="553988" name="Rectangle 3"/>
          <p:cNvSpPr>
            <a:spLocks noGrp="1" noChangeArrowheads="1"/>
          </p:cNvSpPr>
          <p:nvPr>
            <p:ph type="body" sz="half" idx="1"/>
          </p:nvPr>
        </p:nvSpPr>
        <p:spPr>
          <a:xfrm>
            <a:off x="457200" y="1125538"/>
            <a:ext cx="7715250" cy="5256212"/>
          </a:xfrm>
        </p:spPr>
        <p:txBody>
          <a:bodyPr/>
          <a:lstStyle/>
          <a:p>
            <a:pPr eaLnBrk="1" hangingPunct="1"/>
            <a:r>
              <a:rPr lang="de-DE" altLang="de-DE" sz="2000"/>
              <a:t>ursprünglich Capability Maturity Model (CMM)</a:t>
            </a:r>
          </a:p>
          <a:p>
            <a:pPr eaLnBrk="1" hangingPunct="1"/>
            <a:r>
              <a:rPr lang="de-DE" altLang="de-DE" sz="2000"/>
              <a:t>Auftrag durch das DoD</a:t>
            </a:r>
          </a:p>
          <a:p>
            <a:pPr eaLnBrk="1" hangingPunct="1"/>
            <a:r>
              <a:rPr lang="de-DE" altLang="de-DE" sz="2000"/>
              <a:t>Hilfsmittel zur Beurteilung der Leistungsfähigkeit von Softwarelieferanten</a:t>
            </a:r>
          </a:p>
          <a:p>
            <a:pPr eaLnBrk="1" hangingPunct="1"/>
            <a:r>
              <a:rPr lang="de-DE" altLang="de-DE" sz="2000"/>
              <a:t>Reifegrad der Software-Entwicklungs-</a:t>
            </a:r>
          </a:p>
          <a:p>
            <a:pPr eaLnBrk="1" hangingPunct="1">
              <a:buFontTx/>
              <a:buNone/>
            </a:pPr>
            <a:r>
              <a:rPr lang="de-DE" altLang="de-DE" sz="2000"/>
              <a:t>	prozesse ermitteln</a:t>
            </a:r>
          </a:p>
          <a:p>
            <a:pPr eaLnBrk="1" hangingPunct="1"/>
            <a:r>
              <a:rPr lang="de-DE" altLang="de-DE" sz="2000"/>
              <a:t>gezielte Prozessverbesserung</a:t>
            </a:r>
          </a:p>
          <a:p>
            <a:pPr eaLnBrk="1" hangingPunct="1"/>
            <a:r>
              <a:rPr lang="de-DE" altLang="de-DE" sz="2000"/>
              <a:t>CMM(I) definiert 5 Stufen der </a:t>
            </a:r>
          </a:p>
          <a:p>
            <a:pPr eaLnBrk="1" hangingPunct="1">
              <a:buFontTx/>
              <a:buNone/>
            </a:pPr>
            <a:r>
              <a:rPr lang="de-DE" altLang="de-DE" sz="2000"/>
              <a:t>	Reife einer Organisation</a:t>
            </a:r>
          </a:p>
          <a:p>
            <a:pPr eaLnBrk="1" hangingPunct="1"/>
            <a:endParaRPr lang="de-DE" altLang="de-DE" sz="2000"/>
          </a:p>
          <a:p>
            <a:pPr eaLnBrk="1" hangingPunct="1"/>
            <a:endParaRPr lang="de-DE" altLang="de-DE" sz="2000"/>
          </a:p>
        </p:txBody>
      </p:sp>
      <p:sp>
        <p:nvSpPr>
          <p:cNvPr id="553989" name="Rectangle 4"/>
          <p:cNvSpPr>
            <a:spLocks noChangeArrowheads="1"/>
          </p:cNvSpPr>
          <p:nvPr/>
        </p:nvSpPr>
        <p:spPr bwMode="auto">
          <a:xfrm>
            <a:off x="468313" y="4365625"/>
            <a:ext cx="771525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r>
              <a:rPr lang="de-DE" altLang="de-DE" sz="2000" b="1"/>
              <a:t>aktuell: </a:t>
            </a:r>
            <a:r>
              <a:rPr lang="en-US" altLang="de-DE" sz="2000" b="1"/>
              <a:t>CMMI for </a:t>
            </a:r>
          </a:p>
          <a:p>
            <a:pPr eaLnBrk="1" hangingPunct="1">
              <a:spcBef>
                <a:spcPct val="20000"/>
              </a:spcBef>
            </a:pPr>
            <a:r>
              <a:rPr lang="en-US" altLang="de-DE" sz="2000" b="1"/>
              <a:t>	Development,</a:t>
            </a:r>
          </a:p>
          <a:p>
            <a:pPr eaLnBrk="1" hangingPunct="1">
              <a:spcBef>
                <a:spcPct val="20000"/>
              </a:spcBef>
            </a:pPr>
            <a:r>
              <a:rPr lang="en-US" altLang="de-DE" sz="2000" b="1"/>
              <a:t>	Version 1.2 </a:t>
            </a:r>
          </a:p>
          <a:p>
            <a:pPr eaLnBrk="1" hangingPunct="1">
              <a:spcBef>
                <a:spcPct val="20000"/>
              </a:spcBef>
            </a:pPr>
            <a:r>
              <a:rPr lang="en-US" altLang="de-DE" sz="2000" b="1"/>
              <a:t>	(CMMI-DEV)</a:t>
            </a:r>
            <a:endParaRPr lang="de-DE" altLang="de-DE" sz="2000" b="1"/>
          </a:p>
          <a:p>
            <a:pPr eaLnBrk="1" hangingPunct="1">
              <a:spcBef>
                <a:spcPct val="20000"/>
              </a:spcBef>
              <a:buFontTx/>
              <a:buChar char="•"/>
            </a:pPr>
            <a:endParaRPr lang="de-DE" altLang="de-DE" sz="2000" b="1"/>
          </a:p>
        </p:txBody>
      </p:sp>
      <p:grpSp>
        <p:nvGrpSpPr>
          <p:cNvPr id="553990" name="Group 5"/>
          <p:cNvGrpSpPr>
            <a:grpSpLocks/>
          </p:cNvGrpSpPr>
          <p:nvPr/>
        </p:nvGrpSpPr>
        <p:grpSpPr bwMode="auto">
          <a:xfrm>
            <a:off x="3640138" y="2708275"/>
            <a:ext cx="4964112" cy="3602038"/>
            <a:chOff x="1066" y="1751"/>
            <a:chExt cx="3127" cy="2269"/>
          </a:xfrm>
        </p:grpSpPr>
        <p:sp>
          <p:nvSpPr>
            <p:cNvPr id="553991" name="Text Box 6"/>
            <p:cNvSpPr txBox="1">
              <a:spLocks noChangeArrowheads="1"/>
            </p:cNvSpPr>
            <p:nvPr/>
          </p:nvSpPr>
          <p:spPr bwMode="auto">
            <a:xfrm>
              <a:off x="2517" y="1751"/>
              <a:ext cx="1676" cy="45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5 Optimizing</a:t>
              </a:r>
            </a:p>
            <a:p>
              <a:pPr eaLnBrk="1" hangingPunct="1"/>
              <a:endParaRPr lang="de-DE" altLang="de-DE" sz="2000" b="1"/>
            </a:p>
          </p:txBody>
        </p:sp>
        <p:sp>
          <p:nvSpPr>
            <p:cNvPr id="553992" name="Text Box 7"/>
            <p:cNvSpPr txBox="1">
              <a:spLocks noChangeArrowheads="1"/>
            </p:cNvSpPr>
            <p:nvPr/>
          </p:nvSpPr>
          <p:spPr bwMode="auto">
            <a:xfrm>
              <a:off x="2154" y="2205"/>
              <a:ext cx="2039" cy="45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4 Quantitatively Managed</a:t>
              </a:r>
            </a:p>
            <a:p>
              <a:pPr eaLnBrk="1" hangingPunct="1"/>
              <a:r>
                <a:rPr lang="de-DE" altLang="de-DE" sz="2000" b="1"/>
                <a:t>   Managed (CMM)</a:t>
              </a:r>
            </a:p>
            <a:p>
              <a:pPr eaLnBrk="1" hangingPunct="1"/>
              <a:endParaRPr lang="de-DE" altLang="de-DE" sz="2000" b="1"/>
            </a:p>
          </p:txBody>
        </p:sp>
        <p:sp>
          <p:nvSpPr>
            <p:cNvPr id="553993" name="Text Box 8"/>
            <p:cNvSpPr txBox="1">
              <a:spLocks noChangeArrowheads="1"/>
            </p:cNvSpPr>
            <p:nvPr/>
          </p:nvSpPr>
          <p:spPr bwMode="auto">
            <a:xfrm>
              <a:off x="1791" y="2659"/>
              <a:ext cx="2402" cy="45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3 Defined</a:t>
              </a:r>
            </a:p>
            <a:p>
              <a:pPr eaLnBrk="1" hangingPunct="1"/>
              <a:endParaRPr lang="de-DE" altLang="de-DE" sz="2000" b="1"/>
            </a:p>
          </p:txBody>
        </p:sp>
        <p:sp>
          <p:nvSpPr>
            <p:cNvPr id="553994" name="Text Box 9"/>
            <p:cNvSpPr txBox="1">
              <a:spLocks noChangeArrowheads="1"/>
            </p:cNvSpPr>
            <p:nvPr/>
          </p:nvSpPr>
          <p:spPr bwMode="auto">
            <a:xfrm>
              <a:off x="1429" y="3113"/>
              <a:ext cx="2764" cy="45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2 Managed</a:t>
              </a:r>
            </a:p>
            <a:p>
              <a:pPr eaLnBrk="1" hangingPunct="1"/>
              <a:r>
                <a:rPr lang="de-DE" altLang="de-DE" sz="2000" b="1"/>
                <a:t>   Repeatable (CMM)</a:t>
              </a:r>
            </a:p>
            <a:p>
              <a:pPr eaLnBrk="1" hangingPunct="1"/>
              <a:endParaRPr lang="de-DE" altLang="de-DE" sz="2000" b="1"/>
            </a:p>
          </p:txBody>
        </p:sp>
        <p:sp>
          <p:nvSpPr>
            <p:cNvPr id="553995" name="Text Box 10"/>
            <p:cNvSpPr txBox="1">
              <a:spLocks noChangeArrowheads="1"/>
            </p:cNvSpPr>
            <p:nvPr/>
          </p:nvSpPr>
          <p:spPr bwMode="auto">
            <a:xfrm>
              <a:off x="1066" y="3566"/>
              <a:ext cx="3127" cy="45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1 Initial</a:t>
              </a:r>
            </a:p>
            <a:p>
              <a:pPr eaLnBrk="1" hangingPunct="1"/>
              <a:endParaRPr lang="de-DE" altLang="de-DE" sz="2000" b="1"/>
            </a:p>
          </p:txBody>
        </p:sp>
        <p:sp>
          <p:nvSpPr>
            <p:cNvPr id="553996" name="AutoShape 11"/>
            <p:cNvSpPr>
              <a:spLocks noChangeArrowheads="1"/>
            </p:cNvSpPr>
            <p:nvPr/>
          </p:nvSpPr>
          <p:spPr bwMode="auto">
            <a:xfrm>
              <a:off x="1202" y="3249"/>
              <a:ext cx="227" cy="31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65 w 21600"/>
                <a:gd name="T13" fmla="*/ 2930 h 21600"/>
                <a:gd name="T14" fmla="*/ 18270 w 21600"/>
                <a:gd name="T15" fmla="*/ 926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53997" name="AutoShape 12"/>
            <p:cNvSpPr>
              <a:spLocks noChangeArrowheads="1"/>
            </p:cNvSpPr>
            <p:nvPr/>
          </p:nvSpPr>
          <p:spPr bwMode="auto">
            <a:xfrm>
              <a:off x="1564" y="2795"/>
              <a:ext cx="227" cy="31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65 w 21600"/>
                <a:gd name="T13" fmla="*/ 2930 h 21600"/>
                <a:gd name="T14" fmla="*/ 18270 w 21600"/>
                <a:gd name="T15" fmla="*/ 926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53998" name="AutoShape 13"/>
            <p:cNvSpPr>
              <a:spLocks noChangeArrowheads="1"/>
            </p:cNvSpPr>
            <p:nvPr/>
          </p:nvSpPr>
          <p:spPr bwMode="auto">
            <a:xfrm>
              <a:off x="1927" y="2341"/>
              <a:ext cx="227" cy="31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65 w 21600"/>
                <a:gd name="T13" fmla="*/ 2930 h 21600"/>
                <a:gd name="T14" fmla="*/ 18270 w 21600"/>
                <a:gd name="T15" fmla="*/ 926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53999" name="AutoShape 14"/>
            <p:cNvSpPr>
              <a:spLocks noChangeArrowheads="1"/>
            </p:cNvSpPr>
            <p:nvPr/>
          </p:nvSpPr>
          <p:spPr bwMode="auto">
            <a:xfrm>
              <a:off x="2290" y="1888"/>
              <a:ext cx="227" cy="31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65 w 21600"/>
                <a:gd name="T13" fmla="*/ 2930 h 21600"/>
                <a:gd name="T14" fmla="*/ 18270 w 21600"/>
                <a:gd name="T15" fmla="*/ 926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Tree>
  </p:cSld>
  <p:clrMapOvr>
    <a:masterClrMapping/>
  </p:clrMapOvr>
  <p:transition/>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55011" name="Rectangle 2"/>
          <p:cNvSpPr>
            <a:spLocks noGrp="1" noChangeArrowheads="1"/>
          </p:cNvSpPr>
          <p:nvPr>
            <p:ph type="title"/>
          </p:nvPr>
        </p:nvSpPr>
        <p:spPr/>
        <p:txBody>
          <a:bodyPr/>
          <a:lstStyle/>
          <a:p>
            <a:pPr eaLnBrk="1" hangingPunct="1"/>
            <a:r>
              <a:rPr lang="de-DE" altLang="de-DE"/>
              <a:t>Stufe 1: Initial</a:t>
            </a:r>
          </a:p>
        </p:txBody>
      </p:sp>
      <p:sp>
        <p:nvSpPr>
          <p:cNvPr id="555012" name="Rectangle 3"/>
          <p:cNvSpPr>
            <a:spLocks noGrp="1" noChangeArrowheads="1"/>
          </p:cNvSpPr>
          <p:nvPr>
            <p:ph type="body" idx="1"/>
          </p:nvPr>
        </p:nvSpPr>
        <p:spPr/>
        <p:txBody>
          <a:bodyPr/>
          <a:lstStyle/>
          <a:p>
            <a:pPr eaLnBrk="1" hangingPunct="1"/>
            <a:r>
              <a:rPr lang="de-DE" altLang="de-DE"/>
              <a:t>Merkmal: Keine stabile Umgebung, ad-hoc Durchführung</a:t>
            </a:r>
          </a:p>
          <a:p>
            <a:pPr eaLnBrk="1" hangingPunct="1"/>
            <a:r>
              <a:rPr lang="de-DE" altLang="de-DE"/>
              <a:t>Fokus: gute Mitarbeiter</a:t>
            </a:r>
          </a:p>
          <a:p>
            <a:pPr eaLnBrk="1" hangingPunct="1"/>
            <a:r>
              <a:rPr lang="de-DE" altLang="de-DE"/>
              <a:t>Unvorhersagbares Ergebnis: bei erneuter Durchführung des Projektes würde alles ganz anders laufen</a:t>
            </a:r>
          </a:p>
          <a:p>
            <a:pPr eaLnBrk="1" hangingPunct="1"/>
            <a:r>
              <a:rPr lang="de-DE" altLang="de-DE"/>
              <a:t>Brandbekämpfung statt Planung, Planabweichung in Krisensituationen</a:t>
            </a:r>
          </a:p>
          <a:p>
            <a:pPr eaLnBrk="1" hangingPunct="1"/>
            <a:r>
              <a:rPr lang="de-DE" altLang="de-DE"/>
              <a:t>Gelingen des Projektes nur durch äußersten Einsatz aller Beteiligter, hängt an Einzelpersonen</a:t>
            </a:r>
          </a:p>
          <a:p>
            <a:pPr eaLnBrk="1" hangingPunct="1"/>
            <a:r>
              <a:rPr lang="de-DE" altLang="de-DE"/>
              <a:t>Risikobehaftet, unplanbar und ineffizient</a:t>
            </a:r>
          </a:p>
          <a:p>
            <a:pPr eaLnBrk="1" hangingPunct="1"/>
            <a:endParaRPr lang="de-DE" altLang="de-DE"/>
          </a:p>
        </p:txBody>
      </p:sp>
    </p:spTree>
  </p:cSld>
  <p:clrMapOvr>
    <a:masterClrMapping/>
  </p:clrMapOvr>
  <p:transition/>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56035" name="Rectangle 2"/>
          <p:cNvSpPr>
            <a:spLocks noGrp="1" noChangeArrowheads="1"/>
          </p:cNvSpPr>
          <p:nvPr>
            <p:ph type="title"/>
          </p:nvPr>
        </p:nvSpPr>
        <p:spPr/>
        <p:txBody>
          <a:bodyPr/>
          <a:lstStyle/>
          <a:p>
            <a:pPr eaLnBrk="1" hangingPunct="1"/>
            <a:r>
              <a:rPr lang="de-DE" altLang="de-DE"/>
              <a:t>Stufe 2: Nachvollziehbar (managed)</a:t>
            </a:r>
          </a:p>
        </p:txBody>
      </p:sp>
      <p:sp>
        <p:nvSpPr>
          <p:cNvPr id="556036" name="Rectangle 3"/>
          <p:cNvSpPr>
            <a:spLocks noGrp="1" noChangeArrowheads="1"/>
          </p:cNvSpPr>
          <p:nvPr>
            <p:ph type="body" idx="1"/>
          </p:nvPr>
        </p:nvSpPr>
        <p:spPr/>
        <p:txBody>
          <a:bodyPr/>
          <a:lstStyle/>
          <a:p>
            <a:pPr eaLnBrk="1" hangingPunct="1"/>
            <a:r>
              <a:rPr lang="de-DE" altLang="de-DE"/>
              <a:t>Merkmal: Gleiche Anforderungen ergeben gleiche Resultate</a:t>
            </a:r>
          </a:p>
          <a:p>
            <a:pPr eaLnBrk="1" hangingPunct="1"/>
            <a:r>
              <a:rPr lang="de-DE" altLang="de-DE"/>
              <a:t>Fokus: Projektmanagement</a:t>
            </a:r>
          </a:p>
          <a:p>
            <a:pPr lvl="1" eaLnBrk="1" hangingPunct="1"/>
            <a:r>
              <a:rPr lang="de-DE" altLang="de-DE"/>
              <a:t>Richtlinien für Software-Projektmanagement existieren und werden umgesetzt</a:t>
            </a:r>
          </a:p>
          <a:p>
            <a:pPr lvl="1" eaLnBrk="1" hangingPunct="1"/>
            <a:r>
              <a:rPr lang="de-DE" altLang="de-DE"/>
              <a:t>Überwachung von Zeit, Kosten, Produktqualität</a:t>
            </a:r>
          </a:p>
          <a:p>
            <a:pPr eaLnBrk="1" hangingPunct="1"/>
            <a:r>
              <a:rPr lang="de-DE" altLang="de-DE"/>
              <a:t>Basierend auf früheren Projekten</a:t>
            </a:r>
          </a:p>
          <a:p>
            <a:pPr eaLnBrk="1" hangingPunct="1"/>
            <a:r>
              <a:rPr lang="de-DE" altLang="de-DE"/>
              <a:t>Softwarestandards, Konfigurationsmanagement</a:t>
            </a:r>
          </a:p>
          <a:p>
            <a:pPr eaLnBrk="1" hangingPunct="1"/>
            <a:r>
              <a:rPr lang="de-DE" altLang="de-DE"/>
              <a:t>Stabiler Prozess</a:t>
            </a:r>
          </a:p>
          <a:p>
            <a:pPr eaLnBrk="1" hangingPunct="1"/>
            <a:endParaRPr lang="de-DE" altLang="de-DE"/>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7171" name="Rectangle 2"/>
          <p:cNvSpPr>
            <a:spLocks noGrp="1" noChangeArrowheads="1"/>
          </p:cNvSpPr>
          <p:nvPr>
            <p:ph type="title"/>
          </p:nvPr>
        </p:nvSpPr>
        <p:spPr/>
        <p:txBody>
          <a:bodyPr/>
          <a:lstStyle/>
          <a:p>
            <a:pPr eaLnBrk="1" hangingPunct="1"/>
            <a:r>
              <a:rPr lang="de-DE" altLang="de-DE"/>
              <a:t>Historie des SW-Engineering (3/4)</a:t>
            </a:r>
          </a:p>
        </p:txBody>
      </p:sp>
      <p:sp>
        <p:nvSpPr>
          <p:cNvPr id="7172" name="Rectangle 3"/>
          <p:cNvSpPr>
            <a:spLocks noGrp="1" noChangeArrowheads="1"/>
          </p:cNvSpPr>
          <p:nvPr>
            <p:ph type="body" idx="1"/>
          </p:nvPr>
        </p:nvSpPr>
        <p:spPr>
          <a:xfrm>
            <a:off x="457200" y="1052513"/>
            <a:ext cx="8229600" cy="5256212"/>
          </a:xfrm>
        </p:spPr>
        <p:txBody>
          <a:bodyPr/>
          <a:lstStyle/>
          <a:p>
            <a:pPr marL="381000" indent="-381000" eaLnBrk="1" hangingPunct="1">
              <a:lnSpc>
                <a:spcPct val="90000"/>
              </a:lnSpc>
            </a:pPr>
            <a:r>
              <a:rPr lang="de-DE" altLang="de-DE" sz="2000"/>
              <a:t>90er Jahre	</a:t>
            </a:r>
          </a:p>
          <a:p>
            <a:pPr marL="800100" lvl="1" indent="-342900" eaLnBrk="1" hangingPunct="1">
              <a:lnSpc>
                <a:spcPct val="90000"/>
              </a:lnSpc>
            </a:pPr>
            <a:r>
              <a:rPr lang="de-DE" altLang="de-DE" sz="2000"/>
              <a:t>Geeignete Analyse- und Entwurfsmethoden entstehen (</a:t>
            </a:r>
            <a:r>
              <a:rPr lang="de-DE" altLang="de-DE" sz="2000" i="1"/>
              <a:t>Coad/Yourdon</a:t>
            </a:r>
            <a:r>
              <a:rPr lang="de-DE" altLang="de-DE" sz="2000"/>
              <a:t>, </a:t>
            </a:r>
            <a:r>
              <a:rPr lang="de-DE" altLang="de-DE" sz="2000" i="1"/>
              <a:t>Rumbaugh, Booch, Jacobson</a:t>
            </a:r>
            <a:r>
              <a:rPr lang="de-DE" altLang="de-DE" sz="2000"/>
              <a:t> und andere) </a:t>
            </a:r>
          </a:p>
          <a:p>
            <a:pPr marL="381000" indent="-381000" eaLnBrk="1" hangingPunct="1">
              <a:lnSpc>
                <a:spcPct val="90000"/>
              </a:lnSpc>
            </a:pPr>
            <a:r>
              <a:rPr lang="de-DE" altLang="de-DE" sz="2000"/>
              <a:t>1995 </a:t>
            </a:r>
          </a:p>
          <a:p>
            <a:pPr marL="800100" lvl="1" indent="-342900" eaLnBrk="1" hangingPunct="1">
              <a:lnSpc>
                <a:spcPct val="90000"/>
              </a:lnSpc>
            </a:pPr>
            <a:r>
              <a:rPr lang="de-DE" altLang="de-DE" sz="2000"/>
              <a:t>Vereinigung mehrerer Ansätze zunächst als </a:t>
            </a:r>
            <a:r>
              <a:rPr lang="de-DE" altLang="de-DE" sz="2000" i="1"/>
              <a:t>Unified Method</a:t>
            </a:r>
            <a:r>
              <a:rPr lang="de-DE" altLang="de-DE" sz="2000"/>
              <a:t> (UM) von Booch und Rumbaugh, dann kommt Jacobson hinzu (Use Cases). </a:t>
            </a:r>
          </a:p>
          <a:p>
            <a:pPr marL="800100" lvl="1" indent="-342900" eaLnBrk="1" hangingPunct="1">
              <a:lnSpc>
                <a:spcPct val="90000"/>
              </a:lnSpc>
            </a:pPr>
            <a:r>
              <a:rPr lang="de-DE" altLang="de-DE" sz="2000"/>
              <a:t>3 Amigos definieren die </a:t>
            </a:r>
            <a:r>
              <a:rPr lang="de-DE" altLang="de-DE" sz="2000" i="1"/>
              <a:t>Unified Modeling Language</a:t>
            </a:r>
            <a:r>
              <a:rPr lang="de-DE" altLang="de-DE" sz="2000"/>
              <a:t> (UML) als Quasi-Standard.</a:t>
            </a:r>
          </a:p>
          <a:p>
            <a:pPr marL="381000" indent="-381000" eaLnBrk="1" hangingPunct="1">
              <a:lnSpc>
                <a:spcPct val="90000"/>
              </a:lnSpc>
            </a:pPr>
            <a:r>
              <a:rPr lang="de-DE" altLang="de-DE" sz="2000"/>
              <a:t>1997 </a:t>
            </a:r>
          </a:p>
          <a:p>
            <a:pPr marL="800100" lvl="1" indent="-342900" eaLnBrk="1" hangingPunct="1">
              <a:lnSpc>
                <a:spcPct val="90000"/>
              </a:lnSpc>
            </a:pPr>
            <a:r>
              <a:rPr lang="de-DE" altLang="de-DE" sz="2000"/>
              <a:t>UML in der Version 1.1 bei der OMG (Object Management Group) zur Standardisierung eingereicht und angenommen </a:t>
            </a:r>
          </a:p>
          <a:p>
            <a:pPr marL="800100" lvl="1" indent="-342900" eaLnBrk="1" hangingPunct="1">
              <a:lnSpc>
                <a:spcPct val="90000"/>
              </a:lnSpc>
            </a:pPr>
            <a:r>
              <a:rPr lang="de-DE" altLang="de-DE" sz="2000"/>
              <a:t>UML ist jedoch keine Entwicklungsmethode (Phasenmodell), </a:t>
            </a:r>
            <a:r>
              <a:rPr lang="de-DE" altLang="de-DE" sz="2000" i="1"/>
              <a:t>nur</a:t>
            </a:r>
            <a:r>
              <a:rPr lang="de-DE" altLang="de-DE" sz="2000"/>
              <a:t> eine Beschreibungssprache</a:t>
            </a:r>
          </a:p>
          <a:p>
            <a:pPr marL="381000" indent="-381000" eaLnBrk="1" hangingPunct="1">
              <a:lnSpc>
                <a:spcPct val="90000"/>
              </a:lnSpc>
            </a:pPr>
            <a:r>
              <a:rPr lang="de-DE" altLang="de-DE" sz="2000"/>
              <a:t>1999</a:t>
            </a:r>
          </a:p>
          <a:p>
            <a:pPr marL="800100" lvl="1" indent="-342900" eaLnBrk="1" hangingPunct="1">
              <a:lnSpc>
                <a:spcPct val="90000"/>
              </a:lnSpc>
            </a:pPr>
            <a:r>
              <a:rPr lang="de-DE" altLang="de-DE" sz="2000"/>
              <a:t>Entwicklungsmethode: </a:t>
            </a:r>
            <a:r>
              <a:rPr lang="de-DE" altLang="de-DE" sz="2000" i="1"/>
              <a:t>Unified Process</a:t>
            </a:r>
            <a:r>
              <a:rPr lang="de-DE" altLang="de-DE" sz="2000"/>
              <a:t> (UP) und </a:t>
            </a:r>
            <a:r>
              <a:rPr lang="de-DE" altLang="de-DE" sz="2000" i="1"/>
              <a:t>Rational Unified Process</a:t>
            </a:r>
            <a:r>
              <a:rPr lang="de-DE" altLang="de-DE" sz="2000"/>
              <a:t> (RUP) (erste Version)</a:t>
            </a:r>
          </a:p>
          <a:p>
            <a:pPr marL="800100" lvl="1" indent="-342900" eaLnBrk="1" hangingPunct="1">
              <a:lnSpc>
                <a:spcPct val="90000"/>
              </a:lnSpc>
            </a:pPr>
            <a:endParaRPr lang="de-DE" altLang="de-DE" sz="2000"/>
          </a:p>
        </p:txBody>
      </p:sp>
      <p:sp>
        <p:nvSpPr>
          <p:cNvPr id="7173" name="Rectangle 4"/>
          <p:cNvSpPr>
            <a:spLocks noChangeArrowheads="1"/>
          </p:cNvSpPr>
          <p:nvPr/>
        </p:nvSpPr>
        <p:spPr bwMode="auto">
          <a:xfrm>
            <a:off x="0" y="2347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7174" name="Rectangle 5"/>
          <p:cNvSpPr>
            <a:spLocks noChangeArrowheads="1"/>
          </p:cNvSpPr>
          <p:nvPr/>
        </p:nvSpPr>
        <p:spPr bwMode="auto">
          <a:xfrm>
            <a:off x="0" y="1852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7175" name="Rectangle 6"/>
          <p:cNvSpPr>
            <a:spLocks noChangeArrowheads="1"/>
          </p:cNvSpPr>
          <p:nvPr/>
        </p:nvSpPr>
        <p:spPr bwMode="auto">
          <a:xfrm>
            <a:off x="0" y="1795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65539" name="Rectangle 2"/>
          <p:cNvSpPr>
            <a:spLocks noGrp="1" noChangeArrowheads="1"/>
          </p:cNvSpPr>
          <p:nvPr>
            <p:ph type="title"/>
          </p:nvPr>
        </p:nvSpPr>
        <p:spPr/>
        <p:txBody>
          <a:bodyPr/>
          <a:lstStyle/>
          <a:p>
            <a:pPr eaLnBrk="1" hangingPunct="1"/>
            <a:r>
              <a:rPr lang="de-DE" altLang="de-DE"/>
              <a:t>Ideen des Extreme Programming (XP) (1/3)</a:t>
            </a:r>
          </a:p>
        </p:txBody>
      </p:sp>
      <p:sp>
        <p:nvSpPr>
          <p:cNvPr id="65540" name="Rectangle 4"/>
          <p:cNvSpPr>
            <a:spLocks noGrp="1" noChangeArrowheads="1"/>
          </p:cNvSpPr>
          <p:nvPr>
            <p:ph type="body" sz="half" idx="1"/>
          </p:nvPr>
        </p:nvSpPr>
        <p:spPr/>
        <p:txBody>
          <a:bodyPr/>
          <a:lstStyle/>
          <a:p>
            <a:pPr algn="ctr" eaLnBrk="1" hangingPunct="1">
              <a:lnSpc>
                <a:spcPct val="90000"/>
              </a:lnSpc>
              <a:buFontTx/>
              <a:buNone/>
            </a:pPr>
            <a:r>
              <a:rPr lang="en-US" altLang="de-DE" sz="2000" dirty="0"/>
              <a:t>Planning</a:t>
            </a:r>
          </a:p>
          <a:p>
            <a:pPr eaLnBrk="1" hangingPunct="1">
              <a:lnSpc>
                <a:spcPct val="90000"/>
              </a:lnSpc>
            </a:pPr>
            <a:r>
              <a:rPr lang="en-US" altLang="de-DE" sz="2000" dirty="0"/>
              <a:t> User stories are written</a:t>
            </a:r>
          </a:p>
          <a:p>
            <a:pPr eaLnBrk="1" hangingPunct="1">
              <a:lnSpc>
                <a:spcPct val="90000"/>
              </a:lnSpc>
            </a:pPr>
            <a:r>
              <a:rPr lang="en-US" altLang="de-DE" sz="2000" dirty="0"/>
              <a:t> Release planning creates the schedule</a:t>
            </a:r>
          </a:p>
          <a:p>
            <a:pPr eaLnBrk="1" hangingPunct="1">
              <a:lnSpc>
                <a:spcPct val="90000"/>
              </a:lnSpc>
            </a:pPr>
            <a:r>
              <a:rPr lang="en-US" altLang="de-DE" sz="2000" dirty="0"/>
              <a:t> Make frequent small releases</a:t>
            </a:r>
          </a:p>
          <a:p>
            <a:pPr eaLnBrk="1" hangingPunct="1">
              <a:lnSpc>
                <a:spcPct val="90000"/>
              </a:lnSpc>
            </a:pPr>
            <a:r>
              <a:rPr lang="en-US" altLang="de-DE" sz="2000" dirty="0"/>
              <a:t> The Project Velocity is measured</a:t>
            </a:r>
          </a:p>
          <a:p>
            <a:pPr eaLnBrk="1" hangingPunct="1">
              <a:lnSpc>
                <a:spcPct val="90000"/>
              </a:lnSpc>
            </a:pPr>
            <a:r>
              <a:rPr lang="en-US" altLang="de-DE" sz="2000" dirty="0"/>
              <a:t> The project is divided into iterations</a:t>
            </a:r>
          </a:p>
          <a:p>
            <a:pPr eaLnBrk="1" hangingPunct="1">
              <a:lnSpc>
                <a:spcPct val="90000"/>
              </a:lnSpc>
            </a:pPr>
            <a:r>
              <a:rPr lang="en-US" altLang="de-DE" sz="2000" dirty="0"/>
              <a:t> Iteration planning starts each iteration</a:t>
            </a:r>
          </a:p>
          <a:p>
            <a:pPr eaLnBrk="1" hangingPunct="1">
              <a:lnSpc>
                <a:spcPct val="90000"/>
              </a:lnSpc>
            </a:pPr>
            <a:r>
              <a:rPr lang="en-US" altLang="de-DE" sz="2000" dirty="0"/>
              <a:t> Move people around</a:t>
            </a:r>
          </a:p>
          <a:p>
            <a:pPr eaLnBrk="1" hangingPunct="1">
              <a:lnSpc>
                <a:spcPct val="90000"/>
              </a:lnSpc>
            </a:pPr>
            <a:r>
              <a:rPr lang="en-US" altLang="de-DE" sz="2000" dirty="0"/>
              <a:t> A stand-up meeting starts each day</a:t>
            </a:r>
          </a:p>
          <a:p>
            <a:pPr eaLnBrk="1" hangingPunct="1">
              <a:lnSpc>
                <a:spcPct val="90000"/>
              </a:lnSpc>
            </a:pPr>
            <a:r>
              <a:rPr lang="en-US" altLang="de-DE" sz="2000" dirty="0"/>
              <a:t> Fix XP when it breaks</a:t>
            </a:r>
          </a:p>
          <a:p>
            <a:pPr eaLnBrk="1" hangingPunct="1">
              <a:lnSpc>
                <a:spcPct val="90000"/>
              </a:lnSpc>
            </a:pPr>
            <a:endParaRPr lang="de-DE" altLang="de-DE" sz="2000" dirty="0"/>
          </a:p>
        </p:txBody>
      </p:sp>
      <p:sp>
        <p:nvSpPr>
          <p:cNvPr id="65541" name="Rectangle 5"/>
          <p:cNvSpPr>
            <a:spLocks noGrp="1" noChangeArrowheads="1"/>
          </p:cNvSpPr>
          <p:nvPr>
            <p:ph type="body" sz="half" idx="2"/>
          </p:nvPr>
        </p:nvSpPr>
        <p:spPr/>
        <p:txBody>
          <a:bodyPr/>
          <a:lstStyle/>
          <a:p>
            <a:pPr algn="ctr" eaLnBrk="1" hangingPunct="1">
              <a:lnSpc>
                <a:spcPct val="90000"/>
              </a:lnSpc>
              <a:buFontTx/>
              <a:buNone/>
            </a:pPr>
            <a:r>
              <a:rPr lang="en-US" altLang="de-DE" sz="2000" dirty="0"/>
              <a:t>Designing</a:t>
            </a:r>
          </a:p>
          <a:p>
            <a:pPr eaLnBrk="1" hangingPunct="1">
              <a:lnSpc>
                <a:spcPct val="90000"/>
              </a:lnSpc>
            </a:pPr>
            <a:r>
              <a:rPr lang="en-US" altLang="de-DE" sz="2000" dirty="0"/>
              <a:t> Simplicity</a:t>
            </a:r>
          </a:p>
          <a:p>
            <a:pPr eaLnBrk="1" hangingPunct="1">
              <a:lnSpc>
                <a:spcPct val="90000"/>
              </a:lnSpc>
            </a:pPr>
            <a:r>
              <a:rPr lang="en-US" altLang="de-DE" sz="2000" dirty="0"/>
              <a:t> Choose a system metaphor</a:t>
            </a:r>
          </a:p>
          <a:p>
            <a:pPr eaLnBrk="1" hangingPunct="1">
              <a:lnSpc>
                <a:spcPct val="90000"/>
              </a:lnSpc>
            </a:pPr>
            <a:r>
              <a:rPr lang="en-US" altLang="de-DE" sz="2000" dirty="0"/>
              <a:t> Use CRC cards for design sessions</a:t>
            </a:r>
          </a:p>
          <a:p>
            <a:pPr eaLnBrk="1" hangingPunct="1">
              <a:lnSpc>
                <a:spcPct val="90000"/>
              </a:lnSpc>
            </a:pPr>
            <a:r>
              <a:rPr lang="en-US" altLang="de-DE" sz="2000" dirty="0"/>
              <a:t> Create spike solutions to reduce risk</a:t>
            </a:r>
          </a:p>
          <a:p>
            <a:pPr eaLnBrk="1" hangingPunct="1">
              <a:lnSpc>
                <a:spcPct val="90000"/>
              </a:lnSpc>
            </a:pPr>
            <a:r>
              <a:rPr lang="en-US" altLang="de-DE" sz="2000" dirty="0"/>
              <a:t> No functionality is added early</a:t>
            </a:r>
          </a:p>
          <a:p>
            <a:pPr eaLnBrk="1" hangingPunct="1">
              <a:lnSpc>
                <a:spcPct val="90000"/>
              </a:lnSpc>
            </a:pPr>
            <a:r>
              <a:rPr lang="en-US" altLang="de-DE" sz="2000" dirty="0"/>
              <a:t> Refactor whenever and wherever possible</a:t>
            </a:r>
          </a:p>
          <a:p>
            <a:pPr eaLnBrk="1" hangingPunct="1">
              <a:lnSpc>
                <a:spcPct val="90000"/>
              </a:lnSpc>
            </a:pPr>
            <a:endParaRPr lang="de-DE" altLang="de-DE" sz="2000" dirty="0"/>
          </a:p>
        </p:txBody>
      </p:sp>
      <p:sp>
        <p:nvSpPr>
          <p:cNvPr id="65542" name="Text Box 6"/>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3.11</a:t>
            </a:r>
          </a:p>
        </p:txBody>
      </p:sp>
      <p:sp>
        <p:nvSpPr>
          <p:cNvPr id="2" name="Rechteck 1"/>
          <p:cNvSpPr/>
          <p:nvPr/>
        </p:nvSpPr>
        <p:spPr>
          <a:xfrm>
            <a:off x="4718983" y="5986083"/>
            <a:ext cx="4031938" cy="369332"/>
          </a:xfrm>
          <a:prstGeom prst="rect">
            <a:avLst/>
          </a:prstGeom>
        </p:spPr>
        <p:txBody>
          <a:bodyPr wrap="none">
            <a:spAutoFit/>
          </a:bodyPr>
          <a:lstStyle/>
          <a:p>
            <a:r>
              <a:rPr lang="de-DE" dirty="0">
                <a:hlinkClick r:id="rId3"/>
              </a:rPr>
              <a:t>http://www.extremeprogramming.org/</a:t>
            </a:r>
            <a:r>
              <a:rPr lang="de-DE" dirty="0"/>
              <a:t> </a:t>
            </a:r>
          </a:p>
        </p:txBody>
      </p:sp>
    </p:spTree>
  </p:cSld>
  <p:clrMapOvr>
    <a:masterClrMapping/>
  </p:clrMapOvr>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57059" name="Rectangle 2"/>
          <p:cNvSpPr>
            <a:spLocks noGrp="1" noChangeArrowheads="1"/>
          </p:cNvSpPr>
          <p:nvPr>
            <p:ph type="title"/>
          </p:nvPr>
        </p:nvSpPr>
        <p:spPr/>
        <p:txBody>
          <a:bodyPr/>
          <a:lstStyle/>
          <a:p>
            <a:pPr eaLnBrk="1" hangingPunct="1"/>
            <a:r>
              <a:rPr lang="de-DE" altLang="de-DE"/>
              <a:t>Stufe 3: Definiert (defined)</a:t>
            </a:r>
          </a:p>
        </p:txBody>
      </p:sp>
      <p:sp>
        <p:nvSpPr>
          <p:cNvPr id="557060" name="Rectangle 3"/>
          <p:cNvSpPr>
            <a:spLocks noGrp="1" noChangeArrowheads="1"/>
          </p:cNvSpPr>
          <p:nvPr>
            <p:ph type="body" idx="1"/>
          </p:nvPr>
        </p:nvSpPr>
        <p:spPr/>
        <p:txBody>
          <a:bodyPr/>
          <a:lstStyle/>
          <a:p>
            <a:pPr eaLnBrk="1" hangingPunct="1"/>
            <a:r>
              <a:rPr lang="de-DE" altLang="de-DE"/>
              <a:t>Merkmal: Wohldokumentierte Prozesse </a:t>
            </a:r>
          </a:p>
          <a:p>
            <a:pPr eaLnBrk="1" hangingPunct="1"/>
            <a:r>
              <a:rPr lang="de-DE" altLang="de-DE"/>
              <a:t>Fokus: Organisationsunterstützung</a:t>
            </a:r>
          </a:p>
          <a:p>
            <a:pPr lvl="1" eaLnBrk="1" hangingPunct="1"/>
            <a:r>
              <a:rPr lang="de-DE" altLang="de-DE"/>
              <a:t>Stabile und wiederholbare SW-Entwicklungs- und SW-Projektmanagement-Prozesse</a:t>
            </a:r>
          </a:p>
          <a:p>
            <a:pPr lvl="1" eaLnBrk="1" hangingPunct="1"/>
            <a:r>
              <a:rPr lang="de-DE" altLang="de-DE"/>
              <a:t>Abnahmekriterien, Standards, QS-Maßnahmen definiert und dokumentiert</a:t>
            </a:r>
          </a:p>
          <a:p>
            <a:pPr lvl="1" eaLnBrk="1" hangingPunct="1"/>
            <a:r>
              <a:rPr lang="de-DE" altLang="de-DE"/>
              <a:t>Möglichkeit der Anpassung von Standards</a:t>
            </a:r>
          </a:p>
          <a:p>
            <a:pPr eaLnBrk="1" hangingPunct="1"/>
            <a:r>
              <a:rPr lang="de-DE" altLang="de-DE"/>
              <a:t>Rolle des Softwareprozess-Verantwortlichen</a:t>
            </a:r>
          </a:p>
          <a:p>
            <a:pPr eaLnBrk="1" hangingPunct="1"/>
            <a:r>
              <a:rPr lang="de-DE" altLang="de-DE"/>
              <a:t>Weiterbildungsmaßnahmen eingeplant </a:t>
            </a:r>
          </a:p>
          <a:p>
            <a:pPr eaLnBrk="1" hangingPunct="1"/>
            <a:r>
              <a:rPr lang="de-DE" altLang="de-DE"/>
              <a:t>Regelmäßige Expertenbegutachtung</a:t>
            </a:r>
          </a:p>
        </p:txBody>
      </p:sp>
    </p:spTree>
  </p:cSld>
  <p:clrMapOvr>
    <a:masterClrMapping/>
  </p:clrMapOvr>
  <p:transition/>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58083" name="Rectangle 2"/>
          <p:cNvSpPr>
            <a:spLocks noGrp="1" noChangeArrowheads="1"/>
          </p:cNvSpPr>
          <p:nvPr>
            <p:ph type="title"/>
          </p:nvPr>
        </p:nvSpPr>
        <p:spPr/>
        <p:txBody>
          <a:bodyPr/>
          <a:lstStyle/>
          <a:p>
            <a:pPr eaLnBrk="1" hangingPunct="1"/>
            <a:r>
              <a:rPr lang="de-DE" altLang="de-DE"/>
              <a:t>Stufe 4: Beherrscht (quantatively managed)</a:t>
            </a:r>
          </a:p>
        </p:txBody>
      </p:sp>
      <p:sp>
        <p:nvSpPr>
          <p:cNvPr id="558084" name="Rectangle 3"/>
          <p:cNvSpPr>
            <a:spLocks noGrp="1" noChangeArrowheads="1"/>
          </p:cNvSpPr>
          <p:nvPr>
            <p:ph type="body" idx="1"/>
          </p:nvPr>
        </p:nvSpPr>
        <p:spPr/>
        <p:txBody>
          <a:bodyPr/>
          <a:lstStyle/>
          <a:p>
            <a:pPr eaLnBrk="1" hangingPunct="1"/>
            <a:r>
              <a:rPr lang="de-DE" altLang="de-DE"/>
              <a:t>Merkmal: Quantitativ messbare Prozesse </a:t>
            </a:r>
          </a:p>
          <a:p>
            <a:pPr eaLnBrk="1" hangingPunct="1"/>
            <a:r>
              <a:rPr lang="de-DE" altLang="de-DE"/>
              <a:t>Fokus: Produkt- und Prozessqualität</a:t>
            </a:r>
          </a:p>
          <a:p>
            <a:pPr lvl="1" eaLnBrk="1" hangingPunct="1"/>
            <a:r>
              <a:rPr lang="de-DE" altLang="de-DE"/>
              <a:t>Leistungsmessung von Produktivität und Qualität</a:t>
            </a:r>
          </a:p>
          <a:p>
            <a:pPr lvl="1" eaLnBrk="1" hangingPunct="1"/>
            <a:r>
              <a:rPr lang="de-DE" altLang="de-DE"/>
              <a:t>Metriken für Software</a:t>
            </a:r>
          </a:p>
          <a:p>
            <a:pPr eaLnBrk="1" hangingPunct="1"/>
            <a:r>
              <a:rPr lang="de-DE" altLang="de-DE"/>
              <a:t>Messbare, vorhersagbare Prozesse in definierten Grenzen</a:t>
            </a:r>
          </a:p>
          <a:p>
            <a:pPr eaLnBrk="1" hangingPunct="1"/>
            <a:r>
              <a:rPr lang="de-DE" altLang="de-DE"/>
              <a:t>Messbare, vorhersagbare Produktqualität </a:t>
            </a:r>
          </a:p>
          <a:p>
            <a:pPr eaLnBrk="1" hangingPunct="1"/>
            <a:r>
              <a:rPr lang="de-DE" altLang="de-DE"/>
              <a:t>Steuerungsmöglichkeit bei Schwankungen</a:t>
            </a:r>
          </a:p>
        </p:txBody>
      </p:sp>
    </p:spTree>
  </p:cSld>
  <p:clrMapOvr>
    <a:masterClrMapping/>
  </p:clrMapOvr>
  <p:transition/>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59107" name="Rectangle 2"/>
          <p:cNvSpPr>
            <a:spLocks noGrp="1" noChangeArrowheads="1"/>
          </p:cNvSpPr>
          <p:nvPr>
            <p:ph type="title"/>
          </p:nvPr>
        </p:nvSpPr>
        <p:spPr/>
        <p:txBody>
          <a:bodyPr/>
          <a:lstStyle/>
          <a:p>
            <a:pPr eaLnBrk="1" hangingPunct="1"/>
            <a:r>
              <a:rPr lang="de-DE" altLang="de-DE"/>
              <a:t>Stufe 5: Optimierend (optimizing)</a:t>
            </a:r>
          </a:p>
        </p:txBody>
      </p:sp>
      <p:sp>
        <p:nvSpPr>
          <p:cNvPr id="559108" name="Rectangle 3"/>
          <p:cNvSpPr>
            <a:spLocks noGrp="1" noChangeArrowheads="1"/>
          </p:cNvSpPr>
          <p:nvPr>
            <p:ph type="body" idx="1"/>
          </p:nvPr>
        </p:nvSpPr>
        <p:spPr/>
        <p:txBody>
          <a:bodyPr/>
          <a:lstStyle/>
          <a:p>
            <a:pPr eaLnBrk="1" hangingPunct="1"/>
            <a:r>
              <a:rPr lang="de-DE" altLang="de-DE"/>
              <a:t>Merkmal: Gesamte Organisation fokussiert auf kontinuierliche Prozessverbesserung</a:t>
            </a:r>
          </a:p>
          <a:p>
            <a:pPr eaLnBrk="1" hangingPunct="1"/>
            <a:r>
              <a:rPr lang="de-DE" altLang="de-DE"/>
              <a:t>Fokus: Ständige Evaluation und Einführung neuer Technologien und Verbesserungsmöglichkeiten</a:t>
            </a:r>
          </a:p>
          <a:p>
            <a:pPr lvl="1" eaLnBrk="1" hangingPunct="1"/>
            <a:r>
              <a:rPr lang="de-DE" altLang="de-DE"/>
              <a:t>Möglichkeit zur Stärken/Schwächenanalyse</a:t>
            </a:r>
          </a:p>
          <a:p>
            <a:pPr lvl="1" eaLnBrk="1" hangingPunct="1"/>
            <a:r>
              <a:rPr lang="de-DE" altLang="de-DE"/>
              <a:t>Proaktive Fehlervermeidung</a:t>
            </a:r>
          </a:p>
          <a:p>
            <a:pPr lvl="1" eaLnBrk="1" hangingPunct="1"/>
            <a:r>
              <a:rPr lang="de-DE" altLang="de-DE"/>
              <a:t>Dauernde Implementierungsmöglichkeit für Verbesserungen der Softwareprozesse (direkte Einbringung von Verbesserungsvorschlägen)</a:t>
            </a:r>
          </a:p>
          <a:p>
            <a:pPr eaLnBrk="1" hangingPunct="1"/>
            <a:r>
              <a:rPr lang="de-DE" altLang="de-DE"/>
              <a:t>Verbesserungen auf der Meta-Ebene</a:t>
            </a:r>
          </a:p>
        </p:txBody>
      </p:sp>
    </p:spTree>
  </p:cSld>
  <p:clrMapOvr>
    <a:masterClrMapping/>
  </p:clrMapOvr>
  <p:transition/>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60131" name="Rectangle 2"/>
          <p:cNvSpPr>
            <a:spLocks noGrp="1" noChangeArrowheads="1"/>
          </p:cNvSpPr>
          <p:nvPr>
            <p:ph type="title"/>
          </p:nvPr>
        </p:nvSpPr>
        <p:spPr/>
        <p:txBody>
          <a:bodyPr/>
          <a:lstStyle/>
          <a:p>
            <a:pPr eaLnBrk="1" hangingPunct="1"/>
            <a:r>
              <a:rPr lang="de-DE" altLang="de-DE"/>
              <a:t>Überblick: Verbesserungen mit dem CMMI</a:t>
            </a:r>
          </a:p>
        </p:txBody>
      </p:sp>
      <p:pic>
        <p:nvPicPr>
          <p:cNvPr id="560132" name="Picture 3" descr="Kap12CMMIVerbesserun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1027113"/>
            <a:ext cx="8675687"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graphicFrame>
        <p:nvGraphicFramePr>
          <p:cNvPr id="561155" name="Object 2"/>
          <p:cNvGraphicFramePr>
            <a:graphicFrameLocks noGrp="1" noChangeAspect="1"/>
          </p:cNvGraphicFramePr>
          <p:nvPr>
            <p:ph sz="half" idx="2"/>
          </p:nvPr>
        </p:nvGraphicFramePr>
        <p:xfrm>
          <a:off x="2987675" y="1052513"/>
          <a:ext cx="4967288" cy="5256212"/>
        </p:xfrm>
        <a:graphic>
          <a:graphicData uri="http://schemas.openxmlformats.org/presentationml/2006/ole">
            <mc:AlternateContent xmlns:mc="http://schemas.openxmlformats.org/markup-compatibility/2006">
              <mc:Choice xmlns:v="urn:schemas-microsoft-com:vml" Requires="v">
                <p:oleObj spid="_x0000_s561188" name="Photo Editor-Foto" r:id="rId4" imgW="7535327" imgH="7973538" progId="MSPhotoEd.3">
                  <p:embed/>
                </p:oleObj>
              </mc:Choice>
              <mc:Fallback>
                <p:oleObj name="Photo Editor-Foto" r:id="rId4" imgW="7535327" imgH="7973538" progId="MSPhotoEd.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1052513"/>
                        <a:ext cx="4967288"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1156" name="Rectangle 3"/>
          <p:cNvSpPr>
            <a:spLocks noGrp="1" noChangeArrowheads="1"/>
          </p:cNvSpPr>
          <p:nvPr>
            <p:ph type="title"/>
          </p:nvPr>
        </p:nvSpPr>
        <p:spPr/>
        <p:txBody>
          <a:bodyPr/>
          <a:lstStyle/>
          <a:p>
            <a:pPr eaLnBrk="1" hangingPunct="1"/>
            <a:r>
              <a:rPr lang="de-DE" altLang="de-DE"/>
              <a:t>Skizze einer CMMI-Anpassung</a:t>
            </a:r>
          </a:p>
        </p:txBody>
      </p:sp>
      <p:graphicFrame>
        <p:nvGraphicFramePr>
          <p:cNvPr id="561157" name="Object 4"/>
          <p:cNvGraphicFramePr>
            <a:graphicFrameLocks noGrp="1" noChangeAspect="1"/>
          </p:cNvGraphicFramePr>
          <p:nvPr>
            <p:ph sz="half" idx="1"/>
          </p:nvPr>
        </p:nvGraphicFramePr>
        <p:xfrm>
          <a:off x="323850" y="1784350"/>
          <a:ext cx="1895475" cy="4524375"/>
        </p:xfrm>
        <a:graphic>
          <a:graphicData uri="http://schemas.openxmlformats.org/presentationml/2006/ole">
            <mc:AlternateContent xmlns:mc="http://schemas.openxmlformats.org/markup-compatibility/2006">
              <mc:Choice xmlns:v="urn:schemas-microsoft-com:vml" Requires="v">
                <p:oleObj spid="_x0000_s561189" name="Photo Editor-Foto" r:id="rId6" imgW="1895238" imgH="4525007" progId="MSPhotoEd.3">
                  <p:embed/>
                </p:oleObj>
              </mc:Choice>
              <mc:Fallback>
                <p:oleObj name="Photo Editor-Foto" r:id="rId6" imgW="1895238" imgH="4525007" progId="MSPhotoEd.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1784350"/>
                        <a:ext cx="189547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1158" name="Text Box 5"/>
          <p:cNvSpPr txBox="1">
            <a:spLocks noChangeArrowheads="1"/>
          </p:cNvSpPr>
          <p:nvPr/>
        </p:nvSpPr>
        <p:spPr bwMode="auto">
          <a:xfrm>
            <a:off x="755650" y="981075"/>
            <a:ext cx="12573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altLang="de-DE" sz="2000" b="1"/>
              <a:t>alter</a:t>
            </a:r>
          </a:p>
          <a:p>
            <a:pPr eaLnBrk="1" hangingPunct="1">
              <a:lnSpc>
                <a:spcPct val="90000"/>
              </a:lnSpc>
            </a:pPr>
            <a:r>
              <a:rPr lang="de-DE" altLang="de-DE" sz="2000" b="1"/>
              <a:t>Firmen-</a:t>
            </a:r>
          </a:p>
          <a:p>
            <a:pPr eaLnBrk="1" hangingPunct="1">
              <a:lnSpc>
                <a:spcPct val="90000"/>
              </a:lnSpc>
            </a:pPr>
            <a:r>
              <a:rPr lang="de-DE" altLang="de-DE" sz="2000" b="1"/>
              <a:t>standard</a:t>
            </a:r>
          </a:p>
        </p:txBody>
      </p:sp>
      <p:sp>
        <p:nvSpPr>
          <p:cNvPr id="561159" name="AutoShape 6"/>
          <p:cNvSpPr>
            <a:spLocks noChangeArrowheads="1"/>
          </p:cNvSpPr>
          <p:nvPr/>
        </p:nvSpPr>
        <p:spPr bwMode="auto">
          <a:xfrm>
            <a:off x="2484438" y="2060575"/>
            <a:ext cx="863600" cy="360363"/>
          </a:xfrm>
          <a:prstGeom prst="rightArrow">
            <a:avLst>
              <a:gd name="adj1" fmla="val 50000"/>
              <a:gd name="adj2" fmla="val 599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561160" name="Text Box 7"/>
          <p:cNvSpPr txBox="1">
            <a:spLocks noChangeArrowheads="1"/>
          </p:cNvSpPr>
          <p:nvPr/>
        </p:nvSpPr>
        <p:spPr bwMode="auto">
          <a:xfrm>
            <a:off x="2339975" y="2276475"/>
            <a:ext cx="1250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SP 1.1</a:t>
            </a:r>
          </a:p>
          <a:p>
            <a:pPr eaLnBrk="1" hangingPunct="1"/>
            <a:r>
              <a:rPr lang="de-DE" altLang="de-DE" b="1"/>
              <a:t>des CMMI</a:t>
            </a:r>
          </a:p>
        </p:txBody>
      </p:sp>
      <p:sp>
        <p:nvSpPr>
          <p:cNvPr id="561161" name="Text Box 8"/>
          <p:cNvSpPr txBox="1">
            <a:spLocks noChangeArrowheads="1"/>
          </p:cNvSpPr>
          <p:nvPr/>
        </p:nvSpPr>
        <p:spPr bwMode="auto">
          <a:xfrm>
            <a:off x="6300788" y="1989138"/>
            <a:ext cx="2663825" cy="12096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18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altLang="de-DE" sz="2000" b="1"/>
              <a:t>nach CMMI-Überarbeitung</a:t>
            </a:r>
          </a:p>
          <a:p>
            <a:pPr eaLnBrk="1" hangingPunct="1">
              <a:lnSpc>
                <a:spcPct val="90000"/>
              </a:lnSpc>
            </a:pPr>
            <a:r>
              <a:rPr lang="de-DE" altLang="de-DE" sz="2000" b="1"/>
              <a:t>fehlen: Produkte, Verantwortlichkeiten</a:t>
            </a:r>
          </a:p>
        </p:txBody>
      </p:sp>
      <p:sp>
        <p:nvSpPr>
          <p:cNvPr id="561162" name="Line 9"/>
          <p:cNvSpPr>
            <a:spLocks noChangeShapeType="1"/>
          </p:cNvSpPr>
          <p:nvPr/>
        </p:nvSpPr>
        <p:spPr bwMode="auto">
          <a:xfrm flipV="1">
            <a:off x="2195513" y="1125538"/>
            <a:ext cx="936625" cy="719137"/>
          </a:xfrm>
          <a:prstGeom prst="line">
            <a:avLst/>
          </a:prstGeom>
          <a:noFill/>
          <a:ln w="158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61163" name="Line 10"/>
          <p:cNvSpPr>
            <a:spLocks noChangeShapeType="1"/>
          </p:cNvSpPr>
          <p:nvPr/>
        </p:nvSpPr>
        <p:spPr bwMode="auto">
          <a:xfrm>
            <a:off x="2195513" y="2636838"/>
            <a:ext cx="863600" cy="3529012"/>
          </a:xfrm>
          <a:prstGeom prst="line">
            <a:avLst/>
          </a:prstGeom>
          <a:noFill/>
          <a:ln w="158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ransition/>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62179" name="Rectangle 2"/>
          <p:cNvSpPr>
            <a:spLocks noGrp="1" noChangeArrowheads="1"/>
          </p:cNvSpPr>
          <p:nvPr>
            <p:ph type="title"/>
          </p:nvPr>
        </p:nvSpPr>
        <p:spPr/>
        <p:txBody>
          <a:bodyPr/>
          <a:lstStyle/>
          <a:p>
            <a:pPr eaLnBrk="1" hangingPunct="1"/>
            <a:r>
              <a:rPr lang="de-DE" altLang="de-DE"/>
              <a:t>Personal Software Process (PSP)</a:t>
            </a:r>
          </a:p>
        </p:txBody>
      </p:sp>
      <p:sp>
        <p:nvSpPr>
          <p:cNvPr id="562180" name="Rectangle 3"/>
          <p:cNvSpPr>
            <a:spLocks noGrp="1" noChangeArrowheads="1"/>
          </p:cNvSpPr>
          <p:nvPr>
            <p:ph type="body" idx="1"/>
          </p:nvPr>
        </p:nvSpPr>
        <p:spPr>
          <a:xfrm>
            <a:off x="457200" y="981075"/>
            <a:ext cx="8229600" cy="5256213"/>
          </a:xfrm>
        </p:spPr>
        <p:txBody>
          <a:bodyPr/>
          <a:lstStyle/>
          <a:p>
            <a:pPr eaLnBrk="1" hangingPunct="1"/>
            <a:r>
              <a:rPr lang="de-DE" altLang="de-DE" sz="2000"/>
              <a:t>CMMI gibt Rahmen für Unternehmensprozesse; nicht einfach auf Individuum herunterbrechbar</a:t>
            </a:r>
          </a:p>
          <a:p>
            <a:pPr eaLnBrk="1" hangingPunct="1"/>
            <a:r>
              <a:rPr lang="de-DE" altLang="de-DE" sz="2000"/>
              <a:t>Ansatz: Entwickler durchlaufen Qualitätsentwicklung z. B. durch Schulungen; Ansatz des PSP</a:t>
            </a:r>
          </a:p>
        </p:txBody>
      </p:sp>
      <p:sp>
        <p:nvSpPr>
          <p:cNvPr id="562181" name="Text Box 4"/>
          <p:cNvSpPr txBox="1">
            <a:spLocks noChangeArrowheads="1"/>
          </p:cNvSpPr>
          <p:nvPr/>
        </p:nvSpPr>
        <p:spPr bwMode="auto">
          <a:xfrm>
            <a:off x="1822450" y="2492375"/>
            <a:ext cx="548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in Programmierung ausgebildete Entwickler</a:t>
            </a:r>
          </a:p>
        </p:txBody>
      </p:sp>
      <p:sp>
        <p:nvSpPr>
          <p:cNvPr id="562182" name="Text Box 5"/>
          <p:cNvSpPr txBox="1">
            <a:spLocks noChangeArrowheads="1"/>
          </p:cNvSpPr>
          <p:nvPr/>
        </p:nvSpPr>
        <p:spPr bwMode="auto">
          <a:xfrm>
            <a:off x="1116013" y="5818188"/>
            <a:ext cx="6862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Entwickler mit garantierter Qualität und Schätzfähigkeit</a:t>
            </a:r>
          </a:p>
        </p:txBody>
      </p:sp>
      <p:sp>
        <p:nvSpPr>
          <p:cNvPr id="562183" name="Text Box 6"/>
          <p:cNvSpPr txBox="1">
            <a:spLocks noChangeArrowheads="1"/>
          </p:cNvSpPr>
          <p:nvPr/>
        </p:nvSpPr>
        <p:spPr bwMode="auto">
          <a:xfrm>
            <a:off x="2339975" y="3201988"/>
            <a:ext cx="930275" cy="42227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PSP 0</a:t>
            </a:r>
          </a:p>
        </p:txBody>
      </p:sp>
      <p:sp>
        <p:nvSpPr>
          <p:cNvPr id="562184" name="Text Box 7"/>
          <p:cNvSpPr txBox="1">
            <a:spLocks noChangeArrowheads="1"/>
          </p:cNvSpPr>
          <p:nvPr/>
        </p:nvSpPr>
        <p:spPr bwMode="auto">
          <a:xfrm>
            <a:off x="2339975" y="4137025"/>
            <a:ext cx="930275" cy="42227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PSP 1</a:t>
            </a:r>
          </a:p>
        </p:txBody>
      </p:sp>
      <p:sp>
        <p:nvSpPr>
          <p:cNvPr id="562185" name="Text Box 8"/>
          <p:cNvSpPr txBox="1">
            <a:spLocks noChangeArrowheads="1"/>
          </p:cNvSpPr>
          <p:nvPr/>
        </p:nvSpPr>
        <p:spPr bwMode="auto">
          <a:xfrm>
            <a:off x="2339975" y="5145088"/>
            <a:ext cx="930275" cy="42227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PSP 2</a:t>
            </a:r>
          </a:p>
        </p:txBody>
      </p:sp>
      <p:cxnSp>
        <p:nvCxnSpPr>
          <p:cNvPr id="562186" name="AutoShape 9"/>
          <p:cNvCxnSpPr>
            <a:cxnSpLocks noChangeShapeType="1"/>
            <a:stCxn id="562183" idx="2"/>
            <a:endCxn id="562184" idx="0"/>
          </p:cNvCxnSpPr>
          <p:nvPr/>
        </p:nvCxnSpPr>
        <p:spPr bwMode="auto">
          <a:xfrm>
            <a:off x="2805113" y="3636963"/>
            <a:ext cx="0" cy="487362"/>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2187" name="AutoShape 10"/>
          <p:cNvCxnSpPr>
            <a:cxnSpLocks noChangeShapeType="1"/>
            <a:stCxn id="562184" idx="2"/>
            <a:endCxn id="562185" idx="0"/>
          </p:cNvCxnSpPr>
          <p:nvPr/>
        </p:nvCxnSpPr>
        <p:spPr bwMode="auto">
          <a:xfrm>
            <a:off x="2805113" y="4572000"/>
            <a:ext cx="0" cy="560388"/>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2188" name="AutoShape 11"/>
          <p:cNvCxnSpPr>
            <a:cxnSpLocks noChangeShapeType="1"/>
          </p:cNvCxnSpPr>
          <p:nvPr/>
        </p:nvCxnSpPr>
        <p:spPr bwMode="auto">
          <a:xfrm>
            <a:off x="2798763" y="5583238"/>
            <a:ext cx="0" cy="344487"/>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2189" name="AutoShape 12"/>
          <p:cNvCxnSpPr>
            <a:cxnSpLocks noChangeShapeType="1"/>
          </p:cNvCxnSpPr>
          <p:nvPr/>
        </p:nvCxnSpPr>
        <p:spPr bwMode="auto">
          <a:xfrm>
            <a:off x="2809875" y="2832100"/>
            <a:ext cx="0" cy="344488"/>
          </a:xfrm>
          <a:prstGeom prst="straightConnector1">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2190" name="Text Box 13"/>
          <p:cNvSpPr txBox="1">
            <a:spLocks noChangeArrowheads="1"/>
          </p:cNvSpPr>
          <p:nvPr/>
        </p:nvSpPr>
        <p:spPr bwMode="auto">
          <a:xfrm>
            <a:off x="3779838" y="2903538"/>
            <a:ext cx="4941887" cy="863600"/>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altLang="de-DE" sz="2000" b="1"/>
              <a:t>definierten Prozess nutzen</a:t>
            </a:r>
          </a:p>
          <a:p>
            <a:pPr eaLnBrk="1" hangingPunct="1">
              <a:lnSpc>
                <a:spcPct val="90000"/>
              </a:lnSpc>
            </a:pPr>
            <a:r>
              <a:rPr lang="de-DE" altLang="de-DE" sz="2000" b="1"/>
              <a:t>Zeit erfassen</a:t>
            </a:r>
          </a:p>
          <a:p>
            <a:pPr eaLnBrk="1" hangingPunct="1">
              <a:lnSpc>
                <a:spcPct val="90000"/>
              </a:lnSpc>
            </a:pPr>
            <a:r>
              <a:rPr lang="de-DE" altLang="de-DE" sz="2000" b="1"/>
              <a:t>Defekte erfassen und analysieren</a:t>
            </a:r>
          </a:p>
        </p:txBody>
      </p:sp>
      <p:sp>
        <p:nvSpPr>
          <p:cNvPr id="562191" name="Text Box 14"/>
          <p:cNvSpPr txBox="1">
            <a:spLocks noChangeArrowheads="1"/>
          </p:cNvSpPr>
          <p:nvPr/>
        </p:nvSpPr>
        <p:spPr bwMode="auto">
          <a:xfrm>
            <a:off x="3779838" y="3911600"/>
            <a:ext cx="4941887" cy="863600"/>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altLang="de-DE" sz="2000" b="1"/>
              <a:t>Arbeiten planen</a:t>
            </a:r>
          </a:p>
          <a:p>
            <a:pPr eaLnBrk="1" hangingPunct="1">
              <a:lnSpc>
                <a:spcPct val="90000"/>
              </a:lnSpc>
            </a:pPr>
            <a:r>
              <a:rPr lang="de-DE" altLang="de-DE" sz="2000" b="1"/>
              <a:t>Aufwände schätzen, Zeitpläne erstellen</a:t>
            </a:r>
          </a:p>
          <a:p>
            <a:pPr eaLnBrk="1" hangingPunct="1">
              <a:lnSpc>
                <a:spcPct val="90000"/>
              </a:lnSpc>
            </a:pPr>
            <a:r>
              <a:rPr lang="de-DE" altLang="de-DE" sz="2000" b="1"/>
              <a:t>Optimierungen analysieren</a:t>
            </a:r>
          </a:p>
        </p:txBody>
      </p:sp>
      <p:sp>
        <p:nvSpPr>
          <p:cNvPr id="562192" name="Text Box 15"/>
          <p:cNvSpPr txBox="1">
            <a:spLocks noChangeArrowheads="1"/>
          </p:cNvSpPr>
          <p:nvPr/>
        </p:nvSpPr>
        <p:spPr bwMode="auto">
          <a:xfrm>
            <a:off x="3779838" y="4919663"/>
            <a:ext cx="4941887" cy="863600"/>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altLang="de-DE" sz="2000" b="1"/>
              <a:t>Qualitätsmanagement</a:t>
            </a:r>
          </a:p>
          <a:p>
            <a:pPr eaLnBrk="1" hangingPunct="1">
              <a:lnSpc>
                <a:spcPct val="90000"/>
              </a:lnSpc>
            </a:pPr>
            <a:r>
              <a:rPr lang="de-DE" altLang="de-DE" sz="2000" b="1"/>
              <a:t>Erstellung von Qualitätsplänen</a:t>
            </a:r>
          </a:p>
          <a:p>
            <a:pPr eaLnBrk="1" hangingPunct="1">
              <a:lnSpc>
                <a:spcPct val="90000"/>
              </a:lnSpc>
            </a:pPr>
            <a:r>
              <a:rPr lang="de-DE" altLang="de-DE" sz="2000" b="1"/>
              <a:t>Messung eigener Qualität</a:t>
            </a:r>
          </a:p>
        </p:txBody>
      </p:sp>
    </p:spTree>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63203" name="Rectangle 2"/>
          <p:cNvSpPr>
            <a:spLocks noGrp="1" noChangeArrowheads="1"/>
          </p:cNvSpPr>
          <p:nvPr>
            <p:ph type="title"/>
          </p:nvPr>
        </p:nvSpPr>
        <p:spPr/>
        <p:txBody>
          <a:bodyPr/>
          <a:lstStyle/>
          <a:p>
            <a:pPr eaLnBrk="1" hangingPunct="1"/>
            <a:r>
              <a:rPr lang="de-DE" altLang="de-DE"/>
              <a:t>Ganzheitliche Projektsicht</a:t>
            </a:r>
          </a:p>
        </p:txBody>
      </p:sp>
      <p:sp>
        <p:nvSpPr>
          <p:cNvPr id="563204" name="Rectangle 3"/>
          <p:cNvSpPr>
            <a:spLocks noChangeArrowheads="1"/>
          </p:cNvSpPr>
          <p:nvPr/>
        </p:nvSpPr>
        <p:spPr bwMode="auto">
          <a:xfrm>
            <a:off x="611188" y="1484313"/>
            <a:ext cx="7920037" cy="4608512"/>
          </a:xfrm>
          <a:prstGeom prst="rect">
            <a:avLst/>
          </a:prstGeom>
          <a:pattFill prst="dkHorz">
            <a:fgClr>
              <a:schemeClr val="tx1"/>
            </a:fgClr>
            <a:bgClr>
              <a:srgbClr val="FFFFFF"/>
            </a:bgClr>
          </a:patt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563205" name="Rectangle 4" descr="Vertikal dunkel"/>
          <p:cNvSpPr>
            <a:spLocks noChangeArrowheads="1"/>
          </p:cNvSpPr>
          <p:nvPr/>
        </p:nvSpPr>
        <p:spPr bwMode="auto">
          <a:xfrm>
            <a:off x="1116013" y="2278063"/>
            <a:ext cx="6913562" cy="1152525"/>
          </a:xfrm>
          <a:prstGeom prst="rect">
            <a:avLst/>
          </a:prstGeom>
          <a:pattFill prst="dkVert">
            <a:fgClr>
              <a:srgbClr val="0066FF"/>
            </a:fgClr>
            <a:bgClr>
              <a:schemeClr val="bg1"/>
            </a:bgClr>
          </a:pattFill>
          <a:ln w="190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563206" name="Rectangle 5" descr="Diagonal weit nach unten"/>
          <p:cNvSpPr>
            <a:spLocks noChangeArrowheads="1"/>
          </p:cNvSpPr>
          <p:nvPr/>
        </p:nvSpPr>
        <p:spPr bwMode="auto">
          <a:xfrm>
            <a:off x="1116013" y="3430588"/>
            <a:ext cx="3529012" cy="2303462"/>
          </a:xfrm>
          <a:prstGeom prst="rect">
            <a:avLst/>
          </a:prstGeom>
          <a:pattFill prst="wdDnDiag">
            <a:fgClr>
              <a:srgbClr val="FF0000"/>
            </a:fgClr>
            <a:bgClr>
              <a:schemeClr val="bg1"/>
            </a:bgClr>
          </a:patt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563207" name="Rectangle 6" descr="Diagonal weit nach oben"/>
          <p:cNvSpPr>
            <a:spLocks noChangeArrowheads="1"/>
          </p:cNvSpPr>
          <p:nvPr/>
        </p:nvSpPr>
        <p:spPr bwMode="auto">
          <a:xfrm>
            <a:off x="4645025" y="3430588"/>
            <a:ext cx="3384550" cy="2303462"/>
          </a:xfrm>
          <a:prstGeom prst="rect">
            <a:avLst/>
          </a:prstGeom>
          <a:pattFill prst="wdUpDiag">
            <a:fgClr>
              <a:srgbClr val="009900"/>
            </a:fgClr>
            <a:bgClr>
              <a:schemeClr val="bg1"/>
            </a:bgClr>
          </a:pattFill>
          <a:ln w="1905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563208" name="Text Box 7"/>
          <p:cNvSpPr txBox="1">
            <a:spLocks noChangeArrowheads="1"/>
          </p:cNvSpPr>
          <p:nvPr/>
        </p:nvSpPr>
        <p:spPr bwMode="auto">
          <a:xfrm>
            <a:off x="1116013" y="1701800"/>
            <a:ext cx="691197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400" b="1"/>
              <a:t>Arbeitsumfeld [schwarz]</a:t>
            </a:r>
          </a:p>
        </p:txBody>
      </p:sp>
      <p:sp>
        <p:nvSpPr>
          <p:cNvPr id="563209" name="Text Box 8"/>
          <p:cNvSpPr txBox="1">
            <a:spLocks noChangeArrowheads="1"/>
          </p:cNvSpPr>
          <p:nvPr/>
        </p:nvSpPr>
        <p:spPr bwMode="auto">
          <a:xfrm>
            <a:off x="2268538" y="2566988"/>
            <a:ext cx="4681537"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solidFill>
                  <a:srgbClr val="0066FF"/>
                </a:solidFill>
              </a:rPr>
              <a:t>Fähigkeiten (Know how)  [blau]</a:t>
            </a:r>
          </a:p>
        </p:txBody>
      </p:sp>
      <p:sp>
        <p:nvSpPr>
          <p:cNvPr id="563210" name="Text Box 9"/>
          <p:cNvSpPr txBox="1">
            <a:spLocks noChangeArrowheads="1"/>
          </p:cNvSpPr>
          <p:nvPr/>
        </p:nvSpPr>
        <p:spPr bwMode="auto">
          <a:xfrm>
            <a:off x="5218113" y="4119563"/>
            <a:ext cx="22352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400" b="1">
                <a:solidFill>
                  <a:srgbClr val="009900"/>
                </a:solidFill>
              </a:rPr>
              <a:t>Prozessebene</a:t>
            </a:r>
          </a:p>
          <a:p>
            <a:pPr algn="ctr" eaLnBrk="1" hangingPunct="1"/>
            <a:r>
              <a:rPr lang="de-DE" altLang="de-DE" sz="2400" b="1">
                <a:solidFill>
                  <a:srgbClr val="009900"/>
                </a:solidFill>
              </a:rPr>
              <a:t>[grün]</a:t>
            </a:r>
          </a:p>
        </p:txBody>
      </p:sp>
      <p:sp>
        <p:nvSpPr>
          <p:cNvPr id="563211" name="Text Box 10"/>
          <p:cNvSpPr txBox="1">
            <a:spLocks noChangeArrowheads="1"/>
          </p:cNvSpPr>
          <p:nvPr/>
        </p:nvSpPr>
        <p:spPr bwMode="auto">
          <a:xfrm>
            <a:off x="1765300" y="4078288"/>
            <a:ext cx="2198688"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400" b="1">
                <a:solidFill>
                  <a:srgbClr val="FF0000"/>
                </a:solidFill>
              </a:rPr>
              <a:t>soziale Ebene</a:t>
            </a:r>
          </a:p>
          <a:p>
            <a:pPr algn="ctr" eaLnBrk="1" hangingPunct="1"/>
            <a:r>
              <a:rPr lang="de-DE" altLang="de-DE" sz="2400" b="1">
                <a:solidFill>
                  <a:srgbClr val="FF0000"/>
                </a:solidFill>
              </a:rPr>
              <a:t>[rot]</a:t>
            </a:r>
          </a:p>
        </p:txBody>
      </p:sp>
      <p:sp>
        <p:nvSpPr>
          <p:cNvPr id="563212" name="Text Box 11"/>
          <p:cNvSpPr txBox="1">
            <a:spLocks noChangeArrowheads="1"/>
          </p:cNvSpPr>
          <p:nvPr/>
        </p:nvSpPr>
        <p:spPr bwMode="auto">
          <a:xfrm>
            <a:off x="468313" y="981075"/>
            <a:ext cx="571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12.6</a:t>
            </a:r>
          </a:p>
        </p:txBody>
      </p:sp>
    </p:spTree>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64227" name="Rectangle 2"/>
          <p:cNvSpPr>
            <a:spLocks noGrp="1" noChangeArrowheads="1"/>
          </p:cNvSpPr>
          <p:nvPr>
            <p:ph type="title"/>
          </p:nvPr>
        </p:nvSpPr>
        <p:spPr/>
        <p:txBody>
          <a:bodyPr/>
          <a:lstStyle/>
          <a:p>
            <a:pPr eaLnBrk="1" hangingPunct="1"/>
            <a:r>
              <a:rPr lang="de-DE" altLang="de-DE"/>
              <a:t>Ebenen des ganzheitlichen Projektmanagements</a:t>
            </a:r>
          </a:p>
        </p:txBody>
      </p:sp>
      <p:sp>
        <p:nvSpPr>
          <p:cNvPr id="564228" name="Rectangle 3"/>
          <p:cNvSpPr>
            <a:spLocks noGrp="1" noChangeArrowheads="1"/>
          </p:cNvSpPr>
          <p:nvPr>
            <p:ph type="body" idx="1"/>
          </p:nvPr>
        </p:nvSpPr>
        <p:spPr/>
        <p:txBody>
          <a:bodyPr/>
          <a:lstStyle/>
          <a:p>
            <a:pPr eaLnBrk="1" hangingPunct="1"/>
            <a:r>
              <a:rPr lang="de-DE" altLang="de-DE" sz="2000"/>
              <a:t>Fähigkeiten: was können Projektmitglieder, welche Erfahrungen haben sie</a:t>
            </a:r>
          </a:p>
          <a:p>
            <a:pPr eaLnBrk="1" hangingPunct="1"/>
            <a:r>
              <a:rPr lang="de-DE" altLang="de-DE" sz="2000"/>
              <a:t>Prozessebene: wie sind Arbeitsprozesse organisiert, sind Rollen klar abgegrenzt</a:t>
            </a:r>
          </a:p>
          <a:p>
            <a:pPr eaLnBrk="1" hangingPunct="1"/>
            <a:r>
              <a:rPr lang="de-DE" altLang="de-DE" sz="2000"/>
              <a:t>Arbeitsumfeld: welche Werkzeuge gibt es, wie sind Arbeitsplätze organisiert</a:t>
            </a:r>
          </a:p>
          <a:p>
            <a:pPr eaLnBrk="1" hangingPunct="1"/>
            <a:r>
              <a:rPr lang="de-DE" altLang="de-DE" sz="2000"/>
              <a:t>soziale Ebene: wer kann wie mit wem</a:t>
            </a:r>
          </a:p>
          <a:p>
            <a:pPr eaLnBrk="1" hangingPunct="1"/>
            <a:endParaRPr lang="de-DE" altLang="de-DE" sz="2000"/>
          </a:p>
          <a:p>
            <a:pPr eaLnBrk="1" hangingPunct="1">
              <a:buFontTx/>
              <a:buNone/>
            </a:pPr>
            <a:r>
              <a:rPr lang="de-DE" altLang="de-DE" sz="2000"/>
              <a:t>Grundregel: Probleme der einen Ebene können nicht auf der anderen Ebene gelöst werden</a:t>
            </a:r>
          </a:p>
          <a:p>
            <a:pPr eaLnBrk="1" hangingPunct="1"/>
            <a:r>
              <a:rPr lang="de-DE" altLang="de-DE" sz="2000"/>
              <a:t>wenn Leute nicht miteinander können, helfen Prozessregelungen wenig</a:t>
            </a:r>
          </a:p>
          <a:p>
            <a:pPr eaLnBrk="1" hangingPunct="1"/>
            <a:r>
              <a:rPr lang="de-DE" altLang="de-DE" sz="2000"/>
              <a:t>fähige Mitarbeiter werden durch schlechte Werkzeuge, große räumliche Trennung, unsaubere Toiletten ausgebremst</a:t>
            </a:r>
          </a:p>
          <a:p>
            <a:pPr eaLnBrk="1" hangingPunct="1"/>
            <a:r>
              <a:rPr lang="de-DE" altLang="de-DE" sz="2000"/>
              <a:t>neue Werkzeuge benötigen Schulungen und Einarbeitung</a:t>
            </a:r>
          </a:p>
          <a:p>
            <a:pPr eaLnBrk="1" hangingPunct="1"/>
            <a:endParaRPr lang="de-DE" altLang="de-DE" sz="2000"/>
          </a:p>
        </p:txBody>
      </p:sp>
    </p:spTree>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65251" name="Rectangle 2"/>
          <p:cNvSpPr>
            <a:spLocks noGrp="1" noChangeArrowheads="1"/>
          </p:cNvSpPr>
          <p:nvPr>
            <p:ph type="title"/>
          </p:nvPr>
        </p:nvSpPr>
        <p:spPr/>
        <p:txBody>
          <a:bodyPr/>
          <a:lstStyle/>
          <a:p>
            <a:pPr eaLnBrk="1" hangingPunct="1"/>
            <a:r>
              <a:rPr lang="de-DE" altLang="de-DE"/>
              <a:t>Teamrollen</a:t>
            </a:r>
          </a:p>
        </p:txBody>
      </p:sp>
      <p:sp>
        <p:nvSpPr>
          <p:cNvPr id="565252" name="Rectangle 3"/>
          <p:cNvSpPr>
            <a:spLocks noGrp="1" noChangeArrowheads="1"/>
          </p:cNvSpPr>
          <p:nvPr>
            <p:ph type="body" idx="1"/>
          </p:nvPr>
        </p:nvSpPr>
        <p:spPr/>
        <p:txBody>
          <a:bodyPr/>
          <a:lstStyle/>
          <a:p>
            <a:pPr eaLnBrk="1" hangingPunct="1">
              <a:lnSpc>
                <a:spcPct val="90000"/>
              </a:lnSpc>
            </a:pPr>
            <a:r>
              <a:rPr lang="de-DE" altLang="de-DE" sz="2000"/>
              <a:t>Es gibt einige psychologische Ansätze Menschen in ihrem Verhalten zu kategorisieren</a:t>
            </a:r>
          </a:p>
          <a:p>
            <a:pPr eaLnBrk="1" hangingPunct="1">
              <a:lnSpc>
                <a:spcPct val="90000"/>
              </a:lnSpc>
            </a:pPr>
            <a:r>
              <a:rPr lang="de-DE" altLang="de-DE" sz="2000"/>
              <a:t>Grobe Beschreiben, wie „eher extrovertiert“ oder „introvertiert“ sind möglich</a:t>
            </a:r>
          </a:p>
          <a:p>
            <a:pPr eaLnBrk="1" hangingPunct="1">
              <a:lnSpc>
                <a:spcPct val="90000"/>
              </a:lnSpc>
            </a:pPr>
            <a:r>
              <a:rPr lang="de-DE" altLang="de-DE" sz="2000"/>
              <a:t>Es gibt Typen die typischerweise gut miteinander können und andere, die zu Konflikten führen</a:t>
            </a:r>
          </a:p>
          <a:p>
            <a:pPr eaLnBrk="1" hangingPunct="1">
              <a:lnSpc>
                <a:spcPct val="90000"/>
              </a:lnSpc>
            </a:pPr>
            <a:r>
              <a:rPr lang="de-DE" altLang="de-DE" sz="2000"/>
              <a:t>Selten, dass Menschen sehr gute Techniker und sehr gute Verkäufer sind</a:t>
            </a:r>
          </a:p>
          <a:p>
            <a:pPr eaLnBrk="1" hangingPunct="1">
              <a:lnSpc>
                <a:spcPct val="90000"/>
              </a:lnSpc>
            </a:pPr>
            <a:r>
              <a:rPr lang="de-DE" altLang="de-DE" sz="2000"/>
              <a:t>Für erfolgreiche Projekte werden unterschiedliche Typen benötigt</a:t>
            </a:r>
          </a:p>
          <a:p>
            <a:pPr eaLnBrk="1" hangingPunct="1">
              <a:lnSpc>
                <a:spcPct val="90000"/>
              </a:lnSpc>
            </a:pPr>
            <a:r>
              <a:rPr lang="de-DE" altLang="de-DE" sz="2000"/>
              <a:t>„zu einem Typ gehörig“ ist weder negativ noch positiv; Teams müssen harmonisch zusammengesetzt werden</a:t>
            </a:r>
          </a:p>
          <a:p>
            <a:pPr eaLnBrk="1" hangingPunct="1">
              <a:lnSpc>
                <a:spcPct val="90000"/>
              </a:lnSpc>
            </a:pPr>
            <a:r>
              <a:rPr lang="de-DE" altLang="de-DE" sz="2000"/>
              <a:t>vorgestellter Ansatz beruht auf Meredeth Belbin</a:t>
            </a:r>
          </a:p>
          <a:p>
            <a:pPr eaLnBrk="1" hangingPunct="1">
              <a:lnSpc>
                <a:spcPct val="90000"/>
              </a:lnSpc>
            </a:pPr>
            <a:endParaRPr lang="de-DE" altLang="de-DE" sz="2000"/>
          </a:p>
          <a:p>
            <a:pPr eaLnBrk="1" hangingPunct="1">
              <a:lnSpc>
                <a:spcPct val="90000"/>
              </a:lnSpc>
            </a:pPr>
            <a:r>
              <a:rPr lang="de-DE" altLang="de-DE" sz="2000"/>
              <a:t>Achtung: Das Einteilen von Menschen in Typen mit bestimmten Verhaltensweisen ist aus gutem Grund von vielen Seiten angreifbar</a:t>
            </a:r>
          </a:p>
        </p:txBody>
      </p:sp>
    </p:spTree>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66275" name="Rectangle 2"/>
          <p:cNvSpPr>
            <a:spLocks noGrp="1" noChangeArrowheads="1"/>
          </p:cNvSpPr>
          <p:nvPr>
            <p:ph type="title"/>
          </p:nvPr>
        </p:nvSpPr>
        <p:spPr/>
        <p:txBody>
          <a:bodyPr/>
          <a:lstStyle/>
          <a:p>
            <a:pPr eaLnBrk="1" hangingPunct="1"/>
            <a:r>
              <a:rPr lang="de-DE" altLang="de-DE"/>
              <a:t>Teamrollentypen nach Belbin (1/3)</a:t>
            </a:r>
          </a:p>
        </p:txBody>
      </p:sp>
      <p:sp>
        <p:nvSpPr>
          <p:cNvPr id="566276" name="Rectangle 3"/>
          <p:cNvSpPr>
            <a:spLocks noGrp="1" noChangeArrowheads="1"/>
          </p:cNvSpPr>
          <p:nvPr>
            <p:ph type="body" idx="1"/>
          </p:nvPr>
        </p:nvSpPr>
        <p:spPr/>
        <p:txBody>
          <a:bodyPr/>
          <a:lstStyle/>
          <a:p>
            <a:pPr eaLnBrk="1" hangingPunct="1"/>
            <a:r>
              <a:rPr lang="de-DE" altLang="de-DE" sz="2000"/>
              <a:t>Specialist</a:t>
            </a:r>
          </a:p>
          <a:p>
            <a:pPr lvl="1" eaLnBrk="1" hangingPunct="1"/>
            <a:r>
              <a:rPr lang="de-DE" altLang="de-DE" sz="2000"/>
              <a:t>Experten, können sich neue Techniken erarbeiten, Stolz auf eigene Fähigkeiten</a:t>
            </a:r>
          </a:p>
          <a:p>
            <a:pPr lvl="1" eaLnBrk="1" hangingPunct="1"/>
            <a:r>
              <a:rPr lang="de-DE" altLang="de-DE" sz="2000"/>
              <a:t>wenig Interesse an Anderen</a:t>
            </a:r>
          </a:p>
          <a:p>
            <a:pPr eaLnBrk="1" hangingPunct="1"/>
            <a:r>
              <a:rPr lang="de-DE" altLang="de-DE" sz="2000"/>
              <a:t>Completer Finisher</a:t>
            </a:r>
          </a:p>
          <a:p>
            <a:pPr lvl="1" eaLnBrk="1" hangingPunct="1"/>
            <a:r>
              <a:rPr lang="de-DE" altLang="de-DE" sz="2000"/>
              <a:t>sorgfältig bis ins Detail, beginnen nur Sachen, die sie beenden können, arbeiten stark aus eigenem Antrieb</a:t>
            </a:r>
          </a:p>
          <a:p>
            <a:pPr lvl="1" eaLnBrk="1" hangingPunct="1"/>
            <a:r>
              <a:rPr lang="de-DE" altLang="de-DE" sz="2000"/>
              <a:t>delegieren ungern, undiplomatisch gegenüber Generalisten</a:t>
            </a:r>
          </a:p>
          <a:p>
            <a:pPr eaLnBrk="1" hangingPunct="1"/>
            <a:r>
              <a:rPr lang="de-DE" altLang="de-DE" sz="2000"/>
              <a:t>Implementer</a:t>
            </a:r>
          </a:p>
          <a:p>
            <a:pPr lvl="1" eaLnBrk="1" hangingPunct="1"/>
            <a:r>
              <a:rPr lang="de-DE" altLang="de-DE" sz="2000"/>
              <a:t>gute Pragmatiker (was ist wichtig und machbar), systematisch im Umgang mit komplexen Aufgaben, loyal zum Unternehmen, eher introvertiert, integer</a:t>
            </a:r>
          </a:p>
          <a:p>
            <a:pPr lvl="1" eaLnBrk="1" hangingPunct="1"/>
            <a:r>
              <a:rPr lang="de-DE" altLang="de-DE" sz="2000"/>
              <a:t>nicht spontan, steht sehr kreativen Ideen ablehnend gegenüber</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66563" name="Rectangle 2"/>
          <p:cNvSpPr>
            <a:spLocks noGrp="1" noChangeArrowheads="1"/>
          </p:cNvSpPr>
          <p:nvPr>
            <p:ph type="title"/>
          </p:nvPr>
        </p:nvSpPr>
        <p:spPr/>
        <p:txBody>
          <a:bodyPr/>
          <a:lstStyle/>
          <a:p>
            <a:pPr eaLnBrk="1" hangingPunct="1"/>
            <a:r>
              <a:rPr lang="de-DE" altLang="de-DE"/>
              <a:t>Ideen des Extreme Programming (XP) (2/3)</a:t>
            </a:r>
          </a:p>
        </p:txBody>
      </p:sp>
      <p:sp>
        <p:nvSpPr>
          <p:cNvPr id="66564" name="Rectangle 4"/>
          <p:cNvSpPr>
            <a:spLocks noGrp="1" noChangeArrowheads="1"/>
          </p:cNvSpPr>
          <p:nvPr>
            <p:ph type="body" sz="half" idx="1"/>
          </p:nvPr>
        </p:nvSpPr>
        <p:spPr/>
        <p:txBody>
          <a:bodyPr/>
          <a:lstStyle/>
          <a:p>
            <a:pPr algn="ctr" eaLnBrk="1" hangingPunct="1">
              <a:buFontTx/>
              <a:buNone/>
            </a:pPr>
            <a:r>
              <a:rPr lang="en-US" altLang="de-DE" sz="2000"/>
              <a:t>Coding</a:t>
            </a:r>
          </a:p>
          <a:p>
            <a:pPr eaLnBrk="1" hangingPunct="1"/>
            <a:r>
              <a:rPr lang="en-US" altLang="de-DE" sz="2000"/>
              <a:t> The customer is always available</a:t>
            </a:r>
          </a:p>
          <a:p>
            <a:pPr eaLnBrk="1" hangingPunct="1"/>
            <a:r>
              <a:rPr lang="en-US" altLang="de-DE" sz="2000"/>
              <a:t> Code must be written to agreed standards</a:t>
            </a:r>
          </a:p>
          <a:p>
            <a:pPr eaLnBrk="1" hangingPunct="1"/>
            <a:r>
              <a:rPr lang="en-US" altLang="de-DE" sz="2000"/>
              <a:t> Code the unit test first</a:t>
            </a:r>
          </a:p>
          <a:p>
            <a:pPr eaLnBrk="1" hangingPunct="1"/>
            <a:r>
              <a:rPr lang="en-US" altLang="de-DE" sz="2000"/>
              <a:t> All production code is pair programmed</a:t>
            </a:r>
          </a:p>
          <a:p>
            <a:pPr eaLnBrk="1" hangingPunct="1"/>
            <a:r>
              <a:rPr lang="en-US" altLang="de-DE" sz="2000"/>
              <a:t> Only one pair integrates code at a time</a:t>
            </a:r>
          </a:p>
          <a:p>
            <a:pPr eaLnBrk="1" hangingPunct="1"/>
            <a:r>
              <a:rPr lang="en-US" altLang="de-DE" sz="2000"/>
              <a:t> Integrate often</a:t>
            </a:r>
          </a:p>
          <a:p>
            <a:pPr eaLnBrk="1" hangingPunct="1"/>
            <a:r>
              <a:rPr lang="en-US" altLang="de-DE" sz="2000"/>
              <a:t> Use collective code ownership</a:t>
            </a:r>
          </a:p>
          <a:p>
            <a:pPr eaLnBrk="1" hangingPunct="1"/>
            <a:r>
              <a:rPr lang="en-US" altLang="de-DE" sz="2000"/>
              <a:t> Leave optimization till last</a:t>
            </a:r>
          </a:p>
          <a:p>
            <a:pPr eaLnBrk="1" hangingPunct="1"/>
            <a:r>
              <a:rPr lang="en-US" altLang="de-DE" sz="2000"/>
              <a:t> No overtime</a:t>
            </a:r>
            <a:endParaRPr lang="de-DE" altLang="de-DE" sz="2000"/>
          </a:p>
        </p:txBody>
      </p:sp>
      <p:sp>
        <p:nvSpPr>
          <p:cNvPr id="66565" name="Rectangle 5"/>
          <p:cNvSpPr>
            <a:spLocks noGrp="1" noChangeArrowheads="1"/>
          </p:cNvSpPr>
          <p:nvPr>
            <p:ph type="body" sz="half" idx="2"/>
          </p:nvPr>
        </p:nvSpPr>
        <p:spPr/>
        <p:txBody>
          <a:bodyPr/>
          <a:lstStyle/>
          <a:p>
            <a:pPr algn="ctr" eaLnBrk="1" hangingPunct="1">
              <a:buFontTx/>
              <a:buNone/>
            </a:pPr>
            <a:r>
              <a:rPr lang="en-US" altLang="de-DE" sz="2000"/>
              <a:t>Testing</a:t>
            </a:r>
          </a:p>
          <a:p>
            <a:pPr eaLnBrk="1" hangingPunct="1"/>
            <a:r>
              <a:rPr lang="en-US" altLang="de-DE" sz="2000"/>
              <a:t> All code must have unit tests</a:t>
            </a:r>
          </a:p>
          <a:p>
            <a:pPr eaLnBrk="1" hangingPunct="1"/>
            <a:r>
              <a:rPr lang="en-US" altLang="de-DE" sz="2000"/>
              <a:t> All code must pass all unit tests before it can be released</a:t>
            </a:r>
          </a:p>
          <a:p>
            <a:pPr eaLnBrk="1" hangingPunct="1"/>
            <a:r>
              <a:rPr lang="en-US" altLang="de-DE" sz="2000"/>
              <a:t> When a bug is found tests are created</a:t>
            </a:r>
          </a:p>
          <a:p>
            <a:pPr eaLnBrk="1" hangingPunct="1"/>
            <a:r>
              <a:rPr lang="en-US" altLang="de-DE" sz="2000"/>
              <a:t> Acceptance tests are run often and the score is published</a:t>
            </a:r>
          </a:p>
          <a:p>
            <a:pPr eaLnBrk="1" hangingPunct="1"/>
            <a:endParaRPr lang="de-DE" altLang="de-DE" sz="2000"/>
          </a:p>
        </p:txBody>
      </p:sp>
    </p:spTree>
  </p:cSld>
  <p:clrMapOvr>
    <a:masterClrMapping/>
  </p:clrMapOvr>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67299" name="Rectangle 2"/>
          <p:cNvSpPr>
            <a:spLocks noGrp="1" noChangeArrowheads="1"/>
          </p:cNvSpPr>
          <p:nvPr>
            <p:ph type="title"/>
          </p:nvPr>
        </p:nvSpPr>
        <p:spPr/>
        <p:txBody>
          <a:bodyPr/>
          <a:lstStyle/>
          <a:p>
            <a:pPr eaLnBrk="1" hangingPunct="1"/>
            <a:r>
              <a:rPr lang="de-DE" altLang="de-DE"/>
              <a:t>Teamrollentypen nach Belbin (2/3)</a:t>
            </a:r>
          </a:p>
        </p:txBody>
      </p:sp>
      <p:sp>
        <p:nvSpPr>
          <p:cNvPr id="567300" name="Rectangle 3"/>
          <p:cNvSpPr>
            <a:spLocks noGrp="1" noChangeArrowheads="1"/>
          </p:cNvSpPr>
          <p:nvPr>
            <p:ph type="body" idx="1"/>
          </p:nvPr>
        </p:nvSpPr>
        <p:spPr/>
        <p:txBody>
          <a:bodyPr/>
          <a:lstStyle/>
          <a:p>
            <a:pPr eaLnBrk="1" hangingPunct="1">
              <a:lnSpc>
                <a:spcPct val="90000"/>
              </a:lnSpc>
            </a:pPr>
            <a:r>
              <a:rPr lang="de-DE" altLang="de-DE" sz="2000"/>
              <a:t>Teamworker (ausgeglichen, extrovertiert, kaum dominant)</a:t>
            </a:r>
          </a:p>
          <a:p>
            <a:pPr lvl="1" eaLnBrk="1" hangingPunct="1">
              <a:lnSpc>
                <a:spcPct val="90000"/>
              </a:lnSpc>
            </a:pPr>
            <a:r>
              <a:rPr lang="de-DE" altLang="de-DE" sz="2000"/>
              <a:t>guter Zuhörer, kommuniziert frei mit allen im Team, passt sich neuen Situationen schnell an</a:t>
            </a:r>
          </a:p>
          <a:p>
            <a:pPr lvl="1" eaLnBrk="1" hangingPunct="1">
              <a:lnSpc>
                <a:spcPct val="90000"/>
              </a:lnSpc>
            </a:pPr>
            <a:r>
              <a:rPr lang="de-DE" altLang="de-DE" sz="2000"/>
              <a:t>geht Konfrontationen aus dem Weg, überfordert mit zentralen Entscheidungen</a:t>
            </a:r>
          </a:p>
          <a:p>
            <a:pPr eaLnBrk="1" hangingPunct="1">
              <a:lnSpc>
                <a:spcPct val="90000"/>
              </a:lnSpc>
            </a:pPr>
            <a:r>
              <a:rPr lang="de-DE" altLang="de-DE" sz="2000"/>
              <a:t>Monitor Evaluator</a:t>
            </a:r>
          </a:p>
          <a:p>
            <a:pPr lvl="1" eaLnBrk="1" hangingPunct="1">
              <a:lnSpc>
                <a:spcPct val="90000"/>
              </a:lnSpc>
            </a:pPr>
            <a:r>
              <a:rPr lang="de-DE" altLang="de-DE" sz="2000"/>
              <a:t>ausgeglichen, ernsthafter klarer Blick für die aktuelle Situation, meist hohe Intelligenz, hohe Kreativität, entdeckt schnell Fehler</a:t>
            </a:r>
          </a:p>
          <a:p>
            <a:pPr lvl="1" eaLnBrk="1" hangingPunct="1">
              <a:lnSpc>
                <a:spcPct val="90000"/>
              </a:lnSpc>
            </a:pPr>
            <a:r>
              <a:rPr lang="de-DE" altLang="de-DE" sz="2000"/>
              <a:t>braucht lange für Entschlüsse, manchmal taktlos und herabsetzend in Analysen, zu kritisch</a:t>
            </a:r>
          </a:p>
          <a:p>
            <a:pPr eaLnBrk="1" hangingPunct="1">
              <a:lnSpc>
                <a:spcPct val="90000"/>
              </a:lnSpc>
            </a:pPr>
            <a:r>
              <a:rPr lang="de-DE" altLang="de-DE" sz="2000"/>
              <a:t>Shaper</a:t>
            </a:r>
          </a:p>
          <a:p>
            <a:pPr lvl="1" eaLnBrk="1" hangingPunct="1">
              <a:lnSpc>
                <a:spcPct val="90000"/>
              </a:lnSpc>
            </a:pPr>
            <a:r>
              <a:rPr lang="de-DE" altLang="de-DE" sz="2000"/>
              <a:t>hoch motiviert, leitet und koordiniert Teams gerne, findet Wege um Probleme, extrovertiert, besorgt, ob gewünschter Fortschritt erreicht wird</a:t>
            </a:r>
          </a:p>
          <a:p>
            <a:pPr lvl="1" eaLnBrk="1" hangingPunct="1">
              <a:lnSpc>
                <a:spcPct val="90000"/>
              </a:lnSpc>
            </a:pPr>
            <a:r>
              <a:rPr lang="de-DE" altLang="de-DE" sz="2000"/>
              <a:t>impulsiv, ungeduldig, manchmal leicht reizbar, gibt vielleicht zu schnell auf</a:t>
            </a:r>
          </a:p>
        </p:txBody>
      </p:sp>
    </p:spTree>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68323" name="Rectangle 2"/>
          <p:cNvSpPr>
            <a:spLocks noGrp="1" noChangeArrowheads="1"/>
          </p:cNvSpPr>
          <p:nvPr>
            <p:ph type="title"/>
          </p:nvPr>
        </p:nvSpPr>
        <p:spPr/>
        <p:txBody>
          <a:bodyPr/>
          <a:lstStyle/>
          <a:p>
            <a:pPr eaLnBrk="1" hangingPunct="1"/>
            <a:r>
              <a:rPr lang="de-DE" altLang="de-DE"/>
              <a:t>Teamrollentypen nach Belbin (3/3)</a:t>
            </a:r>
          </a:p>
        </p:txBody>
      </p:sp>
      <p:sp>
        <p:nvSpPr>
          <p:cNvPr id="568324" name="Rectangle 3"/>
          <p:cNvSpPr>
            <a:spLocks noGrp="1" noChangeArrowheads="1"/>
          </p:cNvSpPr>
          <p:nvPr>
            <p:ph type="body" idx="1"/>
          </p:nvPr>
        </p:nvSpPr>
        <p:spPr/>
        <p:txBody>
          <a:bodyPr/>
          <a:lstStyle/>
          <a:p>
            <a:pPr eaLnBrk="1" hangingPunct="1">
              <a:lnSpc>
                <a:spcPct val="90000"/>
              </a:lnSpc>
            </a:pPr>
            <a:r>
              <a:rPr lang="de-DE" altLang="de-DE" sz="2000"/>
              <a:t>Co-ordinator</a:t>
            </a:r>
          </a:p>
          <a:p>
            <a:pPr lvl="1" eaLnBrk="1" hangingPunct="1">
              <a:lnSpc>
                <a:spcPct val="90000"/>
              </a:lnSpc>
            </a:pPr>
            <a:r>
              <a:rPr lang="de-DE" altLang="de-DE" sz="2000"/>
              <a:t>stabil, dominant, extrovertiert, diszipliniert, führt Team, bemüht, externe Ziele und Vorgaben zu erreichen, guter Kommunikator, gut in der Besetzung von Projektrollen</a:t>
            </a:r>
          </a:p>
          <a:p>
            <a:pPr lvl="1" eaLnBrk="1" hangingPunct="1">
              <a:lnSpc>
                <a:spcPct val="90000"/>
              </a:lnSpc>
            </a:pPr>
            <a:r>
              <a:rPr lang="de-DE" altLang="de-DE" sz="2000"/>
              <a:t>eher kein kreativer Denker, geht (zu) ruhig an Aufgaben heran</a:t>
            </a:r>
          </a:p>
          <a:p>
            <a:pPr eaLnBrk="1" hangingPunct="1">
              <a:lnSpc>
                <a:spcPct val="90000"/>
              </a:lnSpc>
            </a:pPr>
            <a:r>
              <a:rPr lang="de-DE" altLang="de-DE" sz="2000"/>
              <a:t>Resource Investigator</a:t>
            </a:r>
          </a:p>
          <a:p>
            <a:pPr lvl="1" eaLnBrk="1" hangingPunct="1">
              <a:lnSpc>
                <a:spcPct val="90000"/>
              </a:lnSpc>
            </a:pPr>
            <a:r>
              <a:rPr lang="de-DE" altLang="de-DE" sz="2000"/>
              <a:t>locker, kommunikativ, leicht zu interessieren, bringt Ideen von Außen, Diplomat, Verkäufer, viele Außenkontakte</a:t>
            </a:r>
          </a:p>
          <a:p>
            <a:pPr lvl="1" eaLnBrk="1" hangingPunct="1">
              <a:lnSpc>
                <a:spcPct val="90000"/>
              </a:lnSpc>
            </a:pPr>
            <a:r>
              <a:rPr lang="de-DE" altLang="de-DE" sz="2000"/>
              <a:t>neigt zu zu großem Enthusiasmus, lässt Sachen schnell fallen, benötigt Anregungen von Außen </a:t>
            </a:r>
          </a:p>
          <a:p>
            <a:pPr eaLnBrk="1" hangingPunct="1">
              <a:lnSpc>
                <a:spcPct val="90000"/>
              </a:lnSpc>
            </a:pPr>
            <a:r>
              <a:rPr lang="de-DE" altLang="de-DE" sz="2000"/>
              <a:t>Plant</a:t>
            </a:r>
          </a:p>
          <a:p>
            <a:pPr lvl="1" eaLnBrk="1" hangingPunct="1">
              <a:lnSpc>
                <a:spcPct val="90000"/>
              </a:lnSpc>
            </a:pPr>
            <a:r>
              <a:rPr lang="de-DE" altLang="de-DE" sz="2000"/>
              <a:t>Quelle von originellen Ideen, Anregungen und Vorschlägen, dominierend, meist hohe Intelligenz, konzentriert auf Hauptaufgaben</a:t>
            </a:r>
          </a:p>
          <a:p>
            <a:pPr lvl="1" eaLnBrk="1" hangingPunct="1">
              <a:lnSpc>
                <a:spcPct val="90000"/>
              </a:lnSpc>
            </a:pPr>
            <a:r>
              <a:rPr lang="de-DE" altLang="de-DE" sz="2000"/>
              <a:t>introvertiert, kann störend oder kränkend wirken, kein Detailinteresse, wenig kritikfähig</a:t>
            </a:r>
          </a:p>
        </p:txBody>
      </p:sp>
    </p:spTree>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69347" name="Rectangle 2"/>
          <p:cNvSpPr>
            <a:spLocks noGrp="1" noChangeArrowheads="1"/>
          </p:cNvSpPr>
          <p:nvPr>
            <p:ph type="title"/>
          </p:nvPr>
        </p:nvSpPr>
        <p:spPr/>
        <p:txBody>
          <a:bodyPr/>
          <a:lstStyle/>
          <a:p>
            <a:pPr eaLnBrk="1" hangingPunct="1"/>
            <a:r>
              <a:rPr lang="de-DE" altLang="de-DE"/>
              <a:t>Ermittlung des Teamrollentypen</a:t>
            </a:r>
          </a:p>
        </p:txBody>
      </p:sp>
      <p:sp>
        <p:nvSpPr>
          <p:cNvPr id="569348" name="Rectangle 3"/>
          <p:cNvSpPr>
            <a:spLocks noGrp="1" noChangeArrowheads="1"/>
          </p:cNvSpPr>
          <p:nvPr>
            <p:ph type="body" idx="1"/>
          </p:nvPr>
        </p:nvSpPr>
        <p:spPr>
          <a:xfrm>
            <a:off x="457200" y="981075"/>
            <a:ext cx="8229600" cy="5732463"/>
          </a:xfrm>
        </p:spPr>
        <p:txBody>
          <a:bodyPr/>
          <a:lstStyle/>
          <a:p>
            <a:pPr eaLnBrk="1" hangingPunct="1">
              <a:lnSpc>
                <a:spcPct val="90000"/>
              </a:lnSpc>
            </a:pPr>
            <a:r>
              <a:rPr lang="de-DE" altLang="de-DE" sz="2000"/>
              <a:t>Möglichkeit mit Fragebogen, möglich zur Selbstbewertung und Fremdbewertung</a:t>
            </a:r>
          </a:p>
          <a:p>
            <a:pPr eaLnBrk="1" hangingPunct="1">
              <a:lnSpc>
                <a:spcPct val="90000"/>
              </a:lnSpc>
            </a:pPr>
            <a:r>
              <a:rPr lang="de-DE" altLang="de-DE" sz="2000"/>
              <a:t>Beispiel: Verteilen Sie 10 Punkte auf die folgenden Aussagen, die auf Sie am Besten zutreffen (Häufung von Punkten auf wenigen Aussagen gewünscht)</a:t>
            </a:r>
          </a:p>
          <a:p>
            <a:pPr eaLnBrk="1" hangingPunct="1">
              <a:lnSpc>
                <a:spcPct val="90000"/>
              </a:lnSpc>
              <a:buFontTx/>
              <a:buNone/>
            </a:pPr>
            <a:r>
              <a:rPr lang="de-DE" altLang="de-DE" sz="2000"/>
              <a:t>	Wie verhalte ich mich, wenn ich mit anderen Leuten an einem Projekt beteiligt bin:</a:t>
            </a:r>
          </a:p>
          <a:p>
            <a:pPr lvl="1" eaLnBrk="1" hangingPunct="1">
              <a:lnSpc>
                <a:spcPct val="90000"/>
              </a:lnSpc>
            </a:pPr>
            <a:r>
              <a:rPr lang="de-DE" altLang="de-DE" sz="2000"/>
              <a:t>Ich besitze die Gabe jemanden zu beeinflussen, ohne ihn unter Druck zu setzen</a:t>
            </a:r>
          </a:p>
          <a:p>
            <a:pPr lvl="1" eaLnBrk="1" hangingPunct="1">
              <a:lnSpc>
                <a:spcPct val="90000"/>
              </a:lnSpc>
            </a:pPr>
            <a:r>
              <a:rPr lang="de-DE" altLang="de-DE" sz="2000"/>
              <a:t>Meine ständige Wachsamkeit verhindert Leichtsinnsfehler und Versäumnisse</a:t>
            </a:r>
          </a:p>
          <a:p>
            <a:pPr lvl="1" eaLnBrk="1" hangingPunct="1">
              <a:lnSpc>
                <a:spcPct val="90000"/>
              </a:lnSpc>
            </a:pPr>
            <a:r>
              <a:rPr lang="de-DE" altLang="de-DE" sz="2000"/>
              <a:t>Man kann sich darauf verlassen, dass ich originelle Ideen habe</a:t>
            </a:r>
          </a:p>
          <a:p>
            <a:pPr lvl="1" eaLnBrk="1" hangingPunct="1">
              <a:lnSpc>
                <a:spcPct val="90000"/>
              </a:lnSpc>
            </a:pPr>
            <a:r>
              <a:rPr lang="de-DE" altLang="de-DE" sz="2000"/>
              <a:t>Ich bin immer bereit, gute Vorschläge zu unterstützen, wenn sie im allgemeinen Interesse sind</a:t>
            </a:r>
          </a:p>
          <a:p>
            <a:pPr lvl="1" eaLnBrk="1" hangingPunct="1">
              <a:lnSpc>
                <a:spcPct val="90000"/>
              </a:lnSpc>
            </a:pPr>
            <a:r>
              <a:rPr lang="de-DE" altLang="de-DE" sz="2000"/>
              <a:t>Ich bin immer begierig, die allerneusten Ideen und Entwicklungen zu entdecken</a:t>
            </a:r>
          </a:p>
          <a:p>
            <a:pPr lvl="1" eaLnBrk="1" hangingPunct="1">
              <a:lnSpc>
                <a:spcPct val="50000"/>
              </a:lnSpc>
            </a:pPr>
            <a:r>
              <a:rPr lang="de-DE" altLang="de-DE" sz="2000"/>
              <a:t>...</a:t>
            </a:r>
          </a:p>
          <a:p>
            <a:pPr eaLnBrk="1" hangingPunct="1">
              <a:lnSpc>
                <a:spcPct val="90000"/>
              </a:lnSpc>
            </a:pPr>
            <a:endParaRPr lang="de-DE" altLang="de-DE" sz="2000"/>
          </a:p>
        </p:txBody>
      </p:sp>
    </p:spTree>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70371" name="Rectangle 2"/>
          <p:cNvSpPr>
            <a:spLocks noGrp="1" noChangeArrowheads="1"/>
          </p:cNvSpPr>
          <p:nvPr>
            <p:ph type="title"/>
          </p:nvPr>
        </p:nvSpPr>
        <p:spPr/>
        <p:txBody>
          <a:bodyPr/>
          <a:lstStyle/>
          <a:p>
            <a:pPr eaLnBrk="1" hangingPunct="1"/>
            <a:r>
              <a:rPr lang="de-DE" altLang="de-DE"/>
              <a:t>Kommunikation</a:t>
            </a:r>
          </a:p>
        </p:txBody>
      </p:sp>
      <p:sp>
        <p:nvSpPr>
          <p:cNvPr id="570372" name="Rectangle 3"/>
          <p:cNvSpPr>
            <a:spLocks noGrp="1" noChangeArrowheads="1"/>
          </p:cNvSpPr>
          <p:nvPr>
            <p:ph type="body" idx="1"/>
          </p:nvPr>
        </p:nvSpPr>
        <p:spPr>
          <a:xfrm>
            <a:off x="457200" y="981075"/>
            <a:ext cx="8229600" cy="5543550"/>
          </a:xfrm>
        </p:spPr>
        <p:txBody>
          <a:bodyPr/>
          <a:lstStyle/>
          <a:p>
            <a:pPr eaLnBrk="1" hangingPunct="1"/>
            <a:r>
              <a:rPr lang="de-DE" altLang="de-DE" sz="2000"/>
              <a:t>Paul Watzlawik: „Man kann nicht nicht kommunizieren“</a:t>
            </a:r>
          </a:p>
          <a:p>
            <a:pPr eaLnBrk="1" hangingPunct="1"/>
            <a:r>
              <a:rPr lang="de-DE" altLang="de-DE" sz="2000"/>
              <a:t>Versuch, eine gemeinsame Informationsbasis zu finden</a:t>
            </a:r>
          </a:p>
          <a:p>
            <a:pPr eaLnBrk="1" hangingPunct="1"/>
            <a:r>
              <a:rPr lang="de-DE" altLang="de-DE" sz="2000"/>
              <a:t>abhängig vom gemeinsamen Verständnis</a:t>
            </a:r>
          </a:p>
          <a:p>
            <a:pPr eaLnBrk="1" hangingPunct="1"/>
            <a:endParaRPr lang="de-DE" altLang="de-DE" sz="2000"/>
          </a:p>
          <a:p>
            <a:pPr eaLnBrk="1" hangingPunct="1"/>
            <a:endParaRPr lang="de-DE" altLang="de-DE" sz="2000"/>
          </a:p>
          <a:p>
            <a:pPr eaLnBrk="1" hangingPunct="1"/>
            <a:endParaRPr lang="de-DE" altLang="de-DE" sz="2000"/>
          </a:p>
          <a:p>
            <a:pPr eaLnBrk="1" hangingPunct="1"/>
            <a:endParaRPr lang="de-DE" altLang="de-DE" sz="2000"/>
          </a:p>
          <a:p>
            <a:pPr eaLnBrk="1" hangingPunct="1"/>
            <a:endParaRPr lang="de-DE" altLang="de-DE" sz="2000"/>
          </a:p>
          <a:p>
            <a:pPr eaLnBrk="1" hangingPunct="1"/>
            <a:endParaRPr lang="de-DE" altLang="de-DE" sz="2000"/>
          </a:p>
          <a:p>
            <a:pPr eaLnBrk="1" hangingPunct="1"/>
            <a:endParaRPr lang="de-DE" altLang="de-DE" sz="2000"/>
          </a:p>
          <a:p>
            <a:pPr eaLnBrk="1" hangingPunct="1"/>
            <a:r>
              <a:rPr lang="de-DE" altLang="de-DE" sz="2000"/>
              <a:t>wichtig: Hintergründe, was passiert wann bei wem wohl warum, der Kommunikation erkennen</a:t>
            </a:r>
          </a:p>
          <a:p>
            <a:pPr eaLnBrk="1" hangingPunct="1"/>
            <a:r>
              <a:rPr lang="de-DE" altLang="de-DE" sz="2000"/>
              <a:t>Achtung! Überinterpretationen </a:t>
            </a:r>
          </a:p>
          <a:p>
            <a:pPr eaLnBrk="1" hangingPunct="1"/>
            <a:r>
              <a:rPr lang="de-DE" altLang="de-DE" sz="2000"/>
              <a:t>Kommunikationsverhalten kann/soll geschult werden, wobei Authentizität erhalten bleiben muss</a:t>
            </a:r>
          </a:p>
        </p:txBody>
      </p:sp>
      <p:sp>
        <p:nvSpPr>
          <p:cNvPr id="570373" name="Rectangle 4"/>
          <p:cNvSpPr>
            <a:spLocks noChangeArrowheads="1"/>
          </p:cNvSpPr>
          <p:nvPr/>
        </p:nvSpPr>
        <p:spPr bwMode="auto">
          <a:xfrm>
            <a:off x="684213" y="2420938"/>
            <a:ext cx="1511300" cy="18716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Sender</a:t>
            </a:r>
          </a:p>
        </p:txBody>
      </p:sp>
      <p:sp>
        <p:nvSpPr>
          <p:cNvPr id="570374" name="Rectangle 5"/>
          <p:cNvSpPr>
            <a:spLocks noChangeArrowheads="1"/>
          </p:cNvSpPr>
          <p:nvPr/>
        </p:nvSpPr>
        <p:spPr bwMode="auto">
          <a:xfrm>
            <a:off x="7021513" y="2420938"/>
            <a:ext cx="1511300" cy="18716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Empfänger</a:t>
            </a:r>
          </a:p>
        </p:txBody>
      </p:sp>
      <p:sp>
        <p:nvSpPr>
          <p:cNvPr id="570375" name="Rectangle 6"/>
          <p:cNvSpPr>
            <a:spLocks noChangeArrowheads="1"/>
          </p:cNvSpPr>
          <p:nvPr/>
        </p:nvSpPr>
        <p:spPr bwMode="auto">
          <a:xfrm>
            <a:off x="2627313" y="3573463"/>
            <a:ext cx="1008062" cy="71913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Co-</a:t>
            </a:r>
          </a:p>
          <a:p>
            <a:pPr algn="ctr" eaLnBrk="1" hangingPunct="1"/>
            <a:r>
              <a:rPr lang="de-DE" altLang="de-DE" sz="2000" b="1"/>
              <a:t>dierung</a:t>
            </a:r>
          </a:p>
        </p:txBody>
      </p:sp>
      <p:sp>
        <p:nvSpPr>
          <p:cNvPr id="570376" name="Rectangle 7"/>
          <p:cNvSpPr>
            <a:spLocks noChangeArrowheads="1"/>
          </p:cNvSpPr>
          <p:nvPr/>
        </p:nvSpPr>
        <p:spPr bwMode="auto">
          <a:xfrm>
            <a:off x="5580063" y="3573463"/>
            <a:ext cx="1008062" cy="71913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Deco-</a:t>
            </a:r>
          </a:p>
          <a:p>
            <a:pPr algn="ctr" eaLnBrk="1" hangingPunct="1"/>
            <a:r>
              <a:rPr lang="de-DE" altLang="de-DE" sz="2000" b="1"/>
              <a:t>dierung</a:t>
            </a:r>
          </a:p>
        </p:txBody>
      </p:sp>
      <p:sp>
        <p:nvSpPr>
          <p:cNvPr id="570377" name="Rectangle 8"/>
          <p:cNvSpPr>
            <a:spLocks noChangeArrowheads="1"/>
          </p:cNvSpPr>
          <p:nvPr/>
        </p:nvSpPr>
        <p:spPr bwMode="auto">
          <a:xfrm>
            <a:off x="5580063" y="2492375"/>
            <a:ext cx="1008062" cy="71913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Co-</a:t>
            </a:r>
          </a:p>
          <a:p>
            <a:pPr algn="ctr" eaLnBrk="1" hangingPunct="1"/>
            <a:r>
              <a:rPr lang="de-DE" altLang="de-DE" sz="2000" b="1"/>
              <a:t>dierung</a:t>
            </a:r>
          </a:p>
        </p:txBody>
      </p:sp>
      <p:sp>
        <p:nvSpPr>
          <p:cNvPr id="570378" name="Rectangle 9"/>
          <p:cNvSpPr>
            <a:spLocks noChangeArrowheads="1"/>
          </p:cNvSpPr>
          <p:nvPr/>
        </p:nvSpPr>
        <p:spPr bwMode="auto">
          <a:xfrm>
            <a:off x="2627313" y="2492375"/>
            <a:ext cx="1008062" cy="71913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Deco-</a:t>
            </a:r>
          </a:p>
          <a:p>
            <a:pPr algn="ctr" eaLnBrk="1" hangingPunct="1"/>
            <a:r>
              <a:rPr lang="de-DE" altLang="de-DE" sz="2000" b="1"/>
              <a:t>dierung</a:t>
            </a:r>
          </a:p>
        </p:txBody>
      </p:sp>
      <p:sp>
        <p:nvSpPr>
          <p:cNvPr id="570379" name="Text Box 10"/>
          <p:cNvSpPr txBox="1">
            <a:spLocks noChangeArrowheads="1"/>
          </p:cNvSpPr>
          <p:nvPr/>
        </p:nvSpPr>
        <p:spPr bwMode="auto">
          <a:xfrm>
            <a:off x="3792538" y="3500438"/>
            <a:ext cx="1355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Nachricht</a:t>
            </a:r>
          </a:p>
        </p:txBody>
      </p:sp>
      <p:sp>
        <p:nvSpPr>
          <p:cNvPr id="570380" name="Text Box 11"/>
          <p:cNvSpPr txBox="1">
            <a:spLocks noChangeArrowheads="1"/>
          </p:cNvSpPr>
          <p:nvPr/>
        </p:nvSpPr>
        <p:spPr bwMode="auto">
          <a:xfrm>
            <a:off x="3851275" y="2492375"/>
            <a:ext cx="13573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Feedback</a:t>
            </a:r>
          </a:p>
        </p:txBody>
      </p:sp>
      <p:sp>
        <p:nvSpPr>
          <p:cNvPr id="570381" name="Line 12"/>
          <p:cNvSpPr>
            <a:spLocks noChangeShapeType="1"/>
          </p:cNvSpPr>
          <p:nvPr/>
        </p:nvSpPr>
        <p:spPr bwMode="auto">
          <a:xfrm flipH="1">
            <a:off x="6588125" y="2852738"/>
            <a:ext cx="431800" cy="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70382" name="Line 13"/>
          <p:cNvSpPr>
            <a:spLocks noChangeShapeType="1"/>
          </p:cNvSpPr>
          <p:nvPr/>
        </p:nvSpPr>
        <p:spPr bwMode="auto">
          <a:xfrm flipH="1">
            <a:off x="3635375" y="2852738"/>
            <a:ext cx="1944688" cy="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70383" name="Line 14"/>
          <p:cNvSpPr>
            <a:spLocks noChangeShapeType="1"/>
          </p:cNvSpPr>
          <p:nvPr/>
        </p:nvSpPr>
        <p:spPr bwMode="auto">
          <a:xfrm flipH="1">
            <a:off x="2195513" y="2852738"/>
            <a:ext cx="431800" cy="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70384" name="AutoShape 15"/>
          <p:cNvSpPr>
            <a:spLocks noChangeArrowheads="1"/>
          </p:cNvSpPr>
          <p:nvPr/>
        </p:nvSpPr>
        <p:spPr bwMode="auto">
          <a:xfrm>
            <a:off x="2195513" y="3789363"/>
            <a:ext cx="431800" cy="215900"/>
          </a:xfrm>
          <a:prstGeom prst="rightArrow">
            <a:avLst>
              <a:gd name="adj1" fmla="val 50000"/>
              <a:gd name="adj2"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570385" name="AutoShape 16"/>
          <p:cNvSpPr>
            <a:spLocks noChangeArrowheads="1"/>
          </p:cNvSpPr>
          <p:nvPr/>
        </p:nvSpPr>
        <p:spPr bwMode="auto">
          <a:xfrm>
            <a:off x="6588125" y="3789363"/>
            <a:ext cx="431800" cy="215900"/>
          </a:xfrm>
          <a:prstGeom prst="rightArrow">
            <a:avLst>
              <a:gd name="adj1" fmla="val 50000"/>
              <a:gd name="adj2"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570386" name="AutoShape 17"/>
          <p:cNvSpPr>
            <a:spLocks noChangeArrowheads="1"/>
          </p:cNvSpPr>
          <p:nvPr/>
        </p:nvSpPr>
        <p:spPr bwMode="auto">
          <a:xfrm>
            <a:off x="3635375" y="3789363"/>
            <a:ext cx="1944688" cy="215900"/>
          </a:xfrm>
          <a:prstGeom prst="rightArrow">
            <a:avLst>
              <a:gd name="adj1" fmla="val 50000"/>
              <a:gd name="adj2" fmla="val 153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71395" name="Rectangle 2"/>
          <p:cNvSpPr>
            <a:spLocks noGrp="1" noChangeArrowheads="1"/>
          </p:cNvSpPr>
          <p:nvPr>
            <p:ph type="title"/>
          </p:nvPr>
        </p:nvSpPr>
        <p:spPr/>
        <p:txBody>
          <a:bodyPr/>
          <a:lstStyle/>
          <a:p>
            <a:pPr eaLnBrk="1" hangingPunct="1"/>
            <a:r>
              <a:rPr lang="de-DE" altLang="de-DE"/>
              <a:t>vierfache Gestalt einer Äußerung (1/4) [SRS03]</a:t>
            </a:r>
          </a:p>
        </p:txBody>
      </p:sp>
      <p:sp>
        <p:nvSpPr>
          <p:cNvPr id="571396" name="Rectangle 3"/>
          <p:cNvSpPr>
            <a:spLocks noGrp="1" noChangeArrowheads="1"/>
          </p:cNvSpPr>
          <p:nvPr>
            <p:ph type="body" idx="1"/>
          </p:nvPr>
        </p:nvSpPr>
        <p:spPr>
          <a:xfrm>
            <a:off x="457200" y="1125538"/>
            <a:ext cx="8229600" cy="5399087"/>
          </a:xfrm>
        </p:spPr>
        <p:txBody>
          <a:bodyPr/>
          <a:lstStyle/>
          <a:p>
            <a:pPr eaLnBrk="1" hangingPunct="1">
              <a:lnSpc>
                <a:spcPct val="90000"/>
              </a:lnSpc>
            </a:pPr>
            <a:r>
              <a:rPr lang="de-DE" altLang="de-DE" sz="2000"/>
              <a:t>Jeder Äußerung kann man vier Ebenen zuordnen</a:t>
            </a:r>
          </a:p>
          <a:p>
            <a:pPr eaLnBrk="1" hangingPunct="1">
              <a:lnSpc>
                <a:spcPct val="90000"/>
              </a:lnSpc>
            </a:pPr>
            <a:endParaRPr lang="de-DE" altLang="de-DE" sz="2000"/>
          </a:p>
          <a:p>
            <a:pPr eaLnBrk="1" hangingPunct="1">
              <a:lnSpc>
                <a:spcPct val="90000"/>
              </a:lnSpc>
            </a:pPr>
            <a:endParaRPr lang="de-DE" altLang="de-DE" sz="2000"/>
          </a:p>
          <a:p>
            <a:pPr eaLnBrk="1" hangingPunct="1">
              <a:lnSpc>
                <a:spcPct val="90000"/>
              </a:lnSpc>
            </a:pPr>
            <a:endParaRPr lang="de-DE" altLang="de-DE" sz="2000"/>
          </a:p>
          <a:p>
            <a:pPr eaLnBrk="1" hangingPunct="1">
              <a:lnSpc>
                <a:spcPct val="90000"/>
              </a:lnSpc>
            </a:pPr>
            <a:endParaRPr lang="de-DE" altLang="de-DE" sz="2000"/>
          </a:p>
          <a:p>
            <a:pPr eaLnBrk="1" hangingPunct="1">
              <a:lnSpc>
                <a:spcPct val="90000"/>
              </a:lnSpc>
            </a:pPr>
            <a:endParaRPr lang="de-DE" altLang="de-DE" sz="2000"/>
          </a:p>
          <a:p>
            <a:pPr eaLnBrk="1" hangingPunct="1">
              <a:lnSpc>
                <a:spcPct val="90000"/>
              </a:lnSpc>
            </a:pPr>
            <a:endParaRPr lang="de-DE" altLang="de-DE" sz="2000"/>
          </a:p>
          <a:p>
            <a:pPr eaLnBrk="1" hangingPunct="1">
              <a:lnSpc>
                <a:spcPct val="90000"/>
              </a:lnSpc>
            </a:pPr>
            <a:endParaRPr lang="de-DE" altLang="de-DE" sz="2000"/>
          </a:p>
          <a:p>
            <a:pPr eaLnBrk="1" hangingPunct="1">
              <a:lnSpc>
                <a:spcPct val="90000"/>
              </a:lnSpc>
            </a:pPr>
            <a:endParaRPr lang="de-DE" altLang="de-DE" sz="2000"/>
          </a:p>
          <a:p>
            <a:pPr eaLnBrk="1" hangingPunct="1">
              <a:lnSpc>
                <a:spcPct val="90000"/>
              </a:lnSpc>
            </a:pPr>
            <a:r>
              <a:rPr lang="de-DE" altLang="de-DE" sz="2000"/>
              <a:t>Beispiel: Prof zum Studi, „Die Klasse sollten Sie endlich mal kommentieren“</a:t>
            </a:r>
          </a:p>
          <a:p>
            <a:pPr eaLnBrk="1" hangingPunct="1">
              <a:lnSpc>
                <a:spcPct val="90000"/>
              </a:lnSpc>
              <a:buFontTx/>
              <a:buNone/>
            </a:pPr>
            <a:endParaRPr lang="de-DE" altLang="de-DE" sz="2000"/>
          </a:p>
          <a:p>
            <a:pPr eaLnBrk="1" hangingPunct="1">
              <a:lnSpc>
                <a:spcPct val="90000"/>
              </a:lnSpc>
            </a:pPr>
            <a:r>
              <a:rPr lang="de-DE" altLang="de-DE" sz="2000"/>
              <a:t>Jede Äußerung enthält die vier genannten Botschaften</a:t>
            </a:r>
          </a:p>
          <a:p>
            <a:pPr eaLnBrk="1" hangingPunct="1">
              <a:lnSpc>
                <a:spcPct val="90000"/>
              </a:lnSpc>
            </a:pPr>
            <a:r>
              <a:rPr lang="de-DE" altLang="de-DE" sz="2000"/>
              <a:t>für jede Botschaft kann es eine Interpretation des Senders und des Empfängers geben</a:t>
            </a:r>
          </a:p>
          <a:p>
            <a:pPr eaLnBrk="1" hangingPunct="1">
              <a:lnSpc>
                <a:spcPct val="90000"/>
              </a:lnSpc>
            </a:pPr>
            <a:r>
              <a:rPr lang="de-DE" altLang="de-DE" sz="2000"/>
              <a:t>bei mehreren Anwesenden vervielfacht sich die Interpretation</a:t>
            </a:r>
          </a:p>
        </p:txBody>
      </p:sp>
      <p:graphicFrame>
        <p:nvGraphicFramePr>
          <p:cNvPr id="571397" name="Object 4"/>
          <p:cNvGraphicFramePr>
            <a:graphicFrameLocks noChangeAspect="1"/>
          </p:cNvGraphicFramePr>
          <p:nvPr/>
        </p:nvGraphicFramePr>
        <p:xfrm>
          <a:off x="1187450" y="1484313"/>
          <a:ext cx="6672263" cy="2630487"/>
        </p:xfrm>
        <a:graphic>
          <a:graphicData uri="http://schemas.openxmlformats.org/presentationml/2006/ole">
            <mc:AlternateContent xmlns:mc="http://schemas.openxmlformats.org/markup-compatibility/2006">
              <mc:Choice xmlns:v="urn:schemas-microsoft-com:vml" Requires="v">
                <p:oleObj spid="_x0000_s571410" name="Photo Editor-Foto" r:id="rId4" imgW="9723810" imgH="3820058" progId="MSPhotoEd.3">
                  <p:embed/>
                </p:oleObj>
              </mc:Choice>
              <mc:Fallback>
                <p:oleObj name="Photo Editor-Foto" r:id="rId4" imgW="9723810" imgH="3820058"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r="371"/>
                      <a:stretch>
                        <a:fillRect/>
                      </a:stretch>
                    </p:blipFill>
                    <p:spPr bwMode="auto">
                      <a:xfrm>
                        <a:off x="1187450" y="1484313"/>
                        <a:ext cx="6672263" cy="263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72419" name="Rectangle 2"/>
          <p:cNvSpPr>
            <a:spLocks noGrp="1" noChangeArrowheads="1"/>
          </p:cNvSpPr>
          <p:nvPr>
            <p:ph type="title"/>
          </p:nvPr>
        </p:nvSpPr>
        <p:spPr/>
        <p:txBody>
          <a:bodyPr/>
          <a:lstStyle/>
          <a:p>
            <a:pPr eaLnBrk="1" hangingPunct="1"/>
            <a:r>
              <a:rPr lang="de-DE" altLang="de-DE"/>
              <a:t>vierfache Gestalt einer Äußerung (2/4)</a:t>
            </a:r>
          </a:p>
        </p:txBody>
      </p:sp>
      <p:sp>
        <p:nvSpPr>
          <p:cNvPr id="572420" name="Rectangle 3"/>
          <p:cNvSpPr>
            <a:spLocks noGrp="1" noChangeArrowheads="1"/>
          </p:cNvSpPr>
          <p:nvPr>
            <p:ph type="body" idx="1"/>
          </p:nvPr>
        </p:nvSpPr>
        <p:spPr/>
        <p:txBody>
          <a:bodyPr/>
          <a:lstStyle/>
          <a:p>
            <a:pPr eaLnBrk="1" hangingPunct="1"/>
            <a:r>
              <a:rPr lang="de-DE" altLang="de-DE" sz="2000"/>
              <a:t>Sachinhalt (worüber ich informiere)</a:t>
            </a:r>
          </a:p>
          <a:p>
            <a:pPr lvl="1" eaLnBrk="1" hangingPunct="1"/>
            <a:r>
              <a:rPr lang="de-DE" altLang="de-DE" sz="2000"/>
              <a:t>Beispiel: Klassen sind zu kommentieren</a:t>
            </a:r>
          </a:p>
          <a:p>
            <a:pPr lvl="1" eaLnBrk="1" hangingPunct="1"/>
            <a:r>
              <a:rPr lang="de-DE" altLang="de-DE" sz="2000"/>
              <a:t>kann aus Wahrheitsgehalt geprüft werden</a:t>
            </a:r>
          </a:p>
          <a:p>
            <a:pPr lvl="1" eaLnBrk="1" hangingPunct="1"/>
            <a:r>
              <a:rPr lang="de-DE" altLang="de-DE" sz="2000"/>
              <a:t>kann auf Relevanz geprüft werden</a:t>
            </a:r>
          </a:p>
          <a:p>
            <a:pPr lvl="1" eaLnBrk="1" hangingPunct="1"/>
            <a:r>
              <a:rPr lang="de-DE" altLang="de-DE" sz="2000"/>
              <a:t>kann auf Hinlänglichkeit geprüft werden (reicht Information aus, verstehen beide das Gleiche)</a:t>
            </a:r>
          </a:p>
          <a:p>
            <a:pPr lvl="1" eaLnBrk="1" hangingPunct="1"/>
            <a:r>
              <a:rPr lang="de-DE" altLang="de-DE" sz="2000"/>
              <a:t>meist zentraler Bestandteil der Äußerung</a:t>
            </a:r>
          </a:p>
          <a:p>
            <a:pPr eaLnBrk="1" hangingPunct="1"/>
            <a:r>
              <a:rPr lang="de-DE" altLang="de-DE" sz="2000"/>
              <a:t>Selbstkundgabe (was ich von mir zu erkennen gebe)</a:t>
            </a:r>
          </a:p>
          <a:p>
            <a:pPr lvl="1" eaLnBrk="1" hangingPunct="1"/>
            <a:r>
              <a:rPr lang="de-DE" altLang="de-DE" sz="2000"/>
              <a:t>Beispiel: Prof ist verunsichert, ob zentrale Wünsche ernst genommen werden, Studi meint, dass Prof schlechte Laune hat </a:t>
            </a:r>
          </a:p>
          <a:p>
            <a:pPr lvl="1" eaLnBrk="1" hangingPunct="1"/>
            <a:r>
              <a:rPr lang="de-DE" altLang="de-DE" sz="2000"/>
              <a:t>was geht in mir vor, wofür stehe ich, wie sehe ich meine Rolle</a:t>
            </a:r>
          </a:p>
          <a:p>
            <a:pPr lvl="1" eaLnBrk="1" hangingPunct="1"/>
            <a:r>
              <a:rPr lang="de-DE" altLang="de-DE" sz="2000"/>
              <a:t>individuelle Schnabelform: Selbstdarstellung, Authentizität</a:t>
            </a:r>
          </a:p>
          <a:p>
            <a:pPr lvl="1" eaLnBrk="1" hangingPunct="1"/>
            <a:endParaRPr lang="de-DE" altLang="de-DE" sz="2000"/>
          </a:p>
          <a:p>
            <a:pPr lvl="1" eaLnBrk="1" hangingPunct="1"/>
            <a:endParaRPr lang="de-DE" altLang="de-DE" sz="2000"/>
          </a:p>
        </p:txBody>
      </p:sp>
    </p:spTree>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73443" name="Rectangle 2"/>
          <p:cNvSpPr>
            <a:spLocks noGrp="1" noChangeArrowheads="1"/>
          </p:cNvSpPr>
          <p:nvPr>
            <p:ph type="title"/>
          </p:nvPr>
        </p:nvSpPr>
        <p:spPr/>
        <p:txBody>
          <a:bodyPr/>
          <a:lstStyle/>
          <a:p>
            <a:pPr eaLnBrk="1" hangingPunct="1"/>
            <a:r>
              <a:rPr lang="de-DE" altLang="de-DE"/>
              <a:t>vierfache Gestalt einer Äußerung (3/4)</a:t>
            </a:r>
          </a:p>
        </p:txBody>
      </p:sp>
      <p:sp>
        <p:nvSpPr>
          <p:cNvPr id="573444" name="Rectangle 3"/>
          <p:cNvSpPr>
            <a:spLocks noGrp="1" noChangeArrowheads="1"/>
          </p:cNvSpPr>
          <p:nvPr>
            <p:ph type="body" idx="1"/>
          </p:nvPr>
        </p:nvSpPr>
        <p:spPr/>
        <p:txBody>
          <a:bodyPr/>
          <a:lstStyle/>
          <a:p>
            <a:pPr eaLnBrk="1" hangingPunct="1"/>
            <a:r>
              <a:rPr lang="de-DE" altLang="de-DE" sz="2000"/>
              <a:t>Beziehung (was ich von dir halte und wie ich zu dir stehe)</a:t>
            </a:r>
          </a:p>
          <a:p>
            <a:pPr lvl="1" eaLnBrk="1" hangingPunct="1"/>
            <a:r>
              <a:rPr lang="de-DE" altLang="de-DE" sz="2000"/>
              <a:t>Beispiel: Prof glaubt, dass Studi Potenzial hat, seine Schludrigkeit ihn aber von besseren Ergebnissen abhält, Studi meint, dass Prof ihn für unfähig hält, selbst einfachste Aufgaben zu lösen</a:t>
            </a:r>
          </a:p>
          <a:p>
            <a:pPr lvl="1" eaLnBrk="1" hangingPunct="1"/>
            <a:r>
              <a:rPr lang="de-DE" altLang="de-DE" sz="2000"/>
              <a:t>geprägt durch Tonfall, Formulierung und Kontext der Äußerung</a:t>
            </a:r>
          </a:p>
          <a:p>
            <a:pPr lvl="1" eaLnBrk="1" hangingPunct="1"/>
            <a:r>
              <a:rPr lang="de-DE" altLang="de-DE" sz="2000"/>
              <a:t>meist ein sehr sensibles Ohr</a:t>
            </a:r>
          </a:p>
          <a:p>
            <a:pPr lvl="1" eaLnBrk="1" hangingPunct="1"/>
            <a:r>
              <a:rPr lang="de-DE" altLang="de-DE" sz="2000"/>
              <a:t>Beziehungsebene muss stabil sein, da sonst hier viele unterschwellige Konflikte möglich</a:t>
            </a:r>
          </a:p>
          <a:p>
            <a:pPr lvl="2" eaLnBrk="1" hangingPunct="1"/>
            <a:r>
              <a:rPr lang="de-DE" altLang="de-DE" sz="2000"/>
              <a:t>wenn nicht: Uneinigkeit auf der Sachebene führt zu Störung der Beziehungsebene</a:t>
            </a:r>
          </a:p>
        </p:txBody>
      </p:sp>
    </p:spTree>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74467" name="Rectangle 2"/>
          <p:cNvSpPr>
            <a:spLocks noGrp="1" noChangeArrowheads="1"/>
          </p:cNvSpPr>
          <p:nvPr>
            <p:ph type="title"/>
          </p:nvPr>
        </p:nvSpPr>
        <p:spPr/>
        <p:txBody>
          <a:bodyPr/>
          <a:lstStyle/>
          <a:p>
            <a:pPr eaLnBrk="1" hangingPunct="1"/>
            <a:r>
              <a:rPr lang="de-DE" altLang="de-DE"/>
              <a:t>vierfache Gestalt einer Äußerung (4/4)</a:t>
            </a:r>
          </a:p>
        </p:txBody>
      </p:sp>
      <p:sp>
        <p:nvSpPr>
          <p:cNvPr id="574468" name="Rectangle 3"/>
          <p:cNvSpPr>
            <a:spLocks noGrp="1" noChangeArrowheads="1"/>
          </p:cNvSpPr>
          <p:nvPr>
            <p:ph type="body" idx="1"/>
          </p:nvPr>
        </p:nvSpPr>
        <p:spPr/>
        <p:txBody>
          <a:bodyPr/>
          <a:lstStyle/>
          <a:p>
            <a:pPr eaLnBrk="1" hangingPunct="1"/>
            <a:r>
              <a:rPr lang="de-DE" altLang="de-DE" sz="2000"/>
              <a:t>Appell (was ich bei dir erreichen möchte)</a:t>
            </a:r>
          </a:p>
          <a:p>
            <a:pPr eaLnBrk="1" hangingPunct="1"/>
            <a:r>
              <a:rPr lang="de-DE" altLang="de-DE" sz="2000"/>
              <a:t>Beispiel: Prof möchte, dass der Studi systematischer arbeitet, Studi (miss)-interpretiert, mach erstmal einfache Aufgaben bevor du programmierst</a:t>
            </a:r>
          </a:p>
          <a:p>
            <a:pPr eaLnBrk="1" hangingPunct="1"/>
            <a:r>
              <a:rPr lang="de-DE" altLang="de-DE" sz="2000"/>
              <a:t>bei längeren Äußerungen kann der konkrete Appell verloren gehen</a:t>
            </a:r>
          </a:p>
          <a:p>
            <a:pPr eaLnBrk="1" hangingPunct="1"/>
            <a:r>
              <a:rPr lang="de-DE" altLang="de-DE" sz="2000"/>
              <a:t>wenig erfolgreich, aber verbreitet: Appell mit negativer Beziehungsbotschaft zu verknüpfen „können Sie endlich mal ...“</a:t>
            </a:r>
          </a:p>
          <a:p>
            <a:pPr eaLnBrk="1" hangingPunct="1"/>
            <a:endParaRPr lang="de-DE" altLang="de-DE" sz="2000"/>
          </a:p>
          <a:p>
            <a:pPr eaLnBrk="1" hangingPunct="1">
              <a:buFontTx/>
              <a:buNone/>
            </a:pPr>
            <a:r>
              <a:rPr lang="de-DE" altLang="de-DE" sz="2000"/>
              <a:t>Literatur</a:t>
            </a:r>
          </a:p>
          <a:p>
            <a:pPr eaLnBrk="1" hangingPunct="1"/>
            <a:r>
              <a:rPr lang="de-DE" altLang="de-DE" sz="2000"/>
              <a:t>[SRS03] F. Schulz von Thun, J. Ruppel, R. Stratmann, Miteinander Reden: Kommunikationspsychologie für Führungskräfte, 2. Auflage, Rowohlt, Reinbek, 2003</a:t>
            </a:r>
          </a:p>
          <a:p>
            <a:pPr eaLnBrk="1" hangingPunct="1"/>
            <a:endParaRPr lang="de-DE" altLang="de-DE" sz="2000"/>
          </a:p>
          <a:p>
            <a:pPr eaLnBrk="1" hangingPunct="1"/>
            <a:endParaRPr lang="de-DE" altLang="de-DE" sz="2000"/>
          </a:p>
        </p:txBody>
      </p:sp>
    </p:spTree>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75491" name="Rectangle 2"/>
          <p:cNvSpPr>
            <a:spLocks noGrp="1" noChangeArrowheads="1"/>
          </p:cNvSpPr>
          <p:nvPr>
            <p:ph type="title"/>
          </p:nvPr>
        </p:nvSpPr>
        <p:spPr/>
        <p:txBody>
          <a:bodyPr/>
          <a:lstStyle/>
          <a:p>
            <a:pPr eaLnBrk="1" hangingPunct="1"/>
            <a:r>
              <a:rPr lang="de-DE" altLang="de-DE"/>
              <a:t>Teufelskreis „Führung“  [SRS03]</a:t>
            </a:r>
          </a:p>
        </p:txBody>
      </p:sp>
      <p:sp>
        <p:nvSpPr>
          <p:cNvPr id="575492" name="Rectangle 3"/>
          <p:cNvSpPr>
            <a:spLocks noGrp="1" noChangeArrowheads="1"/>
          </p:cNvSpPr>
          <p:nvPr>
            <p:ph type="body" idx="1"/>
          </p:nvPr>
        </p:nvSpPr>
        <p:spPr>
          <a:xfrm>
            <a:off x="457200" y="1052513"/>
            <a:ext cx="8229600" cy="5256212"/>
          </a:xfrm>
        </p:spPr>
        <p:txBody>
          <a:bodyPr/>
          <a:lstStyle/>
          <a:p>
            <a:pPr eaLnBrk="1" hangingPunct="1"/>
            <a:r>
              <a:rPr lang="de-DE" altLang="de-DE"/>
              <a:t>Kommunikationsproblem: „Verstärkung der Ansichten und negativen Empfindungen“</a:t>
            </a:r>
          </a:p>
          <a:p>
            <a:pPr eaLnBrk="1" hangingPunct="1"/>
            <a:endParaRPr lang="de-DE" altLang="de-DE"/>
          </a:p>
        </p:txBody>
      </p:sp>
      <p:sp>
        <p:nvSpPr>
          <p:cNvPr id="575493" name="Text Box 4"/>
          <p:cNvSpPr txBox="1">
            <a:spLocks noChangeArrowheads="1"/>
          </p:cNvSpPr>
          <p:nvPr/>
        </p:nvSpPr>
        <p:spPr bwMode="auto">
          <a:xfrm>
            <a:off x="2771775" y="1989138"/>
            <a:ext cx="3527425" cy="1414462"/>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machen:</a:t>
            </a:r>
          </a:p>
          <a:p>
            <a:pPr eaLnBrk="1" hangingPunct="1"/>
            <a:r>
              <a:rPr lang="de-DE" altLang="de-DE" b="1"/>
              <a:t>planen ihre Entscheidungen am „grünen Tisch“, tun seltene Kritik ab „höre ich selten, andere schaffen es auch“</a:t>
            </a:r>
          </a:p>
        </p:txBody>
      </p:sp>
      <p:sp>
        <p:nvSpPr>
          <p:cNvPr id="575494" name="Text Box 5"/>
          <p:cNvSpPr txBox="1">
            <a:spLocks noChangeArrowheads="1"/>
          </p:cNvSpPr>
          <p:nvPr/>
        </p:nvSpPr>
        <p:spPr bwMode="auto">
          <a:xfrm>
            <a:off x="2771775" y="4941888"/>
            <a:ext cx="3527425" cy="11398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machen:</a:t>
            </a:r>
          </a:p>
          <a:p>
            <a:pPr eaLnBrk="1" hangingPunct="1"/>
            <a:r>
              <a:rPr lang="de-DE" altLang="de-DE" b="1"/>
              <a:t>schweigen, dulden, antworten, auf Nachfragen „Läuft alles soweit gut“</a:t>
            </a:r>
          </a:p>
        </p:txBody>
      </p:sp>
      <p:sp>
        <p:nvSpPr>
          <p:cNvPr id="575495" name="Oval 6"/>
          <p:cNvSpPr>
            <a:spLocks noChangeArrowheads="1"/>
          </p:cNvSpPr>
          <p:nvPr/>
        </p:nvSpPr>
        <p:spPr bwMode="auto">
          <a:xfrm>
            <a:off x="468313" y="2997200"/>
            <a:ext cx="1728787" cy="1728788"/>
          </a:xfrm>
          <a:prstGeom prst="ellipse">
            <a:avLst/>
          </a:prstGeom>
          <a:noFill/>
          <a:ln w="1905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b="1"/>
              <a:t>fühlen:</a:t>
            </a:r>
          </a:p>
          <a:p>
            <a:pPr algn="ctr" eaLnBrk="1" hangingPunct="1"/>
            <a:r>
              <a:rPr lang="de-DE" altLang="de-DE" b="1"/>
              <a:t>Bestätigung, </a:t>
            </a:r>
          </a:p>
          <a:p>
            <a:pPr algn="ctr" eaLnBrk="1" hangingPunct="1"/>
            <a:r>
              <a:rPr lang="de-DE" altLang="de-DE" b="1"/>
              <a:t>dass der Kurs </a:t>
            </a:r>
          </a:p>
          <a:p>
            <a:pPr algn="ctr" eaLnBrk="1" hangingPunct="1"/>
            <a:r>
              <a:rPr lang="de-DE" altLang="de-DE" b="1"/>
              <a:t>stimmt</a:t>
            </a:r>
          </a:p>
        </p:txBody>
      </p:sp>
      <p:sp>
        <p:nvSpPr>
          <p:cNvPr id="575496" name="AutoShape 7"/>
          <p:cNvSpPr>
            <a:spLocks noChangeArrowheads="1"/>
          </p:cNvSpPr>
          <p:nvPr/>
        </p:nvSpPr>
        <p:spPr bwMode="auto">
          <a:xfrm>
            <a:off x="250825" y="2133600"/>
            <a:ext cx="1944688" cy="576263"/>
          </a:xfrm>
          <a:prstGeom prst="parallelogram">
            <a:avLst>
              <a:gd name="adj" fmla="val 19842"/>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b="1"/>
              <a:t>Führungskräfte</a:t>
            </a:r>
          </a:p>
        </p:txBody>
      </p:sp>
      <p:sp>
        <p:nvSpPr>
          <p:cNvPr id="575497" name="AutoShape 8"/>
          <p:cNvSpPr>
            <a:spLocks noChangeArrowheads="1"/>
          </p:cNvSpPr>
          <p:nvPr/>
        </p:nvSpPr>
        <p:spPr bwMode="auto">
          <a:xfrm>
            <a:off x="6732588" y="5373688"/>
            <a:ext cx="1944687" cy="576262"/>
          </a:xfrm>
          <a:prstGeom prst="parallelogram">
            <a:avLst>
              <a:gd name="adj" fmla="val 19842"/>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b="1"/>
              <a:t>Mitarbeiter</a:t>
            </a:r>
          </a:p>
        </p:txBody>
      </p:sp>
      <p:sp>
        <p:nvSpPr>
          <p:cNvPr id="575498" name="Oval 9"/>
          <p:cNvSpPr>
            <a:spLocks noChangeArrowheads="1"/>
          </p:cNvSpPr>
          <p:nvPr/>
        </p:nvSpPr>
        <p:spPr bwMode="auto">
          <a:xfrm>
            <a:off x="6804025" y="2997200"/>
            <a:ext cx="1728788" cy="172878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b="1"/>
              <a:t>fühlen:</a:t>
            </a:r>
          </a:p>
          <a:p>
            <a:pPr algn="ctr" eaLnBrk="1" hangingPunct="1"/>
            <a:r>
              <a:rPr lang="de-DE" altLang="de-DE" b="1"/>
              <a:t>Druck, Angst</a:t>
            </a:r>
          </a:p>
          <a:p>
            <a:pPr algn="ctr" eaLnBrk="1" hangingPunct="1"/>
            <a:r>
              <a:rPr lang="de-DE" altLang="de-DE" b="1"/>
              <a:t>vor Positions-</a:t>
            </a:r>
          </a:p>
          <a:p>
            <a:pPr algn="ctr" eaLnBrk="1" hangingPunct="1"/>
            <a:r>
              <a:rPr lang="de-DE" altLang="de-DE" b="1"/>
              <a:t>verlust</a:t>
            </a:r>
          </a:p>
        </p:txBody>
      </p:sp>
      <p:sp>
        <p:nvSpPr>
          <p:cNvPr id="575499" name="Line 10"/>
          <p:cNvSpPr>
            <a:spLocks noChangeShapeType="1"/>
          </p:cNvSpPr>
          <p:nvPr/>
        </p:nvSpPr>
        <p:spPr bwMode="auto">
          <a:xfrm flipH="1">
            <a:off x="6300788" y="4581525"/>
            <a:ext cx="935037" cy="935038"/>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75500" name="Line 11"/>
          <p:cNvSpPr>
            <a:spLocks noChangeShapeType="1"/>
          </p:cNvSpPr>
          <p:nvPr/>
        </p:nvSpPr>
        <p:spPr bwMode="auto">
          <a:xfrm>
            <a:off x="6300788" y="2206625"/>
            <a:ext cx="935037" cy="935038"/>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75501" name="Line 12"/>
          <p:cNvSpPr>
            <a:spLocks noChangeShapeType="1"/>
          </p:cNvSpPr>
          <p:nvPr/>
        </p:nvSpPr>
        <p:spPr bwMode="auto">
          <a:xfrm flipH="1" flipV="1">
            <a:off x="1835150" y="4581525"/>
            <a:ext cx="935038" cy="935038"/>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75502" name="Line 13"/>
          <p:cNvSpPr>
            <a:spLocks noChangeShapeType="1"/>
          </p:cNvSpPr>
          <p:nvPr/>
        </p:nvSpPr>
        <p:spPr bwMode="auto">
          <a:xfrm flipV="1">
            <a:off x="1835150" y="2205038"/>
            <a:ext cx="935038" cy="935037"/>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576515" name="Rectangle 2"/>
          <p:cNvSpPr>
            <a:spLocks noGrp="1" noChangeArrowheads="1"/>
          </p:cNvSpPr>
          <p:nvPr>
            <p:ph type="title"/>
          </p:nvPr>
        </p:nvSpPr>
        <p:spPr/>
        <p:txBody>
          <a:bodyPr/>
          <a:lstStyle/>
          <a:p>
            <a:pPr eaLnBrk="1" hangingPunct="1"/>
            <a:r>
              <a:rPr lang="de-DE" altLang="de-DE"/>
              <a:t>Metakommunikation</a:t>
            </a:r>
          </a:p>
        </p:txBody>
      </p:sp>
      <p:sp>
        <p:nvSpPr>
          <p:cNvPr id="576516" name="Rectangle 3"/>
          <p:cNvSpPr>
            <a:spLocks noGrp="1" noChangeArrowheads="1"/>
          </p:cNvSpPr>
          <p:nvPr>
            <p:ph type="body" idx="1"/>
          </p:nvPr>
        </p:nvSpPr>
        <p:spPr/>
        <p:txBody>
          <a:bodyPr/>
          <a:lstStyle/>
          <a:p>
            <a:pPr eaLnBrk="1" hangingPunct="1"/>
            <a:r>
              <a:rPr lang="de-DE" altLang="de-DE" sz="2000"/>
              <a:t>Denken über Kreise, statt handeln in den Rechtecken</a:t>
            </a:r>
          </a:p>
          <a:p>
            <a:pPr eaLnBrk="1" hangingPunct="1"/>
            <a:r>
              <a:rPr lang="de-DE" altLang="de-DE" sz="2000"/>
              <a:t>Kommunikation über den Nachrichtenfluss</a:t>
            </a:r>
          </a:p>
          <a:p>
            <a:pPr eaLnBrk="1" hangingPunct="1"/>
            <a:r>
              <a:rPr lang="de-DE" altLang="de-DE" sz="2000"/>
              <a:t>Ausgangspunkt: Beschreibung des eigenen Fühlens und der Wahrnehmung des Anderen</a:t>
            </a:r>
          </a:p>
          <a:p>
            <a:pPr eaLnBrk="1" hangingPunct="1"/>
            <a:r>
              <a:rPr lang="de-DE" altLang="de-DE" sz="2000"/>
              <a:t>persönliches Gespräch</a:t>
            </a:r>
          </a:p>
          <a:p>
            <a:pPr eaLnBrk="1" hangingPunct="1"/>
            <a:r>
              <a:rPr lang="de-DE" altLang="de-DE" sz="2000"/>
              <a:t>fördert offene Kommunikation</a:t>
            </a:r>
          </a:p>
          <a:p>
            <a:pPr eaLnBrk="1" hangingPunct="1"/>
            <a:endParaRPr lang="de-DE" altLang="de-DE" sz="2000"/>
          </a:p>
          <a:p>
            <a:pPr eaLnBrk="1" hangingPunct="1"/>
            <a:endParaRPr lang="de-DE" altLang="de-DE" sz="2000"/>
          </a:p>
          <a:p>
            <a:pPr eaLnBrk="1" hangingPunct="1"/>
            <a:endParaRPr lang="de-DE" altLang="de-DE" sz="2000"/>
          </a:p>
          <a:p>
            <a:pPr eaLnBrk="1" hangingPunct="1"/>
            <a:r>
              <a:rPr lang="de-DE" altLang="de-DE" sz="2000"/>
              <a:t>Metakommunikation ist ein scharfes Schwert, dass mit Bedacht eingesetzt werden muss</a:t>
            </a:r>
          </a:p>
          <a:p>
            <a:pPr eaLnBrk="1" hangingPunct="1"/>
            <a:r>
              <a:rPr lang="de-DE" altLang="de-DE" sz="2000"/>
              <a:t>Übungsaufgabe: Überlegen Sie Kommunikationsteufelskreise in Ihrem momentanen Leben und ob Metakommunikation helfen könnte</a:t>
            </a:r>
          </a:p>
        </p:txBody>
      </p:sp>
      <p:grpSp>
        <p:nvGrpSpPr>
          <p:cNvPr id="576517" name="Group 4"/>
          <p:cNvGrpSpPr>
            <a:grpSpLocks/>
          </p:cNvGrpSpPr>
          <p:nvPr/>
        </p:nvGrpSpPr>
        <p:grpSpPr bwMode="auto">
          <a:xfrm>
            <a:off x="4932363" y="2349500"/>
            <a:ext cx="3384550" cy="1655763"/>
            <a:chOff x="158" y="1253"/>
            <a:chExt cx="5308" cy="2578"/>
          </a:xfrm>
        </p:grpSpPr>
        <p:sp>
          <p:nvSpPr>
            <p:cNvPr id="576518" name="Text Box 5"/>
            <p:cNvSpPr txBox="1">
              <a:spLocks noChangeArrowheads="1"/>
            </p:cNvSpPr>
            <p:nvPr/>
          </p:nvSpPr>
          <p:spPr bwMode="auto">
            <a:xfrm>
              <a:off x="1746" y="1253"/>
              <a:ext cx="2222" cy="891"/>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b="1"/>
            </a:p>
          </p:txBody>
        </p:sp>
        <p:sp>
          <p:nvSpPr>
            <p:cNvPr id="576519" name="Text Box 6"/>
            <p:cNvSpPr txBox="1">
              <a:spLocks noChangeArrowheads="1"/>
            </p:cNvSpPr>
            <p:nvPr/>
          </p:nvSpPr>
          <p:spPr bwMode="auto">
            <a:xfrm>
              <a:off x="1746" y="3113"/>
              <a:ext cx="2222" cy="71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b="1"/>
            </a:p>
          </p:txBody>
        </p:sp>
        <p:sp>
          <p:nvSpPr>
            <p:cNvPr id="576520" name="Oval 7"/>
            <p:cNvSpPr>
              <a:spLocks noChangeArrowheads="1"/>
            </p:cNvSpPr>
            <p:nvPr/>
          </p:nvSpPr>
          <p:spPr bwMode="auto">
            <a:xfrm>
              <a:off x="295" y="1888"/>
              <a:ext cx="1089" cy="1089"/>
            </a:xfrm>
            <a:prstGeom prst="ellipse">
              <a:avLst/>
            </a:prstGeom>
            <a:noFill/>
            <a:ln w="1905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de-DE" altLang="de-DE" b="1"/>
            </a:p>
          </p:txBody>
        </p:sp>
        <p:sp>
          <p:nvSpPr>
            <p:cNvPr id="576521" name="AutoShape 8"/>
            <p:cNvSpPr>
              <a:spLocks noChangeArrowheads="1"/>
            </p:cNvSpPr>
            <p:nvPr/>
          </p:nvSpPr>
          <p:spPr bwMode="auto">
            <a:xfrm>
              <a:off x="158" y="1344"/>
              <a:ext cx="1225" cy="363"/>
            </a:xfrm>
            <a:prstGeom prst="parallelogram">
              <a:avLst>
                <a:gd name="adj" fmla="val 19842"/>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de-DE" altLang="de-DE" b="1"/>
            </a:p>
          </p:txBody>
        </p:sp>
        <p:sp>
          <p:nvSpPr>
            <p:cNvPr id="576522" name="AutoShape 9"/>
            <p:cNvSpPr>
              <a:spLocks noChangeArrowheads="1"/>
            </p:cNvSpPr>
            <p:nvPr/>
          </p:nvSpPr>
          <p:spPr bwMode="auto">
            <a:xfrm>
              <a:off x="4241" y="3385"/>
              <a:ext cx="1225" cy="363"/>
            </a:xfrm>
            <a:prstGeom prst="parallelogram">
              <a:avLst>
                <a:gd name="adj" fmla="val 19842"/>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de-DE" altLang="de-DE" b="1"/>
            </a:p>
          </p:txBody>
        </p:sp>
        <p:sp>
          <p:nvSpPr>
            <p:cNvPr id="576523" name="Oval 10"/>
            <p:cNvSpPr>
              <a:spLocks noChangeArrowheads="1"/>
            </p:cNvSpPr>
            <p:nvPr/>
          </p:nvSpPr>
          <p:spPr bwMode="auto">
            <a:xfrm>
              <a:off x="4286" y="1888"/>
              <a:ext cx="1089" cy="1089"/>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de-DE" altLang="de-DE" b="1"/>
            </a:p>
          </p:txBody>
        </p:sp>
        <p:sp>
          <p:nvSpPr>
            <p:cNvPr id="576524" name="Line 11"/>
            <p:cNvSpPr>
              <a:spLocks noChangeShapeType="1"/>
            </p:cNvSpPr>
            <p:nvPr/>
          </p:nvSpPr>
          <p:spPr bwMode="auto">
            <a:xfrm flipH="1">
              <a:off x="3969" y="2886"/>
              <a:ext cx="589" cy="589"/>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sp>
          <p:nvSpPr>
            <p:cNvPr id="576525" name="Line 12"/>
            <p:cNvSpPr>
              <a:spLocks noChangeShapeType="1"/>
            </p:cNvSpPr>
            <p:nvPr/>
          </p:nvSpPr>
          <p:spPr bwMode="auto">
            <a:xfrm>
              <a:off x="3969" y="1390"/>
              <a:ext cx="589" cy="589"/>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sp>
          <p:nvSpPr>
            <p:cNvPr id="576526" name="Line 13"/>
            <p:cNvSpPr>
              <a:spLocks noChangeShapeType="1"/>
            </p:cNvSpPr>
            <p:nvPr/>
          </p:nvSpPr>
          <p:spPr bwMode="auto">
            <a:xfrm flipH="1" flipV="1">
              <a:off x="1156" y="2886"/>
              <a:ext cx="589" cy="589"/>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sp>
          <p:nvSpPr>
            <p:cNvPr id="576527" name="Line 14"/>
            <p:cNvSpPr>
              <a:spLocks noChangeShapeType="1"/>
            </p:cNvSpPr>
            <p:nvPr/>
          </p:nvSpPr>
          <p:spPr bwMode="auto">
            <a:xfrm flipV="1">
              <a:off x="1156" y="1389"/>
              <a:ext cx="589" cy="589"/>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67587" name="Rectangle 2"/>
          <p:cNvSpPr>
            <a:spLocks noGrp="1" noChangeArrowheads="1"/>
          </p:cNvSpPr>
          <p:nvPr>
            <p:ph type="title"/>
          </p:nvPr>
        </p:nvSpPr>
        <p:spPr/>
        <p:txBody>
          <a:bodyPr/>
          <a:lstStyle/>
          <a:p>
            <a:pPr eaLnBrk="1" hangingPunct="1"/>
            <a:r>
              <a:rPr lang="de-DE" altLang="de-DE"/>
              <a:t>Ideen des Extreme Programming (XP) (3/3)</a:t>
            </a:r>
          </a:p>
        </p:txBody>
      </p:sp>
      <p:sp>
        <p:nvSpPr>
          <p:cNvPr id="67588" name="Rectangle 3"/>
          <p:cNvSpPr>
            <a:spLocks noGrp="1" noChangeArrowheads="1"/>
          </p:cNvSpPr>
          <p:nvPr>
            <p:ph type="body" idx="1"/>
          </p:nvPr>
        </p:nvSpPr>
        <p:spPr>
          <a:xfrm>
            <a:off x="457200" y="5229225"/>
            <a:ext cx="8229600" cy="936625"/>
          </a:xfrm>
        </p:spPr>
        <p:txBody>
          <a:bodyPr/>
          <a:lstStyle/>
          <a:p>
            <a:pPr eaLnBrk="1" hangingPunct="1"/>
            <a:r>
              <a:rPr lang="de-DE" altLang="de-DE" sz="2000"/>
              <a:t>Quelle der XP-Folien : www.extremeprogramming.org</a:t>
            </a:r>
          </a:p>
          <a:p>
            <a:pPr eaLnBrk="1" hangingPunct="1"/>
            <a:r>
              <a:rPr lang="de-DE" altLang="de-DE" sz="2000"/>
              <a:t>Varianten: z. B. in der Nutzung von Dokumentation (keine – minimal)</a:t>
            </a:r>
          </a:p>
        </p:txBody>
      </p:sp>
      <p:sp>
        <p:nvSpPr>
          <p:cNvPr id="67589" name="Text Box 7"/>
          <p:cNvSpPr txBox="1">
            <a:spLocks noChangeArrowheads="1"/>
          </p:cNvSpPr>
          <p:nvPr/>
        </p:nvSpPr>
        <p:spPr bwMode="auto">
          <a:xfrm>
            <a:off x="2555875" y="2492375"/>
            <a:ext cx="1247775" cy="7207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Release-</a:t>
            </a:r>
          </a:p>
          <a:p>
            <a:pPr eaLnBrk="1" hangingPunct="1"/>
            <a:r>
              <a:rPr lang="de-DE" altLang="de-DE" sz="2000" b="1"/>
              <a:t>Planung</a:t>
            </a:r>
          </a:p>
        </p:txBody>
      </p:sp>
      <p:sp>
        <p:nvSpPr>
          <p:cNvPr id="67590" name="Text Box 8"/>
          <p:cNvSpPr txBox="1">
            <a:spLocks noChangeArrowheads="1"/>
          </p:cNvSpPr>
          <p:nvPr/>
        </p:nvSpPr>
        <p:spPr bwMode="auto">
          <a:xfrm>
            <a:off x="395288" y="1484313"/>
            <a:ext cx="1063625" cy="7207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User</a:t>
            </a:r>
          </a:p>
          <a:p>
            <a:pPr algn="ctr" eaLnBrk="1" hangingPunct="1"/>
            <a:r>
              <a:rPr lang="de-DE" altLang="de-DE" sz="2000" b="1"/>
              <a:t>Stories</a:t>
            </a:r>
          </a:p>
        </p:txBody>
      </p:sp>
      <p:sp>
        <p:nvSpPr>
          <p:cNvPr id="67591" name="Text Box 9"/>
          <p:cNvSpPr txBox="1">
            <a:spLocks noChangeArrowheads="1"/>
          </p:cNvSpPr>
          <p:nvPr/>
        </p:nvSpPr>
        <p:spPr bwMode="auto">
          <a:xfrm>
            <a:off x="241300" y="3716338"/>
            <a:ext cx="1641475" cy="7207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Architektur-</a:t>
            </a:r>
          </a:p>
          <a:p>
            <a:pPr algn="ctr" eaLnBrk="1" hangingPunct="1"/>
            <a:r>
              <a:rPr lang="de-DE" altLang="de-DE" sz="2000" b="1"/>
              <a:t>ansatz</a:t>
            </a:r>
          </a:p>
        </p:txBody>
      </p:sp>
      <p:sp>
        <p:nvSpPr>
          <p:cNvPr id="67592" name="Text Box 10"/>
          <p:cNvSpPr txBox="1">
            <a:spLocks noChangeArrowheads="1"/>
          </p:cNvSpPr>
          <p:nvPr/>
        </p:nvSpPr>
        <p:spPr bwMode="auto">
          <a:xfrm>
            <a:off x="2339975" y="4076700"/>
            <a:ext cx="1739900" cy="7207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Miniprototyp</a:t>
            </a:r>
          </a:p>
          <a:p>
            <a:pPr algn="ctr" eaLnBrk="1" hangingPunct="1"/>
            <a:r>
              <a:rPr lang="de-DE" altLang="de-DE" sz="2000" b="1"/>
              <a:t>(Spike)</a:t>
            </a:r>
          </a:p>
        </p:txBody>
      </p:sp>
      <p:sp>
        <p:nvSpPr>
          <p:cNvPr id="67593" name="Text Box 11"/>
          <p:cNvSpPr txBox="1">
            <a:spLocks noChangeArrowheads="1"/>
          </p:cNvSpPr>
          <p:nvPr/>
        </p:nvSpPr>
        <p:spPr bwMode="auto">
          <a:xfrm>
            <a:off x="4859338" y="2636838"/>
            <a:ext cx="1203325" cy="4159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Iteration</a:t>
            </a:r>
          </a:p>
        </p:txBody>
      </p:sp>
      <p:sp>
        <p:nvSpPr>
          <p:cNvPr id="67594" name="Text Box 12"/>
          <p:cNvSpPr txBox="1">
            <a:spLocks noChangeArrowheads="1"/>
          </p:cNvSpPr>
          <p:nvPr/>
        </p:nvSpPr>
        <p:spPr bwMode="auto">
          <a:xfrm>
            <a:off x="7215188" y="2492375"/>
            <a:ext cx="1460500" cy="7207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Akzeptanz</a:t>
            </a:r>
          </a:p>
          <a:p>
            <a:pPr algn="ctr" eaLnBrk="1" hangingPunct="1"/>
            <a:r>
              <a:rPr lang="de-DE" altLang="de-DE" sz="2000" b="1"/>
              <a:t>-tests</a:t>
            </a:r>
          </a:p>
        </p:txBody>
      </p:sp>
      <p:sp>
        <p:nvSpPr>
          <p:cNvPr id="67595" name="Text Box 13"/>
          <p:cNvSpPr txBox="1">
            <a:spLocks noChangeArrowheads="1"/>
          </p:cNvSpPr>
          <p:nvPr/>
        </p:nvSpPr>
        <p:spPr bwMode="auto">
          <a:xfrm>
            <a:off x="7308850" y="4221163"/>
            <a:ext cx="1304925" cy="7207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000" b="1"/>
              <a:t>kleine</a:t>
            </a:r>
          </a:p>
          <a:p>
            <a:pPr algn="ctr" eaLnBrk="1" hangingPunct="1"/>
            <a:r>
              <a:rPr lang="de-DE" altLang="de-DE" sz="2000" b="1"/>
              <a:t>Releases</a:t>
            </a:r>
          </a:p>
        </p:txBody>
      </p:sp>
      <p:sp>
        <p:nvSpPr>
          <p:cNvPr id="67596" name="Text Box 14"/>
          <p:cNvSpPr txBox="1">
            <a:spLocks noChangeArrowheads="1"/>
          </p:cNvSpPr>
          <p:nvPr/>
        </p:nvSpPr>
        <p:spPr bwMode="auto">
          <a:xfrm>
            <a:off x="7548563" y="3292475"/>
            <a:ext cx="1416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Kunden-</a:t>
            </a:r>
          </a:p>
          <a:p>
            <a:pPr algn="ctr" eaLnBrk="1" hangingPunct="1"/>
            <a:r>
              <a:rPr lang="de-DE" altLang="de-DE"/>
              <a:t>zustimmung</a:t>
            </a:r>
          </a:p>
        </p:txBody>
      </p:sp>
      <p:sp>
        <p:nvSpPr>
          <p:cNvPr id="67597" name="Text Box 15"/>
          <p:cNvSpPr txBox="1">
            <a:spLocks noChangeArrowheads="1"/>
          </p:cNvSpPr>
          <p:nvPr/>
        </p:nvSpPr>
        <p:spPr bwMode="auto">
          <a:xfrm>
            <a:off x="6227763" y="3355975"/>
            <a:ext cx="1009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nächste</a:t>
            </a:r>
          </a:p>
          <a:p>
            <a:pPr algn="ctr" eaLnBrk="1" hangingPunct="1"/>
            <a:r>
              <a:rPr lang="de-DE" altLang="de-DE"/>
              <a:t>Iteration</a:t>
            </a:r>
          </a:p>
        </p:txBody>
      </p:sp>
      <p:sp>
        <p:nvSpPr>
          <p:cNvPr id="67598" name="Text Box 16"/>
          <p:cNvSpPr txBox="1">
            <a:spLocks noChangeArrowheads="1"/>
          </p:cNvSpPr>
          <p:nvPr/>
        </p:nvSpPr>
        <p:spPr bwMode="auto">
          <a:xfrm>
            <a:off x="6156325" y="2525713"/>
            <a:ext cx="971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aktuelle</a:t>
            </a:r>
          </a:p>
          <a:p>
            <a:pPr algn="ctr" eaLnBrk="1" hangingPunct="1"/>
            <a:r>
              <a:rPr lang="de-DE" altLang="de-DE"/>
              <a:t>Version</a:t>
            </a:r>
          </a:p>
        </p:txBody>
      </p:sp>
      <p:sp>
        <p:nvSpPr>
          <p:cNvPr id="67599" name="Text Box 17"/>
          <p:cNvSpPr txBox="1">
            <a:spLocks noChangeArrowheads="1"/>
          </p:cNvSpPr>
          <p:nvPr/>
        </p:nvSpPr>
        <p:spPr bwMode="auto">
          <a:xfrm>
            <a:off x="6403975" y="1989138"/>
            <a:ext cx="83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Fehler</a:t>
            </a:r>
          </a:p>
        </p:txBody>
      </p:sp>
      <p:sp>
        <p:nvSpPr>
          <p:cNvPr id="67600" name="Text Box 18"/>
          <p:cNvSpPr txBox="1">
            <a:spLocks noChangeArrowheads="1"/>
          </p:cNvSpPr>
          <p:nvPr/>
        </p:nvSpPr>
        <p:spPr bwMode="auto">
          <a:xfrm>
            <a:off x="5324475" y="979488"/>
            <a:ext cx="1047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Testfälle</a:t>
            </a:r>
          </a:p>
        </p:txBody>
      </p:sp>
      <p:sp>
        <p:nvSpPr>
          <p:cNvPr id="67601" name="Text Box 19"/>
          <p:cNvSpPr txBox="1">
            <a:spLocks noChangeArrowheads="1"/>
          </p:cNvSpPr>
          <p:nvPr/>
        </p:nvSpPr>
        <p:spPr bwMode="auto">
          <a:xfrm>
            <a:off x="1906588" y="3290888"/>
            <a:ext cx="1289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unklare</a:t>
            </a:r>
          </a:p>
          <a:p>
            <a:pPr algn="ctr" eaLnBrk="1" hangingPunct="1"/>
            <a:r>
              <a:rPr lang="de-DE" altLang="de-DE"/>
              <a:t>Annahmen</a:t>
            </a:r>
          </a:p>
        </p:txBody>
      </p:sp>
      <p:sp>
        <p:nvSpPr>
          <p:cNvPr id="67602" name="Text Box 20"/>
          <p:cNvSpPr txBox="1">
            <a:spLocks noChangeArrowheads="1"/>
          </p:cNvSpPr>
          <p:nvPr/>
        </p:nvSpPr>
        <p:spPr bwMode="auto">
          <a:xfrm>
            <a:off x="3295650" y="3290888"/>
            <a:ext cx="1492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abgesicherte</a:t>
            </a:r>
          </a:p>
          <a:p>
            <a:pPr algn="ctr" eaLnBrk="1" hangingPunct="1"/>
            <a:r>
              <a:rPr lang="de-DE" altLang="de-DE"/>
              <a:t>Annahmen</a:t>
            </a:r>
          </a:p>
        </p:txBody>
      </p:sp>
      <p:sp>
        <p:nvSpPr>
          <p:cNvPr id="67603" name="Text Box 21"/>
          <p:cNvSpPr txBox="1">
            <a:spLocks noChangeArrowheads="1"/>
          </p:cNvSpPr>
          <p:nvPr/>
        </p:nvSpPr>
        <p:spPr bwMode="auto">
          <a:xfrm>
            <a:off x="3779838" y="2513013"/>
            <a:ext cx="1098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Release-</a:t>
            </a:r>
          </a:p>
          <a:p>
            <a:pPr algn="ctr" eaLnBrk="1" hangingPunct="1"/>
            <a:r>
              <a:rPr lang="de-DE" altLang="de-DE"/>
              <a:t>plan</a:t>
            </a:r>
          </a:p>
        </p:txBody>
      </p:sp>
      <p:sp>
        <p:nvSpPr>
          <p:cNvPr id="67604" name="Text Box 22"/>
          <p:cNvSpPr txBox="1">
            <a:spLocks noChangeArrowheads="1"/>
          </p:cNvSpPr>
          <p:nvPr/>
        </p:nvSpPr>
        <p:spPr bwMode="auto">
          <a:xfrm>
            <a:off x="3419475" y="1484313"/>
            <a:ext cx="18478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neue User-Story</a:t>
            </a:r>
          </a:p>
          <a:p>
            <a:pPr algn="ctr" eaLnBrk="1" hangingPunct="1"/>
            <a:r>
              <a:rPr lang="de-DE" altLang="de-DE"/>
              <a:t>geänderte </a:t>
            </a:r>
          </a:p>
          <a:p>
            <a:pPr algn="ctr" eaLnBrk="1" hangingPunct="1"/>
            <a:r>
              <a:rPr lang="de-DE" altLang="de-DE"/>
              <a:t>Randbedingung</a:t>
            </a:r>
          </a:p>
        </p:txBody>
      </p:sp>
      <p:sp>
        <p:nvSpPr>
          <p:cNvPr id="67605" name="Text Box 23"/>
          <p:cNvSpPr txBox="1">
            <a:spLocks noChangeArrowheads="1"/>
          </p:cNvSpPr>
          <p:nvPr/>
        </p:nvSpPr>
        <p:spPr bwMode="auto">
          <a:xfrm>
            <a:off x="974725" y="2205038"/>
            <a:ext cx="1149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Anfor-</a:t>
            </a:r>
          </a:p>
          <a:p>
            <a:pPr algn="ctr" eaLnBrk="1" hangingPunct="1"/>
            <a:r>
              <a:rPr lang="de-DE" altLang="de-DE"/>
              <a:t>derungen</a:t>
            </a:r>
          </a:p>
        </p:txBody>
      </p:sp>
      <p:sp>
        <p:nvSpPr>
          <p:cNvPr id="67606" name="Text Box 24"/>
          <p:cNvSpPr txBox="1">
            <a:spLocks noChangeArrowheads="1"/>
          </p:cNvSpPr>
          <p:nvPr/>
        </p:nvSpPr>
        <p:spPr bwMode="auto">
          <a:xfrm>
            <a:off x="755650" y="3003550"/>
            <a:ext cx="1022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a:t>System-</a:t>
            </a:r>
          </a:p>
          <a:p>
            <a:pPr algn="ctr" eaLnBrk="1" hangingPunct="1"/>
            <a:r>
              <a:rPr lang="de-DE" altLang="de-DE"/>
              <a:t>idee</a:t>
            </a:r>
          </a:p>
        </p:txBody>
      </p:sp>
      <p:sp>
        <p:nvSpPr>
          <p:cNvPr id="67607" name="Line 25"/>
          <p:cNvSpPr>
            <a:spLocks noChangeShapeType="1"/>
          </p:cNvSpPr>
          <p:nvPr/>
        </p:nvSpPr>
        <p:spPr bwMode="auto">
          <a:xfrm>
            <a:off x="1474788" y="2060575"/>
            <a:ext cx="1081087" cy="576263"/>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608" name="Line 26"/>
          <p:cNvSpPr>
            <a:spLocks noChangeShapeType="1"/>
          </p:cNvSpPr>
          <p:nvPr/>
        </p:nvSpPr>
        <p:spPr bwMode="auto">
          <a:xfrm flipV="1">
            <a:off x="1403350" y="2997200"/>
            <a:ext cx="1152525" cy="719138"/>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609" name="Line 27"/>
          <p:cNvSpPr>
            <a:spLocks noChangeShapeType="1"/>
          </p:cNvSpPr>
          <p:nvPr/>
        </p:nvSpPr>
        <p:spPr bwMode="auto">
          <a:xfrm>
            <a:off x="3779838" y="2852738"/>
            <a:ext cx="1079500" cy="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610" name="Line 28"/>
          <p:cNvSpPr>
            <a:spLocks noChangeShapeType="1"/>
          </p:cNvSpPr>
          <p:nvPr/>
        </p:nvSpPr>
        <p:spPr bwMode="auto">
          <a:xfrm>
            <a:off x="6046788" y="2852738"/>
            <a:ext cx="1189037" cy="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611" name="Line 29"/>
          <p:cNvSpPr>
            <a:spLocks noChangeShapeType="1"/>
          </p:cNvSpPr>
          <p:nvPr/>
        </p:nvSpPr>
        <p:spPr bwMode="auto">
          <a:xfrm flipH="1">
            <a:off x="7596188" y="3213100"/>
            <a:ext cx="0" cy="1008063"/>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612" name="Line 30"/>
          <p:cNvSpPr>
            <a:spLocks noChangeShapeType="1"/>
          </p:cNvSpPr>
          <p:nvPr/>
        </p:nvSpPr>
        <p:spPr bwMode="auto">
          <a:xfrm flipH="1">
            <a:off x="3132138" y="3213100"/>
            <a:ext cx="0" cy="86360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613" name="Line 31"/>
          <p:cNvSpPr>
            <a:spLocks noChangeShapeType="1"/>
          </p:cNvSpPr>
          <p:nvPr/>
        </p:nvSpPr>
        <p:spPr bwMode="auto">
          <a:xfrm flipH="1" flipV="1">
            <a:off x="3275013" y="3213100"/>
            <a:ext cx="0" cy="792163"/>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614" name="Freeform 32"/>
          <p:cNvSpPr>
            <a:spLocks/>
          </p:cNvSpPr>
          <p:nvPr/>
        </p:nvSpPr>
        <p:spPr bwMode="auto">
          <a:xfrm>
            <a:off x="6083300" y="2322513"/>
            <a:ext cx="1584325" cy="314325"/>
          </a:xfrm>
          <a:custGeom>
            <a:avLst/>
            <a:gdLst>
              <a:gd name="T0" fmla="*/ 2147483647 w 998"/>
              <a:gd name="T1" fmla="*/ 2147483647 h 198"/>
              <a:gd name="T2" fmla="*/ 2147483647 w 998"/>
              <a:gd name="T3" fmla="*/ 0 h 198"/>
              <a:gd name="T4" fmla="*/ 2147483647 w 998"/>
              <a:gd name="T5" fmla="*/ 0 h 198"/>
              <a:gd name="T6" fmla="*/ 0 w 998"/>
              <a:gd name="T7" fmla="*/ 2147483647 h 1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8" h="198">
                <a:moveTo>
                  <a:pt x="998" y="107"/>
                </a:moveTo>
                <a:lnTo>
                  <a:pt x="749" y="0"/>
                </a:lnTo>
                <a:lnTo>
                  <a:pt x="175" y="0"/>
                </a:lnTo>
                <a:lnTo>
                  <a:pt x="0" y="198"/>
                </a:lnTo>
              </a:path>
            </a:pathLst>
          </a:custGeom>
          <a:noFill/>
          <a:ln w="28575">
            <a:solidFill>
              <a:schemeClr val="tx1"/>
            </a:solidFill>
            <a:round/>
            <a:headEnd type="none" w="med" len="med"/>
            <a:tailEnd type="arrow"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615" name="Freeform 33"/>
          <p:cNvSpPr>
            <a:spLocks/>
          </p:cNvSpPr>
          <p:nvPr/>
        </p:nvSpPr>
        <p:spPr bwMode="auto">
          <a:xfrm>
            <a:off x="6083300" y="3070225"/>
            <a:ext cx="1441450" cy="314325"/>
          </a:xfrm>
          <a:custGeom>
            <a:avLst/>
            <a:gdLst>
              <a:gd name="T0" fmla="*/ 2147483647 w 998"/>
              <a:gd name="T1" fmla="*/ 2147483647 h 198"/>
              <a:gd name="T2" fmla="*/ 2147483647 w 998"/>
              <a:gd name="T3" fmla="*/ 2147483647 h 198"/>
              <a:gd name="T4" fmla="*/ 2147483647 w 998"/>
              <a:gd name="T5" fmla="*/ 2147483647 h 198"/>
              <a:gd name="T6" fmla="*/ 0 w 998"/>
              <a:gd name="T7" fmla="*/ 0 h 1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8" h="198">
                <a:moveTo>
                  <a:pt x="998" y="91"/>
                </a:moveTo>
                <a:lnTo>
                  <a:pt x="749" y="198"/>
                </a:lnTo>
                <a:lnTo>
                  <a:pt x="166" y="198"/>
                </a:lnTo>
                <a:lnTo>
                  <a:pt x="0" y="0"/>
                </a:lnTo>
              </a:path>
            </a:pathLst>
          </a:custGeom>
          <a:noFill/>
          <a:ln w="28575">
            <a:solidFill>
              <a:schemeClr val="tx1"/>
            </a:solidFill>
            <a:round/>
            <a:headEnd type="none" w="med" len="med"/>
            <a:tailEnd type="arrow"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616" name="Freeform 34"/>
          <p:cNvSpPr>
            <a:spLocks/>
          </p:cNvSpPr>
          <p:nvPr/>
        </p:nvSpPr>
        <p:spPr bwMode="auto">
          <a:xfrm>
            <a:off x="3332163" y="1822450"/>
            <a:ext cx="2347912" cy="814388"/>
          </a:xfrm>
          <a:custGeom>
            <a:avLst/>
            <a:gdLst>
              <a:gd name="T0" fmla="*/ 2147483647 w 1479"/>
              <a:gd name="T1" fmla="*/ 2147483647 h 513"/>
              <a:gd name="T2" fmla="*/ 2147483647 w 1479"/>
              <a:gd name="T3" fmla="*/ 0 h 513"/>
              <a:gd name="T4" fmla="*/ 2147483647 w 1479"/>
              <a:gd name="T5" fmla="*/ 0 h 513"/>
              <a:gd name="T6" fmla="*/ 0 w 1479"/>
              <a:gd name="T7" fmla="*/ 2147483647 h 5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9" h="513">
                <a:moveTo>
                  <a:pt x="1479" y="513"/>
                </a:moveTo>
                <a:lnTo>
                  <a:pt x="1200" y="0"/>
                </a:lnTo>
                <a:lnTo>
                  <a:pt x="135" y="0"/>
                </a:lnTo>
                <a:lnTo>
                  <a:pt x="0" y="420"/>
                </a:lnTo>
              </a:path>
            </a:pathLst>
          </a:custGeom>
          <a:noFill/>
          <a:ln w="28575">
            <a:solidFill>
              <a:schemeClr val="tx1"/>
            </a:solidFill>
            <a:round/>
            <a:headEnd type="none" w="med" len="med"/>
            <a:tailEnd type="arrow"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617" name="Freeform 35"/>
          <p:cNvSpPr>
            <a:spLocks/>
          </p:cNvSpPr>
          <p:nvPr/>
        </p:nvSpPr>
        <p:spPr bwMode="auto">
          <a:xfrm>
            <a:off x="1465263" y="1303338"/>
            <a:ext cx="6391275" cy="1200150"/>
          </a:xfrm>
          <a:custGeom>
            <a:avLst/>
            <a:gdLst>
              <a:gd name="T0" fmla="*/ 0 w 4026"/>
              <a:gd name="T1" fmla="*/ 2147483647 h 756"/>
              <a:gd name="T2" fmla="*/ 2147483647 w 4026"/>
              <a:gd name="T3" fmla="*/ 2147483647 h 756"/>
              <a:gd name="T4" fmla="*/ 2147483647 w 4026"/>
              <a:gd name="T5" fmla="*/ 0 h 756"/>
              <a:gd name="T6" fmla="*/ 2147483647 w 4026"/>
              <a:gd name="T7" fmla="*/ 2147483647 h 7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26" h="756">
                <a:moveTo>
                  <a:pt x="0" y="240"/>
                </a:moveTo>
                <a:lnTo>
                  <a:pt x="954" y="6"/>
                </a:lnTo>
                <a:lnTo>
                  <a:pt x="3912" y="0"/>
                </a:lnTo>
                <a:lnTo>
                  <a:pt x="4026" y="756"/>
                </a:lnTo>
              </a:path>
            </a:pathLst>
          </a:custGeom>
          <a:noFill/>
          <a:ln w="28575">
            <a:solidFill>
              <a:schemeClr val="tx1"/>
            </a:solidFill>
            <a:round/>
            <a:headEnd type="none" w="med" len="med"/>
            <a:tailEnd type="arrow"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68611" name="Rectangle 2"/>
          <p:cNvSpPr>
            <a:spLocks noGrp="1" noChangeArrowheads="1"/>
          </p:cNvSpPr>
          <p:nvPr>
            <p:ph type="title"/>
          </p:nvPr>
        </p:nvSpPr>
        <p:spPr/>
        <p:txBody>
          <a:bodyPr/>
          <a:lstStyle/>
          <a:p>
            <a:pPr eaLnBrk="1" hangingPunct="1"/>
            <a:r>
              <a:rPr lang="de-DE" altLang="de-DE"/>
              <a:t>Versuch einer Beurteilung von agilen Methoden</a:t>
            </a:r>
          </a:p>
        </p:txBody>
      </p:sp>
      <p:sp>
        <p:nvSpPr>
          <p:cNvPr id="68612" name="Rectangle 3"/>
          <p:cNvSpPr>
            <a:spLocks noGrp="1" noChangeArrowheads="1"/>
          </p:cNvSpPr>
          <p:nvPr>
            <p:ph type="body" idx="1"/>
          </p:nvPr>
        </p:nvSpPr>
        <p:spPr>
          <a:xfrm>
            <a:off x="457200" y="981075"/>
            <a:ext cx="8229600" cy="5256213"/>
          </a:xfrm>
        </p:spPr>
        <p:txBody>
          <a:bodyPr/>
          <a:lstStyle/>
          <a:p>
            <a:pPr eaLnBrk="1" hangingPunct="1">
              <a:lnSpc>
                <a:spcPct val="90000"/>
              </a:lnSpc>
            </a:pPr>
            <a:r>
              <a:rPr lang="de-DE" altLang="de-DE" sz="2000"/>
              <a:t>agile Methoden haben viele Innovationen in verstaubte SW-Entwicklungsprozesse gebracht (etwas Neues; viel neu arrangiertes)</a:t>
            </a:r>
          </a:p>
          <a:p>
            <a:pPr eaLnBrk="1" hangingPunct="1">
              <a:lnSpc>
                <a:spcPct val="90000"/>
              </a:lnSpc>
            </a:pPr>
            <a:r>
              <a:rPr lang="de-DE" altLang="de-DE" sz="2000"/>
              <a:t>Einsetzbarkeit hängt stark von technischen und menschlichen Fähigkeiten des Teams ab</a:t>
            </a:r>
          </a:p>
          <a:p>
            <a:pPr eaLnBrk="1" hangingPunct="1">
              <a:lnSpc>
                <a:spcPct val="90000"/>
              </a:lnSpc>
            </a:pPr>
            <a:r>
              <a:rPr lang="de-DE" altLang="de-DE" sz="2000"/>
              <a:t>große Erfolge möglich, wenn Dream-Team gefunden</a:t>
            </a:r>
          </a:p>
          <a:p>
            <a:pPr eaLnBrk="1" hangingPunct="1">
              <a:lnSpc>
                <a:spcPct val="90000"/>
              </a:lnSpc>
            </a:pPr>
            <a:r>
              <a:rPr lang="de-DE" altLang="de-DE" sz="2000"/>
              <a:t>Aufpassen bei Beratungs-Hype („XP ist die Zukunft“)</a:t>
            </a:r>
          </a:p>
          <a:p>
            <a:pPr eaLnBrk="1" hangingPunct="1">
              <a:lnSpc>
                <a:spcPct val="90000"/>
              </a:lnSpc>
              <a:buFontTx/>
              <a:buNone/>
            </a:pPr>
            <a:r>
              <a:rPr lang="de-DE" altLang="de-DE" sz="2000"/>
              <a:t>	Hamburger Berater: Wir haben agile Methoden erfolgreich in Versicherung X eingeführt und manifestiert</a:t>
            </a:r>
          </a:p>
          <a:p>
            <a:pPr eaLnBrk="1" hangingPunct="1">
              <a:lnSpc>
                <a:spcPct val="90000"/>
              </a:lnSpc>
              <a:buFontTx/>
              <a:buNone/>
            </a:pPr>
            <a:r>
              <a:rPr lang="de-DE" altLang="de-DE" sz="2000"/>
              <a:t>	Projektleiter bei X: Haben neue Ideen zur Optimierung unseres existierenden Prozesses genutzt; konkret übrig geblieben sind Stand-Up-Meetings</a:t>
            </a:r>
          </a:p>
          <a:p>
            <a:pPr eaLnBrk="1" hangingPunct="1">
              <a:lnSpc>
                <a:spcPct val="90000"/>
              </a:lnSpc>
            </a:pPr>
            <a:r>
              <a:rPr lang="de-DE" altLang="de-DE" sz="2000"/>
              <a:t>Agiles Manifest interessant für alle SW-Entwicklungsprozesse</a:t>
            </a:r>
          </a:p>
          <a:p>
            <a:pPr eaLnBrk="1" hangingPunct="1">
              <a:lnSpc>
                <a:spcPct val="90000"/>
              </a:lnSpc>
            </a:pPr>
            <a:r>
              <a:rPr lang="de-DE" altLang="de-DE" sz="2000"/>
              <a:t>Ideen auf andere Ansätze übertragbar</a:t>
            </a:r>
          </a:p>
          <a:p>
            <a:pPr eaLnBrk="1" hangingPunct="1">
              <a:lnSpc>
                <a:spcPct val="90000"/>
              </a:lnSpc>
            </a:pPr>
            <a:r>
              <a:rPr lang="de-DE" altLang="de-DE" sz="2000"/>
              <a:t>Überblick mit Kommentaren in Artikeln von J. Coldewey http://www.coldewey.com/publikationen/Kolumne.html</a:t>
            </a:r>
          </a:p>
        </p:txBody>
      </p:sp>
      <p:sp>
        <p:nvSpPr>
          <p:cNvPr id="68613" name="Text Box 4"/>
          <p:cNvSpPr txBox="1">
            <a:spLocks noChangeArrowheads="1"/>
          </p:cNvSpPr>
          <p:nvPr/>
        </p:nvSpPr>
        <p:spPr bwMode="auto">
          <a:xfrm>
            <a:off x="34925" y="5984875"/>
            <a:ext cx="9043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i="1"/>
              <a:t>Generell: Vorgehensmodell muss zum Projekt und den Menschen passen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69635" name="Rectangle 2"/>
          <p:cNvSpPr>
            <a:spLocks noGrp="1" noChangeArrowheads="1"/>
          </p:cNvSpPr>
          <p:nvPr>
            <p:ph type="title"/>
          </p:nvPr>
        </p:nvSpPr>
        <p:spPr/>
        <p:txBody>
          <a:bodyPr/>
          <a:lstStyle/>
          <a:p>
            <a:pPr eaLnBrk="1" hangingPunct="1"/>
            <a:endParaRPr lang="de-DE" altLang="de-DE"/>
          </a:p>
        </p:txBody>
      </p:sp>
      <p:sp>
        <p:nvSpPr>
          <p:cNvPr id="69636" name="Rectangle 3"/>
          <p:cNvSpPr>
            <a:spLocks noGrp="1" noChangeArrowheads="1"/>
          </p:cNvSpPr>
          <p:nvPr>
            <p:ph type="body" idx="1"/>
          </p:nvPr>
        </p:nvSpPr>
        <p:spPr>
          <a:xfrm>
            <a:off x="971550" y="1125538"/>
            <a:ext cx="7715250" cy="5256212"/>
          </a:xfrm>
        </p:spPr>
        <p:txBody>
          <a:bodyPr/>
          <a:lstStyle/>
          <a:p>
            <a:pPr algn="ctr" eaLnBrk="1" hangingPunct="1">
              <a:lnSpc>
                <a:spcPct val="80000"/>
              </a:lnSpc>
              <a:buFontTx/>
              <a:buNone/>
            </a:pPr>
            <a:endParaRPr lang="de-DE" altLang="de-DE" sz="2800"/>
          </a:p>
          <a:p>
            <a:pPr algn="ctr" eaLnBrk="1" hangingPunct="1">
              <a:lnSpc>
                <a:spcPct val="80000"/>
              </a:lnSpc>
              <a:buFontTx/>
              <a:buNone/>
            </a:pPr>
            <a:r>
              <a:rPr lang="de-DE" altLang="de-DE" sz="4400"/>
              <a:t>4. Anforderungsanalyse</a:t>
            </a:r>
          </a:p>
          <a:p>
            <a:pPr algn="ctr" eaLnBrk="1" hangingPunct="1">
              <a:lnSpc>
                <a:spcPct val="80000"/>
              </a:lnSpc>
              <a:buFontTx/>
              <a:buNone/>
            </a:pPr>
            <a:endParaRPr lang="de-DE" altLang="de-DE"/>
          </a:p>
          <a:p>
            <a:pPr eaLnBrk="1" hangingPunct="1">
              <a:lnSpc>
                <a:spcPct val="80000"/>
              </a:lnSpc>
              <a:buFontTx/>
              <a:buNone/>
            </a:pPr>
            <a:r>
              <a:rPr lang="de-DE" altLang="ja-JP" sz="2000">
                <a:ea typeface="ＭＳ Ｐゴシック" pitchFamily="34" charset="-128"/>
              </a:rPr>
              <a:t>4.1  Stakeholder und Ziele</a:t>
            </a:r>
          </a:p>
          <a:p>
            <a:pPr eaLnBrk="1" hangingPunct="1">
              <a:lnSpc>
                <a:spcPct val="80000"/>
              </a:lnSpc>
              <a:buFontTx/>
              <a:buNone/>
            </a:pPr>
            <a:r>
              <a:rPr lang="de-DE" altLang="ja-JP" sz="2000">
                <a:ea typeface="ＭＳ Ｐゴシック" pitchFamily="34" charset="-128"/>
              </a:rPr>
              <a:t>4.2  Klärung der Hauptfunktionalität (Use Cases)</a:t>
            </a:r>
          </a:p>
          <a:p>
            <a:pPr eaLnBrk="1" hangingPunct="1">
              <a:lnSpc>
                <a:spcPct val="80000"/>
              </a:lnSpc>
              <a:buFontTx/>
              <a:buNone/>
            </a:pPr>
            <a:r>
              <a:rPr lang="de-DE" altLang="ja-JP" sz="2000">
                <a:ea typeface="ＭＳ Ｐゴシック" pitchFamily="34" charset="-128"/>
              </a:rPr>
              <a:t>4.3  Beschreibung typischer und alternativer Abläufe</a:t>
            </a:r>
          </a:p>
          <a:p>
            <a:pPr eaLnBrk="1" hangingPunct="1">
              <a:lnSpc>
                <a:spcPct val="80000"/>
              </a:lnSpc>
              <a:buFontTx/>
              <a:buNone/>
            </a:pPr>
            <a:r>
              <a:rPr lang="de-DE" altLang="ja-JP" sz="2000">
                <a:ea typeface="ＭＳ Ｐゴシック" pitchFamily="34" charset="-128"/>
              </a:rPr>
              <a:t>4.4  Ableitung funktionaler Anforderungen</a:t>
            </a:r>
          </a:p>
          <a:p>
            <a:pPr eaLnBrk="1" hangingPunct="1">
              <a:lnSpc>
                <a:spcPct val="80000"/>
              </a:lnSpc>
              <a:buFontTx/>
              <a:buNone/>
            </a:pPr>
            <a:r>
              <a:rPr lang="de-DE" altLang="ja-JP" sz="2000">
                <a:ea typeface="ＭＳ Ｐゴシック" pitchFamily="34" charset="-128"/>
              </a:rPr>
              <a:t>4.5  Nicht-funktionale Anforderungen</a:t>
            </a:r>
          </a:p>
          <a:p>
            <a:pPr eaLnBrk="1" hangingPunct="1">
              <a:lnSpc>
                <a:spcPct val="80000"/>
              </a:lnSpc>
              <a:buFontTx/>
              <a:buNone/>
            </a:pPr>
            <a:r>
              <a:rPr lang="de-DE" altLang="ja-JP" sz="2000">
                <a:ea typeface="ＭＳ Ｐゴシック" pitchFamily="34" charset="-128"/>
              </a:rPr>
              <a:t>4.6  Lasten- und Pflichtenheft</a:t>
            </a:r>
          </a:p>
          <a:p>
            <a:pPr eaLnBrk="1" hangingPunct="1">
              <a:lnSpc>
                <a:spcPct val="80000"/>
              </a:lnSpc>
              <a:buFontTx/>
              <a:buNone/>
            </a:pPr>
            <a:endParaRPr lang="de-DE" altLang="de-DE" sz="2800"/>
          </a:p>
          <a:p>
            <a:pPr eaLnBrk="1" hangingPunct="1">
              <a:lnSpc>
                <a:spcPct val="80000"/>
              </a:lnSpc>
              <a:buFontTx/>
              <a:buNone/>
            </a:pPr>
            <a:r>
              <a:rPr lang="de-DE" altLang="de-DE" sz="1600"/>
              <a:t>Literatur:</a:t>
            </a:r>
          </a:p>
          <a:p>
            <a:pPr eaLnBrk="1" hangingPunct="1">
              <a:lnSpc>
                <a:spcPct val="80000"/>
              </a:lnSpc>
            </a:pPr>
            <a:r>
              <a:rPr lang="de-DE" altLang="de-DE" sz="1600"/>
              <a:t>[RS] C. Rupp, SOPHIST GROUP, Requirements- Engineering und – Management</a:t>
            </a:r>
            <a:r>
              <a:rPr lang="de-DE" altLang="de-DE" sz="1600" b="0"/>
              <a:t>, </a:t>
            </a:r>
            <a:r>
              <a:rPr lang="de-DE" altLang="de-DE" sz="1600"/>
              <a:t>Hanser Fachbuchverlag</a:t>
            </a:r>
          </a:p>
          <a:p>
            <a:pPr eaLnBrk="1" hangingPunct="1">
              <a:lnSpc>
                <a:spcPct val="80000"/>
              </a:lnSpc>
            </a:pPr>
            <a:r>
              <a:rPr lang="de-DE" altLang="de-DE" sz="1600"/>
              <a:t>[OW] B. Oestereich, C. Weiss, C. Schröder, T. Weilkiens, A. Lenhard, Objektorientierte Geschäftsprozessmodellierung mit der UML, dpunkt.Verlag</a:t>
            </a:r>
          </a:p>
          <a:p>
            <a:pPr algn="ctr" eaLnBrk="1" hangingPunct="1">
              <a:lnSpc>
                <a:spcPct val="80000"/>
              </a:lnSpc>
              <a:buFontTx/>
              <a:buNone/>
            </a:pPr>
            <a:endParaRPr lang="de-DE" altLang="de-DE" sz="1600"/>
          </a:p>
        </p:txBody>
      </p:sp>
      <p:sp>
        <p:nvSpPr>
          <p:cNvPr id="69637" name="Rectangle 4">
            <a:hlinkClick r:id="rId3" action="ppaction://hlinksldjump"/>
          </p:cNvPr>
          <p:cNvSpPr>
            <a:spLocks noChangeArrowheads="1"/>
          </p:cNvSpPr>
          <p:nvPr/>
        </p:nvSpPr>
        <p:spPr bwMode="auto">
          <a:xfrm>
            <a:off x="684213" y="2600325"/>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69638" name="Rectangle 5">
            <a:hlinkClick r:id="rId4" action="ppaction://hlinksldjump"/>
          </p:cNvPr>
          <p:cNvSpPr>
            <a:spLocks noChangeArrowheads="1"/>
          </p:cNvSpPr>
          <p:nvPr/>
        </p:nvSpPr>
        <p:spPr bwMode="auto">
          <a:xfrm>
            <a:off x="684213" y="2890838"/>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69639" name="Rectangle 6">
            <a:hlinkClick r:id="rId5" action="ppaction://hlinksldjump"/>
          </p:cNvPr>
          <p:cNvSpPr>
            <a:spLocks noChangeArrowheads="1"/>
          </p:cNvSpPr>
          <p:nvPr/>
        </p:nvSpPr>
        <p:spPr bwMode="auto">
          <a:xfrm>
            <a:off x="684213" y="3195638"/>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69640" name="Rectangle 7">
            <a:hlinkClick r:id="rId6" action="ppaction://hlinksldjump"/>
          </p:cNvPr>
          <p:cNvSpPr>
            <a:spLocks noChangeArrowheads="1"/>
          </p:cNvSpPr>
          <p:nvPr/>
        </p:nvSpPr>
        <p:spPr bwMode="auto">
          <a:xfrm>
            <a:off x="684213" y="3500438"/>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69641" name="Rectangle 8">
            <a:hlinkClick r:id="rId7" action="ppaction://hlinksldjump"/>
          </p:cNvPr>
          <p:cNvSpPr>
            <a:spLocks noChangeArrowheads="1"/>
          </p:cNvSpPr>
          <p:nvPr/>
        </p:nvSpPr>
        <p:spPr bwMode="auto">
          <a:xfrm>
            <a:off x="684213" y="3789363"/>
            <a:ext cx="215900" cy="209550"/>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69642" name="Rectangle 9">
            <a:hlinkClick r:id="rId8" action="ppaction://hlinksldjump"/>
          </p:cNvPr>
          <p:cNvSpPr>
            <a:spLocks noChangeArrowheads="1"/>
          </p:cNvSpPr>
          <p:nvPr/>
        </p:nvSpPr>
        <p:spPr bwMode="auto">
          <a:xfrm>
            <a:off x="684213" y="4094163"/>
            <a:ext cx="215900" cy="211137"/>
          </a:xfrm>
          <a:prstGeom prst="rect">
            <a:avLst/>
          </a:prstGeom>
          <a:solidFill>
            <a:srgbClr val="00FF00"/>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70659" name="Rectangle 2"/>
          <p:cNvSpPr>
            <a:spLocks noGrp="1" noChangeArrowheads="1"/>
          </p:cNvSpPr>
          <p:nvPr>
            <p:ph type="title"/>
          </p:nvPr>
        </p:nvSpPr>
        <p:spPr/>
        <p:txBody>
          <a:bodyPr/>
          <a:lstStyle/>
          <a:p>
            <a:pPr eaLnBrk="1" hangingPunct="1"/>
            <a:r>
              <a:rPr lang="de-DE" altLang="de-DE"/>
              <a:t>so nicht (1/4): Beispiel-Szenario</a:t>
            </a:r>
          </a:p>
        </p:txBody>
      </p:sp>
      <p:sp>
        <p:nvSpPr>
          <p:cNvPr id="70660" name="Rectangle 3"/>
          <p:cNvSpPr>
            <a:spLocks noGrp="1" noChangeArrowheads="1"/>
          </p:cNvSpPr>
          <p:nvPr>
            <p:ph type="body" idx="1"/>
          </p:nvPr>
        </p:nvSpPr>
        <p:spPr>
          <a:xfrm>
            <a:off x="457200" y="1196975"/>
            <a:ext cx="8229600" cy="5472113"/>
          </a:xfrm>
        </p:spPr>
        <p:txBody>
          <a:bodyPr/>
          <a:lstStyle/>
          <a:p>
            <a:pPr eaLnBrk="1" hangingPunct="1">
              <a:buFontTx/>
              <a:buNone/>
            </a:pPr>
            <a:r>
              <a:rPr lang="de-DE" altLang="de-DE"/>
              <a:t>Zur Stundenerfassung und Abrechnung werden von den Projektmitarbeitern spezielle Excel-Tabellen jeden Freitag ausgefüllt und am Montag vom Projektleiter bei der Verwaltung abgegeben.</a:t>
            </a:r>
          </a:p>
          <a:p>
            <a:pPr eaLnBrk="1" hangingPunct="1">
              <a:buFontTx/>
              <a:buNone/>
            </a:pPr>
            <a:r>
              <a:rPr lang="de-DE" altLang="de-DE"/>
              <a:t>Der zuständige Sachbearbeiter überträgt dann die für den Projektüberblick relevanten Daten manuell in ein SAP-System. Dieses System generiert automatisch eine Übersicht, aus der die Geschäftsführung ablesen kann, ob die Projekte wie gewünscht laufen.</a:t>
            </a:r>
          </a:p>
          <a:p>
            <a:pPr eaLnBrk="1" hangingPunct="1">
              <a:buFontTx/>
              <a:buNone/>
            </a:pPr>
            <a:r>
              <a:rPr lang="de-DE" altLang="de-DE"/>
              <a:t>Dieser Bericht liegt meist am Freitag der Woche vor. Die Bearbeitungszeit ist der Geschäftsführung zu lang, deshalb soll der Arbeitsschritt automatisiert werden.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71683" name="Rectangle 2"/>
          <p:cNvSpPr>
            <a:spLocks noGrp="1" noChangeArrowheads="1"/>
          </p:cNvSpPr>
          <p:nvPr>
            <p:ph type="title"/>
          </p:nvPr>
        </p:nvSpPr>
        <p:spPr/>
        <p:txBody>
          <a:bodyPr/>
          <a:lstStyle/>
          <a:p>
            <a:pPr eaLnBrk="1" hangingPunct="1"/>
            <a:r>
              <a:rPr lang="de-DE" altLang="de-DE"/>
              <a:t>so nicht (2/4): Die Projektplanung</a:t>
            </a:r>
          </a:p>
        </p:txBody>
      </p:sp>
      <p:sp>
        <p:nvSpPr>
          <p:cNvPr id="71684" name="Rectangle 3"/>
          <p:cNvSpPr>
            <a:spLocks noGrp="1" noChangeArrowheads="1"/>
          </p:cNvSpPr>
          <p:nvPr>
            <p:ph type="body" idx="1"/>
          </p:nvPr>
        </p:nvSpPr>
        <p:spPr>
          <a:xfrm>
            <a:off x="457200" y="1196975"/>
            <a:ext cx="8229600" cy="5111750"/>
          </a:xfrm>
        </p:spPr>
        <p:txBody>
          <a:bodyPr/>
          <a:lstStyle/>
          <a:p>
            <a:pPr eaLnBrk="1" hangingPunct="1"/>
            <a:r>
              <a:rPr lang="de-DE" altLang="de-DE"/>
              <a:t>Es wird ein Projekt „Projektberichtsautomatisierung“ (ProAuto) beschlossen.</a:t>
            </a:r>
          </a:p>
          <a:p>
            <a:pPr eaLnBrk="1" hangingPunct="1"/>
            <a:r>
              <a:rPr lang="de-DE" altLang="de-DE"/>
              <a:t>Der Leiter der hausinternen IT-Abteilung wird über die anstehende Aufgabe informiert. Er erhält eine Beschreibung der Excel-Daten und der gewünschten SAP-Daten.</a:t>
            </a:r>
          </a:p>
          <a:p>
            <a:pPr eaLnBrk="1" hangingPunct="1"/>
            <a:r>
              <a:rPr lang="de-DE" altLang="de-DE"/>
              <a:t>Der Leiter stellt fest, dass seine Abteilung das Know-how und die Kapazität hat, das Projekt durchzuführen und legt der Geschäftsführung einen Projektplan mit einer Aufwandsschätzung vor.</a:t>
            </a:r>
          </a:p>
          <a:p>
            <a:pPr eaLnBrk="1" hangingPunct="1"/>
            <a:r>
              <a:rPr lang="de-DE" altLang="de-DE"/>
              <a:t>Die Geschäftsführung beschließt, das Projekt intern durchführen zu lassen und kein externes Angebot einzuholen.</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ußzeilenplatzhalter 4"/>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72707" name="Rectangle 2"/>
          <p:cNvSpPr>
            <a:spLocks noGrp="1" noChangeArrowheads="1"/>
          </p:cNvSpPr>
          <p:nvPr>
            <p:ph type="title"/>
          </p:nvPr>
        </p:nvSpPr>
        <p:spPr/>
        <p:txBody>
          <a:bodyPr/>
          <a:lstStyle/>
          <a:p>
            <a:pPr eaLnBrk="1" hangingPunct="1"/>
            <a:r>
              <a:rPr lang="de-DE" altLang="de-DE"/>
              <a:t>so nicht (3/4): Die Schritte zum Projektmisserfolg</a:t>
            </a:r>
          </a:p>
        </p:txBody>
      </p:sp>
      <p:sp>
        <p:nvSpPr>
          <p:cNvPr id="72708" name="Rectangle 3"/>
          <p:cNvSpPr>
            <a:spLocks noGrp="1" noChangeArrowheads="1"/>
          </p:cNvSpPr>
          <p:nvPr>
            <p:ph type="body" sz="half" idx="1"/>
          </p:nvPr>
        </p:nvSpPr>
        <p:spPr>
          <a:xfrm>
            <a:off x="323850" y="1052513"/>
            <a:ext cx="4038600" cy="4824412"/>
          </a:xfrm>
        </p:spPr>
        <p:txBody>
          <a:bodyPr/>
          <a:lstStyle/>
          <a:p>
            <a:pPr eaLnBrk="1" hangingPunct="1">
              <a:lnSpc>
                <a:spcPct val="90000"/>
              </a:lnSpc>
            </a:pPr>
            <a:r>
              <a:rPr lang="de-DE" altLang="de-DE" sz="2000"/>
              <a:t>Die IT-Abteilung analysiert die Excel-Daten und wie die Daten in das SAP-System eingefügt werden können.</a:t>
            </a:r>
          </a:p>
          <a:p>
            <a:pPr eaLnBrk="1" hangingPunct="1"/>
            <a:r>
              <a:rPr lang="de-DE" altLang="de-DE" sz="2000"/>
              <a:t>Kurz nach dem geschätzten Projektende liegt eine technisch saubere Lösung vor. Excel wurde um einen Knopf erweitert, so dass die</a:t>
            </a:r>
          </a:p>
        </p:txBody>
      </p:sp>
      <p:graphicFrame>
        <p:nvGraphicFramePr>
          <p:cNvPr id="72709" name="Object 4"/>
          <p:cNvGraphicFramePr>
            <a:graphicFrameLocks noGrp="1" noChangeAspect="1"/>
          </p:cNvGraphicFramePr>
          <p:nvPr>
            <p:ph sz="half" idx="2"/>
          </p:nvPr>
        </p:nvGraphicFramePr>
        <p:xfrm>
          <a:off x="4356100" y="1052513"/>
          <a:ext cx="4230688" cy="2576512"/>
        </p:xfrm>
        <a:graphic>
          <a:graphicData uri="http://schemas.openxmlformats.org/presentationml/2006/ole">
            <mc:AlternateContent xmlns:mc="http://schemas.openxmlformats.org/markup-compatibility/2006">
              <mc:Choice xmlns:v="urn:schemas-microsoft-com:vml" Requires="v">
                <p:oleObj spid="_x0000_s72724" name="Photo Editor-Foto" r:id="rId4" imgW="2142857" imgH="1305107" progId="MSPhotoEd.3">
                  <p:embed/>
                </p:oleObj>
              </mc:Choice>
              <mc:Fallback>
                <p:oleObj name="Photo Editor-Foto" r:id="rId4" imgW="2142857" imgH="1305107"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1052513"/>
                        <a:ext cx="4230688" cy="257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710" name="Rectangle 5"/>
          <p:cNvSpPr>
            <a:spLocks noChangeArrowheads="1"/>
          </p:cNvSpPr>
          <p:nvPr/>
        </p:nvSpPr>
        <p:spPr bwMode="auto">
          <a:xfrm>
            <a:off x="323850" y="3716338"/>
            <a:ext cx="8208963"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ltLang="de-DE" sz="2000" b="1"/>
              <a:t>	Projektleiter per Knopfdruck die Daten nach SAP überspielen können.</a:t>
            </a:r>
          </a:p>
          <a:p>
            <a:pPr eaLnBrk="1" hangingPunct="1">
              <a:spcBef>
                <a:spcPct val="20000"/>
              </a:spcBef>
              <a:buFontTx/>
              <a:buChar char="•"/>
            </a:pPr>
            <a:r>
              <a:rPr lang="de-DE" altLang="de-DE" sz="2000" b="1"/>
              <a:t>Vier Wochen nach Einführung des Systems wird der Leiter der IT-Abteilung entlassen, da die Daten zwar jeden Montag vorliegen, sich aber herausgestellt hat, dass sie nicht nutzbar sind und die erzürnte Geschäftsleitung falsche Entscheidungen getroffen hat. Das Projekt wird an eine Beratungsfirma neu vergeben.</a:t>
            </a:r>
          </a:p>
        </p:txBody>
      </p:sp>
      <p:sp>
        <p:nvSpPr>
          <p:cNvPr id="72711" name="Rectangle 6"/>
          <p:cNvSpPr>
            <a:spLocks noChangeArrowheads="1"/>
          </p:cNvSpPr>
          <p:nvPr/>
        </p:nvSpPr>
        <p:spPr bwMode="auto">
          <a:xfrm>
            <a:off x="4425950" y="2420938"/>
            <a:ext cx="755650" cy="3238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u="sng">
                <a:latin typeface="Arial Narrow" pitchFamily="34" charset="0"/>
              </a:rPr>
              <a:t>P</a:t>
            </a:r>
            <a:r>
              <a:rPr lang="de-DE" altLang="de-DE">
                <a:latin typeface="Arial Narrow" pitchFamily="34" charset="0"/>
              </a:rPr>
              <a:t>roAuto</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73731" name="Rectangle 2"/>
          <p:cNvSpPr>
            <a:spLocks noGrp="1" noChangeArrowheads="1"/>
          </p:cNvSpPr>
          <p:nvPr>
            <p:ph type="title"/>
          </p:nvPr>
        </p:nvSpPr>
        <p:spPr/>
        <p:txBody>
          <a:bodyPr/>
          <a:lstStyle/>
          <a:p>
            <a:pPr eaLnBrk="1" hangingPunct="1"/>
            <a:r>
              <a:rPr lang="de-DE" altLang="de-DE"/>
              <a:t>so nicht (4/4): so doch, Geschäftsprozessanalyse</a:t>
            </a:r>
          </a:p>
        </p:txBody>
      </p:sp>
      <p:pic>
        <p:nvPicPr>
          <p:cNvPr id="73732" name="Picture 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052513"/>
            <a:ext cx="8207375"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74755" name="Rectangle 2"/>
          <p:cNvSpPr>
            <a:spLocks noGrp="1" noChangeArrowheads="1"/>
          </p:cNvSpPr>
          <p:nvPr>
            <p:ph type="title"/>
          </p:nvPr>
        </p:nvSpPr>
        <p:spPr/>
        <p:txBody>
          <a:bodyPr/>
          <a:lstStyle/>
          <a:p>
            <a:pPr eaLnBrk="1" hangingPunct="1"/>
            <a:r>
              <a:rPr lang="de-DE" altLang="de-DE"/>
              <a:t>Aufgabe der Anforderungsanalyse</a:t>
            </a:r>
          </a:p>
        </p:txBody>
      </p:sp>
      <p:sp>
        <p:nvSpPr>
          <p:cNvPr id="74756" name="Rectangle 3"/>
          <p:cNvSpPr>
            <a:spLocks noGrp="1" noChangeArrowheads="1"/>
          </p:cNvSpPr>
          <p:nvPr>
            <p:ph type="body" idx="1"/>
          </p:nvPr>
        </p:nvSpPr>
        <p:spPr>
          <a:xfrm>
            <a:off x="371475" y="1414463"/>
            <a:ext cx="8448675" cy="3598862"/>
          </a:xfrm>
        </p:spPr>
        <p:txBody>
          <a:bodyPr/>
          <a:lstStyle/>
          <a:p>
            <a:pPr marL="195263" indent="-195263" eaLnBrk="1" hangingPunct="1">
              <a:buFontTx/>
              <a:buNone/>
            </a:pPr>
            <a:r>
              <a:rPr lang="de-DE" altLang="de-DE"/>
              <a:t>Bestimmung aller Anforderungen an die zu erstellende Software bzw. an das zu erstellende DV-System, Anforderungen müssen </a:t>
            </a:r>
          </a:p>
          <a:p>
            <a:pPr marL="574675" lvl="1" indent="-188913" eaLnBrk="1" hangingPunct="1"/>
            <a:r>
              <a:rPr lang="de-DE" altLang="de-DE"/>
              <a:t>vollständig,</a:t>
            </a:r>
          </a:p>
          <a:p>
            <a:pPr marL="574675" lvl="1" indent="-188913" eaLnBrk="1" hangingPunct="1"/>
            <a:r>
              <a:rPr lang="de-DE" altLang="de-DE"/>
              <a:t>notwendig ("WAS statt WIE"), </a:t>
            </a:r>
          </a:p>
          <a:p>
            <a:pPr marL="574675" lvl="1" indent="-188913" eaLnBrk="1" hangingPunct="1"/>
            <a:r>
              <a:rPr lang="de-DE" altLang="de-DE"/>
              <a:t>eindeutig und</a:t>
            </a:r>
          </a:p>
          <a:p>
            <a:pPr marL="574675" lvl="1" indent="-188913" eaLnBrk="1" hangingPunct="1"/>
            <a:r>
              <a:rPr lang="de-DE" altLang="de-DE"/>
              <a:t>richtig ("abgestimmt als Teil einer Zielhierarchie") sein. </a:t>
            </a:r>
          </a:p>
          <a:p>
            <a:pPr marL="195263" indent="-195263" eaLnBrk="1" hangingPunct="1">
              <a:buFontTx/>
              <a:buNone/>
            </a:pPr>
            <a:endParaRPr lang="de-DE" altLang="de-DE"/>
          </a:p>
          <a:p>
            <a:pPr marL="195263" indent="-195263" eaLnBrk="1" hangingPunct="1">
              <a:buFontTx/>
              <a:buNone/>
            </a:pPr>
            <a:r>
              <a:rPr lang="de-DE" altLang="de-DE"/>
              <a:t>Bemerkung zur Ablauforganisation: Anforderungen müssen nicht notwendig in einer Phase vor Beginn des Entwurfs vollständig bestimmt werden</a:t>
            </a:r>
          </a:p>
          <a:p>
            <a:pPr marL="195263" indent="-195263" eaLnBrk="1" hangingPunct="1"/>
            <a:endParaRPr lang="de-DE" altLang="de-DE"/>
          </a:p>
        </p:txBody>
      </p:sp>
      <p:sp>
        <p:nvSpPr>
          <p:cNvPr id="74757"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4.1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8195" name="Rectangle 2"/>
          <p:cNvSpPr>
            <a:spLocks noGrp="1" noChangeArrowheads="1"/>
          </p:cNvSpPr>
          <p:nvPr>
            <p:ph type="title"/>
          </p:nvPr>
        </p:nvSpPr>
        <p:spPr/>
        <p:txBody>
          <a:bodyPr/>
          <a:lstStyle/>
          <a:p>
            <a:pPr eaLnBrk="1" hangingPunct="1"/>
            <a:r>
              <a:rPr lang="de-DE" altLang="de-DE"/>
              <a:t>Historie des SW-Engineering (4/4)</a:t>
            </a:r>
          </a:p>
        </p:txBody>
      </p:sp>
      <p:sp>
        <p:nvSpPr>
          <p:cNvPr id="3342339" name="Rectangle 3"/>
          <p:cNvSpPr>
            <a:spLocks noGrp="1" noChangeArrowheads="1"/>
          </p:cNvSpPr>
          <p:nvPr>
            <p:ph type="body" idx="1"/>
          </p:nvPr>
        </p:nvSpPr>
        <p:spPr/>
        <p:txBody>
          <a:bodyPr/>
          <a:lstStyle/>
          <a:p>
            <a:pPr marL="381000" indent="-381000" eaLnBrk="1" hangingPunct="1">
              <a:defRPr/>
            </a:pPr>
            <a:r>
              <a:rPr lang="de-DE" dirty="0"/>
              <a:t>Heute</a:t>
            </a:r>
          </a:p>
          <a:p>
            <a:pPr marL="800100" lvl="1" indent="-342900" eaLnBrk="1" hangingPunct="1">
              <a:defRPr/>
            </a:pPr>
            <a:r>
              <a:rPr lang="de-DE" dirty="0"/>
              <a:t>Vorgehensweisen auf individuelle Projektanforderungen abgestimmt</a:t>
            </a:r>
          </a:p>
          <a:p>
            <a:pPr marL="800100" lvl="1" indent="-342900" eaLnBrk="1" hangingPunct="1">
              <a:defRPr/>
            </a:pPr>
            <a:r>
              <a:rPr lang="de-DE" dirty="0"/>
              <a:t>CASE-Methoden und –Tools orientieren sich an der UML</a:t>
            </a:r>
          </a:p>
          <a:p>
            <a:pPr marL="800100" lvl="1" indent="-342900" eaLnBrk="1" hangingPunct="1">
              <a:defRPr/>
            </a:pPr>
            <a:r>
              <a:rPr lang="de-DE" dirty="0"/>
              <a:t>Aktueller Stand 2015: UML 2.5</a:t>
            </a:r>
          </a:p>
          <a:p>
            <a:pPr marL="457200" lvl="1" indent="0" eaLnBrk="1" hangingPunct="1">
              <a:buFontTx/>
              <a:buNone/>
              <a:defRPr/>
            </a:pPr>
            <a:r>
              <a:rPr lang="de-DE" dirty="0"/>
              <a:t>	(</a:t>
            </a:r>
            <a:r>
              <a:rPr lang="de-DE" dirty="0">
                <a:hlinkClick r:id="rId3"/>
              </a:rPr>
              <a:t>http://www.uml.org/</a:t>
            </a:r>
            <a:r>
              <a:rPr lang="de-DE" dirty="0"/>
              <a:t>) </a:t>
            </a:r>
          </a:p>
          <a:p>
            <a:pPr marL="800100" lvl="1" indent="-342900" eaLnBrk="1" hangingPunct="1">
              <a:defRPr/>
            </a:pPr>
            <a:r>
              <a:rPr lang="de-DE" dirty="0"/>
              <a:t>Aufbauend auf Analyse und Design erzeugen Codegeneratoren Programmgerüste</a:t>
            </a:r>
          </a:p>
          <a:p>
            <a:pPr marL="800100" lvl="1" indent="-342900" eaLnBrk="1" hangingPunct="1">
              <a:defRPr/>
            </a:pPr>
            <a:r>
              <a:rPr lang="de-DE" dirty="0"/>
              <a:t>Haupttätigkeiten bei Softwareentwicklung sind Analyse und Design, vieles andere versucht man zu automatisieren (!?)</a:t>
            </a:r>
            <a:br>
              <a:rPr lang="de-DE" dirty="0"/>
            </a:br>
            <a:endParaRPr lang="de-DE" dirty="0"/>
          </a:p>
          <a:p>
            <a:pPr marL="381000" indent="-381000" eaLnBrk="1" hangingPunct="1">
              <a:defRPr/>
            </a:pPr>
            <a:endParaRPr lang="de-DE" dirty="0"/>
          </a:p>
        </p:txBody>
      </p:sp>
      <p:sp>
        <p:nvSpPr>
          <p:cNvPr id="8197" name="Rectangle 4"/>
          <p:cNvSpPr>
            <a:spLocks noChangeArrowheads="1"/>
          </p:cNvSpPr>
          <p:nvPr/>
        </p:nvSpPr>
        <p:spPr bwMode="auto">
          <a:xfrm>
            <a:off x="0" y="2347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8198" name="Rectangle 5"/>
          <p:cNvSpPr>
            <a:spLocks noChangeArrowheads="1"/>
          </p:cNvSpPr>
          <p:nvPr/>
        </p:nvSpPr>
        <p:spPr bwMode="auto">
          <a:xfrm>
            <a:off x="0" y="1852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75779" name="Rectangle 2"/>
          <p:cNvSpPr>
            <a:spLocks noGrp="1" noChangeArrowheads="1"/>
          </p:cNvSpPr>
          <p:nvPr>
            <p:ph type="title"/>
          </p:nvPr>
        </p:nvSpPr>
        <p:spPr/>
        <p:txBody>
          <a:bodyPr/>
          <a:lstStyle/>
          <a:p>
            <a:pPr eaLnBrk="1" hangingPunct="1"/>
            <a:r>
              <a:rPr lang="de-DE" altLang="de-DE"/>
              <a:t>Probleme mit Anforderungen an große Systeme</a:t>
            </a:r>
          </a:p>
        </p:txBody>
      </p:sp>
      <p:sp>
        <p:nvSpPr>
          <p:cNvPr id="75780" name="Rectangle 3"/>
          <p:cNvSpPr>
            <a:spLocks noGrp="1" noChangeArrowheads="1"/>
          </p:cNvSpPr>
          <p:nvPr>
            <p:ph type="body" idx="1"/>
          </p:nvPr>
        </p:nvSpPr>
        <p:spPr/>
        <p:txBody>
          <a:bodyPr/>
          <a:lstStyle/>
          <a:p>
            <a:pPr marL="195263" indent="-195263" eaLnBrk="1" hangingPunct="1"/>
            <a:r>
              <a:rPr lang="de-DE" altLang="de-DE" sz="2000"/>
              <a:t>Auftraggeber, Nutzer, Betreiber etc. sind häufig verschiedene Personen, unterschiedliche Personen haben teilweise widersprüchliche Anforderungen </a:t>
            </a:r>
          </a:p>
          <a:p>
            <a:pPr marL="195263" indent="-195263" eaLnBrk="1" hangingPunct="1"/>
            <a:r>
              <a:rPr lang="de-DE" altLang="de-DE" sz="2000"/>
              <a:t>die Effekte des angestrebten Systems sind schwer vorhersehbar</a:t>
            </a:r>
          </a:p>
          <a:p>
            <a:pPr marL="195263" indent="-195263" eaLnBrk="1" hangingPunct="1"/>
            <a:r>
              <a:rPr lang="de-DE" altLang="de-DE" sz="2000"/>
              <a:t>Anforderungen ändern sich im Laufe der Entwicklungszeit </a:t>
            </a:r>
          </a:p>
          <a:p>
            <a:pPr marL="195263" indent="-195263" eaLnBrk="1" hangingPunct="1"/>
            <a:r>
              <a:rPr lang="de-DE" altLang="de-DE" sz="2000"/>
              <a:t>großer Umfang der Anforderungen </a:t>
            </a:r>
          </a:p>
          <a:p>
            <a:pPr marL="195263" indent="-195263" eaLnBrk="1" hangingPunct="1"/>
            <a:r>
              <a:rPr lang="de-DE" altLang="de-DE" sz="2000"/>
              <a:t>komplexe Interaktion mit anderen Systemen</a:t>
            </a:r>
          </a:p>
          <a:p>
            <a:pPr marL="195263" indent="-195263" eaLnBrk="1" hangingPunct="1"/>
            <a:endParaRPr lang="de-DE" altLang="de-DE" sz="2000"/>
          </a:p>
          <a:p>
            <a:pPr marL="195263" indent="-195263" eaLnBrk="1" hangingPunct="1"/>
            <a:r>
              <a:rPr lang="de-DE" altLang="de-DE" sz="2000"/>
              <a:t>Erste Aufgabe: Ermittlung der Stakeholder</a:t>
            </a:r>
          </a:p>
          <a:p>
            <a:pPr marL="195263" indent="-195263" eaLnBrk="1" hangingPunct="1">
              <a:buFontTx/>
              <a:buNone/>
            </a:pPr>
            <a:r>
              <a:rPr lang="de-DE" altLang="de-DE" sz="2000"/>
              <a:t>	Definition: Jemand der Einfluss auf die Anforderungen hat, da er vom System betroffen ist  (Systembetroffener)</a:t>
            </a:r>
          </a:p>
          <a:p>
            <a:pPr marL="195263" indent="-195263" eaLnBrk="1" hangingPunct="1"/>
            <a:endParaRPr lang="de-DE" altLang="de-DE" sz="2000"/>
          </a:p>
          <a:p>
            <a:pPr marL="195263" indent="-195263" eaLnBrk="1" hangingPunct="1"/>
            <a:r>
              <a:rPr lang="de-DE" altLang="de-DE" sz="2000"/>
              <a:t>Zweite Aufgabe: Ermittlung der Ziele des Systems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76803" name="Rectangle 2"/>
          <p:cNvSpPr>
            <a:spLocks noGrp="1" noChangeArrowheads="1"/>
          </p:cNvSpPr>
          <p:nvPr>
            <p:ph type="title"/>
          </p:nvPr>
        </p:nvSpPr>
        <p:spPr/>
        <p:txBody>
          <a:bodyPr/>
          <a:lstStyle/>
          <a:p>
            <a:pPr eaLnBrk="1" hangingPunct="1"/>
            <a:r>
              <a:rPr lang="de-DE" altLang="de-DE"/>
              <a:t>Checkliste zum Finden von Stakeholdern (1/3) [RS]</a:t>
            </a:r>
          </a:p>
        </p:txBody>
      </p:sp>
      <p:sp>
        <p:nvSpPr>
          <p:cNvPr id="76804" name="Rectangle 3"/>
          <p:cNvSpPr>
            <a:spLocks noGrp="1" noChangeArrowheads="1"/>
          </p:cNvSpPr>
          <p:nvPr>
            <p:ph type="body" idx="1"/>
          </p:nvPr>
        </p:nvSpPr>
        <p:spPr>
          <a:xfrm>
            <a:off x="457200" y="1052513"/>
            <a:ext cx="8229600" cy="5472112"/>
          </a:xfrm>
        </p:spPr>
        <p:txBody>
          <a:bodyPr/>
          <a:lstStyle/>
          <a:p>
            <a:pPr eaLnBrk="1" hangingPunct="1">
              <a:lnSpc>
                <a:spcPct val="80000"/>
              </a:lnSpc>
            </a:pPr>
            <a:r>
              <a:rPr lang="de-DE" altLang="de-DE" sz="2000"/>
              <a:t>Endanwender</a:t>
            </a:r>
          </a:p>
          <a:p>
            <a:pPr lvl="1" eaLnBrk="1" hangingPunct="1">
              <a:lnSpc>
                <a:spcPct val="80000"/>
              </a:lnSpc>
            </a:pPr>
            <a:r>
              <a:rPr lang="de-DE" altLang="de-DE" sz="2000"/>
              <a:t>Die größte und wichtigste Gruppe, liefert Großteil der fachlichen Ziele</a:t>
            </a:r>
          </a:p>
          <a:p>
            <a:pPr lvl="1" eaLnBrk="1" hangingPunct="1">
              <a:lnSpc>
                <a:spcPct val="80000"/>
              </a:lnSpc>
            </a:pPr>
            <a:r>
              <a:rPr lang="de-DE" altLang="de-DE" sz="2000"/>
              <a:t>Durchdachtes Auswahlverfahren für die Anwenderrepräsentanten nötig (Vertrauensbasis der gesamten Anwendergruppe berücksichtigen!)</a:t>
            </a:r>
          </a:p>
          <a:p>
            <a:pPr eaLnBrk="1" hangingPunct="1">
              <a:lnSpc>
                <a:spcPct val="80000"/>
              </a:lnSpc>
            </a:pPr>
            <a:r>
              <a:rPr lang="de-DE" altLang="de-DE" sz="2000"/>
              <a:t>Management des Auftragnehmers (wir)</a:t>
            </a:r>
          </a:p>
          <a:p>
            <a:pPr lvl="1" eaLnBrk="1" hangingPunct="1">
              <a:lnSpc>
                <a:spcPct val="80000"/>
              </a:lnSpc>
            </a:pPr>
            <a:r>
              <a:rPr lang="de-DE" altLang="de-DE" sz="2000"/>
              <a:t>Gewährleisten die Konformität mit Unternehmenszielen und Strategien, sowie der Unternehmensphilosophie</a:t>
            </a:r>
          </a:p>
          <a:p>
            <a:pPr lvl="1" eaLnBrk="1" hangingPunct="1">
              <a:lnSpc>
                <a:spcPct val="80000"/>
              </a:lnSpc>
            </a:pPr>
            <a:r>
              <a:rPr lang="de-DE" altLang="de-DE" sz="2000"/>
              <a:t>Sind die Sponsoren!</a:t>
            </a:r>
          </a:p>
          <a:p>
            <a:pPr eaLnBrk="1" hangingPunct="1">
              <a:lnSpc>
                <a:spcPct val="80000"/>
              </a:lnSpc>
            </a:pPr>
            <a:r>
              <a:rPr lang="de-DE" altLang="de-DE" sz="2000"/>
              <a:t>Käufer des Systems</a:t>
            </a:r>
          </a:p>
          <a:p>
            <a:pPr lvl="1" eaLnBrk="1" hangingPunct="1">
              <a:lnSpc>
                <a:spcPct val="80000"/>
              </a:lnSpc>
            </a:pPr>
            <a:r>
              <a:rPr lang="de-DE" altLang="de-DE" sz="2000"/>
              <a:t>Wer ist für die Kaufentscheidung verantwortlich?</a:t>
            </a:r>
          </a:p>
          <a:p>
            <a:pPr lvl="1" eaLnBrk="1" hangingPunct="1">
              <a:lnSpc>
                <a:spcPct val="80000"/>
              </a:lnSpc>
            </a:pPr>
            <a:r>
              <a:rPr lang="de-DE" altLang="de-DE" sz="2000"/>
              <a:t>Liefer-Vertrags-Zahlungskonditionen?</a:t>
            </a:r>
          </a:p>
          <a:p>
            <a:pPr eaLnBrk="1" hangingPunct="1">
              <a:lnSpc>
                <a:spcPct val="80000"/>
              </a:lnSpc>
            </a:pPr>
            <a:r>
              <a:rPr lang="de-DE" altLang="de-DE" sz="2000"/>
              <a:t>Prüfer, Auditoren</a:t>
            </a:r>
          </a:p>
          <a:p>
            <a:pPr lvl="1" eaLnBrk="1" hangingPunct="1">
              <a:lnSpc>
                <a:spcPct val="80000"/>
              </a:lnSpc>
            </a:pPr>
            <a:r>
              <a:rPr lang="de-DE" altLang="de-DE" sz="2000"/>
              <a:t>sind für Prüfung, Freigabe und Abnahme notwendig,</a:t>
            </a:r>
          </a:p>
          <a:p>
            <a:pPr eaLnBrk="1" hangingPunct="1">
              <a:lnSpc>
                <a:spcPct val="80000"/>
              </a:lnSpc>
            </a:pPr>
            <a:r>
              <a:rPr lang="de-DE" altLang="de-DE" sz="2000"/>
              <a:t>Entwickler</a:t>
            </a:r>
          </a:p>
          <a:p>
            <a:pPr lvl="1" eaLnBrk="1" hangingPunct="1">
              <a:lnSpc>
                <a:spcPct val="80000"/>
              </a:lnSpc>
            </a:pPr>
            <a:r>
              <a:rPr lang="de-DE" altLang="de-DE" sz="2000"/>
              <a:t>Entwickler nennen die technologiespezifischen Ziele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77827" name="Rectangle 2"/>
          <p:cNvSpPr>
            <a:spLocks noGrp="1" noChangeArrowheads="1"/>
          </p:cNvSpPr>
          <p:nvPr>
            <p:ph type="title"/>
          </p:nvPr>
        </p:nvSpPr>
        <p:spPr/>
        <p:txBody>
          <a:bodyPr/>
          <a:lstStyle/>
          <a:p>
            <a:pPr eaLnBrk="1" hangingPunct="1"/>
            <a:r>
              <a:rPr lang="de-DE" altLang="de-DE"/>
              <a:t>Checkliste zum Finden von Stakeholdern (2/3)</a:t>
            </a:r>
          </a:p>
        </p:txBody>
      </p:sp>
      <p:sp>
        <p:nvSpPr>
          <p:cNvPr id="77828" name="Rectangle 3"/>
          <p:cNvSpPr>
            <a:spLocks noGrp="1" noChangeArrowheads="1"/>
          </p:cNvSpPr>
          <p:nvPr>
            <p:ph type="body" idx="1"/>
          </p:nvPr>
        </p:nvSpPr>
        <p:spPr>
          <a:xfrm>
            <a:off x="457200" y="1125538"/>
            <a:ext cx="8229600" cy="5543550"/>
          </a:xfrm>
        </p:spPr>
        <p:txBody>
          <a:bodyPr/>
          <a:lstStyle/>
          <a:p>
            <a:pPr eaLnBrk="1" hangingPunct="1"/>
            <a:r>
              <a:rPr lang="de-DE" altLang="de-DE" sz="2000"/>
              <a:t>Wartungs- und Servicepersonal</a:t>
            </a:r>
          </a:p>
          <a:p>
            <a:pPr lvl="1" eaLnBrk="1" hangingPunct="1"/>
            <a:r>
              <a:rPr lang="de-DE" altLang="de-DE" sz="2000"/>
              <a:t>Wartung und Service muss unkompliziert und zügig durchzuführen sein</a:t>
            </a:r>
          </a:p>
          <a:p>
            <a:pPr lvl="1" eaLnBrk="1" hangingPunct="1"/>
            <a:r>
              <a:rPr lang="de-DE" altLang="de-DE" sz="2000"/>
              <a:t>Wichtig bei hohen Stückzahlen</a:t>
            </a:r>
          </a:p>
          <a:p>
            <a:pPr eaLnBrk="1" hangingPunct="1"/>
            <a:r>
              <a:rPr lang="de-DE" altLang="de-DE" sz="2000"/>
              <a:t>Produktbeseitiger</a:t>
            </a:r>
          </a:p>
          <a:p>
            <a:pPr lvl="1" eaLnBrk="1" hangingPunct="1"/>
            <a:r>
              <a:rPr lang="de-DE" altLang="de-DE" sz="2000"/>
              <a:t>Wichtig, wenn ausgeliefertes Produkt nicht nur Software umfasst, Frage der Beseitigung (z.B. Umweltschutz), kann enormen Einfluss auf die Zielsetzung einer Produktentwicklung haben</a:t>
            </a:r>
          </a:p>
          <a:p>
            <a:pPr eaLnBrk="1" hangingPunct="1"/>
            <a:r>
              <a:rPr lang="de-DE" altLang="de-DE" sz="2000"/>
              <a:t>Schulungs- und Trainingspersonal</a:t>
            </a:r>
          </a:p>
          <a:p>
            <a:pPr lvl="1" eaLnBrk="1" hangingPunct="1"/>
            <a:r>
              <a:rPr lang="de-DE" altLang="de-DE" sz="2000"/>
              <a:t>Liefern konkrete Anforderungen zur Bedienbarkeit, Vermittelbarkeit, Hilfesystem, Dokumentation, Erlernbarkeit,</a:t>
            </a:r>
          </a:p>
          <a:p>
            <a:pPr eaLnBrk="1" hangingPunct="1"/>
            <a:r>
              <a:rPr lang="de-DE" altLang="de-DE" sz="2000"/>
              <a:t>Marketing und Vertriebsabteilung</a:t>
            </a:r>
          </a:p>
          <a:p>
            <a:pPr lvl="1" eaLnBrk="1" hangingPunct="1"/>
            <a:r>
              <a:rPr lang="de-DE" altLang="de-DE" sz="2000"/>
              <a:t>Marketing und Vertrieb als interne Repräsentanten der externen Kundenwünsche und der Marktentwicklung</a:t>
            </a:r>
          </a:p>
          <a:p>
            <a:pPr eaLnBrk="1" hangingPunct="1"/>
            <a:endParaRPr lang="de-DE" altLang="de-DE" sz="2000"/>
          </a:p>
          <a:p>
            <a:pPr eaLnBrk="1" hangingPunct="1"/>
            <a:endParaRPr lang="de-DE" altLang="de-DE" sz="20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78851" name="Rectangle 2"/>
          <p:cNvSpPr>
            <a:spLocks noGrp="1" noChangeArrowheads="1"/>
          </p:cNvSpPr>
          <p:nvPr>
            <p:ph type="title"/>
          </p:nvPr>
        </p:nvSpPr>
        <p:spPr/>
        <p:txBody>
          <a:bodyPr/>
          <a:lstStyle/>
          <a:p>
            <a:pPr eaLnBrk="1" hangingPunct="1"/>
            <a:r>
              <a:rPr lang="de-DE" altLang="de-DE"/>
              <a:t>Checkliste zum Finden von Stakeholdern (3/3)</a:t>
            </a:r>
          </a:p>
        </p:txBody>
      </p:sp>
      <p:sp>
        <p:nvSpPr>
          <p:cNvPr id="78852" name="Rectangle 3"/>
          <p:cNvSpPr>
            <a:spLocks noGrp="1" noChangeArrowheads="1"/>
          </p:cNvSpPr>
          <p:nvPr>
            <p:ph type="body" idx="1"/>
          </p:nvPr>
        </p:nvSpPr>
        <p:spPr>
          <a:xfrm>
            <a:off x="457200" y="981075"/>
            <a:ext cx="8229600" cy="5400675"/>
          </a:xfrm>
        </p:spPr>
        <p:txBody>
          <a:bodyPr/>
          <a:lstStyle/>
          <a:p>
            <a:pPr eaLnBrk="1" hangingPunct="1">
              <a:lnSpc>
                <a:spcPct val="90000"/>
              </a:lnSpc>
            </a:pPr>
            <a:r>
              <a:rPr lang="de-DE" altLang="de-DE" sz="2000"/>
              <a:t>Systemschützer</a:t>
            </a:r>
          </a:p>
          <a:p>
            <a:pPr lvl="1" eaLnBrk="1" hangingPunct="1">
              <a:lnSpc>
                <a:spcPct val="90000"/>
              </a:lnSpc>
            </a:pPr>
            <a:r>
              <a:rPr lang="de-DE" altLang="de-DE" sz="2000"/>
              <a:t>Stellen Anforderungen zum Schutz vor Fehlverhalten von Stakeholdern</a:t>
            </a:r>
          </a:p>
          <a:p>
            <a:pPr eaLnBrk="1" hangingPunct="1">
              <a:lnSpc>
                <a:spcPct val="90000"/>
              </a:lnSpc>
            </a:pPr>
            <a:r>
              <a:rPr lang="de-DE" altLang="de-DE" sz="2000"/>
              <a:t>Standards und Gesetze</a:t>
            </a:r>
          </a:p>
          <a:p>
            <a:pPr lvl="1" eaLnBrk="1" hangingPunct="1">
              <a:lnSpc>
                <a:spcPct val="90000"/>
              </a:lnSpc>
            </a:pPr>
            <a:r>
              <a:rPr lang="de-DE" altLang="de-DE" sz="2000"/>
              <a:t>vorhandene und zukünftige Standards/Gesetze berücksichtigen </a:t>
            </a:r>
          </a:p>
          <a:p>
            <a:pPr eaLnBrk="1" hangingPunct="1">
              <a:lnSpc>
                <a:spcPct val="90000"/>
              </a:lnSpc>
            </a:pPr>
            <a:r>
              <a:rPr lang="de-DE" altLang="de-DE" sz="2000"/>
              <a:t>Projekt- und Produktgegner</a:t>
            </a:r>
          </a:p>
          <a:p>
            <a:pPr lvl="1" eaLnBrk="1" hangingPunct="1">
              <a:lnSpc>
                <a:spcPct val="90000"/>
              </a:lnSpc>
            </a:pPr>
            <a:r>
              <a:rPr lang="de-DE" altLang="de-DE" sz="2000"/>
              <a:t>Die Klasse der Projekt- und Produktgegner - vor allem zu Beginn des Projekts wenn möglich mit einbeziehen, sonst drohen Konflikte</a:t>
            </a:r>
          </a:p>
          <a:p>
            <a:pPr eaLnBrk="1" hangingPunct="1">
              <a:lnSpc>
                <a:spcPct val="90000"/>
              </a:lnSpc>
            </a:pPr>
            <a:r>
              <a:rPr lang="de-DE" altLang="de-DE" sz="2000"/>
              <a:t>Kulturkreis</a:t>
            </a:r>
          </a:p>
          <a:p>
            <a:pPr lvl="1" eaLnBrk="1" hangingPunct="1">
              <a:lnSpc>
                <a:spcPct val="90000"/>
              </a:lnSpc>
            </a:pPr>
            <a:r>
              <a:rPr lang="de-DE" altLang="de-DE" sz="2000"/>
              <a:t>setzt Rahmenbedingungen, z.B. verwendete Symbolik, Begriffe, …</a:t>
            </a:r>
          </a:p>
          <a:p>
            <a:pPr eaLnBrk="1" hangingPunct="1">
              <a:lnSpc>
                <a:spcPct val="90000"/>
              </a:lnSpc>
            </a:pPr>
            <a:r>
              <a:rPr lang="de-DE" altLang="de-DE" sz="2000"/>
              <a:t>Meinungsführer und die öffentliche Meinung</a:t>
            </a:r>
          </a:p>
          <a:p>
            <a:pPr lvl="1" eaLnBrk="1" hangingPunct="1">
              <a:lnSpc>
                <a:spcPct val="90000"/>
              </a:lnSpc>
            </a:pPr>
            <a:r>
              <a:rPr lang="de-DE" altLang="de-DE" sz="2000"/>
              <a:t>beeinflussen oder schreiben Ziele vor, Zielmärkte berücksichtigen</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79875" name="Rectangle 2"/>
          <p:cNvSpPr>
            <a:spLocks noGrp="1" noChangeArrowheads="1"/>
          </p:cNvSpPr>
          <p:nvPr>
            <p:ph type="title"/>
          </p:nvPr>
        </p:nvSpPr>
        <p:spPr/>
        <p:txBody>
          <a:bodyPr/>
          <a:lstStyle/>
          <a:p>
            <a:pPr eaLnBrk="1" hangingPunct="1"/>
            <a:r>
              <a:rPr lang="de-DE" altLang="de-DE"/>
              <a:t>Regeln für die Definition von Zielen</a:t>
            </a:r>
          </a:p>
        </p:txBody>
      </p:sp>
      <p:sp>
        <p:nvSpPr>
          <p:cNvPr id="79876" name="Text Box 3"/>
          <p:cNvSpPr txBox="1">
            <a:spLocks noChangeArrowheads="1"/>
          </p:cNvSpPr>
          <p:nvPr/>
        </p:nvSpPr>
        <p:spPr bwMode="auto">
          <a:xfrm>
            <a:off x="611188" y="6056313"/>
            <a:ext cx="68564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b="1"/>
              <a:t>Hinweis: Ziele sind abstrakte Top-Level-Anforderungen</a:t>
            </a:r>
          </a:p>
        </p:txBody>
      </p:sp>
      <p:sp>
        <p:nvSpPr>
          <p:cNvPr id="79877" name="Rectangle 4"/>
          <p:cNvSpPr>
            <a:spLocks noChangeArrowheads="1"/>
          </p:cNvSpPr>
          <p:nvPr/>
        </p:nvSpPr>
        <p:spPr bwMode="auto">
          <a:xfrm>
            <a:off x="0" y="2892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79878" name="Rectangle 5"/>
          <p:cNvSpPr>
            <a:spLocks noChangeArrowheads="1"/>
          </p:cNvSpPr>
          <p:nvPr/>
        </p:nvSpPr>
        <p:spPr bwMode="auto">
          <a:xfrm>
            <a:off x="612775" y="1031875"/>
            <a:ext cx="8135938" cy="505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tabLst>
                <a:tab pos="274638" algn="l"/>
              </a:tabLst>
              <a:defRPr>
                <a:solidFill>
                  <a:schemeClr val="tx1"/>
                </a:solidFill>
                <a:latin typeface="Arial" charset="0"/>
              </a:defRPr>
            </a:lvl1pPr>
            <a:lvl2pPr marL="742950" indent="-285750" eaLnBrk="0" hangingPunct="0">
              <a:tabLst>
                <a:tab pos="274638" algn="l"/>
              </a:tabLst>
              <a:defRPr>
                <a:solidFill>
                  <a:schemeClr val="tx1"/>
                </a:solidFill>
                <a:latin typeface="Arial" charset="0"/>
              </a:defRPr>
            </a:lvl2pPr>
            <a:lvl3pPr marL="1143000" indent="-228600" eaLnBrk="0" hangingPunct="0">
              <a:tabLst>
                <a:tab pos="274638" algn="l"/>
              </a:tabLst>
              <a:defRPr>
                <a:solidFill>
                  <a:schemeClr val="tx1"/>
                </a:solidFill>
                <a:latin typeface="Arial" charset="0"/>
              </a:defRPr>
            </a:lvl3pPr>
            <a:lvl4pPr marL="1600200" indent="-228600" eaLnBrk="0" hangingPunct="0">
              <a:tabLst>
                <a:tab pos="274638" algn="l"/>
              </a:tabLst>
              <a:defRPr>
                <a:solidFill>
                  <a:schemeClr val="tx1"/>
                </a:solidFill>
                <a:latin typeface="Arial" charset="0"/>
              </a:defRPr>
            </a:lvl4pPr>
            <a:lvl5pPr marL="2057400" indent="-228600" eaLnBrk="0" hangingPunct="0">
              <a:tabLst>
                <a:tab pos="274638" algn="l"/>
              </a:tabLst>
              <a:defRPr>
                <a:solidFill>
                  <a:schemeClr val="tx1"/>
                </a:solidFill>
                <a:latin typeface="Arial" charset="0"/>
              </a:defRPr>
            </a:lvl5pPr>
            <a:lvl6pPr marL="2514600" indent="-228600" eaLnBrk="0" fontAlgn="base" hangingPunct="0">
              <a:spcBef>
                <a:spcPct val="0"/>
              </a:spcBef>
              <a:spcAft>
                <a:spcPct val="0"/>
              </a:spcAft>
              <a:tabLst>
                <a:tab pos="274638" algn="l"/>
              </a:tabLst>
              <a:defRPr>
                <a:solidFill>
                  <a:schemeClr val="tx1"/>
                </a:solidFill>
                <a:latin typeface="Arial" charset="0"/>
              </a:defRPr>
            </a:lvl6pPr>
            <a:lvl7pPr marL="2971800" indent="-228600" eaLnBrk="0" fontAlgn="base" hangingPunct="0">
              <a:spcBef>
                <a:spcPct val="0"/>
              </a:spcBef>
              <a:spcAft>
                <a:spcPct val="0"/>
              </a:spcAft>
              <a:tabLst>
                <a:tab pos="274638" algn="l"/>
              </a:tabLst>
              <a:defRPr>
                <a:solidFill>
                  <a:schemeClr val="tx1"/>
                </a:solidFill>
                <a:latin typeface="Arial" charset="0"/>
              </a:defRPr>
            </a:lvl7pPr>
            <a:lvl8pPr marL="3429000" indent="-228600" eaLnBrk="0" fontAlgn="base" hangingPunct="0">
              <a:spcBef>
                <a:spcPct val="0"/>
              </a:spcBef>
              <a:spcAft>
                <a:spcPct val="0"/>
              </a:spcAft>
              <a:tabLst>
                <a:tab pos="274638" algn="l"/>
              </a:tabLst>
              <a:defRPr>
                <a:solidFill>
                  <a:schemeClr val="tx1"/>
                </a:solidFill>
                <a:latin typeface="Arial" charset="0"/>
              </a:defRPr>
            </a:lvl8pPr>
            <a:lvl9pPr marL="3886200" indent="-228600" eaLnBrk="0" fontAlgn="base" hangingPunct="0">
              <a:spcBef>
                <a:spcPct val="0"/>
              </a:spcBef>
              <a:spcAft>
                <a:spcPct val="0"/>
              </a:spcAft>
              <a:tabLst>
                <a:tab pos="274638" algn="l"/>
              </a:tabLst>
              <a:defRPr>
                <a:solidFill>
                  <a:schemeClr val="tx1"/>
                </a:solidFill>
                <a:latin typeface="Arial" charset="0"/>
              </a:defRPr>
            </a:lvl9pPr>
          </a:lstStyle>
          <a:p>
            <a:pPr eaLnBrk="1" hangingPunct="1"/>
            <a:r>
              <a:rPr lang="de-DE" altLang="de-DE" sz="2400" b="1">
                <a:ea typeface="Times New Roman" pitchFamily="18" charset="0"/>
                <a:cs typeface="Arial" charset="0"/>
              </a:rPr>
              <a:t>Ziele müssen</a:t>
            </a:r>
          </a:p>
          <a:p>
            <a:pPr>
              <a:buClr>
                <a:srgbClr val="000000"/>
              </a:buClr>
              <a:buFont typeface="Arial" charset="0"/>
              <a:buChar char="–"/>
            </a:pPr>
            <a:r>
              <a:rPr lang="de-DE" altLang="de-DE" sz="2400" b="1">
                <a:ea typeface="Times New Roman" pitchFamily="18" charset="0"/>
                <a:cs typeface="Arial" charset="0"/>
              </a:rPr>
              <a:t> vollständig,</a:t>
            </a:r>
          </a:p>
          <a:p>
            <a:pPr>
              <a:buClr>
                <a:srgbClr val="000000"/>
              </a:buClr>
              <a:buFont typeface="Arial" charset="0"/>
              <a:buChar char="–"/>
            </a:pPr>
            <a:r>
              <a:rPr lang="de-DE" altLang="de-DE" sz="2400" b="1">
                <a:ea typeface="Times New Roman" pitchFamily="18" charset="0"/>
                <a:cs typeface="Arial" charset="0"/>
              </a:rPr>
              <a:t> korrekt,</a:t>
            </a:r>
          </a:p>
          <a:p>
            <a:pPr>
              <a:buClr>
                <a:srgbClr val="000000"/>
              </a:buClr>
              <a:buFont typeface="Arial" charset="0"/>
              <a:buChar char="–"/>
            </a:pPr>
            <a:r>
              <a:rPr lang="de-DE" altLang="de-DE" sz="2400" b="1">
                <a:ea typeface="Times New Roman" pitchFamily="18" charset="0"/>
                <a:cs typeface="Arial" charset="0"/>
              </a:rPr>
              <a:t> konsistent gegenüber anderen Zielen und in sich </a:t>
            </a:r>
          </a:p>
          <a:p>
            <a:pPr>
              <a:buClr>
                <a:srgbClr val="000000"/>
              </a:buClr>
              <a:buFont typeface="Arial" charset="0"/>
              <a:buNone/>
            </a:pPr>
            <a:r>
              <a:rPr lang="de-DE" altLang="de-DE" sz="2400" b="1">
                <a:ea typeface="Times New Roman" pitchFamily="18" charset="0"/>
                <a:cs typeface="Arial" charset="0"/>
              </a:rPr>
              <a:t>	konsistent,</a:t>
            </a:r>
          </a:p>
          <a:p>
            <a:pPr>
              <a:buClr>
                <a:srgbClr val="000000"/>
              </a:buClr>
              <a:buFont typeface="Arial" charset="0"/>
              <a:buChar char="–"/>
            </a:pPr>
            <a:r>
              <a:rPr lang="de-DE" altLang="de-DE" sz="2400" b="1">
                <a:ea typeface="Times New Roman" pitchFamily="18" charset="0"/>
                <a:cs typeface="Arial" charset="0"/>
              </a:rPr>
              <a:t> testbar,</a:t>
            </a:r>
          </a:p>
          <a:p>
            <a:pPr>
              <a:buClr>
                <a:srgbClr val="000000"/>
              </a:buClr>
              <a:buFont typeface="Arial" charset="0"/>
              <a:buChar char="–"/>
            </a:pPr>
            <a:r>
              <a:rPr lang="de-DE" altLang="de-DE" sz="2400" b="1">
                <a:ea typeface="Times New Roman" pitchFamily="18" charset="0"/>
                <a:cs typeface="Arial" charset="0"/>
              </a:rPr>
              <a:t> verstehbar für alle Stakeholder,</a:t>
            </a:r>
          </a:p>
          <a:p>
            <a:pPr>
              <a:buClr>
                <a:srgbClr val="000000"/>
              </a:buClr>
              <a:buFont typeface="Arial" charset="0"/>
              <a:buChar char="–"/>
            </a:pPr>
            <a:r>
              <a:rPr lang="de-DE" altLang="de-DE" sz="2400" b="1">
                <a:ea typeface="Times New Roman" pitchFamily="18" charset="0"/>
                <a:cs typeface="Arial" charset="0"/>
              </a:rPr>
              <a:t> umsetzbar — realisierbar,</a:t>
            </a:r>
          </a:p>
          <a:p>
            <a:pPr>
              <a:buClr>
                <a:srgbClr val="000000"/>
              </a:buClr>
              <a:buFont typeface="Arial" charset="0"/>
              <a:buChar char="–"/>
            </a:pPr>
            <a:r>
              <a:rPr lang="de-DE" altLang="de-DE" sz="2400" b="1">
                <a:ea typeface="Times New Roman" pitchFamily="18" charset="0"/>
                <a:cs typeface="Arial" charset="0"/>
              </a:rPr>
              <a:t> notwendig,</a:t>
            </a:r>
          </a:p>
          <a:p>
            <a:pPr>
              <a:buClr>
                <a:srgbClr val="000000"/>
              </a:buClr>
              <a:buFont typeface="Arial" charset="0"/>
              <a:buChar char="–"/>
            </a:pPr>
            <a:r>
              <a:rPr lang="de-DE" altLang="de-DE" sz="2400" b="1">
                <a:ea typeface="Times New Roman" pitchFamily="18" charset="0"/>
                <a:cs typeface="Arial" charset="0"/>
              </a:rPr>
              <a:t> eindeutig und positiv formuliert sein.</a:t>
            </a:r>
          </a:p>
          <a:p>
            <a:pPr>
              <a:lnSpc>
                <a:spcPct val="60000"/>
              </a:lnSpc>
            </a:pPr>
            <a:endParaRPr lang="de-DE" altLang="de-DE" sz="2400" b="1">
              <a:ea typeface="Times New Roman" pitchFamily="18" charset="0"/>
              <a:cs typeface="Arial" charset="0"/>
            </a:endParaRPr>
          </a:p>
          <a:p>
            <a:r>
              <a:rPr lang="de-DE" altLang="de-DE" sz="2400" b="1">
                <a:ea typeface="Times New Roman" pitchFamily="18" charset="0"/>
                <a:cs typeface="Arial" charset="0"/>
              </a:rPr>
              <a:t>Zwei weitere Merkmale:</a:t>
            </a:r>
          </a:p>
          <a:p>
            <a:pPr>
              <a:buClr>
                <a:srgbClr val="000000"/>
              </a:buClr>
              <a:buFont typeface="Arial" charset="0"/>
              <a:buChar char="–"/>
            </a:pPr>
            <a:r>
              <a:rPr lang="de-DE" altLang="de-DE" sz="2400" b="1">
                <a:ea typeface="Times New Roman" pitchFamily="18" charset="0"/>
                <a:cs typeface="Arial" charset="0"/>
              </a:rPr>
              <a:t> Lösungsneutralität</a:t>
            </a:r>
          </a:p>
          <a:p>
            <a:pPr>
              <a:buClr>
                <a:srgbClr val="000000"/>
              </a:buClr>
              <a:buFont typeface="Arial" charset="0"/>
              <a:buChar char="–"/>
            </a:pPr>
            <a:r>
              <a:rPr lang="de-DE" altLang="de-DE" sz="2400" b="1">
                <a:ea typeface="Times New Roman" pitchFamily="18" charset="0"/>
                <a:cs typeface="Arial" charset="0"/>
              </a:rPr>
              <a:t> einschränkende Rahmenbedingungen</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80899" name="Rectangle 4"/>
          <p:cNvSpPr>
            <a:spLocks noGrp="1" noChangeArrowheads="1"/>
          </p:cNvSpPr>
          <p:nvPr>
            <p:ph type="title"/>
          </p:nvPr>
        </p:nvSpPr>
        <p:spPr/>
        <p:txBody>
          <a:bodyPr/>
          <a:lstStyle/>
          <a:p>
            <a:pPr eaLnBrk="1" hangingPunct="1"/>
            <a:r>
              <a:rPr lang="de-DE" altLang="de-DE"/>
              <a:t>Schablone zur Zielbeschreibung</a:t>
            </a:r>
          </a:p>
        </p:txBody>
      </p:sp>
      <p:graphicFrame>
        <p:nvGraphicFramePr>
          <p:cNvPr id="3110052" name="Group 164"/>
          <p:cNvGraphicFramePr>
            <a:graphicFrameLocks noGrp="1"/>
          </p:cNvGraphicFramePr>
          <p:nvPr/>
        </p:nvGraphicFramePr>
        <p:xfrm>
          <a:off x="539750" y="1052513"/>
          <a:ext cx="7993063" cy="5211948"/>
        </p:xfrm>
        <a:graphic>
          <a:graphicData uri="http://schemas.openxmlformats.org/drawingml/2006/table">
            <a:tbl>
              <a:tblPr/>
              <a:tblGrid>
                <a:gridCol w="2162175">
                  <a:extLst>
                    <a:ext uri="{9D8B030D-6E8A-4147-A177-3AD203B41FA5}">
                      <a16:colId xmlns:a16="http://schemas.microsoft.com/office/drawing/2014/main" val="20000"/>
                    </a:ext>
                  </a:extLst>
                </a:gridCol>
                <a:gridCol w="5830888">
                  <a:extLst>
                    <a:ext uri="{9D8B030D-6E8A-4147-A177-3AD203B41FA5}">
                      <a16:colId xmlns:a16="http://schemas.microsoft.com/office/drawing/2014/main" val="20001"/>
                    </a:ext>
                  </a:extLst>
                </a:gridCol>
              </a:tblGrid>
              <a:tr h="365727">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dirty="0">
                          <a:ln>
                            <a:noFill/>
                          </a:ln>
                          <a:solidFill>
                            <a:schemeClr val="tx1"/>
                          </a:solidFill>
                          <a:effectLst/>
                          <a:latin typeface="Arial" charset="0"/>
                          <a:ea typeface="MS Mincho" pitchFamily="49" charset="-128"/>
                          <a:cs typeface="Times New Roman" pitchFamily="18" charset="0"/>
                        </a:rPr>
                        <a:t>Ziel</a:t>
                      </a:r>
                    </a:p>
                  </a:txBody>
                  <a:tcPr marT="45709" marB="4570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dirty="0">
                          <a:ln>
                            <a:noFill/>
                          </a:ln>
                          <a:solidFill>
                            <a:schemeClr val="tx1"/>
                          </a:solidFill>
                          <a:effectLst/>
                          <a:latin typeface="Arial" charset="0"/>
                          <a:ea typeface="MS Mincho" pitchFamily="49" charset="-128"/>
                          <a:cs typeface="Times New Roman" pitchFamily="18" charset="0"/>
                        </a:rPr>
                        <a:t>Was soll erreicht werden?</a:t>
                      </a:r>
                    </a:p>
                  </a:txBody>
                  <a:tcPr marT="45709" marB="4570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4345">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dirty="0">
                          <a:ln>
                            <a:noFill/>
                          </a:ln>
                          <a:solidFill>
                            <a:schemeClr val="tx1"/>
                          </a:solidFill>
                          <a:effectLst/>
                          <a:latin typeface="Arial" charset="0"/>
                          <a:ea typeface="MS Mincho" pitchFamily="49" charset="-128"/>
                          <a:cs typeface="Times New Roman" pitchFamily="18" charset="0"/>
                        </a:rPr>
                        <a:t>Stakeholder</a:t>
                      </a:r>
                    </a:p>
                  </a:txBody>
                  <a:tcPr marT="45709" marB="4570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dirty="0">
                          <a:ln>
                            <a:noFill/>
                          </a:ln>
                          <a:solidFill>
                            <a:schemeClr val="tx1"/>
                          </a:solidFill>
                          <a:effectLst/>
                          <a:latin typeface="Arial" charset="0"/>
                          <a:ea typeface="MS Mincho" pitchFamily="49" charset="-128"/>
                          <a:cs typeface="Times New Roman" pitchFamily="18" charset="0"/>
                        </a:rPr>
                        <a:t>Welche Stakeholder sind in das Ziel involviert? Ein Ziel ohne Stakeholder macht keinen Sinn.</a:t>
                      </a:r>
                    </a:p>
                  </a:txBody>
                  <a:tcPr marT="45709" marB="4570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0036">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dirty="0">
                          <a:ln>
                            <a:noFill/>
                          </a:ln>
                          <a:solidFill>
                            <a:schemeClr val="tx1"/>
                          </a:solidFill>
                          <a:effectLst/>
                          <a:latin typeface="Arial" charset="0"/>
                          <a:ea typeface="MS Mincho" pitchFamily="49" charset="-128"/>
                          <a:cs typeface="Times New Roman" pitchFamily="18" charset="0"/>
                        </a:rPr>
                        <a:t>Auswirkungen auf Stakeholder</a:t>
                      </a:r>
                    </a:p>
                  </a:txBody>
                  <a:tcPr marT="45709" marB="4570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dirty="0">
                          <a:ln>
                            <a:noFill/>
                          </a:ln>
                          <a:solidFill>
                            <a:schemeClr val="tx1"/>
                          </a:solidFill>
                          <a:effectLst/>
                          <a:latin typeface="Arial" charset="0"/>
                          <a:ea typeface="MS Mincho" pitchFamily="49" charset="-128"/>
                          <a:cs typeface="Times New Roman" pitchFamily="18" charset="0"/>
                        </a:rPr>
                        <a:t>Welche Veränderungen werden für die Stakeholder erwartet?</a:t>
                      </a:r>
                    </a:p>
                  </a:txBody>
                  <a:tcPr marT="45709" marB="4570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4345">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dirty="0">
                          <a:ln>
                            <a:noFill/>
                          </a:ln>
                          <a:solidFill>
                            <a:schemeClr val="tx1"/>
                          </a:solidFill>
                          <a:effectLst/>
                          <a:latin typeface="Arial" charset="0"/>
                          <a:ea typeface="MS Mincho" pitchFamily="49" charset="-128"/>
                          <a:cs typeface="Times New Roman" pitchFamily="18" charset="0"/>
                        </a:rPr>
                        <a:t>Rand-bedingungen</a:t>
                      </a:r>
                    </a:p>
                  </a:txBody>
                  <a:tcPr marT="45709" marB="4570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dirty="0">
                          <a:ln>
                            <a:noFill/>
                          </a:ln>
                          <a:solidFill>
                            <a:schemeClr val="tx1"/>
                          </a:solidFill>
                          <a:effectLst/>
                          <a:latin typeface="Arial" charset="0"/>
                          <a:ea typeface="MS Mincho" pitchFamily="49" charset="-128"/>
                          <a:cs typeface="Times New Roman" pitchFamily="18" charset="0"/>
                        </a:rPr>
                        <a:t>Welche unveränderlichen Randbedingungen müssen bei der Zielerreichung beachtet werden?</a:t>
                      </a:r>
                    </a:p>
                  </a:txBody>
                  <a:tcPr marT="45709" marB="4570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011581">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dirty="0">
                          <a:ln>
                            <a:noFill/>
                          </a:ln>
                          <a:solidFill>
                            <a:schemeClr val="tx1"/>
                          </a:solidFill>
                          <a:effectLst/>
                          <a:latin typeface="Arial" charset="0"/>
                          <a:ea typeface="MS Mincho" pitchFamily="49" charset="-128"/>
                          <a:cs typeface="Times New Roman" pitchFamily="18" charset="0"/>
                        </a:rPr>
                        <a:t>Abhängigkeiten</a:t>
                      </a:r>
                    </a:p>
                  </a:txBody>
                  <a:tcPr marT="45709" marB="4570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dirty="0">
                          <a:ln>
                            <a:noFill/>
                          </a:ln>
                          <a:solidFill>
                            <a:schemeClr val="tx1"/>
                          </a:solidFill>
                          <a:effectLst/>
                          <a:latin typeface="Arial" charset="0"/>
                          <a:ea typeface="MS Mincho" pitchFamily="49" charset="-128"/>
                          <a:cs typeface="Times New Roman" pitchFamily="18" charset="0"/>
                        </a:rPr>
                        <a:t>Ist die Zielverknüpfung mit anderen Zielen unmittelbar verknüpft? Dies kann einen positiven Effekt haben, indem die Erfüllung von Anforderungen zur Erreichung mehrerer Ziele beiträgt. Es ist aber auch möglich, dass ein Kompromiss gefunden werden muss, da Ziele unterschiedliche Schwerpunkte haben.</a:t>
                      </a:r>
                    </a:p>
                  </a:txBody>
                  <a:tcPr marT="45709" marB="4570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27">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dirty="0">
                          <a:ln>
                            <a:noFill/>
                          </a:ln>
                          <a:solidFill>
                            <a:schemeClr val="tx1"/>
                          </a:solidFill>
                          <a:effectLst/>
                          <a:latin typeface="Arial" charset="0"/>
                          <a:ea typeface="MS Mincho" pitchFamily="49" charset="-128"/>
                          <a:cs typeface="Times New Roman" pitchFamily="18" charset="0"/>
                        </a:rPr>
                        <a:t>Sonstiges</a:t>
                      </a:r>
                    </a:p>
                  </a:txBody>
                  <a:tcPr marT="45709" marB="4570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dirty="0">
                          <a:ln>
                            <a:noFill/>
                          </a:ln>
                          <a:solidFill>
                            <a:schemeClr val="tx1"/>
                          </a:solidFill>
                          <a:effectLst/>
                          <a:latin typeface="Arial" charset="0"/>
                          <a:ea typeface="MS Mincho" pitchFamily="49" charset="-128"/>
                          <a:cs typeface="Times New Roman" pitchFamily="18" charset="0"/>
                        </a:rPr>
                        <a:t>Was muss organisatorisch beachtet werden?</a:t>
                      </a:r>
                    </a:p>
                  </a:txBody>
                  <a:tcPr marT="45709" marB="4570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81923" name="Rectangle 2"/>
          <p:cNvSpPr>
            <a:spLocks noGrp="1" noChangeArrowheads="1"/>
          </p:cNvSpPr>
          <p:nvPr>
            <p:ph type="title"/>
          </p:nvPr>
        </p:nvSpPr>
        <p:spPr/>
        <p:txBody>
          <a:bodyPr/>
          <a:lstStyle/>
          <a:p>
            <a:pPr eaLnBrk="1" hangingPunct="1"/>
            <a:r>
              <a:rPr lang="de-DE" altLang="de-DE"/>
              <a:t>Projektbeschreibung</a:t>
            </a:r>
          </a:p>
        </p:txBody>
      </p:sp>
      <p:sp>
        <p:nvSpPr>
          <p:cNvPr id="81924" name="Rectangle 3"/>
          <p:cNvSpPr>
            <a:spLocks noGrp="1" noChangeArrowheads="1"/>
          </p:cNvSpPr>
          <p:nvPr>
            <p:ph type="body" idx="1"/>
          </p:nvPr>
        </p:nvSpPr>
        <p:spPr/>
        <p:txBody>
          <a:bodyPr/>
          <a:lstStyle/>
          <a:p>
            <a:pPr indent="20638" eaLnBrk="1" hangingPunct="1">
              <a:buFontTx/>
              <a:buNone/>
            </a:pPr>
            <a:r>
              <a:rPr lang="de-DE" altLang="de-DE" sz="2000"/>
              <a:t>Zu entwickeln ist ein individuell auf die Unternehmenswünsche angepasstes Werkzeug zur Projektverwaltung. Dabei sind die Arbeitspakete (wer macht wann was) und das Projektcontrolling (wie steht das Projekt bzgl. seiner Termine und des Budgets)  zu berücksichtigen. Projekte werden zur Zeit ausgehend von Projektstrukturplänen geplant und verwaltet.</a:t>
            </a:r>
          </a:p>
          <a:p>
            <a:pPr indent="20638" eaLnBrk="1" hangingPunct="1">
              <a:buFontTx/>
              <a:buNone/>
            </a:pPr>
            <a:r>
              <a:rPr lang="de-DE" altLang="de-DE" sz="2000"/>
              <a:t>Projekte können in Teilprojekte zerlegt werden.</a:t>
            </a:r>
          </a:p>
          <a:p>
            <a:pPr indent="20638" eaLnBrk="1" hangingPunct="1">
              <a:buFontTx/>
              <a:buNone/>
            </a:pPr>
            <a:r>
              <a:rPr lang="de-DE" altLang="de-DE" sz="2000"/>
              <a:t>Die eigentlichen Arbeiten finden in Arbeitspaketen, auch Aufgaben genannt, statt.</a:t>
            </a:r>
          </a:p>
          <a:p>
            <a:pPr indent="20638" eaLnBrk="1" hangingPunct="1">
              <a:buFontTx/>
              <a:buNone/>
            </a:pPr>
            <a:r>
              <a:rPr lang="de-DE" altLang="de-DE" sz="2000"/>
              <a:t>Projekten werden von zusammenzustellenden Projektteams bearbeitet, die zugehörigen Mitarbeiterdaten sind zu verwalten. Zur Ermittlung des Projektstands tragen Mitarbeiter ihre Arbeitszeit und den erreichten Fertigstellungsgrad in das System ein.</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82947" name="Rectangle 2"/>
          <p:cNvSpPr>
            <a:spLocks noGrp="1" noChangeArrowheads="1"/>
          </p:cNvSpPr>
          <p:nvPr>
            <p:ph type="title"/>
          </p:nvPr>
        </p:nvSpPr>
        <p:spPr/>
        <p:txBody>
          <a:bodyPr/>
          <a:lstStyle/>
          <a:p>
            <a:pPr eaLnBrk="1" hangingPunct="1"/>
            <a:r>
              <a:rPr lang="de-DE" altLang="de-DE"/>
              <a:t>Ziele für eine Projektmanagementsoftware (1/3)</a:t>
            </a:r>
          </a:p>
        </p:txBody>
      </p:sp>
      <p:graphicFrame>
        <p:nvGraphicFramePr>
          <p:cNvPr id="3112040" name="Group 104"/>
          <p:cNvGraphicFramePr>
            <a:graphicFrameLocks noGrp="1"/>
          </p:cNvGraphicFramePr>
          <p:nvPr/>
        </p:nvGraphicFramePr>
        <p:xfrm>
          <a:off x="468313" y="1017588"/>
          <a:ext cx="8207375" cy="5435600"/>
        </p:xfrm>
        <a:graphic>
          <a:graphicData uri="http://schemas.openxmlformats.org/drawingml/2006/table">
            <a:tbl>
              <a:tblPr/>
              <a:tblGrid>
                <a:gridCol w="1655762">
                  <a:extLst>
                    <a:ext uri="{9D8B030D-6E8A-4147-A177-3AD203B41FA5}">
                      <a16:colId xmlns:a16="http://schemas.microsoft.com/office/drawing/2014/main" val="20000"/>
                    </a:ext>
                  </a:extLst>
                </a:gridCol>
                <a:gridCol w="6551613">
                  <a:extLst>
                    <a:ext uri="{9D8B030D-6E8A-4147-A177-3AD203B41FA5}">
                      <a16:colId xmlns:a16="http://schemas.microsoft.com/office/drawing/2014/main" val="20001"/>
                    </a:ext>
                  </a:extLst>
                </a:gridCol>
              </a:tblGrid>
              <a:tr h="577703">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de-DE" altLang="ja-JP" sz="2000" b="1" i="0" u="none" strike="noStrike" cap="none" normalizeH="0" baseline="0" dirty="0">
                          <a:ln>
                            <a:noFill/>
                          </a:ln>
                          <a:solidFill>
                            <a:schemeClr val="tx1"/>
                          </a:solidFill>
                          <a:effectLst/>
                          <a:latin typeface="Arial Narrow" pitchFamily="34" charset="0"/>
                          <a:ea typeface="MS Mincho" pitchFamily="49" charset="-128"/>
                          <a:cs typeface="Times New Roman" pitchFamily="18" charset="0"/>
                        </a:rPr>
                        <a:t>Ziel</a:t>
                      </a:r>
                    </a:p>
                  </a:txBody>
                  <a:tcPr marL="36000" marR="36000" marT="54002" marB="3600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de-DE" altLang="ja-JP" sz="2000" b="1" i="0" u="none" strike="noStrike" cap="none" normalizeH="0" baseline="0" dirty="0">
                          <a:ln>
                            <a:noFill/>
                          </a:ln>
                          <a:solidFill>
                            <a:schemeClr val="tx1"/>
                          </a:solidFill>
                          <a:effectLst/>
                          <a:latin typeface="Arial" charset="0"/>
                          <a:ea typeface="MS Mincho" pitchFamily="49" charset="-128"/>
                          <a:cs typeface="Times New Roman" pitchFamily="18" charset="0"/>
                        </a:rPr>
                        <a:t>1. Die Software muss die Planung und Analyse aller laufenden Projekte ermöglichen</a:t>
                      </a:r>
                    </a:p>
                  </a:txBody>
                  <a:tcPr marL="36000" marR="36000" marT="54002" marB="3600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7703">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de-DE" altLang="ja-JP" sz="2000" b="1" i="0" u="none" strike="noStrike" cap="none" normalizeH="0" baseline="0" dirty="0">
                          <a:ln>
                            <a:noFill/>
                          </a:ln>
                          <a:solidFill>
                            <a:schemeClr val="tx1"/>
                          </a:solidFill>
                          <a:effectLst/>
                          <a:latin typeface="Arial Narrow" pitchFamily="34" charset="0"/>
                          <a:ea typeface="MS Mincho" pitchFamily="49" charset="-128"/>
                          <a:cs typeface="Times New Roman" pitchFamily="18" charset="0"/>
                        </a:rPr>
                        <a:t>Stakeholder</a:t>
                      </a:r>
                    </a:p>
                  </a:txBody>
                  <a:tcPr marL="36000" marR="36000" marT="54002" marB="3600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de-DE" altLang="ja-JP" sz="2000" b="1" i="0" u="none" strike="noStrike" cap="none" normalizeH="0" baseline="0" dirty="0">
                          <a:ln>
                            <a:noFill/>
                          </a:ln>
                          <a:solidFill>
                            <a:schemeClr val="tx1"/>
                          </a:solidFill>
                          <a:effectLst/>
                          <a:latin typeface="Arial" charset="0"/>
                          <a:ea typeface="MS Mincho" pitchFamily="49" charset="-128"/>
                          <a:cs typeface="Times New Roman" pitchFamily="18" charset="0"/>
                        </a:rPr>
                        <a:t>Projektplaner, Projektleiter, Mitarbeiter, Controlling (alle als Endanwender)</a:t>
                      </a:r>
                    </a:p>
                  </a:txBody>
                  <a:tcPr marL="36000" marR="36000" marT="54002" marB="3600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28500">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de-DE" altLang="ja-JP" sz="2000" b="1" i="0" u="none" strike="noStrike" cap="none" normalizeH="0" baseline="0" dirty="0">
                          <a:ln>
                            <a:noFill/>
                          </a:ln>
                          <a:solidFill>
                            <a:schemeClr val="tx1"/>
                          </a:solidFill>
                          <a:effectLst/>
                          <a:latin typeface="Arial Narrow" pitchFamily="34" charset="0"/>
                          <a:ea typeface="MS Mincho" pitchFamily="49" charset="-128"/>
                          <a:cs typeface="Times New Roman" pitchFamily="18" charset="0"/>
                        </a:rPr>
                        <a:t>Auswirkungen auf Stakeholder</a:t>
                      </a:r>
                    </a:p>
                  </a:txBody>
                  <a:tcPr marL="36000" marR="36000" marT="54002" marB="3600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de-DE" altLang="ja-JP" sz="2000" b="1" i="0" u="none" strike="noStrike" cap="none" normalizeH="0" baseline="0" dirty="0">
                          <a:ln>
                            <a:noFill/>
                          </a:ln>
                          <a:solidFill>
                            <a:schemeClr val="tx1"/>
                          </a:solidFill>
                          <a:effectLst/>
                          <a:latin typeface="Arial" charset="0"/>
                          <a:ea typeface="MS Mincho" pitchFamily="49" charset="-128"/>
                          <a:cs typeface="Times New Roman" pitchFamily="18" charset="0"/>
                        </a:rPr>
                        <a:t>Projektplaner: Alle Planungsdaten fließen in das neue Werkzeug, es gibt sofort eine Übersicht, wer an was, von wann bis wann arbeitet.</a:t>
                      </a:r>
                    </a:p>
                    <a:p>
                      <a:pPr marL="0" marR="0" lvl="0" indent="0" algn="l" defTabSz="914400" rtl="0" eaLnBrk="0" fontAlgn="base" latinLnBrk="0" hangingPunct="0">
                        <a:lnSpc>
                          <a:spcPct val="80000"/>
                        </a:lnSpc>
                        <a:spcBef>
                          <a:spcPct val="0"/>
                        </a:spcBef>
                        <a:spcAft>
                          <a:spcPct val="0"/>
                        </a:spcAft>
                        <a:buClrTx/>
                        <a:buSzTx/>
                        <a:buFontTx/>
                        <a:buNone/>
                        <a:tabLst/>
                      </a:pPr>
                      <a:r>
                        <a:rPr kumimoji="0" lang="de-DE" altLang="ja-JP" sz="2000" b="1" i="0" u="none" strike="noStrike" cap="none" normalizeH="0" baseline="0" dirty="0">
                          <a:ln>
                            <a:noFill/>
                          </a:ln>
                          <a:solidFill>
                            <a:schemeClr val="tx1"/>
                          </a:solidFill>
                          <a:effectLst/>
                          <a:latin typeface="Arial" charset="0"/>
                          <a:ea typeface="MS Mincho" pitchFamily="49" charset="-128"/>
                          <a:cs typeface="Times New Roman" pitchFamily="18" charset="0"/>
                        </a:rPr>
                        <a:t>Projektleiter: Der Projektleiter ist immer über den Stand informiert, er weiß, wer an was arbeitet.</a:t>
                      </a:r>
                      <a:endParaRPr kumimoji="0" lang="de-DE" altLang="ja-JP" sz="2000" b="1" i="0" u="none" strike="noStrike" cap="none" normalizeH="0" baseline="0" dirty="0">
                        <a:ln>
                          <a:noFill/>
                        </a:ln>
                        <a:solidFill>
                          <a:schemeClr val="tx1"/>
                        </a:solidFill>
                        <a:effectLst/>
                        <a:latin typeface="Arial" charset="0"/>
                        <a:ea typeface="ＭＳ Ｐゴシック" pitchFamily="34" charset="-128"/>
                        <a:cs typeface="Times New Roman" pitchFamily="18" charset="0"/>
                      </a:endParaRPr>
                    </a:p>
                    <a:p>
                      <a:pPr marL="0" marR="0" lvl="0" indent="0" algn="l" defTabSz="914400" rtl="0" eaLnBrk="0" fontAlgn="base" latinLnBrk="0" hangingPunct="0">
                        <a:lnSpc>
                          <a:spcPct val="80000"/>
                        </a:lnSpc>
                        <a:spcBef>
                          <a:spcPct val="0"/>
                        </a:spcBef>
                        <a:spcAft>
                          <a:spcPct val="0"/>
                        </a:spcAft>
                        <a:buClrTx/>
                        <a:buSzTx/>
                        <a:buFontTx/>
                        <a:buNone/>
                        <a:tabLst/>
                      </a:pPr>
                      <a:r>
                        <a:rPr kumimoji="0" lang="de-DE" altLang="ja-JP" sz="2000" b="1" i="0" u="none" strike="noStrike" cap="none" normalizeH="0" baseline="0" dirty="0">
                          <a:ln>
                            <a:noFill/>
                          </a:ln>
                          <a:solidFill>
                            <a:schemeClr val="tx1"/>
                          </a:solidFill>
                          <a:effectLst/>
                          <a:latin typeface="Arial" charset="0"/>
                          <a:ea typeface="MS Mincho" pitchFamily="49" charset="-128"/>
                        </a:rPr>
                        <a:t>Mitarbeiter: Die Mitarbeiter sind verpflichtet, ihre Arbeitsstunden und erreichten Ergebnisse in das Werkzeug einzutragen. Sie sehen, für welche Folgearbeiten sie wann verplant sind.</a:t>
                      </a:r>
                    </a:p>
                    <a:p>
                      <a:pPr marL="0" marR="0" lvl="0" indent="0" algn="l" defTabSz="914400" rtl="0" eaLnBrk="0" fontAlgn="base" latinLnBrk="0" hangingPunct="0">
                        <a:lnSpc>
                          <a:spcPct val="80000"/>
                        </a:lnSpc>
                        <a:spcBef>
                          <a:spcPct val="0"/>
                        </a:spcBef>
                        <a:spcAft>
                          <a:spcPct val="0"/>
                        </a:spcAft>
                        <a:buClrTx/>
                        <a:buSzTx/>
                        <a:buFontTx/>
                        <a:buNone/>
                        <a:tabLst/>
                        <a:defRPr/>
                      </a:pPr>
                      <a:r>
                        <a:rPr kumimoji="0" lang="de-DE" altLang="ja-JP" sz="2000" b="1" i="0" u="none" strike="noStrike" cap="none" normalizeH="0" baseline="0" dirty="0">
                          <a:ln>
                            <a:noFill/>
                          </a:ln>
                          <a:solidFill>
                            <a:schemeClr val="tx1"/>
                          </a:solidFill>
                          <a:effectLst/>
                          <a:latin typeface="Arial" charset="0"/>
                          <a:ea typeface="MS Mincho" pitchFamily="49" charset="-128"/>
                        </a:rPr>
                        <a:t>Controlling: Hat Überblick über Projektstand.</a:t>
                      </a:r>
                      <a:endParaRPr kumimoji="0" lang="de-DE" altLang="ja-JP" sz="2000" b="1" i="0" u="none" strike="noStrike" cap="none" normalizeH="0" baseline="0" dirty="0">
                        <a:ln>
                          <a:noFill/>
                        </a:ln>
                        <a:solidFill>
                          <a:schemeClr val="tx1"/>
                        </a:solidFill>
                        <a:effectLst/>
                        <a:latin typeface="Arial" charset="0"/>
                        <a:ea typeface="MS PGothic" pitchFamily="34" charset="-128"/>
                      </a:endParaRPr>
                    </a:p>
                  </a:txBody>
                  <a:tcPr marL="36000" marR="36000" marT="54002" marB="3600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1552">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de-DE" altLang="ja-JP" sz="2000" b="1" i="0" u="none" strike="noStrike" cap="none" normalizeH="0" baseline="0" dirty="0">
                          <a:ln>
                            <a:noFill/>
                          </a:ln>
                          <a:solidFill>
                            <a:schemeClr val="tx1"/>
                          </a:solidFill>
                          <a:effectLst/>
                          <a:latin typeface="Arial Narrow" pitchFamily="34" charset="0"/>
                          <a:ea typeface="MS Mincho" pitchFamily="49" charset="-128"/>
                          <a:cs typeface="Times New Roman" pitchFamily="18" charset="0"/>
                        </a:rPr>
                        <a:t>Rand-bedingungen</a:t>
                      </a:r>
                    </a:p>
                  </a:txBody>
                  <a:tcPr marL="36000" marR="36000" marT="54002" marB="3600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de-DE" altLang="ja-JP" sz="2000" b="1" i="0" u="none" strike="noStrike" cap="none" normalizeH="0" baseline="0" dirty="0">
                          <a:ln>
                            <a:noFill/>
                          </a:ln>
                          <a:solidFill>
                            <a:schemeClr val="tx1"/>
                          </a:solidFill>
                          <a:effectLst/>
                          <a:latin typeface="Arial" charset="0"/>
                          <a:ea typeface="MS Mincho" pitchFamily="49" charset="-128"/>
                          <a:cs typeface="Times New Roman" pitchFamily="18" charset="0"/>
                        </a:rPr>
                        <a:t>Existierende Datenbestände sollen übernommen werden. Die Randbedingungen zur Verarbeitung personalbezogener Daten sind zu beachten.</a:t>
                      </a:r>
                    </a:p>
                  </a:txBody>
                  <a:tcPr marL="36000" marR="36000" marT="54002" marB="3600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2439">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de-DE" altLang="ja-JP" sz="2000" b="1" i="0" u="none" strike="noStrike" cap="none" normalizeH="0" baseline="0" dirty="0">
                          <a:ln>
                            <a:noFill/>
                          </a:ln>
                          <a:solidFill>
                            <a:schemeClr val="tx1"/>
                          </a:solidFill>
                          <a:effectLst/>
                          <a:latin typeface="Arial Narrow" pitchFamily="34" charset="0"/>
                          <a:ea typeface="MS Mincho" pitchFamily="49" charset="-128"/>
                          <a:cs typeface="Times New Roman" pitchFamily="18" charset="0"/>
                        </a:rPr>
                        <a:t>Abhängigkeiten</a:t>
                      </a:r>
                    </a:p>
                  </a:txBody>
                  <a:tcPr marL="36000" marR="36000" marT="54002" marB="3600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de-DE" altLang="ja-JP" sz="2000" b="1" i="0" u="none" strike="noStrike" cap="none" normalizeH="0" baseline="0" dirty="0">
                          <a:ln>
                            <a:noFill/>
                          </a:ln>
                          <a:solidFill>
                            <a:schemeClr val="tx1"/>
                          </a:solidFill>
                          <a:effectLst/>
                          <a:latin typeface="Arial" charset="0"/>
                          <a:ea typeface="MS Mincho" pitchFamily="49" charset="-128"/>
                          <a:cs typeface="Times New Roman" pitchFamily="18" charset="0"/>
                        </a:rPr>
                        <a:t>-</a:t>
                      </a:r>
                    </a:p>
                  </a:txBody>
                  <a:tcPr marL="36000" marR="36000" marT="54002" marB="3600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7703">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de-DE" altLang="ja-JP" sz="2000" b="1" i="0" u="none" strike="noStrike" cap="none" normalizeH="0" baseline="0" dirty="0">
                          <a:ln>
                            <a:noFill/>
                          </a:ln>
                          <a:solidFill>
                            <a:schemeClr val="tx1"/>
                          </a:solidFill>
                          <a:effectLst/>
                          <a:latin typeface="Arial Narrow" pitchFamily="34" charset="0"/>
                          <a:ea typeface="MS Mincho" pitchFamily="49" charset="-128"/>
                          <a:cs typeface="Times New Roman" pitchFamily="18" charset="0"/>
                        </a:rPr>
                        <a:t>Sonstiges</a:t>
                      </a:r>
                    </a:p>
                  </a:txBody>
                  <a:tcPr marL="36000" marR="36000" marT="54002" marB="3600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de-DE" altLang="ja-JP" sz="2000" b="1" i="0" u="none" strike="noStrike" cap="none" normalizeH="0" baseline="0" dirty="0">
                          <a:ln>
                            <a:noFill/>
                          </a:ln>
                          <a:solidFill>
                            <a:schemeClr val="tx1"/>
                          </a:solidFill>
                          <a:effectLst/>
                          <a:latin typeface="Arial" charset="0"/>
                          <a:ea typeface="MS Mincho" pitchFamily="49" charset="-128"/>
                          <a:cs typeface="Times New Roman" pitchFamily="18" charset="0"/>
                        </a:rPr>
                        <a:t>Es liegt eine Studie des Kunden vor, warum kein Produkt vom Markt zur Realisierung genommen wird.</a:t>
                      </a:r>
                    </a:p>
                  </a:txBody>
                  <a:tcPr marL="36000" marR="36000" marT="54002" marB="3600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83971" name="Rectangle 2"/>
          <p:cNvSpPr>
            <a:spLocks noGrp="1" noChangeArrowheads="1"/>
          </p:cNvSpPr>
          <p:nvPr>
            <p:ph type="title"/>
          </p:nvPr>
        </p:nvSpPr>
        <p:spPr/>
        <p:txBody>
          <a:bodyPr/>
          <a:lstStyle/>
          <a:p>
            <a:pPr eaLnBrk="1" hangingPunct="1"/>
            <a:r>
              <a:rPr lang="de-DE" altLang="de-DE"/>
              <a:t>Ziele für eine Projektmanagementsoftware (2/3)</a:t>
            </a:r>
          </a:p>
        </p:txBody>
      </p:sp>
      <p:graphicFrame>
        <p:nvGraphicFramePr>
          <p:cNvPr id="3113084" name="Group 124"/>
          <p:cNvGraphicFramePr>
            <a:graphicFrameLocks noGrp="1"/>
          </p:cNvGraphicFramePr>
          <p:nvPr/>
        </p:nvGraphicFramePr>
        <p:xfrm>
          <a:off x="468313" y="1052513"/>
          <a:ext cx="8135937" cy="5218116"/>
        </p:xfrm>
        <a:graphic>
          <a:graphicData uri="http://schemas.openxmlformats.org/drawingml/2006/table">
            <a:tbl>
              <a:tblPr/>
              <a:tblGrid>
                <a:gridCol w="1727200">
                  <a:extLst>
                    <a:ext uri="{9D8B030D-6E8A-4147-A177-3AD203B41FA5}">
                      <a16:colId xmlns:a16="http://schemas.microsoft.com/office/drawing/2014/main" val="20000"/>
                    </a:ext>
                  </a:extLst>
                </a:gridCol>
                <a:gridCol w="6408737">
                  <a:extLst>
                    <a:ext uri="{9D8B030D-6E8A-4147-A177-3AD203B41FA5}">
                      <a16:colId xmlns:a16="http://schemas.microsoft.com/office/drawing/2014/main" val="20001"/>
                    </a:ext>
                  </a:extLst>
                </a:gridCol>
              </a:tblGrid>
              <a:tr h="687377">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dirty="0">
                          <a:ln>
                            <a:noFill/>
                          </a:ln>
                          <a:solidFill>
                            <a:schemeClr val="tx1"/>
                          </a:solidFill>
                          <a:effectLst/>
                          <a:latin typeface="Arial Narrow" pitchFamily="34" charset="0"/>
                          <a:ea typeface="MS Mincho" pitchFamily="49" charset="-128"/>
                          <a:cs typeface="Times New Roman" pitchFamily="18" charset="0"/>
                        </a:rPr>
                        <a:t>Ziel</a:t>
                      </a:r>
                    </a:p>
                  </a:txBody>
                  <a:tcPr marL="54000" marR="54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dirty="0">
                          <a:ln>
                            <a:noFill/>
                          </a:ln>
                          <a:solidFill>
                            <a:schemeClr val="tx1"/>
                          </a:solidFill>
                          <a:effectLst/>
                          <a:latin typeface="Arial" charset="0"/>
                          <a:ea typeface="MS Mincho" pitchFamily="49" charset="-128"/>
                          <a:cs typeface="Times New Roman" pitchFamily="18" charset="0"/>
                        </a:rPr>
                        <a:t>2. Der neue Kunde soll von der fachlichen </a:t>
                      </a:r>
                      <a:r>
                        <a:rPr kumimoji="0" lang="de-DE" altLang="ja-JP" sz="2000" b="1" i="0" u="none" strike="noStrike" cap="none" normalizeH="0" baseline="0" dirty="0" err="1">
                          <a:ln>
                            <a:noFill/>
                          </a:ln>
                          <a:solidFill>
                            <a:schemeClr val="tx1"/>
                          </a:solidFill>
                          <a:effectLst/>
                          <a:latin typeface="Arial" charset="0"/>
                          <a:ea typeface="MS Mincho" pitchFamily="49" charset="-128"/>
                          <a:cs typeface="Times New Roman" pitchFamily="18" charset="0"/>
                        </a:rPr>
                        <a:t>Kompe-tenz</a:t>
                      </a:r>
                      <a:r>
                        <a:rPr kumimoji="0" lang="de-DE" altLang="ja-JP" sz="2000" b="1" i="0" u="none" strike="noStrike" cap="none" normalizeH="0" baseline="0" dirty="0">
                          <a:ln>
                            <a:noFill/>
                          </a:ln>
                          <a:solidFill>
                            <a:schemeClr val="tx1"/>
                          </a:solidFill>
                          <a:effectLst/>
                          <a:latin typeface="Arial" charset="0"/>
                          <a:ea typeface="MS Mincho" pitchFamily="49" charset="-128"/>
                          <a:cs typeface="Times New Roman" pitchFamily="18" charset="0"/>
                        </a:rPr>
                        <a:t> unseres Unternehmens überzeugt werden.</a:t>
                      </a:r>
                    </a:p>
                  </a:txBody>
                  <a:tcPr marL="54000" marR="54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632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Narrow" pitchFamily="34" charset="0"/>
                          <a:ea typeface="MS Mincho" pitchFamily="49" charset="-128"/>
                          <a:cs typeface="Times New Roman" pitchFamily="18" charset="0"/>
                        </a:rPr>
                        <a:t>Stakeholder</a:t>
                      </a:r>
                    </a:p>
                  </a:txBody>
                  <a:tcPr marL="54000" marR="54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Management, Entwickler</a:t>
                      </a:r>
                    </a:p>
                  </a:txBody>
                  <a:tcPr marL="54000" marR="54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43598">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Narrow" pitchFamily="34" charset="0"/>
                          <a:ea typeface="MS Mincho" pitchFamily="49" charset="-128"/>
                          <a:cs typeface="Times New Roman" pitchFamily="18" charset="0"/>
                        </a:rPr>
                        <a:t>Auswirkungen auf Stakeholder</a:t>
                      </a:r>
                    </a:p>
                  </a:txBody>
                  <a:tcPr marL="54000" marR="54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Management: Der Projekterfolg hat große Auswirkungen auf die nächsten beiden Jahresbilanzen.</a:t>
                      </a:r>
                    </a:p>
                    <a:p>
                      <a:pPr marL="0" marR="0" lvl="0" indent="0" algn="l" defTabSz="914400" rtl="0" eaLnBrk="0" fontAlgn="base" latinLnBrk="0" hangingPunct="0">
                        <a:lnSpc>
                          <a:spcPct val="9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Entwickler: Es werden hohe Anforderungen an die Software-Qualität gestellt.</a:t>
                      </a:r>
                      <a:endParaRPr kumimoji="0" lang="de-DE" altLang="ja-JP" sz="2000" b="1" i="0" u="none" strike="noStrike" cap="none" normalizeH="0" baseline="0">
                        <a:ln>
                          <a:noFill/>
                        </a:ln>
                        <a:solidFill>
                          <a:schemeClr val="tx1"/>
                        </a:solidFill>
                        <a:effectLst/>
                        <a:latin typeface="Arial" charset="0"/>
                        <a:ea typeface="ＭＳ Ｐゴシック" pitchFamily="34" charset="-128"/>
                        <a:cs typeface="Times New Roman" pitchFamily="18" charset="0"/>
                      </a:endParaRPr>
                    </a:p>
                  </a:txBody>
                  <a:tcPr marL="54000" marR="54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50899">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Narrow" pitchFamily="34" charset="0"/>
                          <a:ea typeface="MS Mincho" pitchFamily="49" charset="-128"/>
                          <a:cs typeface="Times New Roman" pitchFamily="18" charset="0"/>
                        </a:rPr>
                        <a:t>Rand-bedingungen</a:t>
                      </a:r>
                    </a:p>
                  </a:txBody>
                  <a:tcPr marL="54000" marR="54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dirty="0">
                          <a:ln>
                            <a:noFill/>
                          </a:ln>
                          <a:solidFill>
                            <a:schemeClr val="tx1"/>
                          </a:solidFill>
                          <a:effectLst/>
                          <a:latin typeface="Arial" charset="0"/>
                          <a:ea typeface="MS Mincho" pitchFamily="49" charset="-128"/>
                          <a:cs typeface="Times New Roman" pitchFamily="18" charset="0"/>
                        </a:rPr>
                        <a:t>Es muss noch geprüft werden, ob langfristig eine für beide Seiten lukrative Zusammenarbeit überhaupt möglich ist.</a:t>
                      </a:r>
                    </a:p>
                  </a:txBody>
                  <a:tcPr marL="54000" marR="54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69279">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Narrow" pitchFamily="34" charset="0"/>
                          <a:ea typeface="MS Mincho" pitchFamily="49" charset="-128"/>
                          <a:cs typeface="Times New Roman" pitchFamily="18" charset="0"/>
                        </a:rPr>
                        <a:t>Abhängigkeiten</a:t>
                      </a:r>
                    </a:p>
                  </a:txBody>
                  <a:tcPr marL="54000" marR="54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Überschneidung mit dem Ziel 3, da eine Konzentration auf die Wünsche des neuen Kunden eventuell einer Verwendbarkeit für den allgemeinen Markt widersprechen kann.</a:t>
                      </a:r>
                    </a:p>
                  </a:txBody>
                  <a:tcPr marL="54000" marR="54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20639">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Narrow" pitchFamily="34" charset="0"/>
                          <a:ea typeface="MS Mincho" pitchFamily="49" charset="-128"/>
                          <a:cs typeface="Times New Roman" pitchFamily="18" charset="0"/>
                        </a:rPr>
                        <a:t>Sonstiges</a:t>
                      </a:r>
                    </a:p>
                  </a:txBody>
                  <a:tcPr marL="54000" marR="54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Das Verhalten des neuen Kunden bei Änderungswünschen ist unbekannt.</a:t>
                      </a:r>
                    </a:p>
                  </a:txBody>
                  <a:tcPr marL="54000" marR="54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84995" name="Rectangle 2"/>
          <p:cNvSpPr>
            <a:spLocks noGrp="1" noChangeArrowheads="1"/>
          </p:cNvSpPr>
          <p:nvPr>
            <p:ph type="title"/>
          </p:nvPr>
        </p:nvSpPr>
        <p:spPr/>
        <p:txBody>
          <a:bodyPr/>
          <a:lstStyle/>
          <a:p>
            <a:pPr eaLnBrk="1" hangingPunct="1"/>
            <a:r>
              <a:rPr lang="de-DE" altLang="de-DE"/>
              <a:t>Ziele für eine Projektmanagementsoftware (3/3)</a:t>
            </a:r>
          </a:p>
        </p:txBody>
      </p:sp>
      <p:graphicFrame>
        <p:nvGraphicFramePr>
          <p:cNvPr id="3114088" name="Group 104"/>
          <p:cNvGraphicFramePr>
            <a:graphicFrameLocks noGrp="1"/>
          </p:cNvGraphicFramePr>
          <p:nvPr/>
        </p:nvGraphicFramePr>
        <p:xfrm>
          <a:off x="468313" y="1052513"/>
          <a:ext cx="8064500" cy="5095876"/>
        </p:xfrm>
        <a:graphic>
          <a:graphicData uri="http://schemas.openxmlformats.org/drawingml/2006/table">
            <a:tbl>
              <a:tblPr/>
              <a:tblGrid>
                <a:gridCol w="1727200">
                  <a:extLst>
                    <a:ext uri="{9D8B030D-6E8A-4147-A177-3AD203B41FA5}">
                      <a16:colId xmlns:a16="http://schemas.microsoft.com/office/drawing/2014/main" val="20000"/>
                    </a:ext>
                  </a:extLst>
                </a:gridCol>
                <a:gridCol w="6337300">
                  <a:extLst>
                    <a:ext uri="{9D8B030D-6E8A-4147-A177-3AD203B41FA5}">
                      <a16:colId xmlns:a16="http://schemas.microsoft.com/office/drawing/2014/main" val="20001"/>
                    </a:ext>
                  </a:extLst>
                </a:gridCol>
              </a:tblGrid>
              <a:tr h="620693">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Narrow" pitchFamily="34" charset="0"/>
                          <a:ea typeface="MS Mincho" pitchFamily="49" charset="-128"/>
                          <a:cs typeface="Times New Roman" pitchFamily="18" charset="0"/>
                        </a:rPr>
                        <a:t>Ziel</a:t>
                      </a:r>
                    </a:p>
                  </a:txBody>
                  <a:tcPr marL="54000" marR="54000" marT="36003" marB="360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3. Das neue Produkt soll für einen größeren Markt einsetzbar sein.</a:t>
                      </a:r>
                    </a:p>
                  </a:txBody>
                  <a:tcPr marL="54000" marR="54000" marT="36003" marB="360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635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Narrow" pitchFamily="34" charset="0"/>
                          <a:ea typeface="MS Mincho" pitchFamily="49" charset="-128"/>
                          <a:cs typeface="Times New Roman" pitchFamily="18" charset="0"/>
                        </a:rPr>
                        <a:t>Stakeholder</a:t>
                      </a:r>
                    </a:p>
                  </a:txBody>
                  <a:tcPr marL="54000" marR="54000" marT="36003" marB="360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Management, Vertrieb, Entwickler</a:t>
                      </a:r>
                    </a:p>
                  </a:txBody>
                  <a:tcPr marL="54000" marR="54000" marT="36003" marB="360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41097">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Narrow" pitchFamily="34" charset="0"/>
                          <a:ea typeface="MS Mincho" pitchFamily="49" charset="-128"/>
                          <a:cs typeface="Times New Roman" pitchFamily="18" charset="0"/>
                        </a:rPr>
                        <a:t>Auswirkungen auf Stakeholder</a:t>
                      </a:r>
                    </a:p>
                  </a:txBody>
                  <a:tcPr marL="54000" marR="54000" marT="36003" marB="360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Management: Es soll eine Marktposition auf dem Marktsegment Projektmanagement-Software aufgebaut werden.</a:t>
                      </a:r>
                    </a:p>
                    <a:p>
                      <a:pPr marL="0" marR="0" lvl="0" indent="0" algn="l" defTabSz="914400" rtl="0" eaLnBrk="0" fontAlgn="base" latinLnBrk="0" hangingPunct="0">
                        <a:lnSpc>
                          <a:spcPct val="9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Vertrieb: In Gesprächen mit Kunden wird das neue Produkt und seine Integrationsmöglichkeit mit anderen Produkten ab Projektstart beworben.</a:t>
                      </a:r>
                      <a:endParaRPr kumimoji="0" lang="de-DE" altLang="ja-JP" sz="2000" b="1" i="0" u="none" strike="noStrike" cap="none" normalizeH="0" baseline="0">
                        <a:ln>
                          <a:noFill/>
                        </a:ln>
                        <a:solidFill>
                          <a:schemeClr val="tx1"/>
                        </a:solidFill>
                        <a:effectLst/>
                        <a:latin typeface="Arial" charset="0"/>
                        <a:ea typeface="ＭＳ Ｐゴシック" pitchFamily="34" charset="-128"/>
                        <a:cs typeface="Times New Roman" pitchFamily="18" charset="0"/>
                      </a:endParaRPr>
                    </a:p>
                    <a:p>
                      <a:pPr marL="0" marR="0" lvl="0" indent="0" algn="l" defTabSz="914400" rtl="0" eaLnBrk="0" fontAlgn="base" latinLnBrk="0" hangingPunct="0">
                        <a:lnSpc>
                          <a:spcPct val="9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rPr>
                        <a:t>Entwickler: Die Software muss modular aufgebaut aus Software-Komponenten mit klaren Schnittstellen bestehen.</a:t>
                      </a:r>
                      <a:endParaRPr kumimoji="0" lang="de-DE" altLang="ja-JP" sz="2000" b="1" i="0" u="none" strike="noStrike" cap="none" normalizeH="0" baseline="0">
                        <a:ln>
                          <a:noFill/>
                        </a:ln>
                        <a:solidFill>
                          <a:schemeClr val="tx1"/>
                        </a:solidFill>
                        <a:effectLst/>
                        <a:latin typeface="Arial" charset="0"/>
                        <a:ea typeface="ＭＳ Ｐゴシック" pitchFamily="34" charset="-128"/>
                      </a:endParaRPr>
                    </a:p>
                  </a:txBody>
                  <a:tcPr marL="54000" marR="54000" marT="36003" marB="360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635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1700" b="1" i="0" u="none" strike="noStrike" cap="none" normalizeH="0" baseline="0">
                          <a:ln>
                            <a:noFill/>
                          </a:ln>
                          <a:solidFill>
                            <a:schemeClr val="tx1"/>
                          </a:solidFill>
                          <a:effectLst/>
                          <a:latin typeface="Arial Narrow" pitchFamily="34" charset="0"/>
                          <a:ea typeface="MS Mincho" pitchFamily="49" charset="-128"/>
                          <a:cs typeface="Times New Roman" pitchFamily="18" charset="0"/>
                        </a:rPr>
                        <a:t>Randbedingungen</a:t>
                      </a:r>
                    </a:p>
                  </a:txBody>
                  <a:tcPr marL="54000" marR="54000" marT="36003" marB="360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a:t>
                      </a:r>
                    </a:p>
                  </a:txBody>
                  <a:tcPr marL="54000" marR="54000" marT="36003" marB="360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635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Narrow" pitchFamily="34" charset="0"/>
                          <a:ea typeface="MS Mincho" pitchFamily="49" charset="-128"/>
                          <a:cs typeface="Times New Roman" pitchFamily="18" charset="0"/>
                        </a:rPr>
                        <a:t>Abhängigkeiten</a:t>
                      </a:r>
                    </a:p>
                  </a:txBody>
                  <a:tcPr marL="54000" marR="54000" marT="36003" marB="360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zu Ziel 2 (Beschreibung dort)</a:t>
                      </a:r>
                    </a:p>
                  </a:txBody>
                  <a:tcPr marL="54000" marR="54000" marT="36003" marB="360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95036">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Narrow" pitchFamily="34" charset="0"/>
                          <a:ea typeface="MS Mincho" pitchFamily="49" charset="-128"/>
                          <a:cs typeface="Times New Roman" pitchFamily="18" charset="0"/>
                        </a:rPr>
                        <a:t>Sonstiges</a:t>
                      </a:r>
                    </a:p>
                  </a:txBody>
                  <a:tcPr marL="54000" marR="54000" marT="36003" marB="360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altLang="ja-JP" sz="2000" b="1" i="0" u="none" strike="noStrike" cap="none" normalizeH="0" baseline="0">
                          <a:ln>
                            <a:noFill/>
                          </a:ln>
                          <a:solidFill>
                            <a:schemeClr val="tx1"/>
                          </a:solidFill>
                          <a:effectLst/>
                          <a:latin typeface="Arial" charset="0"/>
                          <a:ea typeface="MS Mincho" pitchFamily="49" charset="-128"/>
                          <a:cs typeface="Times New Roman" pitchFamily="18" charset="0"/>
                        </a:rPr>
                        <a:t>Eine Analyse der Konkurrenten auf dem Markt liegt vor. Es sind Möglichkeiten für neue, den Markt interessierende Funktionalitäten aufgezeigt worden.</a:t>
                      </a:r>
                    </a:p>
                  </a:txBody>
                  <a:tcPr marL="54000" marR="54000" marT="36003" marB="360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9219" name="Rectangle 2"/>
          <p:cNvSpPr>
            <a:spLocks noGrp="1" noChangeArrowheads="1"/>
          </p:cNvSpPr>
          <p:nvPr>
            <p:ph type="title"/>
          </p:nvPr>
        </p:nvSpPr>
        <p:spPr/>
        <p:txBody>
          <a:bodyPr/>
          <a:lstStyle/>
          <a:p>
            <a:pPr eaLnBrk="1" hangingPunct="1"/>
            <a:r>
              <a:rPr lang="de-DE" altLang="de-DE"/>
              <a:t>Warum scheitern SW-Projekte (kleine Auswahl)</a:t>
            </a:r>
          </a:p>
        </p:txBody>
      </p:sp>
      <p:sp>
        <p:nvSpPr>
          <p:cNvPr id="9220" name="Rectangle 3"/>
          <p:cNvSpPr>
            <a:spLocks noGrp="1" noChangeArrowheads="1"/>
          </p:cNvSpPr>
          <p:nvPr>
            <p:ph type="body" idx="1"/>
          </p:nvPr>
        </p:nvSpPr>
        <p:spPr/>
        <p:txBody>
          <a:bodyPr/>
          <a:lstStyle/>
          <a:p>
            <a:pPr eaLnBrk="1" hangingPunct="1">
              <a:lnSpc>
                <a:spcPct val="130000"/>
              </a:lnSpc>
            </a:pPr>
            <a:r>
              <a:rPr lang="de-DE" altLang="ja-JP">
                <a:ea typeface="ＭＳ Ｐゴシック" pitchFamily="34" charset="-128"/>
              </a:rPr>
              <a:t>Die Software wurde wesentlich zu spät geliefert</a:t>
            </a:r>
          </a:p>
          <a:p>
            <a:pPr eaLnBrk="1" hangingPunct="1">
              <a:lnSpc>
                <a:spcPct val="130000"/>
              </a:lnSpc>
            </a:pPr>
            <a:r>
              <a:rPr lang="de-DE" altLang="ja-JP">
                <a:ea typeface="ＭＳ Ｐゴシック" pitchFamily="34" charset="-128"/>
              </a:rPr>
              <a:t>Die Software erfüllt nicht die Wünsche des Kunden</a:t>
            </a:r>
          </a:p>
          <a:p>
            <a:pPr eaLnBrk="1" hangingPunct="1">
              <a:lnSpc>
                <a:spcPct val="130000"/>
              </a:lnSpc>
            </a:pPr>
            <a:r>
              <a:rPr lang="de-DE" altLang="ja-JP">
                <a:ea typeface="ＭＳ Ｐゴシック" pitchFamily="34" charset="-128"/>
              </a:rPr>
              <a:t>Die Software läuft nicht auf den vereinbarten Rechnersystemen, sie ist zu langsam oder kommt mit dem Speicher nicht aus</a:t>
            </a:r>
          </a:p>
          <a:p>
            <a:pPr eaLnBrk="1" hangingPunct="1">
              <a:lnSpc>
                <a:spcPct val="130000"/>
              </a:lnSpc>
            </a:pPr>
            <a:r>
              <a:rPr lang="de-DE" altLang="ja-JP">
                <a:ea typeface="ＭＳ Ｐゴシック" pitchFamily="34" charset="-128"/>
              </a:rPr>
              <a:t>Die Software kann nicht erweitert werden oder mit anderer Software zusammenarbeiten</a:t>
            </a:r>
          </a:p>
          <a:p>
            <a:pPr eaLnBrk="1" hangingPunct="1">
              <a:lnSpc>
                <a:spcPct val="130000"/>
              </a:lnSpc>
            </a:pPr>
            <a:r>
              <a:rPr lang="de-DE" altLang="ja-JP">
                <a:ea typeface="ＭＳ Ｐゴシック" pitchFamily="34" charset="-128"/>
              </a:rPr>
              <a:t>…</a:t>
            </a:r>
            <a:endParaRPr lang="de-DE" altLang="de-DE"/>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86019" name="Rectangle 2"/>
          <p:cNvSpPr>
            <a:spLocks noGrp="1" noChangeArrowheads="1"/>
          </p:cNvSpPr>
          <p:nvPr>
            <p:ph type="title"/>
          </p:nvPr>
        </p:nvSpPr>
        <p:spPr/>
        <p:txBody>
          <a:bodyPr/>
          <a:lstStyle/>
          <a:p>
            <a:pPr eaLnBrk="1" hangingPunct="1"/>
            <a:r>
              <a:rPr lang="de-DE" altLang="de-DE"/>
              <a:t>Rahmenbedingungen und weiteres Vorgehen</a:t>
            </a:r>
          </a:p>
        </p:txBody>
      </p:sp>
      <p:sp>
        <p:nvSpPr>
          <p:cNvPr id="86020" name="Rectangle 3"/>
          <p:cNvSpPr>
            <a:spLocks noGrp="1" noChangeArrowheads="1"/>
          </p:cNvSpPr>
          <p:nvPr>
            <p:ph type="body" idx="1"/>
          </p:nvPr>
        </p:nvSpPr>
        <p:spPr>
          <a:xfrm>
            <a:off x="457200" y="1052513"/>
            <a:ext cx="8229600" cy="5400675"/>
          </a:xfrm>
        </p:spPr>
        <p:txBody>
          <a:bodyPr/>
          <a:lstStyle/>
          <a:p>
            <a:pPr eaLnBrk="1" hangingPunct="1">
              <a:lnSpc>
                <a:spcPct val="90000"/>
              </a:lnSpc>
              <a:buFontTx/>
              <a:buNone/>
            </a:pPr>
            <a:r>
              <a:rPr lang="de-DE" altLang="de-DE"/>
              <a:t>Traceability:</a:t>
            </a:r>
          </a:p>
          <a:p>
            <a:pPr eaLnBrk="1" hangingPunct="1">
              <a:lnSpc>
                <a:spcPct val="90000"/>
              </a:lnSpc>
            </a:pPr>
            <a:r>
              <a:rPr lang="de-DE" altLang="de-DE"/>
              <a:t>alle Anforderungen müssen sich auf ein Ziel zurückführen lassen </a:t>
            </a:r>
          </a:p>
          <a:p>
            <a:pPr eaLnBrk="1" hangingPunct="1">
              <a:lnSpc>
                <a:spcPct val="90000"/>
              </a:lnSpc>
            </a:pPr>
            <a:r>
              <a:rPr lang="de-DE" altLang="de-DE"/>
              <a:t>alle Ziele benötigen einen Stakeholder (Ökonomie-Check)</a:t>
            </a:r>
          </a:p>
          <a:p>
            <a:pPr eaLnBrk="1" hangingPunct="1">
              <a:lnSpc>
                <a:spcPct val="90000"/>
              </a:lnSpc>
              <a:buFontTx/>
              <a:buNone/>
            </a:pPr>
            <a:r>
              <a:rPr lang="de-DE" altLang="de-DE"/>
              <a:t>Kommunikation:</a:t>
            </a:r>
          </a:p>
          <a:p>
            <a:pPr eaLnBrk="1" hangingPunct="1">
              <a:lnSpc>
                <a:spcPct val="90000"/>
              </a:lnSpc>
            </a:pPr>
            <a:r>
              <a:rPr lang="de-DE" altLang="de-DE"/>
              <a:t>die ausgewählten Stakeholder müssen nun detaillierter befragt und dauerhaft in das Projekt integriert werden	</a:t>
            </a:r>
          </a:p>
          <a:p>
            <a:pPr eaLnBrk="1" hangingPunct="1">
              <a:lnSpc>
                <a:spcPct val="90000"/>
              </a:lnSpc>
              <a:buFontTx/>
              <a:buNone/>
            </a:pPr>
            <a:r>
              <a:rPr lang="de-DE" altLang="de-DE"/>
              <a:t>Warum der ganze Aufwand:</a:t>
            </a:r>
          </a:p>
          <a:p>
            <a:pPr eaLnBrk="1" hangingPunct="1">
              <a:lnSpc>
                <a:spcPct val="90000"/>
              </a:lnSpc>
            </a:pPr>
            <a:r>
              <a:rPr lang="de-DE" altLang="de-DE"/>
              <a:t>Vergessene Ziele und Stakeholder führen zu massiven Change Requests</a:t>
            </a:r>
          </a:p>
          <a:p>
            <a:pPr eaLnBrk="1" hangingPunct="1">
              <a:lnSpc>
                <a:spcPct val="90000"/>
              </a:lnSpc>
              <a:buFontTx/>
              <a:buNone/>
            </a:pPr>
            <a:endParaRPr lang="de-DE" altLang="de-DE"/>
          </a:p>
          <a:p>
            <a:pPr eaLnBrk="1" hangingPunct="1">
              <a:lnSpc>
                <a:spcPct val="90000"/>
              </a:lnSpc>
              <a:buFontTx/>
              <a:buNone/>
            </a:pPr>
            <a:r>
              <a:rPr lang="de-DE" altLang="de-DE"/>
              <a:t>Das eigentliche SW-Projekt kann beginnen</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87043" name="Rectangle 3"/>
          <p:cNvSpPr>
            <a:spLocks noGrp="1" noChangeArrowheads="1"/>
          </p:cNvSpPr>
          <p:nvPr>
            <p:ph type="title"/>
          </p:nvPr>
        </p:nvSpPr>
        <p:spPr/>
        <p:txBody>
          <a:bodyPr/>
          <a:lstStyle/>
          <a:p>
            <a:pPr eaLnBrk="1" hangingPunct="1"/>
            <a:r>
              <a:rPr lang="de-DE" altLang="de-DE"/>
              <a:t>Überblick über den Analyseprozess</a:t>
            </a:r>
          </a:p>
        </p:txBody>
      </p:sp>
      <p:sp>
        <p:nvSpPr>
          <p:cNvPr id="87044" name="Rectangle 4"/>
          <p:cNvSpPr>
            <a:spLocks noGrp="1" noChangeArrowheads="1"/>
          </p:cNvSpPr>
          <p:nvPr>
            <p:ph type="body" idx="1"/>
          </p:nvPr>
        </p:nvSpPr>
        <p:spPr>
          <a:xfrm>
            <a:off x="1457325" y="1844675"/>
            <a:ext cx="7291388" cy="4494213"/>
          </a:xfrm>
        </p:spPr>
        <p:txBody>
          <a:bodyPr/>
          <a:lstStyle/>
          <a:p>
            <a:pPr marL="195263" indent="-195263" eaLnBrk="1" hangingPunct="1">
              <a:buFontTx/>
              <a:buNone/>
            </a:pPr>
            <a:r>
              <a:rPr lang="de-DE" altLang="de-DE"/>
              <a:t>1. Erfassung der Systemaufgaben mit 	„Use Cases“</a:t>
            </a:r>
          </a:p>
          <a:p>
            <a:pPr marL="195263" indent="-195263" eaLnBrk="1" hangingPunct="1">
              <a:buFontTx/>
              <a:buNone/>
            </a:pPr>
            <a:r>
              <a:rPr lang="de-DE" altLang="de-DE"/>
              <a:t>2. Beschreibung der Aufgaben mit 			Aktivitätsdiagrammen</a:t>
            </a:r>
          </a:p>
          <a:p>
            <a:pPr marL="195263" indent="-195263" eaLnBrk="1" hangingPunct="1">
              <a:buFontTx/>
              <a:buNone/>
            </a:pPr>
            <a:r>
              <a:rPr lang="de-DE" altLang="de-DE"/>
              <a:t>(optional 3. Formalisierung der Beschreibungen in Anforderungen)</a:t>
            </a:r>
          </a:p>
          <a:p>
            <a:pPr marL="195263" indent="-195263" eaLnBrk="1" hangingPunct="1">
              <a:buFontTx/>
              <a:buNone/>
            </a:pPr>
            <a:r>
              <a:rPr lang="de-DE" altLang="de-DE"/>
              <a:t>4. Aufbau eines tieferen Verständnisses durch Klassenmodellierung und 	Sequenzdiagramme (Grobdesign)</a:t>
            </a:r>
          </a:p>
        </p:txBody>
      </p:sp>
      <p:sp>
        <p:nvSpPr>
          <p:cNvPr id="87045" name="Oval 5"/>
          <p:cNvSpPr>
            <a:spLocks noChangeArrowheads="1"/>
          </p:cNvSpPr>
          <p:nvPr/>
        </p:nvSpPr>
        <p:spPr bwMode="auto">
          <a:xfrm>
            <a:off x="152400" y="1219200"/>
            <a:ext cx="8839200" cy="4800600"/>
          </a:xfrm>
          <a:prstGeom prst="ellipse">
            <a:avLst/>
          </a:prstGeom>
          <a:noFill/>
          <a:ln w="2857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87046" name="AutoShape 6"/>
          <p:cNvSpPr>
            <a:spLocks noChangeArrowheads="1"/>
          </p:cNvSpPr>
          <p:nvPr/>
        </p:nvSpPr>
        <p:spPr bwMode="auto">
          <a:xfrm rot="3872139">
            <a:off x="1676400" y="1600200"/>
            <a:ext cx="304800" cy="304800"/>
          </a:xfrm>
          <a:prstGeom prst="triangle">
            <a:avLst>
              <a:gd name="adj" fmla="val 47398"/>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87047" name="Text Box 7"/>
          <p:cNvSpPr txBox="1">
            <a:spLocks noChangeArrowheads="1"/>
          </p:cNvSpPr>
          <p:nvPr/>
        </p:nvSpPr>
        <p:spPr bwMode="auto">
          <a:xfrm>
            <a:off x="3348038" y="5516563"/>
            <a:ext cx="2727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400" b="1" i="1"/>
              <a:t>iterativer Prozess</a:t>
            </a:r>
          </a:p>
        </p:txBody>
      </p:sp>
      <p:sp>
        <p:nvSpPr>
          <p:cNvPr id="87048" name="Text Box 9"/>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4.2</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88067" name="Rectangle 2"/>
          <p:cNvSpPr>
            <a:spLocks noGrp="1" noChangeArrowheads="1"/>
          </p:cNvSpPr>
          <p:nvPr>
            <p:ph type="title"/>
          </p:nvPr>
        </p:nvSpPr>
        <p:spPr/>
        <p:txBody>
          <a:bodyPr/>
          <a:lstStyle/>
          <a:p>
            <a:pPr eaLnBrk="1" hangingPunct="1"/>
            <a:r>
              <a:rPr lang="de-DE" altLang="de-DE"/>
              <a:t>Erfragung des WAS?</a:t>
            </a:r>
          </a:p>
        </p:txBody>
      </p:sp>
      <p:sp>
        <p:nvSpPr>
          <p:cNvPr id="88068" name="Rectangle 3"/>
          <p:cNvSpPr>
            <a:spLocks noGrp="1" noChangeArrowheads="1"/>
          </p:cNvSpPr>
          <p:nvPr>
            <p:ph type="body" idx="1"/>
          </p:nvPr>
        </p:nvSpPr>
        <p:spPr>
          <a:xfrm>
            <a:off x="409575" y="1341438"/>
            <a:ext cx="8410575" cy="4751387"/>
          </a:xfrm>
        </p:spPr>
        <p:txBody>
          <a:bodyPr/>
          <a:lstStyle/>
          <a:p>
            <a:pPr marL="195263" indent="-195263" eaLnBrk="1" hangingPunct="1">
              <a:lnSpc>
                <a:spcPct val="90000"/>
              </a:lnSpc>
            </a:pPr>
            <a:r>
              <a:rPr lang="de-DE" altLang="de-DE"/>
              <a:t>Zentrale Frage: </a:t>
            </a:r>
          </a:p>
          <a:p>
            <a:pPr marL="195263" indent="-195263" eaLnBrk="1" hangingPunct="1">
              <a:lnSpc>
                <a:spcPct val="90000"/>
              </a:lnSpc>
              <a:buFontTx/>
              <a:buNone/>
            </a:pPr>
            <a:r>
              <a:rPr lang="de-DE" altLang="de-DE"/>
              <a:t>		Was sind die Hauptaufgaben des Systems?</a:t>
            </a:r>
          </a:p>
          <a:p>
            <a:pPr marL="195263" indent="-195263" eaLnBrk="1" hangingPunct="1">
              <a:lnSpc>
                <a:spcPct val="90000"/>
              </a:lnSpc>
              <a:buFontTx/>
              <a:buNone/>
            </a:pPr>
            <a:endParaRPr lang="de-DE" altLang="de-DE"/>
          </a:p>
          <a:p>
            <a:pPr marL="195263" indent="-195263" eaLnBrk="1" hangingPunct="1">
              <a:lnSpc>
                <a:spcPct val="90000"/>
              </a:lnSpc>
            </a:pPr>
            <a:r>
              <a:rPr lang="de-DE" altLang="de-DE"/>
              <a:t>Wer ist an den Aufgaben beteiligt?</a:t>
            </a:r>
          </a:p>
          <a:p>
            <a:pPr marL="195263" indent="-195263" eaLnBrk="1" hangingPunct="1">
              <a:lnSpc>
                <a:spcPct val="90000"/>
              </a:lnSpc>
            </a:pPr>
            <a:endParaRPr lang="de-DE" altLang="de-DE"/>
          </a:p>
          <a:p>
            <a:pPr marL="195263" indent="-195263" eaLnBrk="1" hangingPunct="1">
              <a:lnSpc>
                <a:spcPct val="90000"/>
              </a:lnSpc>
            </a:pPr>
            <a:r>
              <a:rPr lang="de-DE" altLang="de-DE"/>
              <a:t>Welche Schritte gehören zur Aufgabenerfüllung?</a:t>
            </a:r>
          </a:p>
          <a:p>
            <a:pPr marL="195263" indent="-195263" eaLnBrk="1" hangingPunct="1">
              <a:lnSpc>
                <a:spcPct val="90000"/>
              </a:lnSpc>
            </a:pPr>
            <a:endParaRPr lang="de-DE" altLang="de-DE"/>
          </a:p>
          <a:p>
            <a:pPr marL="195263" indent="-195263" eaLnBrk="1" hangingPunct="1">
              <a:lnSpc>
                <a:spcPct val="90000"/>
              </a:lnSpc>
              <a:buFontTx/>
              <a:buNone/>
            </a:pPr>
            <a:r>
              <a:rPr lang="de-DE" altLang="de-DE"/>
              <a:t>		=&gt; Aufgaben werden als Use Cases 	(Anwendungsfälle) beschrieben</a:t>
            </a:r>
          </a:p>
          <a:p>
            <a:pPr marL="195263" indent="-195263" eaLnBrk="1" hangingPunct="1">
              <a:lnSpc>
                <a:spcPct val="90000"/>
              </a:lnSpc>
              <a:buFontTx/>
              <a:buNone/>
            </a:pPr>
            <a:r>
              <a:rPr lang="de-DE" altLang="de-DE"/>
              <a:t>		=&gt; Beteiligte werden als Aktoren festgehalten 		(können meist aus der Menge der Stakeholder 	entnommen werden)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89091" name="Rectangle 2"/>
          <p:cNvSpPr>
            <a:spLocks noGrp="1" noChangeArrowheads="1"/>
          </p:cNvSpPr>
          <p:nvPr>
            <p:ph type="title"/>
          </p:nvPr>
        </p:nvSpPr>
        <p:spPr/>
        <p:txBody>
          <a:bodyPr/>
          <a:lstStyle/>
          <a:p>
            <a:pPr eaLnBrk="1" hangingPunct="1"/>
            <a:r>
              <a:rPr lang="de-DE" altLang="de-DE"/>
              <a:t>Use Case (Anwendungsfall)</a:t>
            </a:r>
          </a:p>
        </p:txBody>
      </p:sp>
      <p:sp>
        <p:nvSpPr>
          <p:cNvPr id="89092" name="Rectangle 3"/>
          <p:cNvSpPr>
            <a:spLocks noGrp="1" noChangeArrowheads="1"/>
          </p:cNvSpPr>
          <p:nvPr>
            <p:ph type="body" idx="1"/>
          </p:nvPr>
        </p:nvSpPr>
        <p:spPr/>
        <p:txBody>
          <a:bodyPr/>
          <a:lstStyle/>
          <a:p>
            <a:pPr eaLnBrk="1" hangingPunct="1"/>
            <a:r>
              <a:rPr lang="de-DE" altLang="de-DE" sz="2000"/>
              <a:t>Use Case beschreibt in der Sprache der Stakeholder, d.h. in natürlicher Sprache, eine konsistente und zielgerichtete Interaktion des Benutzers mit einem System, an deren Anfang ein fachlicher Auslöser steht und an deren Ende ein definiertes Ergebnis von fachlichem Wert entstanden ist</a:t>
            </a:r>
          </a:p>
          <a:p>
            <a:pPr eaLnBrk="1" hangingPunct="1"/>
            <a:r>
              <a:rPr lang="de-DE" altLang="de-DE" sz="2000"/>
              <a:t>Ein Use Case beschreibt das gewünschte externe Systemverhalten aus Sicht des Anwenders und somit Anforderungen, die das System erfüllen soll</a:t>
            </a:r>
          </a:p>
          <a:p>
            <a:pPr eaLnBrk="1" hangingPunct="1"/>
            <a:r>
              <a:rPr lang="de-DE" altLang="de-DE" sz="2000"/>
              <a:t>eine Beschreibung was es leisten muss, aber nicht wie es dies leisten soll</a:t>
            </a:r>
          </a:p>
          <a:p>
            <a:pPr eaLnBrk="1" hangingPunct="1"/>
            <a:r>
              <a:rPr lang="de-DE" altLang="de-DE" sz="2000"/>
              <a:t>Unterscheidung in Geschäftsanwendungsfall  (business use case) formuliert aus Geschäftssicht (z. B. Vertriebsprozess vom Anfang) und Systemanwendungsfall (system use case) formuliert aus Sicht der durch die neue SW zu lösenden Aufgabe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90115" name="Rectangle 2"/>
          <p:cNvSpPr>
            <a:spLocks noGrp="1" noChangeArrowheads="1"/>
          </p:cNvSpPr>
          <p:nvPr>
            <p:ph type="title"/>
          </p:nvPr>
        </p:nvSpPr>
        <p:spPr/>
        <p:txBody>
          <a:bodyPr/>
          <a:lstStyle/>
          <a:p>
            <a:pPr eaLnBrk="1" hangingPunct="1"/>
            <a:r>
              <a:rPr lang="de-DE" altLang="de-DE"/>
              <a:t>Zusammenhang der Use Case Arten</a:t>
            </a:r>
          </a:p>
        </p:txBody>
      </p:sp>
      <p:sp>
        <p:nvSpPr>
          <p:cNvPr id="90116" name="Rectangle 3"/>
          <p:cNvSpPr>
            <a:spLocks noGrp="1" noChangeArrowheads="1"/>
          </p:cNvSpPr>
          <p:nvPr>
            <p:ph type="body" idx="1"/>
          </p:nvPr>
        </p:nvSpPr>
        <p:spPr/>
        <p:txBody>
          <a:bodyPr/>
          <a:lstStyle/>
          <a:p>
            <a:pPr eaLnBrk="1" hangingPunct="1"/>
            <a:r>
              <a:rPr lang="de-DE" altLang="de-DE" sz="2000"/>
              <a:t>Für ein neu geplantes SW-System wird zunächst analysiert, welche Prozesse mit der SW unterstützt werden sollen (Geschäftsprozessmodellierung)</a:t>
            </a:r>
          </a:p>
          <a:p>
            <a:pPr eaLnBrk="1" hangingPunct="1"/>
            <a:r>
              <a:rPr lang="de-DE" altLang="de-DE" sz="2000"/>
              <a:t>Oft geht mit dieser Modellierung auch eine Optimierung einher</a:t>
            </a:r>
          </a:p>
          <a:p>
            <a:pPr eaLnBrk="1" hangingPunct="1"/>
            <a:r>
              <a:rPr lang="de-DE" altLang="de-DE" sz="2000"/>
              <a:t>Man erhält zentrale Aufgaben, die das SW-System übernehmen soll (Business Use Case)</a:t>
            </a:r>
          </a:p>
          <a:p>
            <a:pPr eaLnBrk="1" hangingPunct="1"/>
            <a:r>
              <a:rPr lang="de-DE" altLang="de-DE" sz="2000"/>
              <a:t>Ausgehend davon werden die Aufgaben geplant, die das SW-System unterstützen/ausführen soll, dies sind die System Use Cases</a:t>
            </a:r>
          </a:p>
          <a:p>
            <a:pPr eaLnBrk="1" hangingPunct="1"/>
            <a:r>
              <a:rPr lang="de-DE" altLang="de-DE" sz="2000"/>
              <a:t>Häufig gehört zu einem Business Use Case ein System Use Case, d. h. es gibt die gleiche Überschrift, aber eine unterschiedliche Beschreibung (im System Use Case steht die Nutzung des neues SW-Systems im Mittelpunkt)</a:t>
            </a:r>
          </a:p>
          <a:p>
            <a:pPr eaLnBrk="1" hangingPunct="1"/>
            <a:r>
              <a:rPr lang="de-DE" altLang="de-DE" sz="2000"/>
              <a:t>Es kann weitere System Use Cases geben, die z. B. die Systemwartung oder neue Analysemöglichkeiten betreffen</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91139" name="Rectangle 2"/>
          <p:cNvSpPr>
            <a:spLocks noGrp="1" noChangeArrowheads="1"/>
          </p:cNvSpPr>
          <p:nvPr>
            <p:ph type="title"/>
          </p:nvPr>
        </p:nvSpPr>
        <p:spPr/>
        <p:txBody>
          <a:bodyPr/>
          <a:lstStyle/>
          <a:p>
            <a:pPr eaLnBrk="1" hangingPunct="1"/>
            <a:r>
              <a:rPr lang="de-DE" altLang="de-DE"/>
              <a:t>Wege zur Use Case-Ermittlung</a:t>
            </a:r>
          </a:p>
        </p:txBody>
      </p:sp>
      <p:sp>
        <p:nvSpPr>
          <p:cNvPr id="91140" name="Rectangle 3"/>
          <p:cNvSpPr>
            <a:spLocks noGrp="1" noChangeArrowheads="1"/>
          </p:cNvSpPr>
          <p:nvPr>
            <p:ph type="body" idx="1"/>
          </p:nvPr>
        </p:nvSpPr>
        <p:spPr/>
        <p:txBody>
          <a:bodyPr/>
          <a:lstStyle/>
          <a:p>
            <a:pPr eaLnBrk="1" hangingPunct="1"/>
            <a:r>
              <a:rPr lang="de-DE" altLang="de-DE"/>
              <a:t>moderierter Workshop zentraler Stakeholder</a:t>
            </a:r>
          </a:p>
          <a:p>
            <a:pPr eaLnBrk="1" hangingPunct="1"/>
            <a:r>
              <a:rPr lang="de-DE" altLang="de-DE"/>
              <a:t>Beobachtung des Kunden, der Endnutzer</a:t>
            </a:r>
          </a:p>
          <a:p>
            <a:pPr eaLnBrk="1" hangingPunct="1"/>
            <a:r>
              <a:rPr lang="de-DE" altLang="de-DE"/>
              <a:t>Fragebögen</a:t>
            </a:r>
          </a:p>
          <a:p>
            <a:pPr eaLnBrk="1" hangingPunct="1"/>
            <a:r>
              <a:rPr lang="de-DE" altLang="de-DE"/>
              <a:t>Interviews</a:t>
            </a:r>
          </a:p>
          <a:p>
            <a:pPr eaLnBrk="1" hangingPunct="1"/>
            <a:r>
              <a:rPr lang="de-DE" altLang="de-DE"/>
              <a:t>Kunde vor Ort im Projekt</a:t>
            </a:r>
          </a:p>
          <a:p>
            <a:pPr eaLnBrk="1" hangingPunct="1"/>
            <a:r>
              <a:rPr lang="de-DE" altLang="de-DE"/>
              <a:t>Analyse von Altsystemen und Dokumenten des Kunden</a:t>
            </a:r>
          </a:p>
          <a:p>
            <a:pPr eaLnBrk="1" hangingPunct="1"/>
            <a:r>
              <a:rPr lang="de-DE" altLang="de-DE"/>
              <a:t>Simulationsmodelle</a:t>
            </a:r>
          </a:p>
          <a:p>
            <a:pPr eaLnBrk="1" hangingPunct="1"/>
            <a:endParaRPr lang="de-DE" altLang="de-DE"/>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92163" name="Rectangle 2"/>
          <p:cNvSpPr>
            <a:spLocks noGrp="1" noChangeArrowheads="1"/>
          </p:cNvSpPr>
          <p:nvPr>
            <p:ph type="title"/>
          </p:nvPr>
        </p:nvSpPr>
        <p:spPr/>
        <p:txBody>
          <a:bodyPr/>
          <a:lstStyle/>
          <a:p>
            <a:pPr eaLnBrk="1" hangingPunct="1"/>
            <a:r>
              <a:rPr lang="de-DE" altLang="de-DE"/>
              <a:t>Darstellungsbeispiel: Lagerverwaltungssystem</a:t>
            </a:r>
          </a:p>
        </p:txBody>
      </p:sp>
      <p:pic>
        <p:nvPicPr>
          <p:cNvPr id="92164" name="Picture 7" descr="Kap04UseCaseDiagrammMitSpeziellemAktor"/>
          <p:cNvPicPr>
            <a:picLocks noChangeAspect="1" noChangeArrowheads="1"/>
          </p:cNvPicPr>
          <p:nvPr/>
        </p:nvPicPr>
        <p:blipFill>
          <a:blip r:embed="rId3">
            <a:lum contrast="54000"/>
            <a:extLst>
              <a:ext uri="{28A0092B-C50C-407E-A947-70E740481C1C}">
                <a14:useLocalDpi xmlns:a14="http://schemas.microsoft.com/office/drawing/2010/main" val="0"/>
              </a:ext>
            </a:extLst>
          </a:blip>
          <a:srcRect/>
          <a:stretch>
            <a:fillRect/>
          </a:stretch>
        </p:blipFill>
        <p:spPr bwMode="auto">
          <a:xfrm>
            <a:off x="179388" y="1062038"/>
            <a:ext cx="7488237" cy="467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Rectangle 3"/>
          <p:cNvSpPr>
            <a:spLocks noChangeArrowheads="1"/>
          </p:cNvSpPr>
          <p:nvPr/>
        </p:nvSpPr>
        <p:spPr bwMode="auto">
          <a:xfrm>
            <a:off x="5364163" y="3284538"/>
            <a:ext cx="3455987"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lIns="90488" tIns="44450" rIns="90488" bIns="4445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ltLang="de-DE" sz="2000" b="1"/>
              <a:t>Externe Sicht des Nutzers auf die Aufgaben des Systems</a:t>
            </a:r>
          </a:p>
          <a:p>
            <a:pPr eaLnBrk="1" hangingPunct="1">
              <a:spcBef>
                <a:spcPct val="20000"/>
              </a:spcBef>
            </a:pPr>
            <a:endParaRPr lang="de-DE" altLang="de-DE" sz="1000" b="1"/>
          </a:p>
          <a:p>
            <a:pPr eaLnBrk="1" hangingPunct="1">
              <a:spcBef>
                <a:spcPct val="20000"/>
              </a:spcBef>
            </a:pPr>
            <a:r>
              <a:rPr lang="de-DE" altLang="de-DE" sz="2000" b="1"/>
              <a:t>Aktoren können Personen oder andere Systeme sein</a:t>
            </a:r>
          </a:p>
          <a:p>
            <a:pPr eaLnBrk="1" hangingPunct="1">
              <a:spcBef>
                <a:spcPct val="20000"/>
              </a:spcBef>
            </a:pPr>
            <a:endParaRPr lang="de-DE" altLang="de-DE" sz="1000" b="1"/>
          </a:p>
          <a:p>
            <a:pPr eaLnBrk="1" hangingPunct="1">
              <a:spcBef>
                <a:spcPct val="20000"/>
              </a:spcBef>
            </a:pPr>
            <a:r>
              <a:rPr lang="de-DE" altLang="de-DE" sz="2000" b="1"/>
              <a:t>Use Cases können in Teilpaketen strukturiert werden</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93187" name="Rectangle 2"/>
          <p:cNvSpPr>
            <a:spLocks noGrp="1" noChangeArrowheads="1"/>
          </p:cNvSpPr>
          <p:nvPr>
            <p:ph type="title"/>
          </p:nvPr>
        </p:nvSpPr>
        <p:spPr/>
        <p:txBody>
          <a:bodyPr/>
          <a:lstStyle/>
          <a:p>
            <a:pPr eaLnBrk="1" hangingPunct="1"/>
            <a:r>
              <a:rPr lang="de-DE" altLang="de-DE"/>
              <a:t>Systematische Use-Case Ermittlung (1/2)</a:t>
            </a:r>
          </a:p>
        </p:txBody>
      </p:sp>
      <p:sp>
        <p:nvSpPr>
          <p:cNvPr id="93188" name="Rectangle 3"/>
          <p:cNvSpPr>
            <a:spLocks noGrp="1" noChangeArrowheads="1"/>
          </p:cNvSpPr>
          <p:nvPr>
            <p:ph type="body" idx="1"/>
          </p:nvPr>
        </p:nvSpPr>
        <p:spPr/>
        <p:txBody>
          <a:bodyPr/>
          <a:lstStyle/>
          <a:p>
            <a:pPr marL="457200" indent="-457200" eaLnBrk="1" hangingPunct="1">
              <a:lnSpc>
                <a:spcPct val="90000"/>
              </a:lnSpc>
              <a:buFontTx/>
              <a:buAutoNum type="arabicPeriod"/>
            </a:pPr>
            <a:r>
              <a:rPr lang="de-DE" altLang="de-DE" sz="2000"/>
              <a:t>Welche Basisinformationen / Objekte sind zu bearbeiten (keine Detailmodellierung, keine Informationen, die aus anderen berechenbar sind)?</a:t>
            </a:r>
          </a:p>
          <a:p>
            <a:pPr marL="457200" indent="-457200" eaLnBrk="1" hangingPunct="1">
              <a:lnSpc>
                <a:spcPct val="90000"/>
              </a:lnSpc>
              <a:buFontTx/>
              <a:buNone/>
            </a:pPr>
            <a:r>
              <a:rPr lang="de-DE" altLang="de-DE" sz="2000"/>
              <a:t>	Beispiel (Projektmanagementsystem): Projekte, Mitarbeiter</a:t>
            </a:r>
          </a:p>
          <a:p>
            <a:pPr marL="914400" lvl="1" indent="-457200" eaLnBrk="1" hangingPunct="1">
              <a:lnSpc>
                <a:spcPct val="90000"/>
              </a:lnSpc>
              <a:buFontTx/>
              <a:buNone/>
            </a:pPr>
            <a:r>
              <a:rPr lang="de-DE" altLang="de-DE" sz="2000"/>
              <a:t>Prüfe ob neues System Basisinformationen verwaltet oder Sie aus existierenden Systemen stammen</a:t>
            </a:r>
          </a:p>
          <a:p>
            <a:pPr marL="914400" lvl="1" indent="-457200" eaLnBrk="1" hangingPunct="1">
              <a:lnSpc>
                <a:spcPct val="90000"/>
              </a:lnSpc>
              <a:buFontTx/>
              <a:buNone/>
            </a:pPr>
            <a:r>
              <a:rPr lang="de-DE" altLang="de-DE" sz="2000"/>
              <a:t>neues System: Use Case „Basisinformation XY verwalten“ gefunden (evtl. in „anlegen“, „bearbeiten“, „löschen“ trennen)</a:t>
            </a:r>
          </a:p>
          <a:p>
            <a:pPr marL="914400" lvl="1" indent="-457200" eaLnBrk="1" hangingPunct="1">
              <a:lnSpc>
                <a:spcPct val="90000"/>
              </a:lnSpc>
              <a:buFontTx/>
              <a:buNone/>
            </a:pPr>
            <a:r>
              <a:rPr lang="de-DE" altLang="de-DE" sz="2000"/>
              <a:t>existierendes System: tritt als Aktor auf, wenn Daten benötigt</a:t>
            </a:r>
          </a:p>
          <a:p>
            <a:pPr marL="457200" indent="-457200" eaLnBrk="1" hangingPunct="1">
              <a:lnSpc>
                <a:spcPct val="90000"/>
              </a:lnSpc>
              <a:buFontTx/>
              <a:buAutoNum type="arabicPeriod" startAt="2"/>
            </a:pPr>
            <a:r>
              <a:rPr lang="de-DE" altLang="de-DE" sz="2000"/>
              <a:t>Welche Prozessinformationen sind zu verwalten, also dynamisch entstehende Daten, Daten zur Verknüpfung von Basisinformationen</a:t>
            </a:r>
          </a:p>
          <a:p>
            <a:pPr marL="457200" indent="-457200" eaLnBrk="1" hangingPunct="1">
              <a:lnSpc>
                <a:spcPct val="90000"/>
              </a:lnSpc>
              <a:buFontTx/>
              <a:buNone/>
            </a:pPr>
            <a:r>
              <a:rPr lang="de-DE" altLang="de-DE" sz="2000"/>
              <a:t>	Beispiel: Projektteams, Arbeitsstunden der Mitarbeiter </a:t>
            </a:r>
          </a:p>
          <a:p>
            <a:pPr marL="457200" indent="-457200" eaLnBrk="1" hangingPunct="1">
              <a:lnSpc>
                <a:spcPct val="90000"/>
              </a:lnSpc>
              <a:buFontTx/>
              <a:buNone/>
            </a:pPr>
            <a:r>
              <a:rPr lang="de-DE" altLang="de-DE" sz="2000"/>
              <a:t>	Ergänze Use Cases, die die Verknüpfung der Daten herstellen, z. B. „Projektteams zusammenstellen“, „Arbeitsstand aktualisieren“</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94211" name="Rectangle 2"/>
          <p:cNvSpPr>
            <a:spLocks noGrp="1" noChangeArrowheads="1"/>
          </p:cNvSpPr>
          <p:nvPr>
            <p:ph type="title"/>
          </p:nvPr>
        </p:nvSpPr>
        <p:spPr/>
        <p:txBody>
          <a:bodyPr/>
          <a:lstStyle/>
          <a:p>
            <a:pPr eaLnBrk="1" hangingPunct="1"/>
            <a:r>
              <a:rPr lang="de-DE" altLang="de-DE"/>
              <a:t>Systematische Use-Case Ermittlung (2/2)</a:t>
            </a:r>
          </a:p>
        </p:txBody>
      </p:sp>
      <p:sp>
        <p:nvSpPr>
          <p:cNvPr id="94212" name="Rectangle 3"/>
          <p:cNvSpPr>
            <a:spLocks noGrp="1" noChangeArrowheads="1"/>
          </p:cNvSpPr>
          <p:nvPr>
            <p:ph type="body" idx="1"/>
          </p:nvPr>
        </p:nvSpPr>
        <p:spPr/>
        <p:txBody>
          <a:bodyPr/>
          <a:lstStyle/>
          <a:p>
            <a:pPr marL="457200" indent="-457200" eaLnBrk="1" hangingPunct="1">
              <a:buFontTx/>
              <a:buAutoNum type="arabicPeriod" startAt="3"/>
            </a:pPr>
            <a:r>
              <a:rPr lang="de-DE" altLang="de-DE" sz="2000"/>
              <a:t>Ermittle Funktionalität, die auf Basis der Verarbeitung von Basis- und Prozessinformationen benötigt wird</a:t>
            </a:r>
          </a:p>
          <a:p>
            <a:pPr marL="457200" indent="-457200" eaLnBrk="1" hangingPunct="1">
              <a:buFontTx/>
              <a:buNone/>
            </a:pPr>
            <a:r>
              <a:rPr lang="de-DE" altLang="de-DE" sz="2000"/>
              <a:t>	abstrakte Beispiele: Entscheidungsprozesse/ Analyseprozesse zur Auswertung (Statistiken, Übersichten)</a:t>
            </a:r>
          </a:p>
          <a:p>
            <a:pPr marL="457200" indent="-457200" eaLnBrk="1" hangingPunct="1">
              <a:buFontTx/>
              <a:buNone/>
            </a:pPr>
            <a:r>
              <a:rPr lang="de-DE" altLang="de-DE" sz="2000"/>
              <a:t>	Ergänze Use Case für jede der Prozessarten (Art bedeutet, Zusammenfassung eng verwandter Funktionalität)</a:t>
            </a:r>
          </a:p>
          <a:p>
            <a:pPr marL="457200" indent="-457200" eaLnBrk="1" hangingPunct="1">
              <a:buFontTx/>
              <a:buNone/>
            </a:pPr>
            <a:r>
              <a:rPr lang="de-DE" altLang="de-DE" sz="2000"/>
              <a:t>	Beispiel: „Projektstand analysieren“</a:t>
            </a:r>
          </a:p>
          <a:p>
            <a:pPr marL="457200" indent="-457200" eaLnBrk="1" hangingPunct="1"/>
            <a:endParaRPr lang="de-DE" altLang="de-DE" sz="2000"/>
          </a:p>
          <a:p>
            <a:pPr marL="457200" indent="-457200" eaLnBrk="1" hangingPunct="1">
              <a:buFontTx/>
              <a:buAutoNum type="arabicPeriod" startAt="4"/>
            </a:pPr>
            <a:r>
              <a:rPr lang="de-DE" altLang="de-DE" sz="2000"/>
              <a:t>Ermittle Use Cases zur reinen Systempflege insofern es besondere Herausforderungen gibt</a:t>
            </a:r>
          </a:p>
          <a:p>
            <a:pPr marL="457200" indent="-457200" eaLnBrk="1" hangingPunct="1">
              <a:buFontTx/>
              <a:buNone/>
            </a:pPr>
            <a:r>
              <a:rPr lang="de-DE" altLang="de-DE" sz="2000"/>
              <a:t>	abstrakte Beispiele: langfristige Datenhaltung, Systemstart, Systemterminierung</a:t>
            </a:r>
          </a:p>
          <a:p>
            <a:pPr marL="457200" indent="-457200" eaLnBrk="1" hangingPunct="1">
              <a:buFontTx/>
              <a:buAutoNum type="arabicPeriod" startAt="4"/>
            </a:pPr>
            <a:endParaRPr lang="de-DE" altLang="de-DE" sz="2000"/>
          </a:p>
          <a:p>
            <a:pPr marL="457200" indent="-457200" eaLnBrk="1" hangingPunct="1">
              <a:buFontTx/>
              <a:buNone/>
            </a:pPr>
            <a:r>
              <a:rPr lang="de-DE" altLang="de-DE" sz="2000"/>
              <a:t>	Zeichne Use Case-Diagramm und ergänze Aktoren (z. B. Stakeholder, genutzte Systeme, Time) und Dokumentation</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95235" name="Rectangle 2"/>
          <p:cNvSpPr>
            <a:spLocks noGrp="1" noChangeArrowheads="1"/>
          </p:cNvSpPr>
          <p:nvPr>
            <p:ph type="title"/>
          </p:nvPr>
        </p:nvSpPr>
        <p:spPr/>
        <p:txBody>
          <a:bodyPr/>
          <a:lstStyle/>
          <a:p>
            <a:pPr eaLnBrk="1" hangingPunct="1"/>
            <a:r>
              <a:rPr lang="de-DE" altLang="de-DE"/>
              <a:t>Abgeleitetes Use Case-Diagramm</a:t>
            </a:r>
          </a:p>
        </p:txBody>
      </p:sp>
      <p:pic>
        <p:nvPicPr>
          <p:cNvPr id="95236" name="Picture 6" descr="Kap04UseCasesDesProjektmanagementsystems"/>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t="4724" b="4724"/>
          <a:stretch>
            <a:fillRect/>
          </a:stretch>
        </p:blipFill>
        <p:spPr bwMode="auto">
          <a:xfrm>
            <a:off x="179388" y="1279525"/>
            <a:ext cx="849630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0243" name="Rectangle 2"/>
          <p:cNvSpPr>
            <a:spLocks noGrp="1" noChangeArrowheads="1"/>
          </p:cNvSpPr>
          <p:nvPr>
            <p:ph type="title"/>
          </p:nvPr>
        </p:nvSpPr>
        <p:spPr/>
        <p:txBody>
          <a:bodyPr/>
          <a:lstStyle/>
          <a:p>
            <a:pPr eaLnBrk="1" hangingPunct="1"/>
            <a:r>
              <a:rPr lang="de-DE" altLang="de-DE"/>
              <a:t>Antworten des Software-Engineering</a:t>
            </a:r>
          </a:p>
        </p:txBody>
      </p:sp>
      <p:sp>
        <p:nvSpPr>
          <p:cNvPr id="10244" name="Rectangle 3"/>
          <p:cNvSpPr>
            <a:spLocks noGrp="1" noChangeArrowheads="1"/>
          </p:cNvSpPr>
          <p:nvPr>
            <p:ph type="body" idx="1"/>
          </p:nvPr>
        </p:nvSpPr>
        <p:spPr>
          <a:xfrm>
            <a:off x="457200" y="1125538"/>
            <a:ext cx="8362950" cy="5256212"/>
          </a:xfrm>
        </p:spPr>
        <p:txBody>
          <a:bodyPr/>
          <a:lstStyle/>
          <a:p>
            <a:pPr eaLnBrk="1" hangingPunct="1"/>
            <a:r>
              <a:rPr lang="de-DE" altLang="de-DE"/>
              <a:t>1967: Prägung des Begriffs Software-Krise</a:t>
            </a:r>
          </a:p>
          <a:p>
            <a:pPr eaLnBrk="1" hangingPunct="1"/>
            <a:r>
              <a:rPr lang="de-DE" altLang="de-DE"/>
              <a:t>Lösungsansätze:</a:t>
            </a:r>
          </a:p>
          <a:p>
            <a:pPr lvl="1" eaLnBrk="1" hangingPunct="1"/>
            <a:r>
              <a:rPr lang="de-DE" altLang="de-DE"/>
              <a:t>Programmiersprachen: kontinuierliche Einführung von Abstraktion (Datentypen, Funktionen, Modulen, Klassen, Bibliotheken, Frameworks)</a:t>
            </a:r>
          </a:p>
          <a:p>
            <a:pPr lvl="1" eaLnBrk="1" hangingPunct="1"/>
            <a:r>
              <a:rPr lang="de-DE" altLang="de-DE"/>
              <a:t>Dokumentation: Einheitliche Notationen für Entwicklungsergebnisse (UML)</a:t>
            </a:r>
          </a:p>
          <a:p>
            <a:pPr lvl="1" eaLnBrk="1" hangingPunct="1"/>
            <a:r>
              <a:rPr lang="de-DE" altLang="de-DE"/>
              <a:t>Entwicklungsprozesse: Aufgabenbeschreibungen, wann was wie gemacht wird</a:t>
            </a:r>
          </a:p>
          <a:p>
            <a:pPr lvl="1" eaLnBrk="1" hangingPunct="1"/>
            <a:r>
              <a:rPr lang="de-DE" altLang="de-DE"/>
              <a:t>Vorgehensmodelle: Entwicklung passt sich an Bedürfnisse des Kunden an</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96259" name="Rectangle 2"/>
          <p:cNvSpPr>
            <a:spLocks noGrp="1" noChangeArrowheads="1"/>
          </p:cNvSpPr>
          <p:nvPr>
            <p:ph type="title"/>
          </p:nvPr>
        </p:nvSpPr>
        <p:spPr/>
        <p:txBody>
          <a:bodyPr/>
          <a:lstStyle/>
          <a:p>
            <a:pPr eaLnBrk="1" hangingPunct="1"/>
            <a:r>
              <a:rPr lang="de-DE" altLang="de-DE"/>
              <a:t>Use Case-Erstellung genauer</a:t>
            </a:r>
          </a:p>
        </p:txBody>
      </p:sp>
      <p:sp>
        <p:nvSpPr>
          <p:cNvPr id="96260" name="Rectangle 3"/>
          <p:cNvSpPr>
            <a:spLocks noGrp="1" noChangeArrowheads="1"/>
          </p:cNvSpPr>
          <p:nvPr>
            <p:ph type="body" idx="1"/>
          </p:nvPr>
        </p:nvSpPr>
        <p:spPr>
          <a:xfrm>
            <a:off x="388938" y="1125538"/>
            <a:ext cx="8215312" cy="3598862"/>
          </a:xfrm>
        </p:spPr>
        <p:txBody>
          <a:bodyPr/>
          <a:lstStyle/>
          <a:p>
            <a:pPr marL="195263" indent="-195263" eaLnBrk="1" hangingPunct="1">
              <a:lnSpc>
                <a:spcPct val="90000"/>
              </a:lnSpc>
            </a:pPr>
            <a:r>
              <a:rPr lang="de-DE" altLang="de-DE" sz="2000"/>
              <a:t>Beschreibung eines Use Cases</a:t>
            </a:r>
          </a:p>
          <a:p>
            <a:pPr marL="574675" lvl="1" indent="-188913" eaLnBrk="1" hangingPunct="1"/>
            <a:r>
              <a:rPr lang="de-DE" altLang="de-DE" sz="2000"/>
              <a:t>zunächst verbal</a:t>
            </a:r>
          </a:p>
          <a:p>
            <a:pPr marL="574675" lvl="1" indent="-188913" eaLnBrk="1" hangingPunct="1"/>
            <a:r>
              <a:rPr lang="de-DE" altLang="de-DE" sz="2000"/>
              <a:t>relativ abstrakt, wird später verfeinert</a:t>
            </a:r>
          </a:p>
          <a:p>
            <a:pPr marL="195263" indent="-195263" eaLnBrk="1" hangingPunct="1">
              <a:lnSpc>
                <a:spcPct val="90000"/>
              </a:lnSpc>
            </a:pPr>
            <a:r>
              <a:rPr lang="de-DE" altLang="de-DE" sz="2000"/>
              <a:t>Leitfragen für die Ermittlung von Akteuren und Prozessen</a:t>
            </a:r>
          </a:p>
          <a:p>
            <a:pPr marL="574675" lvl="1" indent="-188913" eaLnBrk="1" hangingPunct="1"/>
            <a:r>
              <a:rPr lang="de-DE" altLang="de-DE" sz="2000"/>
              <a:t>Welcher Akteur löst Use Case aus?</a:t>
            </a:r>
          </a:p>
          <a:p>
            <a:pPr marL="574675" lvl="1" indent="-188913" eaLnBrk="1" hangingPunct="1"/>
            <a:r>
              <a:rPr lang="de-DE" altLang="de-DE" sz="2000"/>
              <a:t>Welche Akteure sind am Use Case beteiligt?</a:t>
            </a:r>
          </a:p>
          <a:p>
            <a:pPr marL="574675" lvl="1" indent="-188913" eaLnBrk="1" hangingPunct="1"/>
            <a:r>
              <a:rPr lang="de-DE" altLang="de-DE" sz="2000"/>
              <a:t>Welche Aufgaben sind im Use Case zu erfüllen?</a:t>
            </a:r>
          </a:p>
          <a:p>
            <a:pPr marL="574675" lvl="1" indent="-188913" eaLnBrk="1" hangingPunct="1"/>
            <a:r>
              <a:rPr lang="de-DE" altLang="de-DE" sz="2000"/>
              <a:t>Wer ist verantwortlich für Planung, Durchführung, Kontrolle der Aufgaben?</a:t>
            </a:r>
          </a:p>
          <a:p>
            <a:pPr marL="574675" lvl="1" indent="-188913" eaLnBrk="1" hangingPunct="1"/>
            <a:r>
              <a:rPr lang="de-DE" altLang="de-DE" sz="2000"/>
              <a:t>Welche Ereignisse starten den Use Case, treten im Use Case auf?</a:t>
            </a:r>
          </a:p>
          <a:p>
            <a:pPr marL="574675" lvl="1" indent="-188913" eaLnBrk="1" hangingPunct="1"/>
            <a:r>
              <a:rPr lang="de-DE" altLang="de-DE" sz="2000"/>
              <a:t>Welche Bedingungen sind zu beachten?</a:t>
            </a:r>
          </a:p>
          <a:p>
            <a:pPr marL="574675" lvl="1" indent="-188913" eaLnBrk="1" hangingPunct="1"/>
            <a:r>
              <a:rPr lang="de-DE" altLang="de-DE" sz="2000"/>
              <a:t>Was sind die Ergebnisse des Use Cases?</a:t>
            </a:r>
          </a:p>
          <a:p>
            <a:pPr marL="574675" lvl="1" indent="-188913" eaLnBrk="1" hangingPunct="1"/>
            <a:r>
              <a:rPr lang="de-DE" altLang="de-DE" sz="2000"/>
              <a:t>Welche Beziehungen gibt es zu welchen anderen Use Cases?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97283" name="Rectangle 2"/>
          <p:cNvSpPr>
            <a:spLocks noGrp="1" noChangeArrowheads="1"/>
          </p:cNvSpPr>
          <p:nvPr>
            <p:ph type="title"/>
          </p:nvPr>
        </p:nvSpPr>
        <p:spPr/>
        <p:txBody>
          <a:bodyPr/>
          <a:lstStyle/>
          <a:p>
            <a:pPr eaLnBrk="1" hangingPunct="1"/>
            <a:r>
              <a:rPr lang="de-DE" altLang="de-DE"/>
              <a:t>Verfeinerung der Use Case-Dokumentation</a:t>
            </a:r>
          </a:p>
        </p:txBody>
      </p:sp>
      <p:sp>
        <p:nvSpPr>
          <p:cNvPr id="97284" name="Rectangle 3"/>
          <p:cNvSpPr>
            <a:spLocks noGrp="1" noChangeArrowheads="1"/>
          </p:cNvSpPr>
          <p:nvPr>
            <p:ph type="body" idx="1"/>
          </p:nvPr>
        </p:nvSpPr>
        <p:spPr>
          <a:xfrm>
            <a:off x="457200" y="1196975"/>
            <a:ext cx="8229600" cy="5184775"/>
          </a:xfrm>
        </p:spPr>
        <p:txBody>
          <a:bodyPr/>
          <a:lstStyle/>
          <a:p>
            <a:pPr eaLnBrk="1" hangingPunct="1"/>
            <a:r>
              <a:rPr lang="de-DE" altLang="de-DE"/>
              <a:t>Im ersten Schritt werden in den Use Cases nur die Hauptaufgaben des Systems beschrieben</a:t>
            </a:r>
          </a:p>
          <a:p>
            <a:pPr eaLnBrk="1" hangingPunct="1"/>
            <a:r>
              <a:rPr lang="de-DE" altLang="de-DE"/>
              <a:t>Zur Dokumentation der Use Cases gehört zunächst nur eine grobe kurze Beschreibung (maximal 5 Sätze) des Inhalts</a:t>
            </a:r>
          </a:p>
          <a:p>
            <a:pPr eaLnBrk="1" hangingPunct="1"/>
            <a:endParaRPr lang="de-DE" altLang="de-DE"/>
          </a:p>
          <a:p>
            <a:pPr eaLnBrk="1" hangingPunct="1"/>
            <a:r>
              <a:rPr lang="de-DE" altLang="de-DE"/>
              <a:t>Im nächsten Schritt wird dieser Inhalt konkretisiert. Dabei ist es sinnvoll, auf eine Dokumentationsschablone zurück zu greifen (oder eine für das Projekt zu entwickeln)</a:t>
            </a:r>
          </a:p>
          <a:p>
            <a:pPr eaLnBrk="1" hangingPunct="1"/>
            <a:r>
              <a:rPr lang="de-DE" altLang="de-DE"/>
              <a:t>Im ersten Schritt der Beschreibungsentwicklung wird nur der typische Ablauf des Use Cases ohne Alternativen, dann mit Alternativen beschrieben  </a:t>
            </a:r>
          </a:p>
        </p:txBody>
      </p:sp>
      <p:sp>
        <p:nvSpPr>
          <p:cNvPr id="97285" name="Text Box 4"/>
          <p:cNvSpPr txBox="1">
            <a:spLocks noChangeArrowheads="1"/>
          </p:cNvSpPr>
          <p:nvPr/>
        </p:nvSpPr>
        <p:spPr bwMode="auto">
          <a:xfrm>
            <a:off x="468313" y="981075"/>
            <a:ext cx="444500" cy="31591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a:t>4.3</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98307" name="Rectangle 2"/>
          <p:cNvSpPr>
            <a:spLocks noGrp="1" noChangeArrowheads="1"/>
          </p:cNvSpPr>
          <p:nvPr>
            <p:ph type="title"/>
          </p:nvPr>
        </p:nvSpPr>
        <p:spPr/>
        <p:txBody>
          <a:bodyPr/>
          <a:lstStyle/>
          <a:p>
            <a:pPr eaLnBrk="1" hangingPunct="1"/>
            <a:r>
              <a:rPr lang="de-DE" altLang="de-DE"/>
              <a:t>Dokumentationsschablone für Use Cases (1/3)</a:t>
            </a:r>
          </a:p>
        </p:txBody>
      </p:sp>
      <p:graphicFrame>
        <p:nvGraphicFramePr>
          <p:cNvPr id="3384323" name="Group 3"/>
          <p:cNvGraphicFramePr>
            <a:graphicFrameLocks noGrp="1"/>
          </p:cNvGraphicFramePr>
          <p:nvPr/>
        </p:nvGraphicFramePr>
        <p:xfrm>
          <a:off x="468313" y="1125538"/>
          <a:ext cx="7991475" cy="5084760"/>
        </p:xfrm>
        <a:graphic>
          <a:graphicData uri="http://schemas.openxmlformats.org/drawingml/2006/table">
            <a:tbl>
              <a:tblPr/>
              <a:tblGrid>
                <a:gridCol w="1871662">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5688013">
                  <a:extLst>
                    <a:ext uri="{9D8B030D-6E8A-4147-A177-3AD203B41FA5}">
                      <a16:colId xmlns:a16="http://schemas.microsoft.com/office/drawing/2014/main" val="20002"/>
                    </a:ext>
                  </a:extLst>
                </a:gridCol>
              </a:tblGrid>
              <a:tr h="585296">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Name des Use Case</a:t>
                      </a:r>
                      <a:endParaRPr kumimoji="0" lang="de-DE" sz="1800" b="1"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1</a:t>
                      </a:r>
                      <a:endParaRPr kumimoji="0" lang="de-DE" sz="1800" b="1"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kurze prägnante Beschreibung, meist aus Verb und Nomen </a:t>
                      </a:r>
                      <a:endParaRPr kumimoji="0" lang="de-DE" sz="1800" b="1"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2218">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Nummer</a:t>
                      </a:r>
                      <a:endParaRPr kumimoji="0" lang="de-DE" sz="1800" b="1"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1</a:t>
                      </a:r>
                      <a:endParaRPr kumimoji="0" lang="de-DE" sz="1800" b="1"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eindeutige Nummer zur Verwaltung, sollte von der eingesetzten Entwicklungsumgebung vergeben werden</a:t>
                      </a:r>
                      <a:endParaRPr kumimoji="0" lang="de-DE" sz="1800" b="1"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7914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Paket</a:t>
                      </a:r>
                      <a:endParaRPr kumimoji="0" lang="de-DE" sz="1800" b="1"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2</a:t>
                      </a:r>
                      <a:endParaRPr kumimoji="0" lang="de-DE" sz="1800" b="1"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bei sehr komplexen Systemen können Use Cases in Teilaufgabenbereiche zusammengefasst werden, diese Bereiche können in der UML als Pakete dargestellt werden </a:t>
                      </a:r>
                      <a:endParaRPr kumimoji="0" lang="de-DE" sz="1800" b="1"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5296">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Autor</a:t>
                      </a:r>
                      <a:endParaRPr kumimoji="0" lang="de-DE" sz="1800" b="1"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1</a:t>
                      </a:r>
                      <a:endParaRPr kumimoji="0" lang="de-DE" sz="1800" b="1"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wer hat den Use Case erstellt und wer mitgearbeitet</a:t>
                      </a:r>
                      <a:endParaRPr kumimoji="0" lang="de-DE" sz="1800" b="1"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5296">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Version</a:t>
                      </a:r>
                      <a:endParaRPr kumimoji="0" lang="de-DE" sz="1800" b="1"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1</a:t>
                      </a:r>
                      <a:endParaRPr kumimoji="0" lang="de-DE" sz="1800" b="1"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aktuelle Versionsnummer, möglichst mit Änderungshistorie, wer hat wann was geändert</a:t>
                      </a:r>
                      <a:endParaRPr kumimoji="0" lang="de-DE" sz="1800" b="1"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5296">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Kurzbeschrei-bung</a:t>
                      </a:r>
                      <a:endParaRPr kumimoji="0" lang="de-DE" sz="1800" b="1"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1</a:t>
                      </a:r>
                      <a:endParaRPr kumimoji="0" lang="de-DE" sz="1800" b="1"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kurze Beschreibung, was mit dem Use Case auf welchem Weg erreicht werden soll, </a:t>
                      </a:r>
                      <a:endParaRPr kumimoji="0" lang="de-DE" sz="1800" b="1"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32218">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beteiligte Aktoren (Stakeholder)</a:t>
                      </a:r>
                      <a:endParaRPr kumimoji="0" lang="de-DE" sz="1800" b="1"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1</a:t>
                      </a:r>
                      <a:endParaRPr kumimoji="0" lang="de-DE" sz="1800" b="1"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welche Aktoren sind beteiligt, wer stößt den Use Case an</a:t>
                      </a:r>
                      <a:endParaRPr kumimoji="0" lang="de-DE" sz="1800" b="1"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99331" name="Rectangle 2"/>
          <p:cNvSpPr>
            <a:spLocks noGrp="1" noChangeArrowheads="1"/>
          </p:cNvSpPr>
          <p:nvPr>
            <p:ph type="title"/>
          </p:nvPr>
        </p:nvSpPr>
        <p:spPr/>
        <p:txBody>
          <a:bodyPr/>
          <a:lstStyle/>
          <a:p>
            <a:pPr eaLnBrk="1" hangingPunct="1"/>
            <a:r>
              <a:rPr lang="de-DE" altLang="de-DE"/>
              <a:t>Dokumentationsschablone für Use Cases (2/3)</a:t>
            </a:r>
          </a:p>
        </p:txBody>
      </p:sp>
      <p:graphicFrame>
        <p:nvGraphicFramePr>
          <p:cNvPr id="3385347" name="Group 3"/>
          <p:cNvGraphicFramePr>
            <a:graphicFrameLocks noGrp="1"/>
          </p:cNvGraphicFramePr>
          <p:nvPr/>
        </p:nvGraphicFramePr>
        <p:xfrm>
          <a:off x="468313" y="1052513"/>
          <a:ext cx="7991475" cy="4992688"/>
        </p:xfrm>
        <a:graphic>
          <a:graphicData uri="http://schemas.openxmlformats.org/drawingml/2006/table">
            <a:tbl>
              <a:tblPr/>
              <a:tblGrid>
                <a:gridCol w="1871662">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5688013">
                  <a:extLst>
                    <a:ext uri="{9D8B030D-6E8A-4147-A177-3AD203B41FA5}">
                      <a16:colId xmlns:a16="http://schemas.microsoft.com/office/drawing/2014/main" val="20002"/>
                    </a:ext>
                  </a:extLst>
                </a:gridCol>
              </a:tblGrid>
              <a:tr h="83211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Fachverant-wortlicher</a:t>
                      </a:r>
                      <a:endParaRPr kumimoji="0" lang="de-DE" sz="1800" b="1" i="0" u="none" strike="noStrike" cap="none" normalizeH="0" baseline="0">
                        <a:ln>
                          <a:noFill/>
                        </a:ln>
                        <a:solidFill>
                          <a:schemeClr val="tx1"/>
                        </a:solidFill>
                        <a:effectLst/>
                        <a:latin typeface="Arial"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1</a:t>
                      </a:r>
                      <a:endParaRPr kumimoji="0" lang="de-DE" sz="1800" b="1" i="0" u="none" strike="noStrike" cap="none" normalizeH="0" baseline="0">
                        <a:ln>
                          <a:noFill/>
                        </a:ln>
                        <a:solidFill>
                          <a:schemeClr val="tx1"/>
                        </a:solidFill>
                        <a:effectLst/>
                        <a:latin typeface="Arial"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wer steht auf fachlicher Seite für Fragen zum Use Case zur Verfügung und entscheidet auf Auftraggeberseite für die Software über den Inhalt</a:t>
                      </a:r>
                      <a:endParaRPr kumimoji="0" lang="de-DE" sz="1800" b="1" i="0" u="none" strike="noStrike" cap="none" normalizeH="0" baseline="0">
                        <a:ln>
                          <a:noFill/>
                        </a:ln>
                        <a:solidFill>
                          <a:schemeClr val="tx1"/>
                        </a:solidFill>
                        <a:effectLst/>
                        <a:latin typeface="Arial"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25897">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Referenzen</a:t>
                      </a:r>
                      <a:endParaRPr kumimoji="0" lang="de-DE" sz="1800" b="1" i="0" u="none" strike="noStrike" cap="none" normalizeH="0" baseline="0">
                        <a:ln>
                          <a:noFill/>
                        </a:ln>
                        <a:solidFill>
                          <a:schemeClr val="tx1"/>
                        </a:solidFill>
                        <a:effectLst/>
                        <a:latin typeface="Arial"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2</a:t>
                      </a:r>
                      <a:endParaRPr kumimoji="0" lang="de-DE" sz="1800" b="1" i="0" u="none" strike="noStrike" cap="none" normalizeH="0" baseline="0">
                        <a:ln>
                          <a:noFill/>
                        </a:ln>
                        <a:solidFill>
                          <a:schemeClr val="tx1"/>
                        </a:solidFill>
                        <a:effectLst/>
                        <a:latin typeface="Arial"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Nennung aller Informationen, die bei der späteren Ausimplementierung zu beachten beziehungsweise hilfreich sind, dies können Verweise auf Gesetze, Normen oder Dokumentationen existierender Systeme sein </a:t>
                      </a:r>
                      <a:endParaRPr kumimoji="0" lang="de-DE" sz="1800" b="1" i="0" u="none" strike="noStrike" cap="none" normalizeH="0" baseline="0">
                        <a:ln>
                          <a:noFill/>
                        </a:ln>
                        <a:solidFill>
                          <a:schemeClr val="tx1"/>
                        </a:solidFill>
                        <a:effectLst/>
                        <a:latin typeface="Arial"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5223">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Vorbedingun-gen</a:t>
                      </a:r>
                      <a:endParaRPr kumimoji="0" lang="de-DE" sz="1800" b="1" i="0" u="none" strike="noStrike" cap="none" normalizeH="0" baseline="0">
                        <a:ln>
                          <a:noFill/>
                        </a:ln>
                        <a:solidFill>
                          <a:schemeClr val="tx1"/>
                        </a:solidFill>
                        <a:effectLst/>
                        <a:latin typeface="Arial"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2</a:t>
                      </a:r>
                      <a:endParaRPr kumimoji="0" lang="de-DE" sz="1800" b="1" i="0" u="none" strike="noStrike" cap="none" normalizeH="0" baseline="0">
                        <a:ln>
                          <a:noFill/>
                        </a:ln>
                        <a:solidFill>
                          <a:schemeClr val="tx1"/>
                        </a:solidFill>
                        <a:effectLst/>
                        <a:latin typeface="Arial"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was muss erfüllt sein, damit der Use Case starten kann</a:t>
                      </a:r>
                      <a:endParaRPr kumimoji="0" lang="de-DE" sz="1800" b="1" i="0" u="none" strike="noStrike" cap="none" normalizeH="0" baseline="0">
                        <a:ln>
                          <a:noFill/>
                        </a:ln>
                        <a:solidFill>
                          <a:schemeClr val="tx1"/>
                        </a:solidFill>
                        <a:effectLst/>
                        <a:latin typeface="Arial"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3211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Nachbedin-gungen</a:t>
                      </a:r>
                      <a:endParaRPr kumimoji="0" lang="de-DE" sz="1800" b="1" i="0" u="none" strike="noStrike" cap="none" normalizeH="0" baseline="0">
                        <a:ln>
                          <a:noFill/>
                        </a:ln>
                        <a:solidFill>
                          <a:schemeClr val="tx1"/>
                        </a:solidFill>
                        <a:effectLst/>
                        <a:latin typeface="Arial"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2</a:t>
                      </a:r>
                      <a:endParaRPr kumimoji="0" lang="de-DE" sz="1800" b="1" i="0" u="none" strike="noStrike" cap="none" normalizeH="0" baseline="0">
                        <a:ln>
                          <a:noFill/>
                        </a:ln>
                        <a:solidFill>
                          <a:schemeClr val="tx1"/>
                        </a:solidFill>
                        <a:effectLst/>
                        <a:latin typeface="Arial"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wie sieht das mögliche Ergebnis aus, im nächsten Schritt sind auch die Ergebnisse alternativer Abläufe zu berücksichtigen</a:t>
                      </a:r>
                      <a:endParaRPr kumimoji="0" lang="de-DE" sz="1800" b="1" i="0" u="none" strike="noStrike" cap="none" normalizeH="0" baseline="0">
                        <a:ln>
                          <a:noFill/>
                        </a:ln>
                        <a:solidFill>
                          <a:schemeClr val="tx1"/>
                        </a:solidFill>
                        <a:effectLst/>
                        <a:latin typeface="Arial"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3211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typischer Ablauf</a:t>
                      </a:r>
                      <a:endParaRPr kumimoji="0" lang="de-DE" sz="1800" b="1" i="0" u="none" strike="noStrike" cap="none" normalizeH="0" baseline="0">
                        <a:ln>
                          <a:noFill/>
                        </a:ln>
                        <a:solidFill>
                          <a:schemeClr val="tx1"/>
                        </a:solidFill>
                        <a:effectLst/>
                        <a:latin typeface="Arial"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2</a:t>
                      </a:r>
                      <a:endParaRPr kumimoji="0" lang="de-DE" sz="1800" b="1" i="0" u="none" strike="noStrike" cap="none" normalizeH="0" baseline="0">
                        <a:ln>
                          <a:noFill/>
                        </a:ln>
                        <a:solidFill>
                          <a:schemeClr val="tx1"/>
                        </a:solidFill>
                        <a:effectLst/>
                        <a:latin typeface="Arial"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welche einzelnen Schritte werden im Use Case durchlaufen, dabei wird nur der gewünschte typische Ablauf dokumentiert</a:t>
                      </a:r>
                      <a:endParaRPr kumimoji="0" lang="de-DE" sz="1800" b="1" i="0" u="none" strike="noStrike" cap="none" normalizeH="0" baseline="0">
                        <a:ln>
                          <a:noFill/>
                        </a:ln>
                        <a:solidFill>
                          <a:schemeClr val="tx1"/>
                        </a:solidFill>
                        <a:effectLst/>
                        <a:latin typeface="Arial"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5223">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alternative Abläufe</a:t>
                      </a:r>
                      <a:endParaRPr kumimoji="0" lang="de-DE" sz="1800" b="1" i="0" u="none" strike="noStrike" cap="none" normalizeH="0" baseline="0">
                        <a:ln>
                          <a:noFill/>
                        </a:ln>
                        <a:solidFill>
                          <a:schemeClr val="tx1"/>
                        </a:solidFill>
                        <a:effectLst/>
                        <a:latin typeface="Arial"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3</a:t>
                      </a:r>
                      <a:endParaRPr kumimoji="0" lang="de-DE" sz="1800" b="1" i="0" u="none" strike="noStrike" cap="none" normalizeH="0" baseline="0">
                        <a:ln>
                          <a:noFill/>
                        </a:ln>
                        <a:solidFill>
                          <a:schemeClr val="tx1"/>
                        </a:solidFill>
                        <a:effectLst/>
                        <a:latin typeface="Arial"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welche Alternativen existieren zum typischen Ablauf</a:t>
                      </a:r>
                      <a:endParaRPr kumimoji="0" lang="de-DE" sz="1800" b="1" i="0" u="none" strike="noStrike" cap="none" normalizeH="0" baseline="0">
                        <a:ln>
                          <a:noFill/>
                        </a:ln>
                        <a:solidFill>
                          <a:schemeClr val="tx1"/>
                        </a:solidFill>
                        <a:effectLst/>
                        <a:latin typeface="Arial"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00355" name="Rectangle 2"/>
          <p:cNvSpPr>
            <a:spLocks noGrp="1" noChangeArrowheads="1"/>
          </p:cNvSpPr>
          <p:nvPr>
            <p:ph type="title"/>
          </p:nvPr>
        </p:nvSpPr>
        <p:spPr/>
        <p:txBody>
          <a:bodyPr/>
          <a:lstStyle/>
          <a:p>
            <a:pPr eaLnBrk="1" hangingPunct="1"/>
            <a:r>
              <a:rPr lang="de-DE" altLang="de-DE"/>
              <a:t>Dokumentationsschablone für Use Cases (3/3)</a:t>
            </a:r>
          </a:p>
        </p:txBody>
      </p:sp>
      <p:graphicFrame>
        <p:nvGraphicFramePr>
          <p:cNvPr id="3386371" name="Group 3"/>
          <p:cNvGraphicFramePr>
            <a:graphicFrameLocks noGrp="1"/>
          </p:cNvGraphicFramePr>
          <p:nvPr/>
        </p:nvGraphicFramePr>
        <p:xfrm>
          <a:off x="468313" y="1052513"/>
          <a:ext cx="7991475" cy="2587688"/>
        </p:xfrm>
        <a:graphic>
          <a:graphicData uri="http://schemas.openxmlformats.org/drawingml/2006/table">
            <a:tbl>
              <a:tblPr/>
              <a:tblGrid>
                <a:gridCol w="1871662">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5688013">
                  <a:extLst>
                    <a:ext uri="{9D8B030D-6E8A-4147-A177-3AD203B41FA5}">
                      <a16:colId xmlns:a16="http://schemas.microsoft.com/office/drawing/2014/main" val="20002"/>
                    </a:ext>
                  </a:extLst>
                </a:gridCol>
              </a:tblGrid>
              <a:tr h="585186">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Kritikalität</a:t>
                      </a:r>
                      <a:endParaRPr kumimoji="0" lang="de-DE" sz="1800" b="1" i="0" u="none" strike="noStrike" cap="none" normalizeH="0" baseline="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3</a:t>
                      </a:r>
                      <a:endParaRPr kumimoji="0" lang="de-DE" sz="1800" b="1" i="0" u="none" strike="noStrike" cap="none" normalizeH="0" baseline="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wie wichtig ist diese Funktionalität für das Gesamtsystem</a:t>
                      </a:r>
                      <a:endParaRPr kumimoji="0" lang="de-DE" sz="1800" b="1" i="0" u="none" strike="noStrike" cap="none" normalizeH="0" baseline="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5186">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Verknüpfungen</a:t>
                      </a:r>
                      <a:endParaRPr kumimoji="0" lang="de-DE" sz="1800" b="1" i="0" u="none" strike="noStrike" cap="none" normalizeH="0" baseline="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3</a:t>
                      </a:r>
                      <a:endParaRPr kumimoji="0" lang="de-DE" sz="1800" b="1" i="0" u="none" strike="noStrike" cap="none" normalizeH="0" baseline="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welche Zusammenhänge bestehen zu anderen Use Cases</a:t>
                      </a:r>
                      <a:endParaRPr kumimoji="0" lang="de-DE" sz="1800" b="1" i="0" u="none" strike="noStrike" cap="none" normalizeH="0" baseline="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5186">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funktionale Anforderungen</a:t>
                      </a:r>
                      <a:endParaRPr kumimoji="0" lang="de-DE" sz="1800" b="1" i="0" u="none" strike="noStrike" cap="none" normalizeH="0" baseline="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4</a:t>
                      </a:r>
                      <a:endParaRPr kumimoji="0" lang="de-DE" sz="1800" b="1" i="0" u="none" strike="noStrike" cap="none" normalizeH="0" baseline="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welche konkreten funktionalen Anforderungen werden aus diesem Use Case abgeleitet</a:t>
                      </a:r>
                      <a:endParaRPr kumimoji="0" lang="de-DE" sz="1800" b="1" i="0" u="none" strike="noStrike" cap="none" normalizeH="0" baseline="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32067">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nicht-funktionale Anforderungen</a:t>
                      </a:r>
                      <a:endParaRPr kumimoji="0" lang="de-DE" sz="1800" b="1" i="0" u="none" strike="noStrike" cap="none" normalizeH="0" baseline="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4</a:t>
                      </a:r>
                      <a:endParaRPr kumimoji="0" lang="de-DE" sz="1800" b="1" i="0" u="none" strike="noStrike" cap="none" normalizeH="0" baseline="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cs typeface="Times New Roman" pitchFamily="18" charset="0"/>
                        </a:rPr>
                        <a:t>welche konkreten nicht-funktionalen Anforderungen werden aus diesem Use Case abgeleitet</a:t>
                      </a:r>
                      <a:endParaRPr kumimoji="0" lang="de-DE" sz="1800" b="1" i="0" u="none" strike="noStrike" cap="none" normalizeH="0" baseline="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0378" name="Text Box 25"/>
          <p:cNvSpPr txBox="1">
            <a:spLocks noChangeArrowheads="1"/>
          </p:cNvSpPr>
          <p:nvPr/>
        </p:nvSpPr>
        <p:spPr bwMode="auto">
          <a:xfrm>
            <a:off x="663575" y="4189413"/>
            <a:ext cx="77247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de-DE" altLang="de-DE" sz="2000" b="1"/>
              <a:t>Nummer gibt Iteration an, in der das Feld gefüllt wird</a:t>
            </a:r>
          </a:p>
          <a:p>
            <a:pPr eaLnBrk="1" hangingPunct="1">
              <a:buFontTx/>
              <a:buChar char="•"/>
            </a:pPr>
            <a:r>
              <a:rPr lang="de-DE" altLang="de-DE" sz="2000" b="1"/>
              <a:t>typischer und alternative Abläufe werden jetzt genauer betrachtet</a:t>
            </a:r>
          </a:p>
          <a:p>
            <a:pPr eaLnBrk="1" hangingPunct="1">
              <a:buFontTx/>
              <a:buChar char="•"/>
            </a:pPr>
            <a:r>
              <a:rPr lang="de-DE" altLang="de-DE" sz="2000" b="1"/>
              <a:t>funktionale und nicht-funktionale Anforderungen weiter hinten in diesem Abschnitt</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ußzeilenplatzhalter 2"/>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01379" name="Rectangle 2"/>
          <p:cNvSpPr>
            <a:spLocks noGrp="1" noChangeArrowheads="1"/>
          </p:cNvSpPr>
          <p:nvPr>
            <p:ph type="title"/>
          </p:nvPr>
        </p:nvSpPr>
        <p:spPr/>
        <p:txBody>
          <a:bodyPr/>
          <a:lstStyle/>
          <a:p>
            <a:pPr eaLnBrk="1" hangingPunct="1"/>
            <a:r>
              <a:rPr lang="de-DE" altLang="de-DE"/>
              <a:t>Beispielbeschreibung (1/2)</a:t>
            </a:r>
          </a:p>
        </p:txBody>
      </p:sp>
      <p:graphicFrame>
        <p:nvGraphicFramePr>
          <p:cNvPr id="3391666" name="Group 178"/>
          <p:cNvGraphicFramePr>
            <a:graphicFrameLocks noGrp="1"/>
          </p:cNvGraphicFramePr>
          <p:nvPr>
            <p:ph idx="4294967295"/>
          </p:nvPr>
        </p:nvGraphicFramePr>
        <p:xfrm>
          <a:off x="468313" y="1125538"/>
          <a:ext cx="8229600" cy="4937382"/>
        </p:xfrm>
        <a:graphic>
          <a:graphicData uri="http://schemas.openxmlformats.org/drawingml/2006/table">
            <a:tbl>
              <a:tblPr/>
              <a:tblGrid>
                <a:gridCol w="1997075">
                  <a:extLst>
                    <a:ext uri="{9D8B030D-6E8A-4147-A177-3AD203B41FA5}">
                      <a16:colId xmlns:a16="http://schemas.microsoft.com/office/drawing/2014/main" val="20000"/>
                    </a:ext>
                  </a:extLst>
                </a:gridCol>
                <a:gridCol w="6232525">
                  <a:extLst>
                    <a:ext uri="{9D8B030D-6E8A-4147-A177-3AD203B41FA5}">
                      <a16:colId xmlns:a16="http://schemas.microsoft.com/office/drawing/2014/main" val="20001"/>
                    </a:ext>
                  </a:extLst>
                </a:gridCol>
              </a:tblGrid>
              <a:tr h="6400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800" b="1" i="0" u="none" strike="noStrike" cap="none" normalizeH="0" baseline="0" dirty="0">
                          <a:ln>
                            <a:noFill/>
                          </a:ln>
                          <a:solidFill>
                            <a:schemeClr val="tx1"/>
                          </a:solidFill>
                          <a:effectLst/>
                          <a:latin typeface="Arial" charset="0"/>
                          <a:ea typeface="MS Mincho" pitchFamily="49" charset="-128"/>
                          <a:cs typeface="Times New Roman" pitchFamily="18" charset="0"/>
                        </a:rPr>
                        <a:t>Name des Use Case</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a:ln>
                            <a:noFill/>
                          </a:ln>
                          <a:solidFill>
                            <a:schemeClr val="tx1"/>
                          </a:solidFill>
                          <a:effectLst/>
                          <a:latin typeface="Arial" charset="0"/>
                          <a:ea typeface="MS Mincho" pitchFamily="49" charset="-128"/>
                          <a:cs typeface="Times New Roman" pitchFamily="18" charset="0"/>
                        </a:rPr>
                        <a:t>Projektstruktur bearbeiten</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70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a:ln>
                            <a:noFill/>
                          </a:ln>
                          <a:solidFill>
                            <a:schemeClr val="tx1"/>
                          </a:solidFill>
                          <a:effectLst/>
                          <a:latin typeface="Arial" charset="0"/>
                          <a:ea typeface="MS Mincho" pitchFamily="49" charset="-128"/>
                          <a:cs typeface="Times New Roman" pitchFamily="18" charset="0"/>
                        </a:rPr>
                        <a:t>Nummer</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a:ln>
                            <a:noFill/>
                          </a:ln>
                          <a:solidFill>
                            <a:schemeClr val="tx1"/>
                          </a:solidFill>
                          <a:effectLst/>
                          <a:latin typeface="Arial" charset="0"/>
                          <a:ea typeface="MS Mincho" pitchFamily="49" charset="-128"/>
                          <a:cs typeface="Times New Roman" pitchFamily="18" charset="0"/>
                        </a:rPr>
                        <a:t>U1</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0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a:ln>
                            <a:noFill/>
                          </a:ln>
                          <a:solidFill>
                            <a:schemeClr val="tx1"/>
                          </a:solidFill>
                          <a:effectLst/>
                          <a:latin typeface="Arial" charset="0"/>
                          <a:ea typeface="MS Mincho" pitchFamily="49" charset="-128"/>
                          <a:cs typeface="Times New Roman" pitchFamily="18" charset="0"/>
                        </a:rPr>
                        <a:t>Paket</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a:ln>
                            <a:noFill/>
                          </a:ln>
                          <a:solidFill>
                            <a:schemeClr val="tx1"/>
                          </a:solidFill>
                          <a:effectLst/>
                          <a:latin typeface="Arial" charset="0"/>
                          <a:ea typeface="MS Mincho" pitchFamily="49" charset="-128"/>
                          <a:cs typeface="Times New Roman" pitchFamily="18" charset="0"/>
                        </a:rPr>
                        <a:t>-</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0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a:ln>
                            <a:noFill/>
                          </a:ln>
                          <a:solidFill>
                            <a:schemeClr val="tx1"/>
                          </a:solidFill>
                          <a:effectLst/>
                          <a:latin typeface="Arial" charset="0"/>
                          <a:ea typeface="MS Mincho" pitchFamily="49" charset="-128"/>
                          <a:cs typeface="Times New Roman" pitchFamily="18" charset="0"/>
                        </a:rPr>
                        <a:t>Autor</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a:ln>
                            <a:noFill/>
                          </a:ln>
                          <a:solidFill>
                            <a:schemeClr val="tx1"/>
                          </a:solidFill>
                          <a:effectLst/>
                          <a:latin typeface="Arial" charset="0"/>
                          <a:ea typeface="MS Mincho" pitchFamily="49" charset="-128"/>
                          <a:cs typeface="Times New Roman" pitchFamily="18" charset="0"/>
                        </a:rPr>
                        <a:t>Ali Analytiker</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0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a:ln>
                            <a:noFill/>
                          </a:ln>
                          <a:solidFill>
                            <a:schemeClr val="tx1"/>
                          </a:solidFill>
                          <a:effectLst/>
                          <a:latin typeface="Arial" charset="0"/>
                          <a:ea typeface="MS Mincho" pitchFamily="49" charset="-128"/>
                          <a:cs typeface="Times New Roman" pitchFamily="18" charset="0"/>
                        </a:rPr>
                        <a:t>Version</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dirty="0">
                          <a:ln>
                            <a:noFill/>
                          </a:ln>
                          <a:solidFill>
                            <a:schemeClr val="tx1"/>
                          </a:solidFill>
                          <a:effectLst/>
                          <a:latin typeface="Arial" charset="0"/>
                          <a:ea typeface="MS Mincho" pitchFamily="49" charset="-128"/>
                          <a:cs typeface="Times New Roman" pitchFamily="18" charset="0"/>
                        </a:rPr>
                        <a:t>1.0, 30.01.2013, Erstellung</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43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a:ln>
                            <a:noFill/>
                          </a:ln>
                          <a:solidFill>
                            <a:schemeClr val="tx1"/>
                          </a:solidFill>
                          <a:effectLst/>
                          <a:latin typeface="Arial" charset="0"/>
                          <a:ea typeface="MS Mincho" pitchFamily="49" charset="-128"/>
                          <a:cs typeface="Times New Roman" pitchFamily="18" charset="0"/>
                        </a:rPr>
                        <a:t>Kurzbeschrei-bung</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a:ln>
                            <a:noFill/>
                          </a:ln>
                          <a:solidFill>
                            <a:schemeClr val="tx1"/>
                          </a:solidFill>
                          <a:effectLst/>
                          <a:latin typeface="Arial" charset="0"/>
                          <a:ea typeface="MS Mincho" pitchFamily="49" charset="-128"/>
                          <a:cs typeface="Times New Roman" pitchFamily="18" charset="0"/>
                        </a:rPr>
                        <a:t>Mitarbeiter des Projektbüros haben die Möglichkeit, Projekte mit Teilprojekten anzulegen und zu bearbeiten.</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143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a:ln>
                            <a:noFill/>
                          </a:ln>
                          <a:solidFill>
                            <a:schemeClr val="tx1"/>
                          </a:solidFill>
                          <a:effectLst/>
                          <a:latin typeface="Arial" charset="0"/>
                          <a:ea typeface="MS Mincho" pitchFamily="49" charset="-128"/>
                          <a:cs typeface="Times New Roman" pitchFamily="18" charset="0"/>
                        </a:rPr>
                        <a:t>beteiligte Aktoren (Stakeholder)</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a:ln>
                            <a:noFill/>
                          </a:ln>
                          <a:solidFill>
                            <a:schemeClr val="tx1"/>
                          </a:solidFill>
                          <a:effectLst/>
                          <a:latin typeface="Arial" charset="0"/>
                          <a:ea typeface="MS Mincho" pitchFamily="49" charset="-128"/>
                          <a:cs typeface="Times New Roman" pitchFamily="18" charset="0"/>
                        </a:rPr>
                        <a:t>Projektbüro (startet Use Case durch Auswahl der Funktionalität im zu erstellenden System)</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400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a:ln>
                            <a:noFill/>
                          </a:ln>
                          <a:solidFill>
                            <a:schemeClr val="tx1"/>
                          </a:solidFill>
                          <a:effectLst/>
                          <a:latin typeface="Arial" charset="0"/>
                          <a:ea typeface="MS Mincho" pitchFamily="49" charset="-128"/>
                          <a:cs typeface="Times New Roman" pitchFamily="18" charset="0"/>
                        </a:rPr>
                        <a:t>Fachverant-wortlicher</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a:ln>
                            <a:noFill/>
                          </a:ln>
                          <a:solidFill>
                            <a:schemeClr val="tx1"/>
                          </a:solidFill>
                          <a:effectLst/>
                          <a:latin typeface="Arial" charset="0"/>
                          <a:ea typeface="MS Mincho" pitchFamily="49" charset="-128"/>
                          <a:cs typeface="Times New Roman" pitchFamily="18" charset="0"/>
                        </a:rPr>
                        <a:t>Lisa Leitung (zentrale Ansprechpartnerin des Kunden)</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70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a:ln>
                            <a:noFill/>
                          </a:ln>
                          <a:solidFill>
                            <a:schemeClr val="tx1"/>
                          </a:solidFill>
                          <a:effectLst/>
                          <a:latin typeface="Arial" charset="0"/>
                          <a:ea typeface="MS Mincho" pitchFamily="49" charset="-128"/>
                          <a:cs typeface="Times New Roman" pitchFamily="18" charset="0"/>
                        </a:rPr>
                        <a:t>Referenzen</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a:ln>
                            <a:noFill/>
                          </a:ln>
                          <a:solidFill>
                            <a:schemeClr val="tx1"/>
                          </a:solidFill>
                          <a:effectLst/>
                          <a:latin typeface="Arial" charset="0"/>
                          <a:ea typeface="MS Mincho" pitchFamily="49" charset="-128"/>
                          <a:cs typeface="Times New Roman" pitchFamily="18" charset="0"/>
                        </a:rPr>
                        <a:t>Handbuch zur Führung von Projekten des Kunden</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02403" name="Rectangle 2"/>
          <p:cNvSpPr>
            <a:spLocks noGrp="1" noChangeArrowheads="1"/>
          </p:cNvSpPr>
          <p:nvPr>
            <p:ph type="title"/>
          </p:nvPr>
        </p:nvSpPr>
        <p:spPr/>
        <p:txBody>
          <a:bodyPr/>
          <a:lstStyle/>
          <a:p>
            <a:pPr eaLnBrk="1" hangingPunct="1"/>
            <a:r>
              <a:rPr lang="de-DE" altLang="de-DE"/>
              <a:t>Beispielbeschreibung (2/2)</a:t>
            </a:r>
          </a:p>
        </p:txBody>
      </p:sp>
      <p:graphicFrame>
        <p:nvGraphicFramePr>
          <p:cNvPr id="3395637" name="Group 53"/>
          <p:cNvGraphicFramePr>
            <a:graphicFrameLocks noGrp="1"/>
          </p:cNvGraphicFramePr>
          <p:nvPr>
            <p:ph idx="1"/>
          </p:nvPr>
        </p:nvGraphicFramePr>
        <p:xfrm>
          <a:off x="457200" y="1125538"/>
          <a:ext cx="8229600" cy="4297550"/>
        </p:xfrm>
        <a:graphic>
          <a:graphicData uri="http://schemas.openxmlformats.org/drawingml/2006/table">
            <a:tbl>
              <a:tblPr/>
              <a:tblGrid>
                <a:gridCol w="1997075">
                  <a:extLst>
                    <a:ext uri="{9D8B030D-6E8A-4147-A177-3AD203B41FA5}">
                      <a16:colId xmlns:a16="http://schemas.microsoft.com/office/drawing/2014/main" val="20000"/>
                    </a:ext>
                  </a:extLst>
                </a:gridCol>
                <a:gridCol w="6232525">
                  <a:extLst>
                    <a:ext uri="{9D8B030D-6E8A-4147-A177-3AD203B41FA5}">
                      <a16:colId xmlns:a16="http://schemas.microsoft.com/office/drawing/2014/main" val="20001"/>
                    </a:ext>
                  </a:extLst>
                </a:gridCol>
              </a:tblGrid>
              <a:tr h="6400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a:ln>
                            <a:noFill/>
                          </a:ln>
                          <a:solidFill>
                            <a:schemeClr val="tx1"/>
                          </a:solidFill>
                          <a:effectLst/>
                          <a:latin typeface="Arial" charset="0"/>
                          <a:ea typeface="MS Mincho" pitchFamily="49" charset="-128"/>
                          <a:cs typeface="Times New Roman" pitchFamily="18" charset="0"/>
                        </a:rPr>
                        <a:t>Vorbedingun-gen</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a:ln>
                            <a:noFill/>
                          </a:ln>
                          <a:solidFill>
                            <a:schemeClr val="tx1"/>
                          </a:solidFill>
                          <a:effectLst/>
                          <a:latin typeface="Arial" charset="0"/>
                          <a:ea typeface="MS Mincho" pitchFamily="49" charset="-128"/>
                          <a:cs typeface="Times New Roman" pitchFamily="18" charset="0"/>
                        </a:rPr>
                        <a:t>Die Software ist vollständig installiert und wurde gestartet.</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43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a:ln>
                            <a:noFill/>
                          </a:ln>
                          <a:solidFill>
                            <a:schemeClr val="tx1"/>
                          </a:solidFill>
                          <a:effectLst/>
                          <a:latin typeface="Arial" charset="0"/>
                          <a:ea typeface="MS Mincho" pitchFamily="49" charset="-128"/>
                          <a:cs typeface="Times New Roman" pitchFamily="18" charset="0"/>
                        </a:rPr>
                        <a:t>Nachbedingun-gen</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a:ln>
                            <a:noFill/>
                          </a:ln>
                          <a:solidFill>
                            <a:schemeClr val="tx1"/>
                          </a:solidFill>
                          <a:effectLst/>
                          <a:latin typeface="Arial" charset="0"/>
                          <a:ea typeface="MS Mincho" pitchFamily="49" charset="-128"/>
                          <a:cs typeface="Times New Roman" pitchFamily="18" charset="0"/>
                        </a:rPr>
                        <a:t>Neue Projekte und Teilprojekte sowie Änderungen von Projekten und Teilprojekten wurden vom System übernommen.</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6294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a:ln>
                            <a:noFill/>
                          </a:ln>
                          <a:solidFill>
                            <a:schemeClr val="tx1"/>
                          </a:solidFill>
                          <a:effectLst/>
                          <a:latin typeface="Arial" charset="0"/>
                          <a:ea typeface="MS Mincho" pitchFamily="49" charset="-128"/>
                          <a:cs typeface="Times New Roman" pitchFamily="18" charset="0"/>
                        </a:rPr>
                        <a:t>typischer Ablauf</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tab pos="104775" algn="l"/>
                          <a:tab pos="298450" algn="l"/>
                          <a:tab pos="533400" algn="l"/>
                        </a:tabLst>
                      </a:pPr>
                      <a:r>
                        <a:rPr kumimoji="0" lang="de-DE" altLang="ja-JP" sz="1800" b="1" i="0" u="none" strike="noStrike" cap="none" normalizeH="0" baseline="0">
                          <a:ln>
                            <a:noFill/>
                          </a:ln>
                          <a:solidFill>
                            <a:schemeClr val="tx1"/>
                          </a:solidFill>
                          <a:effectLst/>
                          <a:latin typeface="Arial" charset="0"/>
                          <a:ea typeface="MS Mincho" pitchFamily="49" charset="-128"/>
                          <a:cs typeface="Times New Roman" pitchFamily="18" charset="0"/>
                        </a:rPr>
                        <a:t> Nutzer wählt Funktionalität zur Bearbeitung von Projektstrukturen</a:t>
                      </a:r>
                    </a:p>
                    <a:p>
                      <a:pPr marL="0" marR="0" lvl="0" indent="0" algn="l" defTabSz="914400" rtl="0" eaLnBrk="0" fontAlgn="base" latinLnBrk="0" hangingPunct="0">
                        <a:lnSpc>
                          <a:spcPct val="100000"/>
                        </a:lnSpc>
                        <a:spcBef>
                          <a:spcPct val="0"/>
                        </a:spcBef>
                        <a:spcAft>
                          <a:spcPct val="0"/>
                        </a:spcAft>
                        <a:buClrTx/>
                        <a:buSzTx/>
                        <a:buFontTx/>
                        <a:buAutoNum type="arabicPeriod"/>
                        <a:tabLst>
                          <a:tab pos="104775" algn="l"/>
                          <a:tab pos="298450" algn="l"/>
                          <a:tab pos="533400" algn="l"/>
                        </a:tabLst>
                      </a:pPr>
                      <a:r>
                        <a:rPr kumimoji="0" lang="de-DE" altLang="ja-JP" sz="1800" b="1" i="0" u="none" strike="noStrike" cap="none" normalizeH="0" baseline="0">
                          <a:ln>
                            <a:noFill/>
                          </a:ln>
                          <a:solidFill>
                            <a:schemeClr val="tx1"/>
                          </a:solidFill>
                          <a:effectLst/>
                          <a:latin typeface="Arial" charset="0"/>
                          <a:ea typeface="MS Mincho" pitchFamily="49" charset="-128"/>
                          <a:cs typeface="Times New Roman" pitchFamily="18" charset="0"/>
                        </a:rPr>
                        <a:t> Nutzer legt Projekt mit Projektstandarddaten an</a:t>
                      </a:r>
                      <a:endParaRPr kumimoji="0" lang="de-DE" altLang="ja-JP" sz="1800" b="1" i="0" u="none" strike="noStrike" cap="none" normalizeH="0" baseline="0">
                        <a:ln>
                          <a:noFill/>
                        </a:ln>
                        <a:solidFill>
                          <a:schemeClr val="tx1"/>
                        </a:solidFill>
                        <a:effectLst/>
                        <a:latin typeface="Arial" charset="0"/>
                        <a:ea typeface="ＭＳ Ｐゴシック"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tab pos="104775" algn="l"/>
                          <a:tab pos="298450" algn="l"/>
                          <a:tab pos="533400" algn="l"/>
                        </a:tabLst>
                      </a:pPr>
                      <a:r>
                        <a:rPr kumimoji="0" lang="de-DE" altLang="ja-JP" sz="1800" b="1" i="0" u="none" strike="noStrike" cap="none" normalizeH="0" baseline="0">
                          <a:ln>
                            <a:noFill/>
                          </a:ln>
                          <a:solidFill>
                            <a:schemeClr val="tx1"/>
                          </a:solidFill>
                          <a:effectLst/>
                          <a:latin typeface="Arial" charset="0"/>
                          <a:ea typeface="MS Mincho" pitchFamily="49" charset="-128"/>
                        </a:rPr>
                        <a:t> Nutzer ergänzt neue Teilprojekte</a:t>
                      </a:r>
                      <a:endParaRPr kumimoji="0" lang="de-DE" altLang="ja-JP" sz="1800" b="1" i="0" u="none" strike="noStrike" cap="none" normalizeH="0" baseline="0">
                        <a:ln>
                          <a:noFill/>
                        </a:ln>
                        <a:solidFill>
                          <a:schemeClr val="tx1"/>
                        </a:solidFill>
                        <a:effectLst/>
                        <a:latin typeface="Arial"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AutoNum type="arabicPeriod"/>
                        <a:tabLst>
                          <a:tab pos="104775" algn="l"/>
                          <a:tab pos="298450" algn="l"/>
                          <a:tab pos="533400" algn="l"/>
                        </a:tabLst>
                      </a:pPr>
                      <a:r>
                        <a:rPr kumimoji="0" lang="de-DE" altLang="ja-JP" sz="1800" b="1" i="0" u="none" strike="noStrike" cap="none" normalizeH="0" baseline="0">
                          <a:ln>
                            <a:noFill/>
                          </a:ln>
                          <a:solidFill>
                            <a:schemeClr val="tx1"/>
                          </a:solidFill>
                          <a:effectLst/>
                          <a:latin typeface="Arial" charset="0"/>
                          <a:ea typeface="MS Mincho" pitchFamily="49" charset="-128"/>
                        </a:rPr>
                        <a:t> Nutzer verlässt Funktionalität</a:t>
                      </a:r>
                      <a:endParaRPr kumimoji="0" lang="de-DE" altLang="ja-JP" sz="1800" b="1" i="0" u="none" strike="noStrike" cap="none" normalizeH="0" baseline="0">
                        <a:ln>
                          <a:noFill/>
                        </a:ln>
                        <a:solidFill>
                          <a:schemeClr val="tx1"/>
                        </a:solidFill>
                        <a:effectLst/>
                        <a:latin typeface="Arial" charset="0"/>
                        <a:ea typeface="ＭＳ Ｐゴシック" pitchFamily="34" charset="-128"/>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0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a:ln>
                            <a:noFill/>
                          </a:ln>
                          <a:solidFill>
                            <a:schemeClr val="tx1"/>
                          </a:solidFill>
                          <a:effectLst/>
                          <a:latin typeface="Arial" charset="0"/>
                          <a:ea typeface="MS Mincho" pitchFamily="49" charset="-128"/>
                          <a:cs typeface="Times New Roman" pitchFamily="18" charset="0"/>
                        </a:rPr>
                        <a:t>alternative Abläufe</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a:ln>
                            <a:noFill/>
                          </a:ln>
                          <a:solidFill>
                            <a:schemeClr val="tx1"/>
                          </a:solidFill>
                          <a:effectLst/>
                          <a:latin typeface="Arial" charset="0"/>
                          <a:ea typeface="MS Mincho" pitchFamily="49" charset="-128"/>
                          <a:cs typeface="Times New Roman" pitchFamily="18" charset="0"/>
                        </a:rPr>
                        <a:t>Nutzer kann existierendes Projekt auswählen,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altLang="ja-JP" sz="1800" b="1" i="0" u="none" strike="noStrike" cap="none" normalizeH="0" baseline="0">
                          <a:ln>
                            <a:noFill/>
                          </a:ln>
                          <a:solidFill>
                            <a:schemeClr val="tx1"/>
                          </a:solidFill>
                          <a:effectLst/>
                          <a:latin typeface="Arial" charset="0"/>
                          <a:ea typeface="MS Mincho" pitchFamily="49" charset="-128"/>
                          <a:cs typeface="Times New Roman" pitchFamily="18" charset="0"/>
                        </a:rPr>
                        <a:t>Nutzer kann Daten eines Teilprojekts ändern</a:t>
                      </a:r>
                      <a:endParaRPr kumimoji="0" lang="de-DE" altLang="ja-JP" sz="1800" b="1" i="0" u="none" strike="noStrike" cap="none" normalizeH="0" baseline="0">
                        <a:ln>
                          <a:noFill/>
                        </a:ln>
                        <a:solidFill>
                          <a:schemeClr val="tx1"/>
                        </a:solidFill>
                        <a:effectLst/>
                        <a:latin typeface="Arial" charset="0"/>
                        <a:ea typeface="ＭＳ Ｐゴシック" pitchFamily="34" charset="-128"/>
                        <a:cs typeface="Times New Roman" pitchFamily="18"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002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a:ln>
                            <a:noFill/>
                          </a:ln>
                          <a:solidFill>
                            <a:schemeClr val="tx1"/>
                          </a:solidFill>
                          <a:effectLst/>
                          <a:latin typeface="Arial" charset="0"/>
                          <a:ea typeface="MS Mincho" pitchFamily="49" charset="-128"/>
                          <a:cs typeface="Times New Roman" pitchFamily="18" charset="0"/>
                        </a:rPr>
                        <a:t>Kritikalität</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ja-JP" sz="1800" b="1" i="0" u="none" strike="noStrike" cap="none" normalizeH="0" baseline="0">
                          <a:ln>
                            <a:noFill/>
                          </a:ln>
                          <a:solidFill>
                            <a:schemeClr val="tx1"/>
                          </a:solidFill>
                          <a:effectLst/>
                          <a:latin typeface="Arial" charset="0"/>
                          <a:ea typeface="MS Mincho" pitchFamily="49" charset="-128"/>
                          <a:cs typeface="Times New Roman" pitchFamily="18" charset="0"/>
                        </a:rPr>
                        <a:t>sehr hoch, System macht ohne Funktionalität keinen Sinn</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03427" name="Rectangle 2"/>
          <p:cNvSpPr>
            <a:spLocks noGrp="1" noChangeArrowheads="1"/>
          </p:cNvSpPr>
          <p:nvPr>
            <p:ph type="title"/>
          </p:nvPr>
        </p:nvSpPr>
        <p:spPr/>
        <p:txBody>
          <a:bodyPr/>
          <a:lstStyle/>
          <a:p>
            <a:pPr eaLnBrk="1" hangingPunct="1"/>
            <a:r>
              <a:rPr lang="de-DE" altLang="de-DE"/>
              <a:t>Hinweise zu Use Cases (1/2)</a:t>
            </a:r>
          </a:p>
        </p:txBody>
      </p:sp>
      <p:sp>
        <p:nvSpPr>
          <p:cNvPr id="103428" name="Rectangle 3"/>
          <p:cNvSpPr>
            <a:spLocks noGrp="1" noChangeArrowheads="1"/>
          </p:cNvSpPr>
          <p:nvPr>
            <p:ph type="body" idx="1"/>
          </p:nvPr>
        </p:nvSpPr>
        <p:spPr>
          <a:xfrm>
            <a:off x="457200" y="1052513"/>
            <a:ext cx="8362950" cy="5400675"/>
          </a:xfrm>
        </p:spPr>
        <p:txBody>
          <a:bodyPr/>
          <a:lstStyle/>
          <a:p>
            <a:pPr eaLnBrk="1" hangingPunct="1"/>
            <a:r>
              <a:rPr lang="de-DE" altLang="de-DE"/>
              <a:t>Verwende für den Use Case eine sinnvolle Bezeichnung, die mindestens aus einem echten Substantiv und einem aktiven Verb ("Antrag erfassen") oder dem zugehörigen Gerundium ("Antragserfassung") besteht!</a:t>
            </a:r>
          </a:p>
          <a:p>
            <a:pPr eaLnBrk="1" hangingPunct="1"/>
            <a:r>
              <a:rPr lang="de-DE" altLang="de-DE"/>
              <a:t>Definiere zuerst den fachlichen Auslöser und das fachliche Ergebnis, um Anfang und Ende des Use Cases festzulegen!</a:t>
            </a:r>
          </a:p>
          <a:p>
            <a:pPr eaLnBrk="1" hangingPunct="1"/>
            <a:r>
              <a:rPr lang="de-DE" altLang="de-DE"/>
              <a:t>Formuliere den Use Case so abstrakt wie möglich und so konkret wie nötig!</a:t>
            </a:r>
          </a:p>
          <a:p>
            <a:pPr eaLnBrk="1" hangingPunct="1"/>
            <a:r>
              <a:rPr lang="de-DE" altLang="de-DE"/>
              <a:t>Betreibe </a:t>
            </a:r>
            <a:r>
              <a:rPr lang="de-DE" altLang="de-DE" i="1"/>
              <a:t>zunächst </a:t>
            </a:r>
            <a:r>
              <a:rPr lang="de-DE" altLang="de-DE"/>
              <a:t>keine Zerlegung in abgeleitete, sekundäre Use Cases!</a:t>
            </a:r>
          </a:p>
          <a:p>
            <a:pPr eaLnBrk="1" hangingPunct="1"/>
            <a:r>
              <a:rPr lang="de-DE" altLang="de-DE"/>
              <a:t>Standardisiere die Sprache in den Use Cases!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04451" name="Rectangle 2"/>
          <p:cNvSpPr>
            <a:spLocks noGrp="1" noChangeArrowheads="1"/>
          </p:cNvSpPr>
          <p:nvPr>
            <p:ph type="title"/>
          </p:nvPr>
        </p:nvSpPr>
        <p:spPr/>
        <p:txBody>
          <a:bodyPr/>
          <a:lstStyle/>
          <a:p>
            <a:pPr eaLnBrk="1" hangingPunct="1"/>
            <a:r>
              <a:rPr lang="de-DE" altLang="de-DE"/>
              <a:t>Hinweise zu Use Cases (2/2)</a:t>
            </a:r>
          </a:p>
        </p:txBody>
      </p:sp>
      <p:sp>
        <p:nvSpPr>
          <p:cNvPr id="104452" name="Rectangle 3"/>
          <p:cNvSpPr>
            <a:spLocks noGrp="1" noChangeArrowheads="1"/>
          </p:cNvSpPr>
          <p:nvPr>
            <p:ph type="body" idx="1"/>
          </p:nvPr>
        </p:nvSpPr>
        <p:spPr/>
        <p:txBody>
          <a:bodyPr/>
          <a:lstStyle/>
          <a:p>
            <a:pPr eaLnBrk="1" hangingPunct="1"/>
            <a:r>
              <a:rPr lang="de-DE" altLang="de-DE"/>
              <a:t>Use Cases eignen sich nicht zur funktionalen Zerlegung, d.h. ein Use Case beschreibt keine einzelnen Schritte, Operationen oder Transaktionen (bspw. "Vertrag drucken", "Kunden-Nr. erzeugen" etc.), sondern relativ große Abläufe (bspw. "Neuen Kunden aufnehmen")</a:t>
            </a:r>
          </a:p>
          <a:p>
            <a:pPr eaLnBrk="1" hangingPunct="1"/>
            <a:r>
              <a:rPr lang="de-DE" altLang="de-DE"/>
              <a:t>Es wird keine Ablaufreihenfolge definiert. Hierzu gibt es andere Ausdrucksmittel, z.B. Aktivitätsdiagramme</a:t>
            </a:r>
          </a:p>
          <a:p>
            <a:pPr eaLnBrk="1" hangingPunct="1"/>
            <a:r>
              <a:rPr lang="de-DE" altLang="de-DE"/>
              <a:t>Use Cases belassen das Sprachmonopol beim Stakeholder, wodurch die Use Cases angreifbarer und besser kritisierbar werden</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ußzeilenplatzhalt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Stephan Kleuker</a:t>
            </a:r>
          </a:p>
        </p:txBody>
      </p:sp>
      <p:sp>
        <p:nvSpPr>
          <p:cNvPr id="105475" name="Rectangle 2"/>
          <p:cNvSpPr>
            <a:spLocks noGrp="1" noChangeArrowheads="1"/>
          </p:cNvSpPr>
          <p:nvPr>
            <p:ph type="title"/>
          </p:nvPr>
        </p:nvSpPr>
        <p:spPr/>
        <p:txBody>
          <a:bodyPr/>
          <a:lstStyle/>
          <a:p>
            <a:pPr eaLnBrk="1" hangingPunct="1"/>
            <a:r>
              <a:rPr lang="de-DE" altLang="de-DE"/>
              <a:t>Analyse von Use-Case-Dokumentationen</a:t>
            </a:r>
          </a:p>
        </p:txBody>
      </p:sp>
      <p:sp>
        <p:nvSpPr>
          <p:cNvPr id="105476" name="Rectangle 3"/>
          <p:cNvSpPr>
            <a:spLocks noGrp="1" noChangeArrowheads="1"/>
          </p:cNvSpPr>
          <p:nvPr>
            <p:ph type="body" idx="1"/>
          </p:nvPr>
        </p:nvSpPr>
        <p:spPr>
          <a:xfrm>
            <a:off x="457200" y="1125538"/>
            <a:ext cx="8229600" cy="5399087"/>
          </a:xfrm>
        </p:spPr>
        <p:txBody>
          <a:bodyPr/>
          <a:lstStyle/>
          <a:p>
            <a:pPr eaLnBrk="1" hangingPunct="1"/>
            <a:r>
              <a:rPr lang="de-DE" altLang="de-DE"/>
              <a:t>Bei der Dokumentation von Use Cases kann es passieren, dass identische Abläufe mehrfach beschrieben werden</a:t>
            </a:r>
          </a:p>
          <a:p>
            <a:pPr eaLnBrk="1" hangingPunct="1"/>
            <a:r>
              <a:rPr lang="de-DE" altLang="de-DE"/>
              <a:t>Diese (nicht trivialen) Abläufe können als eigene Use Cases ausgegliedert werden; man sagt dann „ein Use Case nutzt einen anderen Use Case“</a:t>
            </a:r>
          </a:p>
          <a:p>
            <a:pPr eaLnBrk="1" hangingPunct="1"/>
            <a:r>
              <a:rPr lang="de-DE" altLang="de-DE"/>
              <a:t>UML-Darstellung:</a:t>
            </a:r>
          </a:p>
          <a:p>
            <a:pPr eaLnBrk="1" hangingPunct="1"/>
            <a:endParaRPr lang="de-DE" altLang="de-DE"/>
          </a:p>
          <a:p>
            <a:pPr eaLnBrk="1" hangingPunct="1"/>
            <a:endParaRPr lang="de-DE" altLang="de-DE"/>
          </a:p>
          <a:p>
            <a:pPr eaLnBrk="1" hangingPunct="1"/>
            <a:endParaRPr lang="de-DE" altLang="de-DE"/>
          </a:p>
          <a:p>
            <a:pPr eaLnBrk="1" hangingPunct="1"/>
            <a:r>
              <a:rPr lang="de-DE" altLang="de-DE"/>
              <a:t>In spitzen &lt;&lt;Klammern&gt;&gt; stehen so genannte Steoreotypen, mit denen man UML-Elementen zusätzliche Eigenschaften zuordnen kann</a:t>
            </a:r>
          </a:p>
        </p:txBody>
      </p:sp>
      <p:sp>
        <p:nvSpPr>
          <p:cNvPr id="105477" name="Oval 4"/>
          <p:cNvSpPr>
            <a:spLocks noChangeArrowheads="1"/>
          </p:cNvSpPr>
          <p:nvPr/>
        </p:nvSpPr>
        <p:spPr bwMode="auto">
          <a:xfrm>
            <a:off x="2051050" y="4221163"/>
            <a:ext cx="1368425" cy="6477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400" b="1"/>
              <a:t>A</a:t>
            </a:r>
          </a:p>
        </p:txBody>
      </p:sp>
      <p:sp>
        <p:nvSpPr>
          <p:cNvPr id="105478" name="Oval 5"/>
          <p:cNvSpPr>
            <a:spLocks noChangeArrowheads="1"/>
          </p:cNvSpPr>
          <p:nvPr/>
        </p:nvSpPr>
        <p:spPr bwMode="auto">
          <a:xfrm>
            <a:off x="6011863" y="4221163"/>
            <a:ext cx="1368425" cy="6477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2400" b="1"/>
              <a:t>B</a:t>
            </a:r>
          </a:p>
        </p:txBody>
      </p:sp>
      <p:sp>
        <p:nvSpPr>
          <p:cNvPr id="105479" name="Line 6"/>
          <p:cNvSpPr>
            <a:spLocks noChangeShapeType="1"/>
          </p:cNvSpPr>
          <p:nvPr/>
        </p:nvSpPr>
        <p:spPr bwMode="auto">
          <a:xfrm>
            <a:off x="3419475" y="4510088"/>
            <a:ext cx="2592388" cy="0"/>
          </a:xfrm>
          <a:prstGeom prst="line">
            <a:avLst/>
          </a:prstGeom>
          <a:noFill/>
          <a:ln w="38100">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5480" name="Text Box 7"/>
          <p:cNvSpPr txBox="1">
            <a:spLocks noChangeArrowheads="1"/>
          </p:cNvSpPr>
          <p:nvPr/>
        </p:nvSpPr>
        <p:spPr bwMode="auto">
          <a:xfrm>
            <a:off x="3779838" y="4052888"/>
            <a:ext cx="19605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400" b="1"/>
              <a:t>&lt;&lt;include&gt;&gt;</a:t>
            </a:r>
          </a:p>
        </p:txBody>
      </p:sp>
    </p:spTree>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47264</Words>
  <Application>Microsoft Office PowerPoint</Application>
  <PresentationFormat>Bildschirmpräsentation (4:3)</PresentationFormat>
  <Paragraphs>8109</Paragraphs>
  <Slides>619</Slides>
  <Notes>503</Notes>
  <HiddenSlides>0</HiddenSlides>
  <MMClips>0</MMClips>
  <ScaleCrop>false</ScaleCrop>
  <HeadingPairs>
    <vt:vector size="8" baseType="variant">
      <vt:variant>
        <vt:lpstr>Verwendete Schriftarten</vt:lpstr>
      </vt:variant>
      <vt:variant>
        <vt:i4>13</vt:i4>
      </vt:variant>
      <vt:variant>
        <vt:lpstr>Design</vt:lpstr>
      </vt:variant>
      <vt:variant>
        <vt:i4>1</vt:i4>
      </vt:variant>
      <vt:variant>
        <vt:lpstr>Eingebettete OLE-Server</vt:lpstr>
      </vt:variant>
      <vt:variant>
        <vt:i4>2</vt:i4>
      </vt:variant>
      <vt:variant>
        <vt:lpstr>Folientitel</vt:lpstr>
      </vt:variant>
      <vt:variant>
        <vt:i4>619</vt:i4>
      </vt:variant>
    </vt:vector>
  </HeadingPairs>
  <TitlesOfParts>
    <vt:vector size="635" baseType="lpstr">
      <vt:lpstr>MS Mincho</vt:lpstr>
      <vt:lpstr>ＭＳ Ｐゴシック</vt:lpstr>
      <vt:lpstr>ＭＳ Ｐゴシック</vt:lpstr>
      <vt:lpstr>Arial</vt:lpstr>
      <vt:lpstr>Arial Narrow</vt:lpstr>
      <vt:lpstr>Arial Unicode MS</vt:lpstr>
      <vt:lpstr>Consolas</vt:lpstr>
      <vt:lpstr>Courier New</vt:lpstr>
      <vt:lpstr>Symbol</vt:lpstr>
      <vt:lpstr>Times New Roman</vt:lpstr>
      <vt:lpstr>Wingdings</vt:lpstr>
      <vt:lpstr>ZapfHumnst BT</vt:lpstr>
      <vt:lpstr>ZapfHumnst Ult BT</vt:lpstr>
      <vt:lpstr>Standarddesign</vt:lpstr>
      <vt:lpstr>Photo Editor-Foto</vt:lpstr>
      <vt:lpstr>Photo Editor Photo</vt:lpstr>
      <vt:lpstr>PowerPoint-Präsentation</vt:lpstr>
      <vt:lpstr>Inhaltsverzeichnis</vt:lpstr>
      <vt:lpstr>PowerPoint-Präsentation</vt:lpstr>
      <vt:lpstr>Historie des SW-Engineering (1/4)</vt:lpstr>
      <vt:lpstr>Historie des SW-Engineering (2/4)</vt:lpstr>
      <vt:lpstr>Historie des SW-Engineering (3/4)</vt:lpstr>
      <vt:lpstr>Historie des SW-Engineering (4/4)</vt:lpstr>
      <vt:lpstr>Warum scheitern SW-Projekte (kleine Auswahl)</vt:lpstr>
      <vt:lpstr>Antworten des Software-Engineering</vt:lpstr>
      <vt:lpstr>Definitionsversuch Software-Engineering</vt:lpstr>
      <vt:lpstr>PowerPoint-Präsentation</vt:lpstr>
      <vt:lpstr>Umfeld von SW-Projekten</vt:lpstr>
      <vt:lpstr>Prozesse in Unternehmen aus SW-Projektsicht</vt:lpstr>
      <vt:lpstr>Rollenbegriff</vt:lpstr>
      <vt:lpstr>Prozessbegriff</vt:lpstr>
      <vt:lpstr>Prozessmodellierung mit Aktivitätsdiagrammen</vt:lpstr>
      <vt:lpstr>Parallelität in Prozessen</vt:lpstr>
      <vt:lpstr>Beteiligte, Produkte, Werkzeuge</vt:lpstr>
      <vt:lpstr>Anmerkungen</vt:lpstr>
      <vt:lpstr>Beispiel: Vertrieb (1/4)</vt:lpstr>
      <vt:lpstr>Beispiel: Vertrieb (2/4)</vt:lpstr>
      <vt:lpstr>Beispiel: Vertrieb (3/4)</vt:lpstr>
      <vt:lpstr>Beispiel: Vertrieb (4/4)</vt:lpstr>
      <vt:lpstr>Modellierungsfalle</vt:lpstr>
      <vt:lpstr>Problem Lesbarkeit</vt:lpstr>
      <vt:lpstr>Prozessverfeinerung: Kosten kalkulieren</vt:lpstr>
      <vt:lpstr>Nutzung von Schwimmbahnen (für Rollen)</vt:lpstr>
      <vt:lpstr>Problem Abstraktionsgrad</vt:lpstr>
      <vt:lpstr>Querschnittsprozess: Projekt-Risikomanagement</vt:lpstr>
      <vt:lpstr>Beispiel RM bei Projektplanung</vt:lpstr>
      <vt:lpstr>Risikomanagement </vt:lpstr>
      <vt:lpstr>Phasen des Risikomanagements (1/3)</vt:lpstr>
      <vt:lpstr>Phasen des Risikomanagements (2/3)</vt:lpstr>
      <vt:lpstr>Phasen des Risikomanagements (3/3)</vt:lpstr>
      <vt:lpstr>PowerPoint-Präsentation</vt:lpstr>
      <vt:lpstr>Herausforderungen der SW-Entwicklung</vt:lpstr>
      <vt:lpstr>Die Phasen der SW- Entwicklung</vt:lpstr>
      <vt:lpstr>Wasserfallmodell</vt:lpstr>
      <vt:lpstr>Prototypische Entwicklung</vt:lpstr>
      <vt:lpstr>Iterative Entwicklung</vt:lpstr>
      <vt:lpstr>Iterativ Inkrementelle Entwicklung (State of the Art)</vt:lpstr>
      <vt:lpstr>Fertigstellung mit Iterationen</vt:lpstr>
      <vt:lpstr>Bekanntheit von Vorgehensmodellen (1/2)</vt:lpstr>
      <vt:lpstr>Bekanntheit von Vorgehensmodellen (2/2)</vt:lpstr>
      <vt:lpstr>Struktur komplexer Vorgehensmodelle</vt:lpstr>
      <vt:lpstr>allgemeines V-Modell</vt:lpstr>
      <vt:lpstr>V-Modell des Bundes</vt:lpstr>
      <vt:lpstr>Struktur des V-Modell XT</vt:lpstr>
      <vt:lpstr>Produktorientierung im V-Modell XT</vt:lpstr>
      <vt:lpstr>Rational Unified Process (RUP)</vt:lpstr>
      <vt:lpstr>Phasen des RUP</vt:lpstr>
      <vt:lpstr>Struktur des RUP</vt:lpstr>
      <vt:lpstr>Kritik an klassischen Vorgehensmodellen</vt:lpstr>
      <vt:lpstr>Arten von agilen Prozessen (1/2)</vt:lpstr>
      <vt:lpstr>Arten von agilen Prozessen (2/2)</vt:lpstr>
      <vt:lpstr>Agiles Manifest  (Februar 2001)</vt:lpstr>
      <vt:lpstr>Scrum (1/2)</vt:lpstr>
      <vt:lpstr>Scrum (2/2)</vt:lpstr>
      <vt:lpstr>Scrum - Überblick</vt:lpstr>
      <vt:lpstr>Ideen des Extreme Programming (XP) (1/3)</vt:lpstr>
      <vt:lpstr>Ideen des Extreme Programming (XP) (2/3)</vt:lpstr>
      <vt:lpstr>Ideen des Extreme Programming (XP) (3/3)</vt:lpstr>
      <vt:lpstr>Versuch einer Beurteilung von agilen Methoden</vt:lpstr>
      <vt:lpstr>PowerPoint-Präsentation</vt:lpstr>
      <vt:lpstr>so nicht (1/4): Beispiel-Szenario</vt:lpstr>
      <vt:lpstr>so nicht (2/4): Die Projektplanung</vt:lpstr>
      <vt:lpstr>so nicht (3/4): Die Schritte zum Projektmisserfolg</vt:lpstr>
      <vt:lpstr>so nicht (4/4): so doch, Geschäftsprozessanalyse</vt:lpstr>
      <vt:lpstr>Aufgabe der Anforderungsanalyse</vt:lpstr>
      <vt:lpstr>Probleme mit Anforderungen an große Systeme</vt:lpstr>
      <vt:lpstr>Checkliste zum Finden von Stakeholdern (1/3) [RS]</vt:lpstr>
      <vt:lpstr>Checkliste zum Finden von Stakeholdern (2/3)</vt:lpstr>
      <vt:lpstr>Checkliste zum Finden von Stakeholdern (3/3)</vt:lpstr>
      <vt:lpstr>Regeln für die Definition von Zielen</vt:lpstr>
      <vt:lpstr>Schablone zur Zielbeschreibung</vt:lpstr>
      <vt:lpstr>Projektbeschreibung</vt:lpstr>
      <vt:lpstr>Ziele für eine Projektmanagementsoftware (1/3)</vt:lpstr>
      <vt:lpstr>Ziele für eine Projektmanagementsoftware (2/3)</vt:lpstr>
      <vt:lpstr>Ziele für eine Projektmanagementsoftware (3/3)</vt:lpstr>
      <vt:lpstr>Rahmenbedingungen und weiteres Vorgehen</vt:lpstr>
      <vt:lpstr>Überblick über den Analyseprozess</vt:lpstr>
      <vt:lpstr>Erfragung des WAS?</vt:lpstr>
      <vt:lpstr>Use Case (Anwendungsfall)</vt:lpstr>
      <vt:lpstr>Zusammenhang der Use Case Arten</vt:lpstr>
      <vt:lpstr>Wege zur Use Case-Ermittlung</vt:lpstr>
      <vt:lpstr>Darstellungsbeispiel: Lagerverwaltungssystem</vt:lpstr>
      <vt:lpstr>Systematische Use-Case Ermittlung (1/2)</vt:lpstr>
      <vt:lpstr>Systematische Use-Case Ermittlung (2/2)</vt:lpstr>
      <vt:lpstr>Abgeleitetes Use Case-Diagramm</vt:lpstr>
      <vt:lpstr>Use Case-Erstellung genauer</vt:lpstr>
      <vt:lpstr>Verfeinerung der Use Case-Dokumentation</vt:lpstr>
      <vt:lpstr>Dokumentationsschablone für Use Cases (1/3)</vt:lpstr>
      <vt:lpstr>Dokumentationsschablone für Use Cases (2/3)</vt:lpstr>
      <vt:lpstr>Dokumentationsschablone für Use Cases (3/3)</vt:lpstr>
      <vt:lpstr>Beispielbeschreibung (1/2)</vt:lpstr>
      <vt:lpstr>Beispielbeschreibung (2/2)</vt:lpstr>
      <vt:lpstr>Hinweise zu Use Cases (1/2)</vt:lpstr>
      <vt:lpstr>Hinweise zu Use Cases (2/2)</vt:lpstr>
      <vt:lpstr>Analyse von Use-Case-Dokumentationen</vt:lpstr>
      <vt:lpstr>Beispiel zu &lt;&lt;include&gt;&gt;</vt:lpstr>
      <vt:lpstr>&lt;&lt;extend&gt;&gt;</vt:lpstr>
      <vt:lpstr>Hinweis zu &lt;&lt;include&gt;&gt;, &lt;&lt;extend&gt;&gt; (persönlich)</vt:lpstr>
      <vt:lpstr>Beschreibung verschiedener Abläufe</vt:lpstr>
      <vt:lpstr>Modellierungsrichtlinie für Aktivitätsdiagramme</vt:lpstr>
      <vt:lpstr>Aktivitätsdiagramm mit typischen Ablauf</vt:lpstr>
      <vt:lpstr>Aktivitätsdiagramm um Alternativen ergänzt  </vt:lpstr>
      <vt:lpstr>Erinnerung: Modellierung aus Business-Sicht</vt:lpstr>
      <vt:lpstr>Modellierung aus System-Sicht</vt:lpstr>
      <vt:lpstr>Formulierung von Anforderungen</vt:lpstr>
      <vt:lpstr>Probleme mit natürlich-sprachlichen Formulierungen</vt:lpstr>
      <vt:lpstr>Definition: Tilgung</vt:lpstr>
      <vt:lpstr>Beispiele für Tilgungen (1/2)</vt:lpstr>
      <vt:lpstr>Beispiele für Tilgungen (2/2)</vt:lpstr>
      <vt:lpstr>Definition: Generalisierung</vt:lpstr>
      <vt:lpstr>Generalisierung durch Universalquantoren</vt:lpstr>
      <vt:lpstr>Beispiele für Generalisierungen</vt:lpstr>
      <vt:lpstr>Definition:  Verzerrung</vt:lpstr>
      <vt:lpstr>Verzerrung: Beispiele und Analyse</vt:lpstr>
      <vt:lpstr>Verzerrung durch Nominalisierung</vt:lpstr>
      <vt:lpstr>Erkennen von Nominalisierungen</vt:lpstr>
      <vt:lpstr>Entwicklung strukturierter Anforderungen</vt:lpstr>
      <vt:lpstr>Charakterisierung von Systemaktivitäten</vt:lpstr>
      <vt:lpstr>Visualisierung der Systemaktivitäten</vt:lpstr>
      <vt:lpstr>Anforderungsformulierung (Rupp-Schablone)</vt:lpstr>
      <vt:lpstr>Typ 1: Selbständige Systemaktivität</vt:lpstr>
      <vt:lpstr>Typ 2: Benutzerinteraktion</vt:lpstr>
      <vt:lpstr>Typ 3: Schnittstellenanforderung</vt:lpstr>
      <vt:lpstr>Vom Aktivitätsdiagramm zur textuellen Anforderung</vt:lpstr>
      <vt:lpstr>Beispielübersetzung</vt:lpstr>
      <vt:lpstr>Nicht-funktionale Anforderungen (1/2) [sehr kurz]</vt:lpstr>
      <vt:lpstr>Nicht-Funktionale Anforderungen (2/2)</vt:lpstr>
      <vt:lpstr>Lastenheft / Pflichtenheft</vt:lpstr>
      <vt:lpstr>Lastenheft / Pflichtenheft: möglicher Aufbau</vt:lpstr>
      <vt:lpstr>Varianten der Anforderungsermittlung (1/3)</vt:lpstr>
      <vt:lpstr>Varianten der Anforderungsermittlung (2/3)</vt:lpstr>
      <vt:lpstr>Varianten der Anforderungsermittlung (3/3)</vt:lpstr>
      <vt:lpstr>PowerPoint-Präsentation</vt:lpstr>
      <vt:lpstr>Systemarchitektur</vt:lpstr>
      <vt:lpstr>Beispiel: Projektstrukturplan</vt:lpstr>
      <vt:lpstr>Erste Iteration: Klassen finden</vt:lpstr>
      <vt:lpstr>Analyse der Anforderungen (1/5)</vt:lpstr>
      <vt:lpstr>Analyse der Anforderungen (2/5)</vt:lpstr>
      <vt:lpstr>Analyse der Anforderungen (3/5)</vt:lpstr>
      <vt:lpstr>Analyse der Anforderungen (4/5)</vt:lpstr>
      <vt:lpstr>Analyse der Anforderungen (5/5)</vt:lpstr>
      <vt:lpstr>Erstes Klassendiagramm</vt:lpstr>
      <vt:lpstr>UML-Notation</vt:lpstr>
      <vt:lpstr>Assoziationen</vt:lpstr>
      <vt:lpstr>Zusammenhang Klasse und Objekt</vt:lpstr>
      <vt:lpstr>Tracing-Information (was wo) festhalten</vt:lpstr>
      <vt:lpstr>UML unterstützt iteratives Vorgehen</vt:lpstr>
      <vt:lpstr>Zweite Iteration: Methoden suchen</vt:lpstr>
      <vt:lpstr>zweite Analyse der Anforderungen (1/5)</vt:lpstr>
      <vt:lpstr>zweite Analyse der Anforderungen (2/5)</vt:lpstr>
      <vt:lpstr>zweite Analyse der Anforderungen (3/5)</vt:lpstr>
      <vt:lpstr>zweite Analyse der Anforderungen (4/5)</vt:lpstr>
      <vt:lpstr>zweite Analyse der Anforderungen (5/5)</vt:lpstr>
      <vt:lpstr>Klassendiagramm</vt:lpstr>
      <vt:lpstr>Vererbung</vt:lpstr>
      <vt:lpstr>Beispiel: Vererbung</vt:lpstr>
      <vt:lpstr>Aufzählungen</vt:lpstr>
      <vt:lpstr>Klassen: von Analyse zum Design</vt:lpstr>
      <vt:lpstr>Validierung mit Sequenzdiagrammen</vt:lpstr>
      <vt:lpstr>Zusammenhang: Programm und Sequenzdiagramm</vt:lpstr>
      <vt:lpstr>Iterative Entwicklung und Validierung</vt:lpstr>
      <vt:lpstr>Zusammenhang zwischen Aktivitäts- und Sequenzdiagrammen</vt:lpstr>
      <vt:lpstr>Iterative Entwicklung eines Sequenzdiagramms</vt:lpstr>
      <vt:lpstr>Sequenzdiagramm und Kommunikationsdiagramm</vt:lpstr>
      <vt:lpstr>Highlevel-Sequenzdiagramme</vt:lpstr>
      <vt:lpstr>Beispiel: Initialisierung</vt:lpstr>
      <vt:lpstr>Beispiel: Anstoß der Funktionalität</vt:lpstr>
      <vt:lpstr>Beispiel: Fertigstellungsgrad berechnen</vt:lpstr>
      <vt:lpstr>Beispiel: Prüfung Projektaufwand aktualisierbar (1/2)</vt:lpstr>
      <vt:lpstr>Beispiel: Prüfung Projektaufwand aktualisierbar (2/2)</vt:lpstr>
      <vt:lpstr>Beispiel: Projektaufgabenaufwand aktualisierbar?</vt:lpstr>
      <vt:lpstr>GUI-Modellierung</vt:lpstr>
      <vt:lpstr>Erweiterung mit Boundary-Klassen</vt:lpstr>
      <vt:lpstr>Sequenzdiagramm mit Nutzungsdialog</vt:lpstr>
      <vt:lpstr>Anforderungsverfolgung</vt:lpstr>
      <vt:lpstr>Anforderungsverfolgung - Beispielzusammenhänge</vt:lpstr>
      <vt:lpstr>PowerPoint-Präsentation</vt:lpstr>
      <vt:lpstr>Analyse des Ist-Standes</vt:lpstr>
      <vt:lpstr>UML-Toolsuiten / CASE-Werkzeuge</vt:lpstr>
      <vt:lpstr>Übersetzung einfacher Diagramme (1/3)</vt:lpstr>
      <vt:lpstr>Übersetzung einfacher Diagramme (2/3)</vt:lpstr>
      <vt:lpstr>Übersetzung einfacher Diagramme (3/3)</vt:lpstr>
      <vt:lpstr>Notwendige Code-Ergänzung durch Entwickler</vt:lpstr>
      <vt:lpstr>Umgang mit Assoziationen im Design</vt:lpstr>
      <vt:lpstr>Multiplizität 1</vt:lpstr>
      <vt:lpstr>Multiplizität n (1/2)</vt:lpstr>
      <vt:lpstr>Multiplizität n (2/2)</vt:lpstr>
      <vt:lpstr>Collections in UML </vt:lpstr>
      <vt:lpstr>Arten der Zugehörigkeit (Aggregation 1/2)</vt:lpstr>
      <vt:lpstr>Arten der Zugehörigkeit (Aggregation 2/2)</vt:lpstr>
      <vt:lpstr>Arten der Zugehörigkeit (Komposition 1/2)</vt:lpstr>
      <vt:lpstr>Arten der Zugehörigkeit (Komposition 2/2)</vt:lpstr>
      <vt:lpstr>Kurzzeitige Klassennutzungen</vt:lpstr>
      <vt:lpstr>Erstellen einer Softwarearchitektur</vt:lpstr>
      <vt:lpstr>Systematische Entwicklung komplexer Systeme</vt:lpstr>
      <vt:lpstr>Typische 3-Schichten-SW-Architektur</vt:lpstr>
      <vt:lpstr>Beispiel: grobe Paketierung (eine Variante)</vt:lpstr>
      <vt:lpstr>Beispiel: grobe Paketierung (zweite Variante)</vt:lpstr>
      <vt:lpstr>Forderung: azyklische Abhängigkeitsstruktur</vt:lpstr>
      <vt:lpstr>Umsetzung von Paketen in Java und C++</vt:lpstr>
      <vt:lpstr>Paketnamen und Strukturierungsmöglichkeiten</vt:lpstr>
      <vt:lpstr>Paketabhängigkeiten optimieren</vt:lpstr>
      <vt:lpstr>Trick: Abhängigkeit umdrehen</vt:lpstr>
      <vt:lpstr>Architektursichten</vt:lpstr>
      <vt:lpstr>4+1 Sichten</vt:lpstr>
      <vt:lpstr>4+1 Sichten mit (Teilen der) UML</vt:lpstr>
      <vt:lpstr>Ablaufsicht</vt:lpstr>
      <vt:lpstr>Implementierungssicht</vt:lpstr>
      <vt:lpstr>Komponentendiagramm</vt:lpstr>
      <vt:lpstr>Physische Sicht: vorgegebene HW mit Vernetzung</vt:lpstr>
      <vt:lpstr>PowerPoint-Präsentation</vt:lpstr>
      <vt:lpstr>Verfeinerte Modellierung</vt:lpstr>
      <vt:lpstr>Zustandsdiagramme</vt:lpstr>
      <vt:lpstr>Struktur von Zustandsdiagrammen</vt:lpstr>
      <vt:lpstr>Beispiel: Zustandsdiagramm eines Projekts</vt:lpstr>
      <vt:lpstr>Hierarchische Zustände</vt:lpstr>
      <vt:lpstr>Parallele Unterzustände</vt:lpstr>
      <vt:lpstr>Beispiel: Uhr</vt:lpstr>
      <vt:lpstr>Zustandsmodellierung und Realzeitsysteme</vt:lpstr>
      <vt:lpstr>Event [Condition] / Action</vt:lpstr>
      <vt:lpstr>Microsteps und Macrosteps (1/2)</vt:lpstr>
      <vt:lpstr>Microsteps und Macrosteps (2/2)</vt:lpstr>
      <vt:lpstr>Beispiel: Start-Stopp-Automatik (1/3)</vt:lpstr>
      <vt:lpstr>Beispiel: Start-Stopp-Automatik (2/3)</vt:lpstr>
      <vt:lpstr>Beispiel: Start-Stopp-Automatik (3/3)</vt:lpstr>
      <vt:lpstr>GUI als Zustandsdiagramm</vt:lpstr>
      <vt:lpstr>Android als Zustandsdiagramm</vt:lpstr>
      <vt:lpstr>Umsetzung von Zustandsdiagrammem</vt:lpstr>
      <vt:lpstr>Klassendiagramm und versteckte Randbedingungen</vt:lpstr>
      <vt:lpstr>Grundidee von Object Constraint Language (OCL)</vt:lpstr>
      <vt:lpstr>Einfache Bedingungen für Objekte (Invarianten)</vt:lpstr>
      <vt:lpstr>Vor- und Nachbedingungen für Methoden</vt:lpstr>
      <vt:lpstr>Einschub: Basistypen und Operationen</vt:lpstr>
      <vt:lpstr>Zugriff auf Assoziationen</vt:lpstr>
      <vt:lpstr>Assoziationsklassen</vt:lpstr>
      <vt:lpstr>Beispiele: Mengenoperationen (1/2)</vt:lpstr>
      <vt:lpstr>Beispiele: Mengenoperationen (2/2)</vt:lpstr>
      <vt:lpstr>PowerPoint-Präsentation</vt:lpstr>
      <vt:lpstr>Zentrale Aufgabe: von Analyse zum Design (1/2)</vt:lpstr>
      <vt:lpstr>Zentrale Aufgabe: von Analyse zum Design (2/2)</vt:lpstr>
      <vt:lpstr>Einschub: Coding-Guidelines</vt:lpstr>
      <vt:lpstr>Einfache Basisregeln</vt:lpstr>
      <vt:lpstr>Keine allwissenden Klassen</vt:lpstr>
      <vt:lpstr>Korrekte Methodenplatzierung</vt:lpstr>
      <vt:lpstr>„Verpacken“ von Exemplarvariablen (Aggregation)</vt:lpstr>
      <vt:lpstr>Erinnerung: Bedeutung von Schnittstellen</vt:lpstr>
      <vt:lpstr>zentrale Folie: Design by Contract</vt:lpstr>
      <vt:lpstr>Dependency Injection</vt:lpstr>
      <vt:lpstr>Dependency Injection - Beispiel</vt:lpstr>
      <vt:lpstr>Erinnerung: Bedeutung von Polymorphie (1/2)</vt:lpstr>
      <vt:lpstr>Erinnerung: Bedeutung von Polymorphie (2/2)</vt:lpstr>
      <vt:lpstr>Umgang mit Collections</vt:lpstr>
      <vt:lpstr>Method Chaining (1/3)</vt:lpstr>
      <vt:lpstr>Method Chaining (2/3)</vt:lpstr>
      <vt:lpstr>Method Chaining (3/3)</vt:lpstr>
      <vt:lpstr>Grundidee von Design-Pattern</vt:lpstr>
      <vt:lpstr>Model-View-Controller</vt:lpstr>
      <vt:lpstr>Java-Beispiel zum MVC (1/6)</vt:lpstr>
      <vt:lpstr>Java-Beispiel zum MVC (2/6)</vt:lpstr>
      <vt:lpstr>Java-Beispiel zum MVC (3/6)</vt:lpstr>
      <vt:lpstr>Java-Beispiel zum MVC (4/6)</vt:lpstr>
      <vt:lpstr>Java-Beispiel zum MVC (5/6)</vt:lpstr>
      <vt:lpstr>Java-Beispiel zum MVC (6/6)</vt:lpstr>
      <vt:lpstr>Pattern-Varianten</vt:lpstr>
      <vt:lpstr>MVC als Design-Konzept</vt:lpstr>
      <vt:lpstr>Ansatz Observer-Observable</vt:lpstr>
      <vt:lpstr>Beobachter (Observer – Observable)</vt:lpstr>
      <vt:lpstr>Pattern und Varianten</vt:lpstr>
      <vt:lpstr>Adapter - Problem</vt:lpstr>
      <vt:lpstr>Adapter - Lösung</vt:lpstr>
      <vt:lpstr>Fassade nach außen</vt:lpstr>
      <vt:lpstr>Beispielanwendung: Abstract Factory Pattern</vt:lpstr>
      <vt:lpstr>Ausschnitt aus möglichem Code</vt:lpstr>
      <vt:lpstr>Einsatzmöglichkeiten von Sichtbarkeiten</vt:lpstr>
      <vt:lpstr>Singleton (1/3)</vt:lpstr>
      <vt:lpstr>Singleton (2/3)</vt:lpstr>
      <vt:lpstr>Singleton (3/3)</vt:lpstr>
      <vt:lpstr>Proxy</vt:lpstr>
      <vt:lpstr>Proxy – Implementierungsmöglichkeit (1/2)</vt:lpstr>
      <vt:lpstr>Proxy – Implementierungsmöglichkeit (2/2)</vt:lpstr>
      <vt:lpstr>Decorator (1/9)</vt:lpstr>
      <vt:lpstr>Decorator (2/9)</vt:lpstr>
      <vt:lpstr>Decorator (3/9)</vt:lpstr>
      <vt:lpstr>Decorator (4/9)</vt:lpstr>
      <vt:lpstr>Decorator (5/9)</vt:lpstr>
      <vt:lpstr>Decorator (6/9)</vt:lpstr>
      <vt:lpstr>Decorator (7/9) – etwas mehr Effekt (1/2)</vt:lpstr>
      <vt:lpstr>Decorator (8/9) – etwas mehr Effekt (2/2)</vt:lpstr>
      <vt:lpstr>Decorator (9/9) – sind verknüpfbar</vt:lpstr>
      <vt:lpstr>Strategy - Problem</vt:lpstr>
      <vt:lpstr>Strategy - Lösungsbeispiel</vt:lpstr>
      <vt:lpstr>State-Pattern (eigene Variante)</vt:lpstr>
      <vt:lpstr>State-Pattern – Implementierungsauszug (1/2)</vt:lpstr>
      <vt:lpstr>State-Pattern – Implementierungsauszug (2/2)</vt:lpstr>
      <vt:lpstr>Command-Pattern</vt:lpstr>
      <vt:lpstr>Beispiel 1/12 : Rechner 1/2</vt:lpstr>
      <vt:lpstr>Beispiel 2/12 : Rechner 2/2</vt:lpstr>
      <vt:lpstr>Beispiel 3/12 : Klassischer Dialog 1/2</vt:lpstr>
      <vt:lpstr>Beispiel 4/12 : Klassischer Dialog 2/2</vt:lpstr>
      <vt:lpstr>Beispiel 5/12 : Funktioniert immerhin</vt:lpstr>
      <vt:lpstr>Beispiel 6/12 : Ansatz 1: Steuerungsklassen</vt:lpstr>
      <vt:lpstr>Beispiel 7/12 : Umsetzung 1/3 </vt:lpstr>
      <vt:lpstr>Beispiel 8/12 : Umsetzung 2/3  (Varianten -&gt; Praktikum)</vt:lpstr>
      <vt:lpstr>Beispiel 9/12 : Umsetzung 3/3 </vt:lpstr>
      <vt:lpstr>Beispiel 10/12 : Undo</vt:lpstr>
      <vt:lpstr>Beispiel 11/12 : Variante Undo-Methode</vt:lpstr>
      <vt:lpstr>Beispiel 12/12 : Variante Undo-Objekte (Skizze)</vt:lpstr>
      <vt:lpstr>Fazit Command-Pattern</vt:lpstr>
      <vt:lpstr>Visitor Pattern (1/5) - Idee</vt:lpstr>
      <vt:lpstr>Visitor Pattern (2/5) - Ansatz</vt:lpstr>
      <vt:lpstr>Visitor Pattern (3/5) - Umsetzung</vt:lpstr>
      <vt:lpstr>Visitor Pattern (4/5) - Nutzung</vt:lpstr>
      <vt:lpstr>Visitor Pattern (5/5) - Diskussion</vt:lpstr>
      <vt:lpstr>Kombination von Pattern: Beispiel Redux</vt:lpstr>
      <vt:lpstr>Redux – Konzept Version 0 (1/2)</vt:lpstr>
      <vt:lpstr>Redux – Konzept Version 0 (2/2)</vt:lpstr>
      <vt:lpstr>Redux – Konzept Version 1 (1/12)</vt:lpstr>
      <vt:lpstr>Redux – Konzept Version 1 (2/12)</vt:lpstr>
      <vt:lpstr>Redux – Konzept Version 1 (3/12)</vt:lpstr>
      <vt:lpstr>Redux – Konzept Version 1 (4/12)</vt:lpstr>
      <vt:lpstr>Redux – Konzept Version 1 (5/12) – App (1/2) </vt:lpstr>
      <vt:lpstr>Redux – Konzept Version 1 (6/12) – App (2/2) </vt:lpstr>
      <vt:lpstr>Redux – Konzept Version 1 (7/12)</vt:lpstr>
      <vt:lpstr>Redux – Konzept Version 1 (8/12)</vt:lpstr>
      <vt:lpstr>Redux – Konzept Version 1 (9/12)</vt:lpstr>
      <vt:lpstr>Redux – Konzept Version 1 (10/12)</vt:lpstr>
      <vt:lpstr>Redux – Konzept Version 1 (11/12)</vt:lpstr>
      <vt:lpstr>Redux – Konzept Version 1 (12/12)</vt:lpstr>
      <vt:lpstr>Redux – Konzept Version 2 (1/11)</vt:lpstr>
      <vt:lpstr>Redux – Konzept Version 2 (2/11)</vt:lpstr>
      <vt:lpstr>Redux – Konzept Version 2 (3/11)</vt:lpstr>
      <vt:lpstr>Redux – Konzept Version 2 (4/11)</vt:lpstr>
      <vt:lpstr>Redux – Konzept Version 2 (5/11)</vt:lpstr>
      <vt:lpstr>Redux – Konzept Version 2 (6/11)</vt:lpstr>
      <vt:lpstr>Redux – Konzept Version 2 (7/11)</vt:lpstr>
      <vt:lpstr>Redux – Konzept Version 2 (8/11)</vt:lpstr>
      <vt:lpstr>Redux – Konzept Version 2 (9/11)</vt:lpstr>
      <vt:lpstr>Redux – Konzept Version 2 (10/11)</vt:lpstr>
      <vt:lpstr>Redux – Konzept Version 2 (11/11)</vt:lpstr>
      <vt:lpstr>Redux – Konzept Version 3 (1/4)</vt:lpstr>
      <vt:lpstr>Redux – Konzept Version 3 (2/4)</vt:lpstr>
      <vt:lpstr>Redux – Konzept Version 3 (3/4)</vt:lpstr>
      <vt:lpstr>Redux – Konzept Version 3 (4/4)</vt:lpstr>
      <vt:lpstr>Redux – Fazit</vt:lpstr>
      <vt:lpstr>Beschreibung des Pattern</vt:lpstr>
      <vt:lpstr>Gruppen von Pattern (Beispiele)</vt:lpstr>
      <vt:lpstr>GoF-Pattern Übersicht (nicht auswendig lernen)</vt:lpstr>
      <vt:lpstr>Pattern in der UML</vt:lpstr>
      <vt:lpstr>Kritische Betrachtung von Pattern</vt:lpstr>
      <vt:lpstr>PowerPoint-Präsentation</vt:lpstr>
      <vt:lpstr>Randbedingungen für erfolgreiches Design</vt:lpstr>
      <vt:lpstr>Beispiel: Rahmenbedingungen für SW-Architektur</vt:lpstr>
      <vt:lpstr>Einfluss nichtfunktionaler Anforderungen</vt:lpstr>
      <vt:lpstr>Rahmenbedingung: verteilte Systeme</vt:lpstr>
      <vt:lpstr>Probleme der Aufrufmechanismen</vt:lpstr>
      <vt:lpstr>Typische Probleme verteilter Systeme</vt:lpstr>
      <vt:lpstr>Beispiel: Varianten von Client-Server-Systemen</vt:lpstr>
      <vt:lpstr>Beispiel: 3-Tier-Architektur</vt:lpstr>
      <vt:lpstr>Erinnerung: XML </vt:lpstr>
      <vt:lpstr>Elemente</vt:lpstr>
      <vt:lpstr>Hierarchischer  Aufbau</vt:lpstr>
      <vt:lpstr>Attribute</vt:lpstr>
      <vt:lpstr>Attribute oder Elemente</vt:lpstr>
      <vt:lpstr>Kommentare und Namensregeln</vt:lpstr>
      <vt:lpstr>Genereller Aufbau eines XML-Dokuments</vt:lpstr>
      <vt:lpstr>Nutzung von Programmbibliotheken</vt:lpstr>
      <vt:lpstr>Idee von Komponenten</vt:lpstr>
      <vt:lpstr>GUI-Builder (1/2)</vt:lpstr>
      <vt:lpstr>GUI-Builder (2/2)</vt:lpstr>
      <vt:lpstr>Zentrale Eigenschaften von Komponenten</vt:lpstr>
      <vt:lpstr>Idee der Framework-Technologie</vt:lpstr>
      <vt:lpstr>Framework-Technologie in Swing</vt:lpstr>
      <vt:lpstr>TreeModel</vt:lpstr>
      <vt:lpstr>Skizze einer Beispielimplementierung (1/5)</vt:lpstr>
      <vt:lpstr>Skizze einer Beispielimplementierung (2/5)</vt:lpstr>
      <vt:lpstr>Skizze einer Beispielimplementierung (3/5)</vt:lpstr>
      <vt:lpstr>Skizze einer Beispielimplementierung (4/5)</vt:lpstr>
      <vt:lpstr>Skizze einer Beispielimplementierung (5/5)</vt:lpstr>
      <vt:lpstr>Ziele komplexere Framework-Ansätze</vt:lpstr>
      <vt:lpstr>Persistente Datenhaltung</vt:lpstr>
      <vt:lpstr>Beispiel: JavaBeans (kleiner Ausschnitt)</vt:lpstr>
      <vt:lpstr>XMLEncoder und XMLDecoder (Ausschnitt)</vt:lpstr>
      <vt:lpstr>Annotationen</vt:lpstr>
      <vt:lpstr>Beispiel JPA (1/2)</vt:lpstr>
      <vt:lpstr>Beispiel JPA (2/2) – nur Überblick</vt:lpstr>
      <vt:lpstr>In Erprobung/Entwicklung: : Domain Specific Languages</vt:lpstr>
      <vt:lpstr>DSL Prozesse</vt:lpstr>
      <vt:lpstr>In Erprobung/Entwicklung: Model Driven Architecture</vt:lpstr>
      <vt:lpstr>Prozess der MDA (Theorie)</vt:lpstr>
      <vt:lpstr>Formaler Hintergrund der MDA</vt:lpstr>
      <vt:lpstr>Refactoring</vt:lpstr>
      <vt:lpstr>Refactoring – Positives Beispiel</vt:lpstr>
      <vt:lpstr>Refactoring – nicht einfaches Beispiel </vt:lpstr>
      <vt:lpstr>Refactoring – (nicht) einfaches Beispiel in C++</vt:lpstr>
      <vt:lpstr>PowerPoint-Präsentation</vt:lpstr>
      <vt:lpstr>Begriff: Ergonomie</vt:lpstr>
      <vt:lpstr>Ergonomie als Schnittstelle der Forschung</vt:lpstr>
      <vt:lpstr>Psychologie: Beispiel Farbwahl</vt:lpstr>
      <vt:lpstr>Zusammenhang der Normen ISO 9241</vt:lpstr>
      <vt:lpstr>Leitlinien aus ISO 9241-110</vt:lpstr>
      <vt:lpstr>Lernförderlichkeit</vt:lpstr>
      <vt:lpstr>Fehlertoleranz</vt:lpstr>
      <vt:lpstr>Erwartungskonformität</vt:lpstr>
      <vt:lpstr>Aufgabenangemessenheit</vt:lpstr>
      <vt:lpstr>Selbstbeschreibungsfähigkeit</vt:lpstr>
      <vt:lpstr>Steuerbarkeit</vt:lpstr>
      <vt:lpstr>Individualisierbarkeit</vt:lpstr>
      <vt:lpstr>Anforderungsanalyse aus Usability-Sicht</vt:lpstr>
      <vt:lpstr>Design aus Usability-Sicht</vt:lpstr>
      <vt:lpstr>Integration der Oberflächenentwicklung</vt:lpstr>
      <vt:lpstr>Überblick über Usability-Testmethoden</vt:lpstr>
      <vt:lpstr>Heuristische Evaluation</vt:lpstr>
      <vt:lpstr>Guidelines und Checklisten</vt:lpstr>
      <vt:lpstr>Nutzerbefragung</vt:lpstr>
      <vt:lpstr>Task-based Testing / Discount Usability Testing</vt:lpstr>
      <vt:lpstr>Thinking-Aloud-Tests (1/2)</vt:lpstr>
      <vt:lpstr>Thinking-Aloud-Tests (2/2)</vt:lpstr>
      <vt:lpstr>Notwendige Anzahl von Testnutzern</vt:lpstr>
      <vt:lpstr>PowerPoint-Präsentation</vt:lpstr>
      <vt:lpstr>Korrektheit</vt:lpstr>
      <vt:lpstr>Ansatz: Model Checking</vt:lpstr>
      <vt:lpstr>Assertions in JDK ab Version 1.4</vt:lpstr>
      <vt:lpstr>Syntax und Semantik von assert</vt:lpstr>
      <vt:lpstr>Kostenregel</vt:lpstr>
      <vt:lpstr>Vorbedingungsregel</vt:lpstr>
      <vt:lpstr>Nachbedingungsregel</vt:lpstr>
      <vt:lpstr>Invariantenregel</vt:lpstr>
      <vt:lpstr>Fehlermöglichkeiten mit assert</vt:lpstr>
      <vt:lpstr>JUnit</vt:lpstr>
      <vt:lpstr>Konstruktiver Ansatz</vt:lpstr>
      <vt:lpstr>Testen mit JUnit</vt:lpstr>
      <vt:lpstr>Assertions (1/2)</vt:lpstr>
      <vt:lpstr>Assertions (2/2)</vt:lpstr>
      <vt:lpstr>Anmerkungen</vt:lpstr>
      <vt:lpstr>Test-Fixture</vt:lpstr>
      <vt:lpstr>Testen von Exceptions</vt:lpstr>
      <vt:lpstr>Zu testende Klasse (1/2)</vt:lpstr>
      <vt:lpstr>Zu testende Klasse (2/2)</vt:lpstr>
      <vt:lpstr>Testfälle (1/3)</vt:lpstr>
      <vt:lpstr>Testfälle (2/3)</vt:lpstr>
      <vt:lpstr>Testfälle (3/3)</vt:lpstr>
      <vt:lpstr>TestSuite </vt:lpstr>
      <vt:lpstr>Vergleich von JUnit und Java-Assertions</vt:lpstr>
      <vt:lpstr>Klassen testbar machen</vt:lpstr>
      <vt:lpstr>Zusammenspiel von Klassen testen</vt:lpstr>
      <vt:lpstr>Mocks programmieren</vt:lpstr>
      <vt:lpstr>Beispiel für Mock-Erstellung (1/4)</vt:lpstr>
      <vt:lpstr>Beispiel für Mock-Erstellung (2/4)</vt:lpstr>
      <vt:lpstr>Beispiel für Mock-Erstellung (3/4)</vt:lpstr>
      <vt:lpstr>Beispiel für Mock-Erstellung (4/4)</vt:lpstr>
      <vt:lpstr>Vererbung - Test von Unterklassen</vt:lpstr>
      <vt:lpstr>Klassen von Testfällen</vt:lpstr>
      <vt:lpstr>Äquivalenzklassenbildung</vt:lpstr>
      <vt:lpstr>Beispiele für Äquivalenzklassen von Eingaben</vt:lpstr>
      <vt:lpstr>Regeln zur Bildung von Äquivalenzklassen</vt:lpstr>
      <vt:lpstr>Beispiel (1/5) </vt:lpstr>
      <vt:lpstr>Beispiel (2/5)</vt:lpstr>
      <vt:lpstr>Testfallerzeugung aus Äquivalenzklassen</vt:lpstr>
      <vt:lpstr>Beispiel (3/5)</vt:lpstr>
      <vt:lpstr>Grenzwertanalyse</vt:lpstr>
      <vt:lpstr>Beispiel (4/5)</vt:lpstr>
      <vt:lpstr>Beispiel (5/5)</vt:lpstr>
      <vt:lpstr>Schwierige Äquivalenzklassenbildung (1/4)</vt:lpstr>
      <vt:lpstr>Schwierige Äquivalenzklassenbildung (2/4)</vt:lpstr>
      <vt:lpstr>Schwierige Äquivalenzklassenbildung (3/4)</vt:lpstr>
      <vt:lpstr>Schwierige Äquivalenzklassenbildung (4/4)</vt:lpstr>
      <vt:lpstr>Äquivalenzklassenbildung und Objektorientierung</vt:lpstr>
      <vt:lpstr>Äquivalenzklassen und Objekte (1/5)</vt:lpstr>
      <vt:lpstr>Äquivalenzklassen und Objekte (2/5)</vt:lpstr>
      <vt:lpstr>Äquivalenzklassen und Objekte (3/5)</vt:lpstr>
      <vt:lpstr>Äquivalenzklassen und Objekte (4/5)</vt:lpstr>
      <vt:lpstr>Äquivalenzklassen und Objekte (5/5)</vt:lpstr>
      <vt:lpstr>Kontrollflussgraph (KFG) </vt:lpstr>
      <vt:lpstr>Beispiel: KFG</vt:lpstr>
      <vt:lpstr>Normalisierung eines KFG durch Blockung</vt:lpstr>
      <vt:lpstr>Analyse vollständiger Pfade</vt:lpstr>
      <vt:lpstr>Anweisungsüberdeckung (C0)</vt:lpstr>
      <vt:lpstr>Zweigüberdeckung (C1)</vt:lpstr>
      <vt:lpstr>Kommentare zur Anweisungs- und Zweigüberdeckung</vt:lpstr>
      <vt:lpstr> Einfache Bedingungsüberdeckung  </vt:lpstr>
      <vt:lpstr>Einfache Bedingungsüberdeckung (C2)</vt:lpstr>
      <vt:lpstr>Kein Zusammenhang zwischen C1 und C2</vt:lpstr>
      <vt:lpstr>Minimale Mehrfachbedingungsüberdeckung (C3)</vt:lpstr>
      <vt:lpstr>Zusammenhang zwischen den Testverfahren</vt:lpstr>
      <vt:lpstr>Automatisierung der Ci-Tests</vt:lpstr>
      <vt:lpstr>Abschlussbeispiel: Traue keinen Überdeckungen</vt:lpstr>
      <vt:lpstr>Anweisungsüberdeckung - jeder Knoten einmal</vt:lpstr>
      <vt:lpstr>Zweigüberdeckung - jede Kante einmal</vt:lpstr>
      <vt:lpstr>Abschlussbemerkung Überdeckungstests</vt:lpstr>
      <vt:lpstr>Info: Standard DO-178C</vt:lpstr>
      <vt:lpstr>Teststufen (grober Ablauf)</vt:lpstr>
      <vt:lpstr>Klassentest (Modultest)</vt:lpstr>
      <vt:lpstr>Integrationstest</vt:lpstr>
      <vt:lpstr>Systemtest</vt:lpstr>
      <vt:lpstr>Testansätze zusammengefasst</vt:lpstr>
      <vt:lpstr>Testfälle und die UML</vt:lpstr>
      <vt:lpstr>Effiziente Massentests</vt:lpstr>
      <vt:lpstr>Prinzip des Regressionstests</vt:lpstr>
      <vt:lpstr>Regressionstests im Entwicklungszyklus</vt:lpstr>
      <vt:lpstr>Regressionstest</vt:lpstr>
      <vt:lpstr>Wartung und Testen</vt:lpstr>
      <vt:lpstr>Lasttest</vt:lpstr>
      <vt:lpstr>Untersuchung des Laufzeitverhaltens</vt:lpstr>
      <vt:lpstr>Untersuchung des Speicherplatzverhaltens </vt:lpstr>
      <vt:lpstr>Lasttest und Speicherverhalten in Java</vt:lpstr>
      <vt:lpstr>Test von Oberflächen</vt:lpstr>
      <vt:lpstr>Nutzung von Maßsystemen</vt:lpstr>
      <vt:lpstr>Metriken zur Ermittlung des Projektstands</vt:lpstr>
      <vt:lpstr>Grobe Metriken (Min, Max, Schnitt, Abweichung)</vt:lpstr>
      <vt:lpstr>Zyklomatische Zahl nach McCabe</vt:lpstr>
      <vt:lpstr>Beispiele für die zyklomatische Zahl</vt:lpstr>
      <vt:lpstr>Erweiterte McCabe-Zahl</vt:lpstr>
      <vt:lpstr>Lack of Cohesion in Methods (LCOM*)</vt:lpstr>
      <vt:lpstr>LCOM*-Beispiel</vt:lpstr>
      <vt:lpstr>Konstruktive Qualitätssicherung</vt:lpstr>
      <vt:lpstr>Coding Guidelines</vt:lpstr>
      <vt:lpstr>Beispiel-Coding-Regel</vt:lpstr>
      <vt:lpstr>Anti-Pattern</vt:lpstr>
      <vt:lpstr>Manuelle Prüfmethoden</vt:lpstr>
      <vt:lpstr>Voraussetzungen manueller Prüfmethoden</vt:lpstr>
      <vt:lpstr>Inspektionsablauf (1/3)</vt:lpstr>
      <vt:lpstr>Inspektionsablauf (2/3)</vt:lpstr>
      <vt:lpstr>Inspektionsablauf (3/3)</vt:lpstr>
      <vt:lpstr>weitere manuelle Prüfmethoden (1/2)</vt:lpstr>
      <vt:lpstr>weitere manuelle Prüfmethoden (2/2)</vt:lpstr>
      <vt:lpstr>Vor- und Nachteile manueller Prüfmethoden</vt:lpstr>
      <vt:lpstr>PowerPoint-Präsentation</vt:lpstr>
      <vt:lpstr>Typischer Weg der Software-Entwicklung</vt:lpstr>
      <vt:lpstr>Software-Versionen</vt:lpstr>
      <vt:lpstr>Verwaltung von Software</vt:lpstr>
      <vt:lpstr>Konflikt bei gemeinsamer Bearbeitung</vt:lpstr>
      <vt:lpstr>Versionskontrolle: konservative Variante</vt:lpstr>
      <vt:lpstr>Versionskontrolle: progressive/chaotische Variante</vt:lpstr>
      <vt:lpstr>Herstellung der Entwicklungsumgebung</vt:lpstr>
      <vt:lpstr>Ant</vt:lpstr>
      <vt:lpstr>Konzept von Ant (und make)</vt:lpstr>
      <vt:lpstr>Erinnerung an make</vt:lpstr>
      <vt:lpstr>Beispiel für Abhängigkeiten </vt:lpstr>
      <vt:lpstr>Ant-Basisskript (erzeugt von Eclipse)</vt:lpstr>
      <vt:lpstr>Skript-Konstanten (Eigenschaften, Properties)</vt:lpstr>
      <vt:lpstr>Beispiel-Task: Kompilieren</vt:lpstr>
      <vt:lpstr>Beispiel-Task: Packen</vt:lpstr>
      <vt:lpstr>Hilfsmittel: Zeitstempel</vt:lpstr>
      <vt:lpstr>Umgang mit Files und Dateien</vt:lpstr>
      <vt:lpstr>Aufgaben des Konfigurationsmanagements (1/3)</vt:lpstr>
      <vt:lpstr>Aufgaben des Konfigurationsmanagements (2/3)</vt:lpstr>
      <vt:lpstr>Aufgaben des Konfigurationsmanagements (3/3)</vt:lpstr>
      <vt:lpstr>Voraussetzungen für einen Projektbeginn</vt:lpstr>
      <vt:lpstr>Auswahl des Vorgehensmodells</vt:lpstr>
      <vt:lpstr>Festlegung der Arbeitspakete</vt:lpstr>
      <vt:lpstr>Beispiel für WBS</vt:lpstr>
      <vt:lpstr>Abhängigkeiten von Arbeitspaketen</vt:lpstr>
      <vt:lpstr>Netzplan und kritische Pfade</vt:lpstr>
      <vt:lpstr>Einflüsse der Projektplanung</vt:lpstr>
      <vt:lpstr>Erster Projektplan (1/2)</vt:lpstr>
      <vt:lpstr>Erster Projektplan (2/2)</vt:lpstr>
      <vt:lpstr>Sachstandsanalyse</vt:lpstr>
      <vt:lpstr>Meilensteintrendanalyse zur erwarteten Fertigstellung</vt:lpstr>
      <vt:lpstr>Burndown-Chart zur erwarteten Fertigstellung (Scrum)</vt:lpstr>
      <vt:lpstr>Kanban-Board: Items wandern von links nach rechts</vt:lpstr>
      <vt:lpstr>Aufwand oder Kosten ?</vt:lpstr>
      <vt:lpstr>Warum schätzt man?</vt:lpstr>
      <vt:lpstr>Zusammenfassung der Function Point Analyse</vt:lpstr>
      <vt:lpstr>Function-Point-Methode (1/4) [Bal98]</vt:lpstr>
      <vt:lpstr>Function-Point-Methode (2/4)</vt:lpstr>
      <vt:lpstr>Function-Point-Methode (3/4)</vt:lpstr>
      <vt:lpstr>Function-Point-Methode (4/4)</vt:lpstr>
      <vt:lpstr>Fazit zur Function-Point Analyse</vt:lpstr>
      <vt:lpstr>Von CoCoMo81 zu CoCoMo II</vt:lpstr>
      <vt:lpstr>CoCoMo II – zentrale Formel</vt:lpstr>
      <vt:lpstr>Variable E</vt:lpstr>
      <vt:lpstr>Kostentreiber EM (Early Design)</vt:lpstr>
      <vt:lpstr>CoCoMo im Überblick</vt:lpstr>
      <vt:lpstr>Vereinfachter Analogieschluss</vt:lpstr>
      <vt:lpstr>Vorbereitung der Schätzung</vt:lpstr>
      <vt:lpstr>Umgang mit „Projektumfeldkosten“</vt:lpstr>
      <vt:lpstr>Aufbau des Schätzansatzes</vt:lpstr>
      <vt:lpstr>Analogie-Schätzung (1/3): Vorbereitung</vt:lpstr>
      <vt:lpstr>Schätzparameter- zwischen Erfahrung und Voodoo</vt:lpstr>
      <vt:lpstr>A: Wiederverwendung</vt:lpstr>
      <vt:lpstr>B: Funktionalität</vt:lpstr>
      <vt:lpstr>C: Schnittstellen</vt:lpstr>
      <vt:lpstr>D: Kritikalität</vt:lpstr>
      <vt:lpstr>Skalierung der Schätzparameter</vt:lpstr>
      <vt:lpstr>Analogie-Schätzung: Durchführung</vt:lpstr>
      <vt:lpstr>Analogie-Schätzung: Analogieschluss</vt:lpstr>
      <vt:lpstr>Kommentare zum Schätzverfahren</vt:lpstr>
      <vt:lpstr>Logische und psychologische Zahlen</vt:lpstr>
      <vt:lpstr>Variante Planning Poker</vt:lpstr>
      <vt:lpstr>Teufelsquadrat für IT-Projekte nach Sneed</vt:lpstr>
      <vt:lpstr>Definition Qualitätsmanagement (eine Variante)</vt:lpstr>
      <vt:lpstr>Zusammenhang der Q-Begriffe</vt:lpstr>
      <vt:lpstr>Prozesse als Firmenqualitätsmaßstab: CMM[I]</vt:lpstr>
      <vt:lpstr>Stufe 1: Initial</vt:lpstr>
      <vt:lpstr>Stufe 2: Nachvollziehbar (managed)</vt:lpstr>
      <vt:lpstr>Stufe 3: Definiert (defined)</vt:lpstr>
      <vt:lpstr>Stufe 4: Beherrscht (quantatively managed)</vt:lpstr>
      <vt:lpstr>Stufe 5: Optimierend (optimizing)</vt:lpstr>
      <vt:lpstr>Überblick: Verbesserungen mit dem CMMI</vt:lpstr>
      <vt:lpstr>Skizze einer CMMI-Anpassung</vt:lpstr>
      <vt:lpstr>Personal Software Process (PSP)</vt:lpstr>
      <vt:lpstr>Ganzheitliche Projektsicht</vt:lpstr>
      <vt:lpstr>Ebenen des ganzheitlichen Projektmanagements</vt:lpstr>
      <vt:lpstr>Teamrollen</vt:lpstr>
      <vt:lpstr>Teamrollentypen nach Belbin (1/3)</vt:lpstr>
      <vt:lpstr>Teamrollentypen nach Belbin (2/3)</vt:lpstr>
      <vt:lpstr>Teamrollentypen nach Belbin (3/3)</vt:lpstr>
      <vt:lpstr>Ermittlung des Teamrollentypen</vt:lpstr>
      <vt:lpstr>Kommunikation</vt:lpstr>
      <vt:lpstr>vierfache Gestalt einer Äußerung (1/4) [SRS03]</vt:lpstr>
      <vt:lpstr>vierfache Gestalt einer Äußerung (2/4)</vt:lpstr>
      <vt:lpstr>vierfache Gestalt einer Äußerung (3/4)</vt:lpstr>
      <vt:lpstr>vierfache Gestalt einer Äußerung (4/4)</vt:lpstr>
      <vt:lpstr>Teufelskreis „Führung“  [SRS03]</vt:lpstr>
      <vt:lpstr>Metakommunikation</vt:lpstr>
    </vt:vector>
  </TitlesOfParts>
  <Company>Hochschule Osnabrück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Prof. Dr. Stephan Kleuker</dc:creator>
  <cp:lastModifiedBy>Kleuker, Stephan</cp:lastModifiedBy>
  <cp:revision>724</cp:revision>
  <dcterms:created xsi:type="dcterms:W3CDTF">2002-10-02T13:01:35Z</dcterms:created>
  <dcterms:modified xsi:type="dcterms:W3CDTF">2025-03-08T13:11:09Z</dcterms:modified>
</cp:coreProperties>
</file>