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144018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320" y="-120"/>
      </p:cViewPr>
      <p:guideLst>
        <p:guide orient="horz" pos="453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473893"/>
            <a:ext cx="7772400" cy="308705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8161020"/>
            <a:ext cx="6400800" cy="36804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090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861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576741"/>
            <a:ext cx="2057400" cy="1228820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576741"/>
            <a:ext cx="6019800" cy="1228820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663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44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254491"/>
            <a:ext cx="7772400" cy="286035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6104098"/>
            <a:ext cx="7772400" cy="31503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532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3360421"/>
            <a:ext cx="4038600" cy="95045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3360421"/>
            <a:ext cx="4038600" cy="95045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1589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23737"/>
            <a:ext cx="4040188" cy="1343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4567237"/>
            <a:ext cx="4040188" cy="82977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3223737"/>
            <a:ext cx="4041775" cy="1343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4567237"/>
            <a:ext cx="4041775" cy="82977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712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2288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0639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573405"/>
            <a:ext cx="3008313" cy="244030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573406"/>
            <a:ext cx="5111750" cy="122915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3013711"/>
            <a:ext cx="3008313" cy="98512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1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10081260"/>
            <a:ext cx="5486400" cy="1190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286828"/>
            <a:ext cx="5486400" cy="86410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11271410"/>
            <a:ext cx="5486400" cy="169021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919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576740"/>
            <a:ext cx="8229600" cy="2400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360421"/>
            <a:ext cx="8229600" cy="9504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13348336"/>
            <a:ext cx="2133600" cy="766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8B098-52F7-4F58-80D5-C0F3BD5D60D6}" type="datetimeFigureOut">
              <a:rPr lang="de-DE" smtClean="0"/>
              <a:t>08.04.2012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13348336"/>
            <a:ext cx="2895600" cy="766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13348336"/>
            <a:ext cx="2133600" cy="766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845C1-151F-46C3-AABD-6ECF9A6E03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84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feld 39"/>
          <p:cNvSpPr txBox="1"/>
          <p:nvPr/>
        </p:nvSpPr>
        <p:spPr>
          <a:xfrm>
            <a:off x="-36512" y="7813545"/>
            <a:ext cx="10401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Lines </a:t>
            </a:r>
            <a:r>
              <a:rPr lang="de-DE" dirty="0" err="1" smtClean="0"/>
              <a:t>of</a:t>
            </a:r>
            <a:endParaRPr lang="de-DE" dirty="0" smtClean="0"/>
          </a:p>
          <a:p>
            <a:r>
              <a:rPr lang="de-DE" dirty="0" smtClean="0"/>
              <a:t>Code pro</a:t>
            </a:r>
          </a:p>
          <a:p>
            <a:r>
              <a:rPr lang="de-DE" dirty="0" smtClean="0"/>
              <a:t>Monat</a:t>
            </a:r>
            <a:endParaRPr lang="de-DE" dirty="0"/>
          </a:p>
        </p:txBody>
      </p:sp>
      <p:sp>
        <p:nvSpPr>
          <p:cNvPr id="41" name="Textfeld 40"/>
          <p:cNvSpPr txBox="1"/>
          <p:nvPr/>
        </p:nvSpPr>
        <p:spPr>
          <a:xfrm>
            <a:off x="7795708" y="13744336"/>
            <a:ext cx="533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Zeit</a:t>
            </a:r>
            <a:endParaRPr lang="de-DE" dirty="0"/>
          </a:p>
        </p:txBody>
      </p:sp>
      <p:cxnSp>
        <p:nvCxnSpPr>
          <p:cNvPr id="42" name="Gerade Verbindung mit Pfeil 41"/>
          <p:cNvCxnSpPr/>
          <p:nvPr/>
        </p:nvCxnSpPr>
        <p:spPr>
          <a:xfrm flipV="1">
            <a:off x="1003645" y="7813545"/>
            <a:ext cx="0" cy="58198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>
            <a:off x="1029017" y="8952899"/>
            <a:ext cx="2595455" cy="75143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>
            <a:off x="3624472" y="9672979"/>
            <a:ext cx="1091544" cy="39604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 flipV="1">
            <a:off x="4842897" y="12409283"/>
            <a:ext cx="290730" cy="121528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 flipH="1" flipV="1">
            <a:off x="5140662" y="12409283"/>
            <a:ext cx="2175290" cy="68384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flipH="1" flipV="1">
            <a:off x="7315952" y="13093127"/>
            <a:ext cx="360158" cy="54029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Ellipse 49"/>
          <p:cNvSpPr/>
          <p:nvPr/>
        </p:nvSpPr>
        <p:spPr>
          <a:xfrm>
            <a:off x="827584" y="10105027"/>
            <a:ext cx="504056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Ellipse 50"/>
          <p:cNvSpPr/>
          <p:nvPr/>
        </p:nvSpPr>
        <p:spPr>
          <a:xfrm>
            <a:off x="1272929" y="9786668"/>
            <a:ext cx="1172284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2" name="Gerade Verbindung 51"/>
          <p:cNvCxnSpPr>
            <a:endCxn id="50" idx="5"/>
          </p:cNvCxnSpPr>
          <p:nvPr/>
        </p:nvCxnSpPr>
        <p:spPr>
          <a:xfrm flipH="1" flipV="1">
            <a:off x="1257823" y="10425723"/>
            <a:ext cx="289841" cy="297759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>
            <a:stCxn id="51" idx="7"/>
          </p:cNvCxnSpPr>
          <p:nvPr/>
        </p:nvCxnSpPr>
        <p:spPr>
          <a:xfrm flipV="1">
            <a:off x="2273536" y="9362490"/>
            <a:ext cx="1578384" cy="479201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4" name="Bogen 53"/>
          <p:cNvSpPr/>
          <p:nvPr/>
        </p:nvSpPr>
        <p:spPr>
          <a:xfrm rot="18430845">
            <a:off x="1001901" y="9846162"/>
            <a:ext cx="1724198" cy="1956806"/>
          </a:xfrm>
          <a:prstGeom prst="arc">
            <a:avLst>
              <a:gd name="adj1" fmla="val 15653901"/>
              <a:gd name="adj2" fmla="val 1263312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Bogen 54"/>
          <p:cNvSpPr/>
          <p:nvPr/>
        </p:nvSpPr>
        <p:spPr>
          <a:xfrm rot="18430845">
            <a:off x="2593145" y="9864705"/>
            <a:ext cx="1724198" cy="1956806"/>
          </a:xfrm>
          <a:prstGeom prst="arc">
            <a:avLst>
              <a:gd name="adj1" fmla="val 15653901"/>
              <a:gd name="adj2" fmla="val 1263312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Bogen 55"/>
          <p:cNvSpPr/>
          <p:nvPr/>
        </p:nvSpPr>
        <p:spPr>
          <a:xfrm rot="18430845">
            <a:off x="4202513" y="9844201"/>
            <a:ext cx="1724198" cy="1956806"/>
          </a:xfrm>
          <a:prstGeom prst="arc">
            <a:avLst>
              <a:gd name="adj1" fmla="val 15653901"/>
              <a:gd name="adj2" fmla="val 1263312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Bogen 56"/>
          <p:cNvSpPr/>
          <p:nvPr/>
        </p:nvSpPr>
        <p:spPr>
          <a:xfrm rot="18430845">
            <a:off x="5793757" y="9862744"/>
            <a:ext cx="1724198" cy="1956806"/>
          </a:xfrm>
          <a:prstGeom prst="arc">
            <a:avLst>
              <a:gd name="adj1" fmla="val 15653901"/>
              <a:gd name="adj2" fmla="val 1263312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Bogen 57"/>
          <p:cNvSpPr/>
          <p:nvPr/>
        </p:nvSpPr>
        <p:spPr>
          <a:xfrm rot="18430845">
            <a:off x="7377933" y="9844201"/>
            <a:ext cx="1724198" cy="1956806"/>
          </a:xfrm>
          <a:prstGeom prst="arc">
            <a:avLst>
              <a:gd name="adj1" fmla="val 15653901"/>
              <a:gd name="adj2" fmla="val 1263312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Textfeld 58"/>
          <p:cNvSpPr txBox="1"/>
          <p:nvPr/>
        </p:nvSpPr>
        <p:spPr>
          <a:xfrm>
            <a:off x="1187624" y="10621857"/>
            <a:ext cx="14793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Entwicklungs-</a:t>
            </a:r>
          </a:p>
          <a:p>
            <a:r>
              <a:rPr lang="de-DE" dirty="0" smtClean="0"/>
              <a:t>beginn, mit </a:t>
            </a:r>
          </a:p>
          <a:p>
            <a:r>
              <a:rPr lang="de-DE" dirty="0" smtClean="0"/>
              <a:t>einfachem</a:t>
            </a:r>
          </a:p>
          <a:p>
            <a:r>
              <a:rPr lang="de-DE" dirty="0" smtClean="0"/>
              <a:t>Prozess und </a:t>
            </a:r>
          </a:p>
          <a:p>
            <a:r>
              <a:rPr lang="de-DE" dirty="0" smtClean="0"/>
              <a:t>Werkzeugen</a:t>
            </a:r>
            <a:endParaRPr lang="de-DE" dirty="0"/>
          </a:p>
        </p:txBody>
      </p:sp>
      <p:sp>
        <p:nvSpPr>
          <p:cNvPr id="60" name="Textfeld 59"/>
          <p:cNvSpPr txBox="1"/>
          <p:nvPr/>
        </p:nvSpPr>
        <p:spPr>
          <a:xfrm>
            <a:off x="3352871" y="8682287"/>
            <a:ext cx="3078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kontinuierliche Analyse, ob </a:t>
            </a:r>
          </a:p>
          <a:p>
            <a:r>
              <a:rPr lang="de-DE" dirty="0" smtClean="0"/>
              <a:t>Prozess mittelfristig erfolgreich</a:t>
            </a:r>
            <a:endParaRPr lang="de-DE" dirty="0"/>
          </a:p>
        </p:txBody>
      </p:sp>
      <p:sp>
        <p:nvSpPr>
          <p:cNvPr id="61" name="Textfeld 60"/>
          <p:cNvSpPr txBox="1"/>
          <p:nvPr/>
        </p:nvSpPr>
        <p:spPr>
          <a:xfrm>
            <a:off x="3352871" y="10969123"/>
            <a:ext cx="2971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Verbesserungen in Prozessen,</a:t>
            </a:r>
          </a:p>
          <a:p>
            <a:r>
              <a:rPr lang="de-DE" dirty="0"/>
              <a:t>W</a:t>
            </a:r>
            <a:r>
              <a:rPr lang="de-DE" dirty="0" smtClean="0"/>
              <a:t>erkzeugen und Ausbildung</a:t>
            </a:r>
            <a:endParaRPr lang="de-DE" dirty="0"/>
          </a:p>
        </p:txBody>
      </p:sp>
      <p:sp>
        <p:nvSpPr>
          <p:cNvPr id="62" name="Ellipse 61"/>
          <p:cNvSpPr/>
          <p:nvPr/>
        </p:nvSpPr>
        <p:spPr>
          <a:xfrm>
            <a:off x="2895660" y="9801316"/>
            <a:ext cx="1172284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Ellipse 62"/>
          <p:cNvSpPr/>
          <p:nvPr/>
        </p:nvSpPr>
        <p:spPr>
          <a:xfrm>
            <a:off x="4479836" y="9801316"/>
            <a:ext cx="1172284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Ellipse 63"/>
          <p:cNvSpPr/>
          <p:nvPr/>
        </p:nvSpPr>
        <p:spPr>
          <a:xfrm>
            <a:off x="6064012" y="9801316"/>
            <a:ext cx="1172284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Ellipse 64"/>
          <p:cNvSpPr/>
          <p:nvPr/>
        </p:nvSpPr>
        <p:spPr>
          <a:xfrm>
            <a:off x="7648188" y="9801316"/>
            <a:ext cx="1172284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Rechteck 65"/>
          <p:cNvSpPr/>
          <p:nvPr/>
        </p:nvSpPr>
        <p:spPr>
          <a:xfrm>
            <a:off x="8548462" y="9544461"/>
            <a:ext cx="488033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6" name="Gerade Verbindung 75"/>
          <p:cNvCxnSpPr>
            <a:stCxn id="62" idx="7"/>
          </p:cNvCxnSpPr>
          <p:nvPr/>
        </p:nvCxnSpPr>
        <p:spPr>
          <a:xfrm flipV="1">
            <a:off x="3896267" y="9362490"/>
            <a:ext cx="273977" cy="493849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76"/>
          <p:cNvCxnSpPr>
            <a:stCxn id="63" idx="0"/>
          </p:cNvCxnSpPr>
          <p:nvPr/>
        </p:nvCxnSpPr>
        <p:spPr>
          <a:xfrm flipH="1" flipV="1">
            <a:off x="4479836" y="9384947"/>
            <a:ext cx="586142" cy="416369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>
            <a:stCxn id="64" idx="1"/>
          </p:cNvCxnSpPr>
          <p:nvPr/>
        </p:nvCxnSpPr>
        <p:spPr>
          <a:xfrm flipH="1" flipV="1">
            <a:off x="4988262" y="9384947"/>
            <a:ext cx="1247427" cy="471392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78"/>
          <p:cNvCxnSpPr>
            <a:stCxn id="65" idx="1"/>
          </p:cNvCxnSpPr>
          <p:nvPr/>
        </p:nvCxnSpPr>
        <p:spPr>
          <a:xfrm flipH="1" flipV="1">
            <a:off x="5611975" y="9384947"/>
            <a:ext cx="2207890" cy="471392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0" name="Ellipse 79"/>
          <p:cNvSpPr/>
          <p:nvPr/>
        </p:nvSpPr>
        <p:spPr>
          <a:xfrm>
            <a:off x="2339752" y="10105027"/>
            <a:ext cx="504056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Ellipse 80"/>
          <p:cNvSpPr/>
          <p:nvPr/>
        </p:nvSpPr>
        <p:spPr>
          <a:xfrm>
            <a:off x="3923928" y="10105027"/>
            <a:ext cx="504056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Ellipse 86"/>
          <p:cNvSpPr/>
          <p:nvPr/>
        </p:nvSpPr>
        <p:spPr>
          <a:xfrm>
            <a:off x="5580112" y="10105027"/>
            <a:ext cx="504056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Ellipse 87"/>
          <p:cNvSpPr/>
          <p:nvPr/>
        </p:nvSpPr>
        <p:spPr>
          <a:xfrm>
            <a:off x="7164288" y="10105027"/>
            <a:ext cx="504056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0" name="Gerade Verbindung 89"/>
          <p:cNvCxnSpPr>
            <a:endCxn id="80" idx="5"/>
          </p:cNvCxnSpPr>
          <p:nvPr/>
        </p:nvCxnSpPr>
        <p:spPr>
          <a:xfrm flipH="1" flipV="1">
            <a:off x="2769991" y="10425723"/>
            <a:ext cx="994101" cy="564304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90"/>
          <p:cNvCxnSpPr>
            <a:endCxn id="81" idx="4"/>
          </p:cNvCxnSpPr>
          <p:nvPr/>
        </p:nvCxnSpPr>
        <p:spPr>
          <a:xfrm flipV="1">
            <a:off x="4170244" y="10480746"/>
            <a:ext cx="5712" cy="509281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91"/>
          <p:cNvCxnSpPr>
            <a:endCxn id="87" idx="3"/>
          </p:cNvCxnSpPr>
          <p:nvPr/>
        </p:nvCxnSpPr>
        <p:spPr>
          <a:xfrm flipV="1">
            <a:off x="4644008" y="10425723"/>
            <a:ext cx="1009921" cy="564304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>
            <a:endCxn id="88" idx="3"/>
          </p:cNvCxnSpPr>
          <p:nvPr/>
        </p:nvCxnSpPr>
        <p:spPr>
          <a:xfrm flipV="1">
            <a:off x="5292080" y="10425723"/>
            <a:ext cx="1946025" cy="564304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/>
          <p:cNvCxnSpPr/>
          <p:nvPr/>
        </p:nvCxnSpPr>
        <p:spPr>
          <a:xfrm>
            <a:off x="1003645" y="13624570"/>
            <a:ext cx="754481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7" name="Textfeld 96"/>
          <p:cNvSpPr txBox="1"/>
          <p:nvPr/>
        </p:nvSpPr>
        <p:spPr>
          <a:xfrm>
            <a:off x="1326206" y="743987"/>
            <a:ext cx="108555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schneller </a:t>
            </a:r>
          </a:p>
          <a:p>
            <a:r>
              <a:rPr lang="de-DE" dirty="0" smtClean="0"/>
              <a:t>Einstieg</a:t>
            </a:r>
          </a:p>
          <a:p>
            <a:r>
              <a:rPr lang="de-DE" dirty="0" smtClean="0"/>
              <a:t>in die </a:t>
            </a:r>
          </a:p>
          <a:p>
            <a:r>
              <a:rPr lang="de-DE" dirty="0" smtClean="0"/>
              <a:t>Program-</a:t>
            </a:r>
          </a:p>
          <a:p>
            <a:r>
              <a:rPr lang="de-DE" dirty="0" err="1" smtClean="0"/>
              <a:t>mierung</a:t>
            </a:r>
            <a:endParaRPr lang="de-DE" dirty="0" smtClean="0"/>
          </a:p>
        </p:txBody>
      </p:sp>
      <p:sp>
        <p:nvSpPr>
          <p:cNvPr id="98" name="Textfeld 97"/>
          <p:cNvSpPr txBox="1"/>
          <p:nvPr/>
        </p:nvSpPr>
        <p:spPr>
          <a:xfrm>
            <a:off x="1331640" y="2928034"/>
            <a:ext cx="20328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k</a:t>
            </a:r>
            <a:r>
              <a:rPr lang="de-DE" dirty="0" smtClean="0"/>
              <a:t>ontinuierliches</a:t>
            </a:r>
          </a:p>
          <a:p>
            <a:r>
              <a:rPr lang="de-DE" dirty="0" smtClean="0"/>
              <a:t>Wachstum,</a:t>
            </a:r>
          </a:p>
          <a:p>
            <a:r>
              <a:rPr lang="de-DE" dirty="0" smtClean="0"/>
              <a:t>Erweiterung </a:t>
            </a:r>
          </a:p>
          <a:p>
            <a:r>
              <a:rPr lang="de-DE" dirty="0" smtClean="0"/>
              <a:t>des Marktsegments</a:t>
            </a:r>
          </a:p>
        </p:txBody>
      </p:sp>
      <p:sp>
        <p:nvSpPr>
          <p:cNvPr id="104" name="Textfeld 103"/>
          <p:cNvSpPr txBox="1"/>
          <p:nvPr/>
        </p:nvSpPr>
        <p:spPr>
          <a:xfrm>
            <a:off x="3429852" y="2040131"/>
            <a:ext cx="2726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verschiedene Kunden</a:t>
            </a:r>
          </a:p>
          <a:p>
            <a:r>
              <a:rPr lang="de-DE" dirty="0" smtClean="0"/>
              <a:t>erwarten Produktvarianten</a:t>
            </a:r>
          </a:p>
        </p:txBody>
      </p:sp>
      <p:sp>
        <p:nvSpPr>
          <p:cNvPr id="105" name="Textfeld 104"/>
          <p:cNvSpPr txBox="1"/>
          <p:nvPr/>
        </p:nvSpPr>
        <p:spPr>
          <a:xfrm>
            <a:off x="4067944" y="3195741"/>
            <a:ext cx="2476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SW-Architektur für</a:t>
            </a:r>
          </a:p>
          <a:p>
            <a:r>
              <a:rPr lang="de-DE" dirty="0" smtClean="0"/>
              <a:t>Varianten nicht geeignet</a:t>
            </a:r>
          </a:p>
        </p:txBody>
      </p:sp>
      <p:sp>
        <p:nvSpPr>
          <p:cNvPr id="107" name="Textfeld 106"/>
          <p:cNvSpPr txBox="1"/>
          <p:nvPr/>
        </p:nvSpPr>
        <p:spPr>
          <a:xfrm>
            <a:off x="1979712" y="6073217"/>
            <a:ext cx="2564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Versuch des </a:t>
            </a:r>
            <a:r>
              <a:rPr lang="de-DE" dirty="0" err="1" smtClean="0"/>
              <a:t>Refactorings</a:t>
            </a:r>
            <a:endParaRPr lang="de-DE" dirty="0" smtClean="0"/>
          </a:p>
          <a:p>
            <a:r>
              <a:rPr lang="de-DE" dirty="0" smtClean="0"/>
              <a:t>(unter starkem Zeitdruck)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5288957" y="4307219"/>
            <a:ext cx="17217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verlangsamte </a:t>
            </a:r>
          </a:p>
          <a:p>
            <a:r>
              <a:rPr lang="de-DE" dirty="0" smtClean="0"/>
              <a:t>Entwicklung</a:t>
            </a:r>
          </a:p>
          <a:p>
            <a:r>
              <a:rPr lang="de-DE" dirty="0" smtClean="0"/>
              <a:t>durch immer </a:t>
            </a:r>
          </a:p>
          <a:p>
            <a:r>
              <a:rPr lang="de-DE" dirty="0" smtClean="0"/>
              <a:t>aufwändigere</a:t>
            </a:r>
          </a:p>
          <a:p>
            <a:r>
              <a:rPr lang="de-DE" dirty="0" smtClean="0"/>
              <a:t>Fehlerbehebung</a:t>
            </a:r>
          </a:p>
        </p:txBody>
      </p:sp>
      <p:sp>
        <p:nvSpPr>
          <p:cNvPr id="110" name="Textfeld 109"/>
          <p:cNvSpPr txBox="1"/>
          <p:nvPr/>
        </p:nvSpPr>
        <p:spPr>
          <a:xfrm>
            <a:off x="7092280" y="3480291"/>
            <a:ext cx="21505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Fehler mit verteilten </a:t>
            </a:r>
          </a:p>
          <a:p>
            <a:r>
              <a:rPr lang="de-DE" dirty="0" smtClean="0"/>
              <a:t>Quellen</a:t>
            </a:r>
            <a:r>
              <a:rPr lang="de-DE" dirty="0"/>
              <a:t> </a:t>
            </a:r>
            <a:r>
              <a:rPr lang="de-DE" dirty="0" smtClean="0"/>
              <a:t>können </a:t>
            </a:r>
          </a:p>
          <a:p>
            <a:r>
              <a:rPr lang="de-DE" dirty="0" smtClean="0"/>
              <a:t>nicht beseitigt </a:t>
            </a:r>
          </a:p>
          <a:p>
            <a:r>
              <a:rPr lang="de-DE" dirty="0" smtClean="0"/>
              <a:t>werden (z. B. </a:t>
            </a:r>
          </a:p>
          <a:p>
            <a:r>
              <a:rPr lang="de-DE" dirty="0" smtClean="0"/>
              <a:t>mangelnde </a:t>
            </a:r>
          </a:p>
          <a:p>
            <a:r>
              <a:rPr lang="de-DE" dirty="0" smtClean="0"/>
              <a:t>SW-Architektur)</a:t>
            </a:r>
          </a:p>
        </p:txBody>
      </p:sp>
      <p:sp>
        <p:nvSpPr>
          <p:cNvPr id="111" name="Textfeld 110"/>
          <p:cNvSpPr txBox="1"/>
          <p:nvPr/>
        </p:nvSpPr>
        <p:spPr>
          <a:xfrm>
            <a:off x="7523520" y="5451915"/>
            <a:ext cx="16569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Entwicklungs-</a:t>
            </a:r>
          </a:p>
          <a:p>
            <a:r>
              <a:rPr lang="de-DE" dirty="0" err="1" smtClean="0"/>
              <a:t>einstellung</a:t>
            </a:r>
            <a:endParaRPr lang="de-DE" dirty="0" smtClean="0"/>
          </a:p>
          <a:p>
            <a:r>
              <a:rPr lang="de-DE" dirty="0" smtClean="0"/>
              <a:t>(oder Re-</a:t>
            </a:r>
            <a:r>
              <a:rPr lang="de-DE" dirty="0" err="1" smtClean="0"/>
              <a:t>Imple</a:t>
            </a:r>
            <a:r>
              <a:rPr lang="de-DE" dirty="0" smtClean="0"/>
              <a:t>-</a:t>
            </a:r>
          </a:p>
          <a:p>
            <a:r>
              <a:rPr lang="de-DE" dirty="0" err="1" smtClean="0"/>
              <a:t>mentierung</a:t>
            </a:r>
            <a:r>
              <a:rPr lang="de-DE" dirty="0" smtClean="0"/>
              <a:t>)</a:t>
            </a:r>
          </a:p>
        </p:txBody>
      </p:sp>
      <p:sp>
        <p:nvSpPr>
          <p:cNvPr id="113" name="Textfeld 112"/>
          <p:cNvSpPr txBox="1"/>
          <p:nvPr/>
        </p:nvSpPr>
        <p:spPr>
          <a:xfrm>
            <a:off x="-36512" y="1116801"/>
            <a:ext cx="10401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Lines </a:t>
            </a:r>
            <a:r>
              <a:rPr lang="de-DE" dirty="0" err="1" smtClean="0"/>
              <a:t>of</a:t>
            </a:r>
            <a:endParaRPr lang="de-DE" dirty="0" smtClean="0"/>
          </a:p>
          <a:p>
            <a:r>
              <a:rPr lang="de-DE" dirty="0" smtClean="0"/>
              <a:t>Code pro</a:t>
            </a:r>
          </a:p>
          <a:p>
            <a:r>
              <a:rPr lang="de-DE" dirty="0" smtClean="0"/>
              <a:t>Monat</a:t>
            </a:r>
            <a:endParaRPr lang="de-DE" dirty="0"/>
          </a:p>
        </p:txBody>
      </p:sp>
      <p:sp>
        <p:nvSpPr>
          <p:cNvPr id="114" name="Textfeld 113"/>
          <p:cNvSpPr txBox="1"/>
          <p:nvPr/>
        </p:nvSpPr>
        <p:spPr>
          <a:xfrm>
            <a:off x="7795708" y="7047592"/>
            <a:ext cx="533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Zeit</a:t>
            </a:r>
            <a:endParaRPr lang="de-DE" dirty="0"/>
          </a:p>
        </p:txBody>
      </p:sp>
      <p:cxnSp>
        <p:nvCxnSpPr>
          <p:cNvPr id="115" name="Gerade Verbindung mit Pfeil 114"/>
          <p:cNvCxnSpPr/>
          <p:nvPr/>
        </p:nvCxnSpPr>
        <p:spPr>
          <a:xfrm flipV="1">
            <a:off x="1003645" y="1116801"/>
            <a:ext cx="0" cy="58198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6" name="Gerade Verbindung mit Pfeil 115"/>
          <p:cNvCxnSpPr/>
          <p:nvPr/>
        </p:nvCxnSpPr>
        <p:spPr>
          <a:xfrm>
            <a:off x="1003645" y="6936675"/>
            <a:ext cx="754481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7" name="Gerade Verbindung 116"/>
          <p:cNvCxnSpPr/>
          <p:nvPr/>
        </p:nvCxnSpPr>
        <p:spPr>
          <a:xfrm>
            <a:off x="1029017" y="2224797"/>
            <a:ext cx="2595455" cy="75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8" name="Gerade Verbindung 117"/>
          <p:cNvCxnSpPr/>
          <p:nvPr/>
        </p:nvCxnSpPr>
        <p:spPr>
          <a:xfrm>
            <a:off x="3624472" y="2976235"/>
            <a:ext cx="1091544" cy="39604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9" name="Gerade Verbindung 118"/>
          <p:cNvCxnSpPr/>
          <p:nvPr/>
        </p:nvCxnSpPr>
        <p:spPr>
          <a:xfrm flipV="1">
            <a:off x="4842897" y="5712539"/>
            <a:ext cx="290730" cy="12152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Gerade Verbindung 119"/>
          <p:cNvCxnSpPr/>
          <p:nvPr/>
        </p:nvCxnSpPr>
        <p:spPr>
          <a:xfrm flipH="1" flipV="1">
            <a:off x="5140662" y="5712539"/>
            <a:ext cx="2175290" cy="68384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Gerade Verbindung 120"/>
          <p:cNvCxnSpPr/>
          <p:nvPr/>
        </p:nvCxnSpPr>
        <p:spPr>
          <a:xfrm flipH="1" flipV="1">
            <a:off x="7315952" y="6396383"/>
            <a:ext cx="360158" cy="54029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2" name="Ellipse 121"/>
          <p:cNvSpPr/>
          <p:nvPr/>
        </p:nvSpPr>
        <p:spPr>
          <a:xfrm>
            <a:off x="755576" y="2040131"/>
            <a:ext cx="504056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Ellipse 122"/>
          <p:cNvSpPr/>
          <p:nvPr/>
        </p:nvSpPr>
        <p:spPr>
          <a:xfrm rot="976136">
            <a:off x="1415148" y="2363962"/>
            <a:ext cx="1835941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Ellipse 123"/>
          <p:cNvSpPr/>
          <p:nvPr/>
        </p:nvSpPr>
        <p:spPr>
          <a:xfrm>
            <a:off x="3419872" y="2760211"/>
            <a:ext cx="432048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5" name="Ellipse 124"/>
          <p:cNvSpPr/>
          <p:nvPr/>
        </p:nvSpPr>
        <p:spPr>
          <a:xfrm rot="4418731">
            <a:off x="3071273" y="4014890"/>
            <a:ext cx="1835941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6" name="Ellipse 125"/>
          <p:cNvSpPr/>
          <p:nvPr/>
        </p:nvSpPr>
        <p:spPr>
          <a:xfrm>
            <a:off x="4572000" y="6632964"/>
            <a:ext cx="432048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7" name="Ellipse 126"/>
          <p:cNvSpPr/>
          <p:nvPr/>
        </p:nvSpPr>
        <p:spPr>
          <a:xfrm rot="1178273">
            <a:off x="5239634" y="5789327"/>
            <a:ext cx="1460916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8" name="Ellipse 127"/>
          <p:cNvSpPr/>
          <p:nvPr/>
        </p:nvSpPr>
        <p:spPr>
          <a:xfrm>
            <a:off x="7092280" y="6208522"/>
            <a:ext cx="432048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9" name="Ellipse 128"/>
          <p:cNvSpPr/>
          <p:nvPr/>
        </p:nvSpPr>
        <p:spPr>
          <a:xfrm>
            <a:off x="7452320" y="6648643"/>
            <a:ext cx="432048" cy="375719"/>
          </a:xfrm>
          <a:prstGeom prst="ellipse">
            <a:avLst/>
          </a:prstGeom>
          <a:noFill/>
          <a:ln w="38100" cmpd="dbl"/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0" name="Gerade Verbindung 129"/>
          <p:cNvCxnSpPr>
            <a:endCxn id="122" idx="7"/>
          </p:cNvCxnSpPr>
          <p:nvPr/>
        </p:nvCxnSpPr>
        <p:spPr>
          <a:xfrm flipH="1">
            <a:off x="1185815" y="1959630"/>
            <a:ext cx="140391" cy="135524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1" name="Gerade Verbindung 130"/>
          <p:cNvCxnSpPr>
            <a:stCxn id="123" idx="4"/>
          </p:cNvCxnSpPr>
          <p:nvPr/>
        </p:nvCxnSpPr>
        <p:spPr>
          <a:xfrm flipH="1">
            <a:off x="2051720" y="2732159"/>
            <a:ext cx="228771" cy="215911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2" name="Gerade Verbindung 131"/>
          <p:cNvCxnSpPr>
            <a:endCxn id="124" idx="7"/>
          </p:cNvCxnSpPr>
          <p:nvPr/>
        </p:nvCxnSpPr>
        <p:spPr>
          <a:xfrm flipH="1">
            <a:off x="3788648" y="2686462"/>
            <a:ext cx="279297" cy="128772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3" name="Gerade Verbindung 132"/>
          <p:cNvCxnSpPr>
            <a:endCxn id="125" idx="1"/>
          </p:cNvCxnSpPr>
          <p:nvPr/>
        </p:nvCxnSpPr>
        <p:spPr>
          <a:xfrm flipH="1">
            <a:off x="3933931" y="3480291"/>
            <a:ext cx="236313" cy="62215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4" name="Gerade Verbindung 133"/>
          <p:cNvCxnSpPr>
            <a:stCxn id="126" idx="1"/>
          </p:cNvCxnSpPr>
          <p:nvPr/>
        </p:nvCxnSpPr>
        <p:spPr>
          <a:xfrm flipH="1" flipV="1">
            <a:off x="4427984" y="6584241"/>
            <a:ext cx="207288" cy="103746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5" name="Gerade Verbindung 134"/>
          <p:cNvCxnSpPr>
            <a:stCxn id="127" idx="0"/>
          </p:cNvCxnSpPr>
          <p:nvPr/>
        </p:nvCxnSpPr>
        <p:spPr>
          <a:xfrm flipV="1">
            <a:off x="6033227" y="5712539"/>
            <a:ext cx="195080" cy="87715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6" name="Gerade Verbindung 135"/>
          <p:cNvCxnSpPr>
            <a:endCxn id="128" idx="0"/>
          </p:cNvCxnSpPr>
          <p:nvPr/>
        </p:nvCxnSpPr>
        <p:spPr>
          <a:xfrm flipH="1">
            <a:off x="7308304" y="5136475"/>
            <a:ext cx="7648" cy="1072047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136"/>
          <p:cNvCxnSpPr>
            <a:endCxn id="129" idx="6"/>
          </p:cNvCxnSpPr>
          <p:nvPr/>
        </p:nvCxnSpPr>
        <p:spPr>
          <a:xfrm flipH="1">
            <a:off x="7884368" y="6636114"/>
            <a:ext cx="283174" cy="200389"/>
          </a:xfrm>
          <a:prstGeom prst="line">
            <a:avLst/>
          </a:prstGeom>
          <a:ln w="2222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8" name="Textfeld 2"/>
          <p:cNvSpPr txBox="1">
            <a:spLocks noChangeArrowheads="1"/>
          </p:cNvSpPr>
          <p:nvPr/>
        </p:nvSpPr>
        <p:spPr bwMode="auto">
          <a:xfrm>
            <a:off x="6657488" y="12171193"/>
            <a:ext cx="2194560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de-DE" dirty="0">
                <a:solidFill>
                  <a:srgbClr val="A6A6A6"/>
                </a:solidFill>
                <a:effectLst/>
                <a:latin typeface="Calibri"/>
                <a:ea typeface="Times New Roman"/>
              </a:rPr>
              <a:t>ursprüngliche Produktivität</a:t>
            </a:r>
            <a:endParaRPr lang="de-DE" dirty="0">
              <a:effectLst/>
              <a:latin typeface="Times New Roman"/>
              <a:ea typeface="Times New Roman"/>
            </a:endParaRPr>
          </a:p>
        </p:txBody>
      </p:sp>
      <p:sp>
        <p:nvSpPr>
          <p:cNvPr id="139" name="Textfeld 2"/>
          <p:cNvSpPr txBox="1">
            <a:spLocks noChangeArrowheads="1"/>
          </p:cNvSpPr>
          <p:nvPr/>
        </p:nvSpPr>
        <p:spPr bwMode="auto">
          <a:xfrm>
            <a:off x="5832140" y="7843915"/>
            <a:ext cx="3061289" cy="646331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de-DE" dirty="0">
                <a:effectLst/>
                <a:latin typeface="Calibri"/>
                <a:ea typeface="Times New Roman"/>
              </a:rPr>
              <a:t>angestrebte Produktivität bei </a:t>
            </a:r>
            <a:r>
              <a:rPr lang="de-DE" dirty="0" smtClean="0">
                <a:effectLst/>
                <a:latin typeface="Calibri"/>
                <a:ea typeface="Times New Roman"/>
              </a:rPr>
              <a:t>kontinuierlicher Optimierung</a:t>
            </a:r>
            <a:endParaRPr lang="de-DE" dirty="0">
              <a:effectLst/>
              <a:latin typeface="Times New Roman"/>
              <a:ea typeface="Times New Roman"/>
            </a:endParaRPr>
          </a:p>
        </p:txBody>
      </p:sp>
      <p:sp>
        <p:nvSpPr>
          <p:cNvPr id="140" name="Textfeld 2"/>
          <p:cNvSpPr txBox="1">
            <a:spLocks noChangeArrowheads="1"/>
          </p:cNvSpPr>
          <p:nvPr/>
        </p:nvSpPr>
        <p:spPr bwMode="auto">
          <a:xfrm>
            <a:off x="5831191" y="577905"/>
            <a:ext cx="3061289" cy="646331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de-DE" dirty="0">
                <a:ea typeface="Times New Roman"/>
              </a:rPr>
              <a:t>Produktivität ohne systematische Prozesse</a:t>
            </a:r>
            <a:endParaRPr lang="de-DE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597699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Benutzerdefiniert</PresentationFormat>
  <Paragraphs>50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8</cp:revision>
  <dcterms:created xsi:type="dcterms:W3CDTF">2011-10-19T09:55:56Z</dcterms:created>
  <dcterms:modified xsi:type="dcterms:W3CDTF">2012-04-08T13:10:45Z</dcterms:modified>
</cp:coreProperties>
</file>